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257" r:id="rId3"/>
    <p:sldId id="258" r:id="rId4"/>
    <p:sldId id="261" r:id="rId5"/>
    <p:sldId id="262" r:id="rId6"/>
    <p:sldId id="263" r:id="rId7"/>
    <p:sldId id="277" r:id="rId8"/>
    <p:sldId id="278" r:id="rId9"/>
    <p:sldId id="279" r:id="rId10"/>
    <p:sldId id="280" r:id="rId11"/>
    <p:sldId id="281" r:id="rId12"/>
    <p:sldId id="264" r:id="rId13"/>
    <p:sldId id="267"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9" d="100"/>
          <a:sy n="109" d="100"/>
        </p:scale>
        <p:origin x="-167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0A01E2-37CF-423A-9B8E-58D36515BAAF}" type="datetimeFigureOut">
              <a:rPr lang="en-US" smtClean="0"/>
              <a:pPr/>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E8DEB-382F-4AEB-9DD0-04EA8D031AF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0A01E2-37CF-423A-9B8E-58D36515BAAF}" type="datetimeFigureOut">
              <a:rPr lang="en-US" smtClean="0"/>
              <a:pPr/>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E8DEB-382F-4AEB-9DD0-04EA8D031A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0A01E2-37CF-423A-9B8E-58D36515BAAF}" type="datetimeFigureOut">
              <a:rPr lang="en-US" smtClean="0"/>
              <a:pPr/>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E8DEB-382F-4AEB-9DD0-04EA8D031AF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0A01E2-37CF-423A-9B8E-58D36515BAAF}" type="datetimeFigureOut">
              <a:rPr lang="en-US" smtClean="0"/>
              <a:pPr/>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E8DEB-382F-4AEB-9DD0-04EA8D031AF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0A01E2-37CF-423A-9B8E-58D36515BAAF}" type="datetimeFigureOut">
              <a:rPr lang="en-US" smtClean="0"/>
              <a:pPr/>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EE8DEB-382F-4AEB-9DD0-04EA8D031AF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0A01E2-37CF-423A-9B8E-58D36515BAAF}" type="datetimeFigureOut">
              <a:rPr lang="en-US" smtClean="0"/>
              <a:pPr/>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EE8DEB-382F-4AEB-9DD0-04EA8D031AF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0A01E2-37CF-423A-9B8E-58D36515BAAF}" type="datetimeFigureOut">
              <a:rPr lang="en-US" smtClean="0"/>
              <a:pPr/>
              <a:t>7/28/2022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EE8DEB-382F-4AEB-9DD0-04EA8D031AF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0A01E2-37CF-423A-9B8E-58D36515BAAF}" type="datetimeFigureOut">
              <a:rPr lang="en-US" smtClean="0"/>
              <a:pPr/>
              <a:t>7/28/2022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EE8DEB-382F-4AEB-9DD0-04EA8D031AF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0A01E2-37CF-423A-9B8E-58D36515BAAF}" type="datetimeFigureOut">
              <a:rPr lang="en-US" smtClean="0"/>
              <a:pPr/>
              <a:t>7/28/2022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EE8DEB-382F-4AEB-9DD0-04EA8D031A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0A01E2-37CF-423A-9B8E-58D36515BAAF}" type="datetimeFigureOut">
              <a:rPr lang="en-US" smtClean="0"/>
              <a:pPr/>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EE8DEB-382F-4AEB-9DD0-04EA8D031AF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0A01E2-37CF-423A-9B8E-58D36515BAAF}" type="datetimeFigureOut">
              <a:rPr lang="en-US" smtClean="0"/>
              <a:pPr/>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EE8DEB-382F-4AEB-9DD0-04EA8D031AF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0A01E2-37CF-423A-9B8E-58D36515BAAF}" type="datetimeFigureOut">
              <a:rPr lang="en-US" smtClean="0"/>
              <a:pPr/>
              <a:t>7/28/2022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EE8DEB-382F-4AEB-9DD0-04EA8D031A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ieee8023/covid-chestxray-datase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ig_5.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714348" y="357166"/>
            <a:ext cx="7772400" cy="1470025"/>
          </a:xfrm>
        </p:spPr>
        <p:txBody>
          <a:bodyPr>
            <a:noAutofit/>
          </a:bodyPr>
          <a:lstStyle/>
          <a:p>
            <a:r>
              <a:rPr lang="en-IN" sz="3200" b="1" u="sng" dirty="0" smtClean="0">
                <a:solidFill>
                  <a:srgbClr val="002060"/>
                </a:solidFill>
              </a:rPr>
              <a:t>COVID-19 CLASSIFICATION USING</a:t>
            </a:r>
            <a:br>
              <a:rPr lang="en-IN" sz="3200" b="1" u="sng" dirty="0" smtClean="0">
                <a:solidFill>
                  <a:srgbClr val="002060"/>
                </a:solidFill>
              </a:rPr>
            </a:br>
            <a:r>
              <a:rPr lang="en-IN" sz="3200" b="1" u="sng" dirty="0" smtClean="0">
                <a:solidFill>
                  <a:srgbClr val="002060"/>
                </a:solidFill>
              </a:rPr>
              <a:t>CNN AND FUZZY LOGIC APPROACH IN CHEST</a:t>
            </a:r>
            <a:br>
              <a:rPr lang="en-IN" sz="3200" b="1" u="sng" dirty="0" smtClean="0">
                <a:solidFill>
                  <a:srgbClr val="002060"/>
                </a:solidFill>
              </a:rPr>
            </a:br>
            <a:r>
              <a:rPr lang="en-IN" sz="3200" b="1" u="sng" dirty="0" smtClean="0">
                <a:solidFill>
                  <a:srgbClr val="002060"/>
                </a:solidFill>
              </a:rPr>
              <a:t>X-RAY IMAGES</a:t>
            </a:r>
            <a:endParaRPr lang="en-US" sz="3200" b="1" u="sng" dirty="0">
              <a:solidFill>
                <a:srgbClr val="002060"/>
              </a:solidFill>
            </a:endParaRPr>
          </a:p>
        </p:txBody>
      </p:sp>
      <p:sp>
        <p:nvSpPr>
          <p:cNvPr id="8" name="TextBox 7"/>
          <p:cNvSpPr txBox="1"/>
          <p:nvPr/>
        </p:nvSpPr>
        <p:spPr>
          <a:xfrm>
            <a:off x="5143472" y="5000636"/>
            <a:ext cx="4000528" cy="1323439"/>
          </a:xfrm>
          <a:prstGeom prst="rect">
            <a:avLst/>
          </a:prstGeom>
          <a:noFill/>
        </p:spPr>
        <p:txBody>
          <a:bodyPr wrap="square" rtlCol="0">
            <a:spAutoFit/>
          </a:bodyPr>
          <a:lstStyle/>
          <a:p>
            <a:r>
              <a:rPr lang="en-IN" sz="2000" dirty="0" err="1" smtClean="0">
                <a:solidFill>
                  <a:srgbClr val="002060"/>
                </a:solidFill>
              </a:rPr>
              <a:t>Ayush</a:t>
            </a:r>
            <a:r>
              <a:rPr lang="en-IN" sz="2000" dirty="0" smtClean="0">
                <a:solidFill>
                  <a:srgbClr val="002060"/>
                </a:solidFill>
              </a:rPr>
              <a:t> Kumar </a:t>
            </a:r>
            <a:r>
              <a:rPr lang="en-IN" sz="2000" dirty="0" err="1" smtClean="0">
                <a:solidFill>
                  <a:srgbClr val="002060"/>
                </a:solidFill>
              </a:rPr>
              <a:t>Panday</a:t>
            </a:r>
            <a:endParaRPr lang="en-IN" sz="2000" dirty="0" smtClean="0">
              <a:solidFill>
                <a:srgbClr val="002060"/>
              </a:solidFill>
            </a:endParaRPr>
          </a:p>
          <a:p>
            <a:r>
              <a:rPr lang="en-IN" sz="2000" dirty="0" err="1" smtClean="0">
                <a:solidFill>
                  <a:srgbClr val="002060"/>
                </a:solidFill>
              </a:rPr>
              <a:t>Amit</a:t>
            </a:r>
            <a:r>
              <a:rPr lang="en-IN" sz="2000" dirty="0" smtClean="0">
                <a:solidFill>
                  <a:srgbClr val="002060"/>
                </a:solidFill>
              </a:rPr>
              <a:t> Kumar</a:t>
            </a:r>
          </a:p>
          <a:p>
            <a:r>
              <a:rPr lang="en-IN" sz="2000" dirty="0" err="1" smtClean="0">
                <a:solidFill>
                  <a:srgbClr val="002060"/>
                </a:solidFill>
              </a:rPr>
              <a:t>Ashtosh</a:t>
            </a:r>
            <a:r>
              <a:rPr lang="en-IN" sz="2000" dirty="0" smtClean="0">
                <a:solidFill>
                  <a:srgbClr val="002060"/>
                </a:solidFill>
              </a:rPr>
              <a:t> Sharma</a:t>
            </a:r>
          </a:p>
          <a:p>
            <a:r>
              <a:rPr lang="en-IN" sz="2000" dirty="0" err="1" smtClean="0">
                <a:solidFill>
                  <a:srgbClr val="002060"/>
                </a:solidFill>
              </a:rPr>
              <a:t>Siddharth</a:t>
            </a:r>
            <a:r>
              <a:rPr lang="en-IN" sz="2000" dirty="0" smtClean="0">
                <a:solidFill>
                  <a:srgbClr val="002060"/>
                </a:solidFill>
              </a:rPr>
              <a:t> </a:t>
            </a:r>
            <a:r>
              <a:rPr lang="en-IN" sz="2000" dirty="0" err="1" smtClean="0">
                <a:solidFill>
                  <a:srgbClr val="002060"/>
                </a:solidFill>
              </a:rPr>
              <a:t>Baudh</a:t>
            </a:r>
            <a:endParaRPr lang="en-US" sz="2000"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lstStyle/>
          <a:p>
            <a:r>
              <a:rPr lang="en-IN" b="1" u="sng" dirty="0" smtClean="0"/>
              <a:t>MAX POOLING</a:t>
            </a:r>
            <a:endParaRPr lang="en-US" b="1" u="sng" dirty="0"/>
          </a:p>
        </p:txBody>
      </p:sp>
      <p:pic>
        <p:nvPicPr>
          <p:cNvPr id="4" name="Picture 3" descr="1_vOxthD0FpBR6fJcpPxq6Hg.gif"/>
          <p:cNvPicPr>
            <a:picLocks noChangeAspect="1"/>
          </p:cNvPicPr>
          <p:nvPr/>
        </p:nvPicPr>
        <p:blipFill>
          <a:blip r:embed="rId2"/>
          <a:stretch>
            <a:fillRect/>
          </a:stretch>
        </p:blipFill>
        <p:spPr>
          <a:xfrm>
            <a:off x="1071538" y="1643050"/>
            <a:ext cx="6667500" cy="32956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5983311"/>
          </a:xfrm>
        </p:spPr>
        <p:txBody>
          <a:bodyPr/>
          <a:lstStyle/>
          <a:p>
            <a:r>
              <a:rPr lang="en-IN" b="1" u="sng" dirty="0" smtClean="0"/>
              <a:t>CLASSIFICATION</a:t>
            </a:r>
            <a:endParaRPr lang="en-US" b="1" u="sng" dirty="0"/>
          </a:p>
        </p:txBody>
      </p:sp>
      <p:pic>
        <p:nvPicPr>
          <p:cNvPr id="4" name="Picture 3" descr="cnn-1.png"/>
          <p:cNvPicPr>
            <a:picLocks noChangeAspect="1"/>
          </p:cNvPicPr>
          <p:nvPr/>
        </p:nvPicPr>
        <p:blipFill>
          <a:blip r:embed="rId2"/>
          <a:stretch>
            <a:fillRect/>
          </a:stretch>
        </p:blipFill>
        <p:spPr>
          <a:xfrm>
            <a:off x="500034" y="928670"/>
            <a:ext cx="7619048" cy="5752381"/>
          </a:xfrm>
          <a:prstGeom prst="rect">
            <a:avLst/>
          </a:prstGeom>
        </p:spPr>
      </p:pic>
      <p:pic>
        <p:nvPicPr>
          <p:cNvPr id="6" name="Picture 5" descr="NORMAL2-IM-0842-0001.jpeg"/>
          <p:cNvPicPr>
            <a:picLocks noChangeAspect="1"/>
          </p:cNvPicPr>
          <p:nvPr/>
        </p:nvPicPr>
        <p:blipFill>
          <a:blip r:embed="rId3"/>
          <a:stretch>
            <a:fillRect/>
          </a:stretch>
        </p:blipFill>
        <p:spPr>
          <a:xfrm>
            <a:off x="285720" y="3571876"/>
            <a:ext cx="1739134" cy="1428760"/>
          </a:xfrm>
          <a:prstGeom prst="rect">
            <a:avLst/>
          </a:prstGeom>
        </p:spPr>
      </p:pic>
      <p:sp>
        <p:nvSpPr>
          <p:cNvPr id="7" name="Rounded Rectangle 6"/>
          <p:cNvSpPr/>
          <p:nvPr/>
        </p:nvSpPr>
        <p:spPr>
          <a:xfrm>
            <a:off x="6858016" y="3571876"/>
            <a:ext cx="1285884" cy="114300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u="sng" dirty="0" smtClean="0"/>
              <a:t>CLASSIFICATION USING FUZZY LOGIC</a:t>
            </a:r>
            <a:endParaRPr lang="en-US" u="sng" dirty="0"/>
          </a:p>
        </p:txBody>
      </p:sp>
      <p:sp>
        <p:nvSpPr>
          <p:cNvPr id="3" name="Content Placeholder 2"/>
          <p:cNvSpPr>
            <a:spLocks noGrp="1"/>
          </p:cNvSpPr>
          <p:nvPr>
            <p:ph idx="1"/>
          </p:nvPr>
        </p:nvSpPr>
        <p:spPr/>
        <p:txBody>
          <a:bodyPr>
            <a:normAutofit/>
          </a:bodyPr>
          <a:lstStyle/>
          <a:p>
            <a:r>
              <a:rPr lang="en-US" sz="2000" dirty="0" smtClean="0"/>
              <a:t>Fuzzy logic is a method that was introduced to handle a range of values between TRUE and FALSE. This model of reasoning has helped us to reach closer to human reasoning. Most of the models which work on crisp data set only give output in one of the two forms: False (Value 0) or True (Value 1), Negative (Value 0) or Positive (Value 1) but what if there are other possibilities like partially True or partially False. </a:t>
            </a:r>
          </a:p>
          <a:p>
            <a:r>
              <a:rPr lang="en-US" sz="2000" dirty="0" smtClean="0"/>
              <a:t>A model which can produce the following possible decisions between FALSE and TRUE: Surely True, might be True, Not Sure about True or False, Might Be False, surely False. All these decisions can be achieved with the help of Fuzzy logic. </a:t>
            </a:r>
          </a:p>
          <a:p>
            <a:pPr lvl="1"/>
            <a:r>
              <a:rPr lang="en-US" sz="1600" dirty="0" smtClean="0"/>
              <a:t>A. Fuzzy Based Image Processing </a:t>
            </a:r>
          </a:p>
          <a:p>
            <a:pPr lvl="1"/>
            <a:r>
              <a:rPr lang="en-US" sz="1600" dirty="0" smtClean="0"/>
              <a:t>B. Fuzzy Based Classification on X-ray Images </a:t>
            </a: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Fuzzy Based Classification on X-ray Images </a:t>
            </a:r>
            <a:endParaRPr lang="en-US" u="sng" dirty="0"/>
          </a:p>
        </p:txBody>
      </p:sp>
      <p:sp>
        <p:nvSpPr>
          <p:cNvPr id="3" name="Content Placeholder 2"/>
          <p:cNvSpPr>
            <a:spLocks noGrp="1"/>
          </p:cNvSpPr>
          <p:nvPr>
            <p:ph idx="1"/>
          </p:nvPr>
        </p:nvSpPr>
        <p:spPr/>
        <p:txBody>
          <a:bodyPr>
            <a:normAutofit/>
          </a:bodyPr>
          <a:lstStyle/>
          <a:p>
            <a:r>
              <a:rPr lang="en-US" sz="2800" u="sng" dirty="0" smtClean="0"/>
              <a:t>Feature Extraction:</a:t>
            </a:r>
          </a:p>
          <a:p>
            <a:pPr lvl="1"/>
            <a:r>
              <a:rPr lang="en-US" sz="2000" dirty="0" smtClean="0"/>
              <a:t> In pattern classification, we use features like color, shape, spatial location, and texture. It is not suitable to consider color and texture features for x-ray image classification. The reason is that x-ray images are gray-scale images, and their texture characteristics are remarkably similar. It is recommended to use combinations of texture and shape features together.</a:t>
            </a:r>
          </a:p>
          <a:p>
            <a:pPr lvl="1"/>
            <a:r>
              <a:rPr lang="en-US" sz="2000" dirty="0" smtClean="0"/>
              <a:t>Histogram Adjustment</a:t>
            </a:r>
          </a:p>
          <a:p>
            <a:pPr lvl="1"/>
            <a:r>
              <a:rPr lang="en-US" sz="2000" dirty="0" smtClean="0"/>
              <a:t>Noise Removal</a:t>
            </a:r>
          </a:p>
          <a:p>
            <a:pPr lvl="1"/>
            <a:r>
              <a:rPr lang="en-US" sz="2000" dirty="0" smtClean="0"/>
              <a:t>Edge Detection</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Figure3-1.png"/>
          <p:cNvPicPr>
            <a:picLocks noChangeAspect="1"/>
          </p:cNvPicPr>
          <p:nvPr/>
        </p:nvPicPr>
        <p:blipFill>
          <a:blip r:embed="rId2"/>
          <a:stretch>
            <a:fillRect/>
          </a:stretch>
        </p:blipFill>
        <p:spPr>
          <a:xfrm>
            <a:off x="1357290" y="1643050"/>
            <a:ext cx="6230220" cy="285789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Figure1-1.png"/>
          <p:cNvPicPr>
            <a:picLocks noChangeAspect="1"/>
          </p:cNvPicPr>
          <p:nvPr/>
        </p:nvPicPr>
        <p:blipFill>
          <a:blip r:embed="rId2"/>
          <a:stretch>
            <a:fillRect/>
          </a:stretch>
        </p:blipFill>
        <p:spPr>
          <a:xfrm>
            <a:off x="1214414" y="571480"/>
            <a:ext cx="6382641" cy="4086796"/>
          </a:xfrm>
          <a:prstGeom prst="rect">
            <a:avLst/>
          </a:prstGeom>
        </p:spPr>
      </p:pic>
      <p:sp>
        <p:nvSpPr>
          <p:cNvPr id="5" name="TextBox 4"/>
          <p:cNvSpPr txBox="1"/>
          <p:nvPr/>
        </p:nvSpPr>
        <p:spPr>
          <a:xfrm>
            <a:off x="1071538" y="5072074"/>
            <a:ext cx="6072230" cy="369332"/>
          </a:xfrm>
          <a:prstGeom prst="rect">
            <a:avLst/>
          </a:prstGeom>
          <a:noFill/>
        </p:spPr>
        <p:txBody>
          <a:bodyPr wrap="square" rtlCol="0">
            <a:spAutoFit/>
          </a:bodyPr>
          <a:lstStyle/>
          <a:p>
            <a:pPr algn="ctr"/>
            <a:r>
              <a:rPr lang="en-IN" dirty="0" smtClean="0"/>
              <a:t>Edge Detection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System Implementation and Algorithm </a:t>
            </a:r>
            <a:endParaRPr lang="en-US" u="sng" dirty="0"/>
          </a:p>
        </p:txBody>
      </p:sp>
      <p:sp>
        <p:nvSpPr>
          <p:cNvPr id="3" name="Content Placeholder 2"/>
          <p:cNvSpPr>
            <a:spLocks noGrp="1"/>
          </p:cNvSpPr>
          <p:nvPr>
            <p:ph idx="1"/>
          </p:nvPr>
        </p:nvSpPr>
        <p:spPr/>
        <p:txBody>
          <a:bodyPr>
            <a:normAutofit/>
          </a:bodyPr>
          <a:lstStyle/>
          <a:p>
            <a:pPr>
              <a:buNone/>
            </a:pPr>
            <a:r>
              <a:rPr lang="en-US" sz="2000" dirty="0" smtClean="0"/>
              <a:t>We have taken datasets that are publicly available. As we are doing binary</a:t>
            </a:r>
          </a:p>
          <a:p>
            <a:pPr>
              <a:buNone/>
            </a:pPr>
            <a:r>
              <a:rPr lang="en-US" sz="2000" dirty="0" smtClean="0"/>
              <a:t>classification, we have taken positive </a:t>
            </a:r>
            <a:r>
              <a:rPr lang="en-US" sz="2000" dirty="0" err="1" smtClean="0"/>
              <a:t>covid</a:t>
            </a:r>
            <a:r>
              <a:rPr lang="en-US" sz="2000" dirty="0" smtClean="0"/>
              <a:t> 19 X-ray images from the </a:t>
            </a:r>
            <a:r>
              <a:rPr lang="en-US" sz="2000" dirty="0" err="1" smtClean="0"/>
              <a:t>GitHub</a:t>
            </a:r>
            <a:endParaRPr lang="en-US" sz="2000" dirty="0"/>
          </a:p>
          <a:p>
            <a:pPr>
              <a:buNone/>
            </a:pPr>
            <a:r>
              <a:rPr lang="en-US" sz="2000" dirty="0" smtClean="0"/>
              <a:t>repository which is being updated by a group of doctors on a regular basis. As</a:t>
            </a:r>
          </a:p>
          <a:p>
            <a:pPr>
              <a:buNone/>
            </a:pPr>
            <a:r>
              <a:rPr lang="en-US" sz="2000" dirty="0" smtClean="0"/>
              <a:t>we wanted a balanced dataset therefore, we have taken the same number of</a:t>
            </a:r>
          </a:p>
          <a:p>
            <a:pPr>
              <a:buNone/>
            </a:pPr>
            <a:r>
              <a:rPr lang="en-US" sz="2000" dirty="0" smtClean="0"/>
              <a:t>normal X-ray images from </a:t>
            </a:r>
            <a:r>
              <a:rPr lang="en-US" sz="2000" dirty="0" err="1" smtClean="0"/>
              <a:t>Kaggle</a:t>
            </a:r>
            <a:r>
              <a:rPr lang="en-US" sz="2000" dirty="0" smtClean="0"/>
              <a:t> as we have taken from </a:t>
            </a:r>
            <a:r>
              <a:rPr lang="en-US" sz="2000" dirty="0" err="1" smtClean="0"/>
              <a:t>GitHub</a:t>
            </a:r>
            <a:r>
              <a:rPr lang="en-US" sz="2000" dirty="0" smtClean="0"/>
              <a:t> repository.</a:t>
            </a:r>
          </a:p>
          <a:p>
            <a:pPr>
              <a:buNone/>
            </a:pPr>
            <a:endParaRPr lang="en-IN" sz="2000" dirty="0" smtClean="0"/>
          </a:p>
          <a:p>
            <a:pPr>
              <a:buNone/>
            </a:pPr>
            <a:r>
              <a:rPr lang="en-IN" sz="2000" dirty="0" smtClean="0"/>
              <a:t>Link : </a:t>
            </a:r>
            <a:r>
              <a:rPr lang="en-US" sz="2000" dirty="0" err="1" smtClean="0">
                <a:hlinkClick r:id="rId2"/>
              </a:rPr>
              <a:t>GitHub</a:t>
            </a:r>
            <a:r>
              <a:rPr lang="en-US" sz="2000" dirty="0" smtClean="0">
                <a:hlinkClick r:id="rId2"/>
              </a:rPr>
              <a:t> - ieee8023/</a:t>
            </a:r>
            <a:r>
              <a:rPr lang="en-US" sz="2000" dirty="0" err="1" smtClean="0">
                <a:hlinkClick r:id="rId2"/>
              </a:rPr>
              <a:t>covid</a:t>
            </a:r>
            <a:r>
              <a:rPr lang="en-US" sz="2000" dirty="0" smtClean="0">
                <a:hlinkClick r:id="rId2"/>
              </a:rPr>
              <a:t>-</a:t>
            </a:r>
            <a:r>
              <a:rPr lang="en-US" sz="2000" dirty="0" err="1" smtClean="0">
                <a:hlinkClick r:id="rId2"/>
              </a:rPr>
              <a:t>chestxray</a:t>
            </a:r>
            <a:r>
              <a:rPr lang="en-US" sz="2000" dirty="0" smtClean="0">
                <a:hlinkClick r:id="rId2"/>
              </a:rPr>
              <a:t>-dataset: We are building an open database of COVID-19 cases with chest X-ray or CT images.</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jpg"/>
          <p:cNvPicPr>
            <a:picLocks noChangeAspect="1"/>
          </p:cNvPicPr>
          <p:nvPr/>
        </p:nvPicPr>
        <p:blipFill>
          <a:blip r:embed="rId2"/>
          <a:stretch>
            <a:fillRect/>
          </a:stretch>
        </p:blipFill>
        <p:spPr>
          <a:xfrm>
            <a:off x="0" y="0"/>
            <a:ext cx="8979365" cy="68580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3.jpg"/>
          <p:cNvPicPr>
            <a:picLocks noGrp="1" noChangeAspect="1"/>
          </p:cNvPicPr>
          <p:nvPr>
            <p:ph idx="1"/>
          </p:nvPr>
        </p:nvPicPr>
        <p:blipFill>
          <a:blip r:embed="rId2"/>
          <a:stretch>
            <a:fillRect/>
          </a:stretch>
        </p:blipFill>
        <p:spPr>
          <a:xfrm>
            <a:off x="142844" y="170924"/>
            <a:ext cx="8858312" cy="6687076"/>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5.jpg"/>
          <p:cNvPicPr>
            <a:picLocks noChangeAspect="1"/>
          </p:cNvPicPr>
          <p:nvPr/>
        </p:nvPicPr>
        <p:blipFill>
          <a:blip r:embed="rId2"/>
          <a:stretch>
            <a:fillRect/>
          </a:stretch>
        </p:blipFill>
        <p:spPr>
          <a:xfrm>
            <a:off x="0" y="785794"/>
            <a:ext cx="9144000" cy="491082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CONTENTS</a:t>
            </a:r>
            <a:endParaRPr lang="en-US" b="1" u="sng" dirty="0"/>
          </a:p>
        </p:txBody>
      </p:sp>
      <p:sp>
        <p:nvSpPr>
          <p:cNvPr id="4" name="TextBox 3"/>
          <p:cNvSpPr txBox="1"/>
          <p:nvPr/>
        </p:nvSpPr>
        <p:spPr>
          <a:xfrm>
            <a:off x="642910" y="1928802"/>
            <a:ext cx="7929618" cy="3046988"/>
          </a:xfrm>
          <a:prstGeom prst="rect">
            <a:avLst/>
          </a:prstGeom>
          <a:noFill/>
        </p:spPr>
        <p:txBody>
          <a:bodyPr wrap="square" rtlCol="0">
            <a:spAutoFit/>
          </a:bodyPr>
          <a:lstStyle/>
          <a:p>
            <a:pPr>
              <a:buFont typeface="Arial" pitchFamily="34" charset="0"/>
              <a:buChar char="•"/>
            </a:pPr>
            <a:r>
              <a:rPr lang="en-IN" sz="2400" dirty="0" smtClean="0"/>
              <a:t> PROJECT OBJECTIVE</a:t>
            </a:r>
          </a:p>
          <a:p>
            <a:pPr>
              <a:buFont typeface="Arial" pitchFamily="34" charset="0"/>
              <a:buChar char="•"/>
            </a:pPr>
            <a:r>
              <a:rPr lang="en-IN" sz="2400" dirty="0" smtClean="0"/>
              <a:t> FEATURE OF PROJECT</a:t>
            </a:r>
          </a:p>
          <a:p>
            <a:pPr>
              <a:buFont typeface="Arial" pitchFamily="34" charset="0"/>
              <a:buChar char="•"/>
            </a:pPr>
            <a:r>
              <a:rPr lang="en-IN" sz="2400" dirty="0" smtClean="0"/>
              <a:t> BLOCK DIAGRAM</a:t>
            </a:r>
          </a:p>
          <a:p>
            <a:pPr>
              <a:buFont typeface="Arial" pitchFamily="34" charset="0"/>
              <a:buChar char="•"/>
            </a:pPr>
            <a:r>
              <a:rPr lang="en-US" sz="2400" dirty="0" smtClean="0"/>
              <a:t> PROPOSED SYSTEM ARCHITECTURE</a:t>
            </a:r>
          </a:p>
          <a:p>
            <a:pPr>
              <a:buFont typeface="Arial" pitchFamily="34" charset="0"/>
              <a:buChar char="•"/>
            </a:pPr>
            <a:r>
              <a:rPr lang="en-IN" sz="2400" dirty="0" smtClean="0"/>
              <a:t> CLASSIFICATION USING CNN AND FUZZY LOGIC</a:t>
            </a:r>
          </a:p>
          <a:p>
            <a:pPr>
              <a:buFont typeface="Arial" pitchFamily="34" charset="0"/>
              <a:buChar char="•"/>
            </a:pPr>
            <a:r>
              <a:rPr lang="en-IN" sz="2400" dirty="0" smtClean="0"/>
              <a:t> SYSTEM IMPLEMENTATION</a:t>
            </a:r>
          </a:p>
          <a:p>
            <a:pPr>
              <a:buFont typeface="Arial" pitchFamily="34" charset="0"/>
              <a:buChar char="•"/>
            </a:pPr>
            <a:r>
              <a:rPr lang="en-IN" sz="2400" dirty="0" smtClean="0"/>
              <a:t> RESULT</a:t>
            </a:r>
          </a:p>
          <a:p>
            <a:pPr>
              <a:buFont typeface="Arial" pitchFamily="34" charset="0"/>
              <a:buChar char="•"/>
            </a:pPr>
            <a:r>
              <a:rPr lang="en-IN" sz="2400" dirty="0" smtClean="0"/>
              <a:t> CONCLUSION</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7.jpg"/>
          <p:cNvPicPr>
            <a:picLocks noChangeAspect="1"/>
          </p:cNvPicPr>
          <p:nvPr/>
        </p:nvPicPr>
        <p:blipFill>
          <a:blip r:embed="rId2"/>
          <a:stretch>
            <a:fillRect/>
          </a:stretch>
        </p:blipFill>
        <p:spPr>
          <a:xfrm>
            <a:off x="0" y="4214818"/>
            <a:ext cx="9144000" cy="2263140"/>
          </a:xfrm>
          <a:prstGeom prst="rect">
            <a:avLst/>
          </a:prstGeom>
        </p:spPr>
      </p:pic>
      <p:pic>
        <p:nvPicPr>
          <p:cNvPr id="6" name="Picture 5" descr="6.jpg"/>
          <p:cNvPicPr>
            <a:picLocks noChangeAspect="1"/>
          </p:cNvPicPr>
          <p:nvPr/>
        </p:nvPicPr>
        <p:blipFill>
          <a:blip r:embed="rId3"/>
          <a:stretch>
            <a:fillRect/>
          </a:stretch>
        </p:blipFill>
        <p:spPr>
          <a:xfrm>
            <a:off x="0" y="1500174"/>
            <a:ext cx="9144000" cy="2317032"/>
          </a:xfrm>
          <a:prstGeom prst="rect">
            <a:avLst/>
          </a:prstGeom>
        </p:spPr>
      </p:pic>
      <p:sp>
        <p:nvSpPr>
          <p:cNvPr id="7" name="TextBox 6"/>
          <p:cNvSpPr txBox="1"/>
          <p:nvPr/>
        </p:nvSpPr>
        <p:spPr>
          <a:xfrm>
            <a:off x="214282" y="214290"/>
            <a:ext cx="8358246" cy="769441"/>
          </a:xfrm>
          <a:prstGeom prst="rect">
            <a:avLst/>
          </a:prstGeom>
          <a:noFill/>
        </p:spPr>
        <p:txBody>
          <a:bodyPr wrap="square" rtlCol="0">
            <a:spAutoFit/>
          </a:bodyPr>
          <a:lstStyle/>
          <a:p>
            <a:pPr algn="ctr"/>
            <a:r>
              <a:rPr lang="en-US" sz="4400" b="1" u="sng" dirty="0" smtClean="0"/>
              <a:t>RESULTS</a:t>
            </a:r>
            <a:endParaRPr lang="en-US" sz="4400" b="1" u="sng"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Conclusion </a:t>
            </a:r>
            <a:endParaRPr lang="en-US" b="1" u="sng" dirty="0"/>
          </a:p>
        </p:txBody>
      </p:sp>
      <p:sp>
        <p:nvSpPr>
          <p:cNvPr id="3" name="Content Placeholder 2"/>
          <p:cNvSpPr>
            <a:spLocks noGrp="1"/>
          </p:cNvSpPr>
          <p:nvPr>
            <p:ph idx="1"/>
          </p:nvPr>
        </p:nvSpPr>
        <p:spPr/>
        <p:txBody>
          <a:bodyPr>
            <a:noAutofit/>
          </a:bodyPr>
          <a:lstStyle/>
          <a:p>
            <a:endParaRPr lang="en-US" sz="2400" dirty="0" smtClean="0"/>
          </a:p>
          <a:p>
            <a:endParaRPr lang="en-US" sz="2400" dirty="0" smtClean="0"/>
          </a:p>
          <a:p>
            <a:endParaRPr lang="en-US" sz="2400" dirty="0" smtClean="0"/>
          </a:p>
          <a:p>
            <a:endParaRPr lang="en-US" sz="2400" dirty="0" smtClean="0"/>
          </a:p>
          <a:p>
            <a:endParaRPr lang="en-IN" sz="2000" dirty="0" smtClean="0"/>
          </a:p>
          <a:p>
            <a:endParaRPr lang="en-US" sz="2000" dirty="0" smtClean="0"/>
          </a:p>
          <a:p>
            <a:pPr>
              <a:buNone/>
            </a:pPr>
            <a:r>
              <a:rPr lang="en-US" sz="2000" dirty="0" smtClean="0"/>
              <a:t>Early diagnosis is very essential for both early intervention to the patient and</a:t>
            </a:r>
          </a:p>
          <a:p>
            <a:pPr>
              <a:buNone/>
            </a:pPr>
            <a:r>
              <a:rPr lang="en-US" sz="2000" dirty="0" smtClean="0"/>
              <a:t>prevent the risk of transmission of the disease. In this Project we have</a:t>
            </a:r>
          </a:p>
          <a:p>
            <a:pPr>
              <a:buNone/>
            </a:pPr>
            <a:r>
              <a:rPr lang="en-US" sz="2000" dirty="0" smtClean="0"/>
              <a:t>presented a neural network architecture which will reduce overfitting. It can</a:t>
            </a:r>
          </a:p>
          <a:p>
            <a:pPr>
              <a:buNone/>
            </a:pPr>
            <a:r>
              <a:rPr lang="en-US" sz="2000" dirty="0" smtClean="0"/>
              <a:t>also be used in situation where the possibilities are insufficient whether in</a:t>
            </a:r>
          </a:p>
          <a:p>
            <a:pPr>
              <a:buNone/>
            </a:pPr>
            <a:r>
              <a:rPr lang="en-US" sz="2000" dirty="0" smtClean="0"/>
              <a:t>terms RT-PCR test or doctor. </a:t>
            </a:r>
            <a:endParaRPr lang="en-US" sz="2000" dirty="0"/>
          </a:p>
        </p:txBody>
      </p:sp>
      <p:pic>
        <p:nvPicPr>
          <p:cNvPr id="4" name="Picture 3" descr="map.png"/>
          <p:cNvPicPr>
            <a:picLocks noChangeAspect="1"/>
          </p:cNvPicPr>
          <p:nvPr/>
        </p:nvPicPr>
        <p:blipFill>
          <a:blip r:embed="rId2"/>
          <a:stretch>
            <a:fillRect/>
          </a:stretch>
        </p:blipFill>
        <p:spPr>
          <a:xfrm>
            <a:off x="2857488" y="1643050"/>
            <a:ext cx="3214710" cy="2341349"/>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PROJECT OBJECTIVE</a:t>
            </a:r>
            <a:endParaRPr lang="en-US" b="1" u="sng" dirty="0"/>
          </a:p>
        </p:txBody>
      </p:sp>
      <p:sp>
        <p:nvSpPr>
          <p:cNvPr id="3" name="Content Placeholder 2"/>
          <p:cNvSpPr>
            <a:spLocks noGrp="1"/>
          </p:cNvSpPr>
          <p:nvPr>
            <p:ph idx="1"/>
          </p:nvPr>
        </p:nvSpPr>
        <p:spPr/>
        <p:txBody>
          <a:bodyPr>
            <a:normAutofit/>
          </a:bodyPr>
          <a:lstStyle/>
          <a:p>
            <a:endParaRPr lang="en-US" sz="2000" dirty="0" smtClean="0"/>
          </a:p>
          <a:p>
            <a:r>
              <a:rPr lang="en-US" sz="2400" dirty="0" smtClean="0"/>
              <a:t>The aim of the project is to develop a novel deep neural network based model for highly accurate detection of COVID-19 infection from the chest X- Ray images of the patients.</a:t>
            </a:r>
            <a:endParaRPr lang="en-US" sz="2400" dirty="0"/>
          </a:p>
          <a:p>
            <a:endParaRPr lang="en-IN" sz="2400" dirty="0" smtClean="0"/>
          </a:p>
          <a:p>
            <a:r>
              <a:rPr lang="en-US" sz="2400" dirty="0" smtClean="0"/>
              <a:t>The aim of our project is to make use of modern AI techniques to detect the COVID-19 patients using X-Ray images in an automated manner, particularly in settings where radiologists are not available, and help make the proposed testing technology scalable</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FEATURES OF PROJECT</a:t>
            </a:r>
            <a:endParaRPr lang="en-US" u="sng" dirty="0"/>
          </a:p>
        </p:txBody>
      </p:sp>
      <p:sp>
        <p:nvSpPr>
          <p:cNvPr id="3" name="Content Placeholder 2"/>
          <p:cNvSpPr>
            <a:spLocks noGrp="1"/>
          </p:cNvSpPr>
          <p:nvPr>
            <p:ph idx="1"/>
          </p:nvPr>
        </p:nvSpPr>
        <p:spPr/>
        <p:txBody>
          <a:bodyPr>
            <a:normAutofit/>
          </a:bodyPr>
          <a:lstStyle/>
          <a:p>
            <a:r>
              <a:rPr lang="en-US" sz="2000" dirty="0" smtClean="0"/>
              <a:t>Early diagnosis is very essential for both early intervention to the patient and prevent the risk of transmission of the disease. In this Project we have presented a neural network architecture which will reduce overfitting.</a:t>
            </a:r>
          </a:p>
          <a:p>
            <a:r>
              <a:rPr lang="en-US" sz="2000" dirty="0" smtClean="0"/>
              <a:t>It can also be used in situation where the possibilities are insufficient whether in terms RT-PCR test or doctor. We have used a fuzzy neural network instead of taking a fully connected layer for the feature information. </a:t>
            </a:r>
          </a:p>
          <a:p>
            <a:r>
              <a:rPr lang="en-US" sz="2000" dirty="0" smtClean="0"/>
              <a:t>We all know that </a:t>
            </a:r>
            <a:r>
              <a:rPr lang="en-US" sz="2000" dirty="0" err="1" smtClean="0"/>
              <a:t>Convolutional</a:t>
            </a:r>
            <a:r>
              <a:rPr lang="en-US" sz="2000" dirty="0" smtClean="0"/>
              <a:t> neural network is an excellent feature extractor so integrating it with the fuzzy neural network will increase its accuracy in tests.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BLOCK DIAGRAM </a:t>
            </a:r>
            <a:endParaRPr lang="en-US" u="sng" dirty="0"/>
          </a:p>
        </p:txBody>
      </p:sp>
      <p:pic>
        <p:nvPicPr>
          <p:cNvPr id="4" name="Picture 3" descr="fig_1.png"/>
          <p:cNvPicPr>
            <a:picLocks noChangeAspect="1"/>
          </p:cNvPicPr>
          <p:nvPr/>
        </p:nvPicPr>
        <p:blipFill>
          <a:blip r:embed="rId2"/>
          <a:stretch>
            <a:fillRect/>
          </a:stretch>
        </p:blipFill>
        <p:spPr>
          <a:xfrm>
            <a:off x="785786" y="2285992"/>
            <a:ext cx="7631471" cy="302928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t>Proposed Systems Architecture</a:t>
            </a:r>
            <a:endParaRPr lang="en-US" u="sng" dirty="0"/>
          </a:p>
        </p:txBody>
      </p:sp>
      <p:pic>
        <p:nvPicPr>
          <p:cNvPr id="4" name="Picture 3" descr="fig_2.jpg"/>
          <p:cNvPicPr>
            <a:picLocks noChangeAspect="1"/>
          </p:cNvPicPr>
          <p:nvPr/>
        </p:nvPicPr>
        <p:blipFill>
          <a:blip r:embed="rId2"/>
          <a:stretch>
            <a:fillRect/>
          </a:stretch>
        </p:blipFill>
        <p:spPr>
          <a:xfrm>
            <a:off x="0" y="1714488"/>
            <a:ext cx="9144000" cy="425302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t>CLASSIFICATION USING CNN</a:t>
            </a:r>
            <a:endParaRPr lang="en-US" dirty="0"/>
          </a:p>
        </p:txBody>
      </p:sp>
      <p:pic>
        <p:nvPicPr>
          <p:cNvPr id="7" name="Picture 6" descr="WhatsApp Image 2022-07-13 at 12.59.56 AM (2).jpeg"/>
          <p:cNvPicPr>
            <a:picLocks noChangeAspect="1"/>
          </p:cNvPicPr>
          <p:nvPr/>
        </p:nvPicPr>
        <p:blipFill>
          <a:blip r:embed="rId2"/>
          <a:stretch>
            <a:fillRect/>
          </a:stretch>
        </p:blipFill>
        <p:spPr>
          <a:xfrm>
            <a:off x="0" y="1714488"/>
            <a:ext cx="9144000" cy="3536156"/>
          </a:xfrm>
          <a:prstGeom prst="rect">
            <a:avLst/>
          </a:prstGeom>
        </p:spPr>
      </p:pic>
      <p:pic>
        <p:nvPicPr>
          <p:cNvPr id="4" name="Picture 3" descr="IM-0172-0001.jpeg"/>
          <p:cNvPicPr>
            <a:picLocks noChangeAspect="1"/>
          </p:cNvPicPr>
          <p:nvPr/>
        </p:nvPicPr>
        <p:blipFill>
          <a:blip r:embed="rId3"/>
          <a:stretch>
            <a:fillRect/>
          </a:stretch>
        </p:blipFill>
        <p:spPr>
          <a:xfrm>
            <a:off x="0" y="2786058"/>
            <a:ext cx="1700366" cy="171577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1_18A5bLKeQKCRuOIT17pT8A.png"/>
          <p:cNvPicPr>
            <a:picLocks noChangeAspect="1"/>
          </p:cNvPicPr>
          <p:nvPr/>
        </p:nvPicPr>
        <p:blipFill>
          <a:blip r:embed="rId2"/>
          <a:stretch>
            <a:fillRect/>
          </a:stretch>
        </p:blipFill>
        <p:spPr>
          <a:xfrm>
            <a:off x="0" y="1785926"/>
            <a:ext cx="9144000" cy="306406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lstStyle/>
          <a:p>
            <a:r>
              <a:rPr lang="en-US" b="1" dirty="0" err="1" smtClean="0"/>
              <a:t>Convolutional</a:t>
            </a:r>
            <a:r>
              <a:rPr lang="en-US" b="1" dirty="0" smtClean="0"/>
              <a:t> Operation</a:t>
            </a:r>
            <a:endParaRPr lang="en-US" b="1" dirty="0"/>
          </a:p>
        </p:txBody>
      </p:sp>
      <p:pic>
        <p:nvPicPr>
          <p:cNvPr id="5" name="Picture 4" descr="fig_g_1.gif"/>
          <p:cNvPicPr>
            <a:picLocks noChangeAspect="1"/>
          </p:cNvPicPr>
          <p:nvPr/>
        </p:nvPicPr>
        <p:blipFill>
          <a:blip r:embed="rId2"/>
          <a:stretch>
            <a:fillRect/>
          </a:stretch>
        </p:blipFill>
        <p:spPr>
          <a:xfrm>
            <a:off x="1785918" y="928670"/>
            <a:ext cx="5172075" cy="51816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1533</TotalTime>
  <Words>629</Words>
  <Application>Microsoft Office PowerPoint</Application>
  <PresentationFormat>On-screen Show (4:3)</PresentationFormat>
  <Paragraphs>62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COVID-19 CLASSIFICATION USING CNN AND FUZZY LOGIC APPROACH IN CHEST X-RAY IMAGES</vt:lpstr>
      <vt:lpstr>CONTENTS</vt:lpstr>
      <vt:lpstr>PROJECT OBJECTIVE</vt:lpstr>
      <vt:lpstr>FEATURES OF PROJECT</vt:lpstr>
      <vt:lpstr>BLOCK DIAGRAM </vt:lpstr>
      <vt:lpstr>Proposed Systems Architecture</vt:lpstr>
      <vt:lpstr>CLASSIFICATION USING CNN</vt:lpstr>
      <vt:lpstr>Slide 8</vt:lpstr>
      <vt:lpstr>Slide 9</vt:lpstr>
      <vt:lpstr>Slide 10</vt:lpstr>
      <vt:lpstr>Slide 11</vt:lpstr>
      <vt:lpstr>CLASSIFICATION USING FUZZY LOGIC</vt:lpstr>
      <vt:lpstr>Fuzzy Based Classification on X-ray Images </vt:lpstr>
      <vt:lpstr>Slide 14</vt:lpstr>
      <vt:lpstr>Slide 15</vt:lpstr>
      <vt:lpstr>System Implementation and Algorithm </vt:lpstr>
      <vt:lpstr>Slide 17</vt:lpstr>
      <vt:lpstr>Slide 18</vt:lpstr>
      <vt:lpstr>Slide 19</vt:lpstr>
      <vt:lpstr>Slide 20</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Classification Using Fuzzy logic approach in Chest X_x0002_Ray Images”</dc:title>
  <dc:creator>Blood</dc:creator>
  <cp:lastModifiedBy>Blood</cp:lastModifiedBy>
  <cp:revision>97</cp:revision>
  <dcterms:created xsi:type="dcterms:W3CDTF">2022-07-11T19:15:52Z</dcterms:created>
  <dcterms:modified xsi:type="dcterms:W3CDTF">2022-07-27T23:12:16Z</dcterms:modified>
</cp:coreProperties>
</file>