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2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7.xml" ContentType="application/vnd.openxmlformats-officedocument.presentationml.notesSlide+xml"/>
  <Override PartName="/ppt/notesSlides/notesSlide7.xml" ContentType="application/vnd.openxmlformats-officedocument.presentationml.notesSlide+xml"/>
  <Override PartName="/ppt/viewProps.xml" ContentType="application/vnd.openxmlformats-officedocument.presentationml.viewProps+xml"/>
  <Override PartName="/ppt/slides/slide17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2.xml" ContentType="application/vnd.openxmlformats-officedocument.presentationml.notesSlide+xml"/>
  <Override PartName="/ppt/theme/theme1.xml" ContentType="application/vnd.openxmlformats-officedocument.theme+xml"/>
  <Override PartName="/ppt/notesSlides/notesSlide15.xml" ContentType="application/vnd.openxmlformats-officedocument.presentationml.notesSlide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26.xml" ContentType="application/vnd.openxmlformats-officedocument.presentationml.slide+xml"/>
  <Override PartName="/ppt/theme/theme2.xml" ContentType="application/vnd.openxmlformats-officedocument.them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presProps.xml" ContentType="application/vnd.openxmlformats-officedocument.presentationml.presProps+xml"/>
  <Override PartName="/ppt/slides/slide21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88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 /><Relationship Id="rId46" Type="http://schemas.openxmlformats.org/officeDocument/2006/relationships/tableStyles" Target="tableStyles.xml" /><Relationship Id="rId4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4215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503730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524788473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87359529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4751316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2983684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6208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085785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694511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93AE58-43B1-1295-973E-693D3C44155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7879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070731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020550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5D5733-560D-F019-BB9E-724722FD822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020814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550892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6969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465046-980D-592B-9CD2-F882E569E38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708653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34631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843783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EDC8C7-9EC6-78F5-BDB8-883A6B5A199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88060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368627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354949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4E3049-ED74-F323-4FAF-BCE8A307189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0809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76335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504145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DAC436-7D52-982E-3138-53C1F677046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0580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43269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012686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07D711-B830-E1EC-AC96-AF05E8EDCC0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46196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80833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131432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0B1EDB-DF4F-65AE-AAC5-8C897881380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7588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22428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547757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8FB93C-6623-75AF-B8B9-CC8FA5B236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94D08E-0B1B-C332-3F51-C64DBCC1741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89513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88433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54376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964507-9E3E-177F-A7AA-4F5AD0E0EFC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39504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52263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365322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6031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17026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692363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E31D27-A64C-950C-2D8B-C6A789BC75A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66259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6757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861940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AD0873-6BBA-F8D3-561E-7D823EC12C9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7994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55837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93124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5923B7-25D2-62A8-F0D1-D3A7287F3E7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03013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949460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969256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D5501-E54C-2B7B-9721-E05DE591008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42797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73111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05455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56B117-3FFC-61CE-E605-033EBB90667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9245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39868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792917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930726-1B15-04E4-3E28-E90505710A2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0378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36443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77086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775B94-EF94-61A1-8A81-36FE0D04FF5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330617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31369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807476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6CC395-005C-B3F5-2B36-94ECC71B884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3427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24879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985271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BC8385-EBA5-CA4E-5BE8-BAA6E298CF9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6463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318754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137373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D5FE75-4F22-D1C8-D844-9B8E8404485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9610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95390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400256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DD63E2-00F7-CABA-1C06-3A2E934EB4B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5728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81170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154639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9AFC9B-DB61-0524-CE7D-C49D55813B5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060604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69759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13742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D6C432-A518-CE2B-5726-2FD6D5160C0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61770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07422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422131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207F80-5D0E-E93C-1004-F09D904611F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59805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59876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94458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B93226-B917-DDD7-7FCC-A47A6410DAA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9041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535564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325974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C8C62D-E38C-FE7C-C05E-F8323BDC80D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86956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039162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685452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2C9773-F253-16A8-ADBF-B5A878D5E79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19363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763189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22741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1203B0-80FF-DF6B-9A44-D2F94E5E9E6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265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41856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161852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D6A59E-F302-2B53-8211-D7DBE07D7B1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53345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342494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76169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4F0ABF-2477-0463-B3C7-F737380DAFA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6506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464344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521270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AD8971-3E0D-92DF-E375-D3C663ADD0E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7082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7504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085588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2AB008-8BA0-70BE-73D1-D225C486D1E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0167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440922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69172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58C7C1-4FC3-5C02-4B50-B7317927734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7833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669165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048257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E4D57D-68DB-D77F-9627-51065309A12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26376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2392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701541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742874-28F2-294A-B0C1-9E2CD8806A4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8613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88306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177509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3BE2F8-CC44-E610-5C4B-228B9E020AD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34135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46868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53029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23B770-7C4B-E9DC-F723-28B4EA75736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78890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538970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686312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550A43-CB78-E872-EADD-294EC92446B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367560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40458487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3896933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0547971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0830949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09830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59040559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41737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7402344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178896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753055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3361154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8197421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1166871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14039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6957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5206519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9066614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6955160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012113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315903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142454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2476941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1821914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359892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76279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264150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2878255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7700076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4580925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018372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78511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0454956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4965198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8732696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9720533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2299238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4004068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495552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28406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568356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3466349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0727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17015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63301962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225817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50043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301398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3343426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2131384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2103874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855651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1648416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9568710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14849593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0063022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2082472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1378198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5427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229219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3235136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4029055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351549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649172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6"/>
          </a:xfrm>
          <a:prstGeom prst="rect">
            <a:avLst/>
          </a:prstGeom>
        </p:spPr>
      </p:pic>
      <p:sp>
        <p:nvSpPr>
          <p:cNvPr id="727049105" name=""/>
          <p:cNvSpPr txBox="1"/>
          <p:nvPr/>
        </p:nvSpPr>
        <p:spPr bwMode="auto">
          <a:xfrm rot="0" flipH="0" flipV="0">
            <a:off x="4398530" y="5220194"/>
            <a:ext cx="395306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18471865" name=""/>
          <p:cNvSpPr/>
          <p:nvPr/>
        </p:nvSpPr>
        <p:spPr bwMode="auto">
          <a:xfrm rot="0" flipH="0" flipV="0">
            <a:off x="4572000" y="5158343"/>
            <a:ext cx="3924423" cy="1191655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517071120" name=""/>
          <p:cNvSpPr/>
          <p:nvPr/>
        </p:nvSpPr>
        <p:spPr bwMode="auto">
          <a:xfrm rot="0" flipH="0" flipV="0">
            <a:off x="1108998" y="6435327"/>
            <a:ext cx="759023" cy="17859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734552" name=""/>
          <p:cNvSpPr txBox="1"/>
          <p:nvPr/>
        </p:nvSpPr>
        <p:spPr bwMode="auto">
          <a:xfrm rot="0" flipH="0" flipV="0">
            <a:off x="5385124" y="15874"/>
            <a:ext cx="381104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159475339" name=""/>
          <p:cNvSpPr/>
          <p:nvPr/>
        </p:nvSpPr>
        <p:spPr bwMode="auto">
          <a:xfrm rot="0" flipH="0" flipV="0">
            <a:off x="4446319" y="98820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977463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2142580353" name=""/>
          <p:cNvSpPr/>
          <p:nvPr/>
        </p:nvSpPr>
        <p:spPr bwMode="auto">
          <a:xfrm rot="0" flipH="0" flipV="0">
            <a:off x="1526976" y="5189288"/>
            <a:ext cx="759022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0248576" name=""/>
          <p:cNvSpPr txBox="1"/>
          <p:nvPr/>
        </p:nvSpPr>
        <p:spPr bwMode="auto">
          <a:xfrm rot="0" flipH="0" flipV="0">
            <a:off x="5385123" y="15873"/>
            <a:ext cx="38114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1201264284" name=""/>
          <p:cNvSpPr/>
          <p:nvPr/>
        </p:nvSpPr>
        <p:spPr bwMode="auto">
          <a:xfrm rot="0" flipH="0" flipV="0">
            <a:off x="1622032" y="2556262"/>
            <a:ext cx="759022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79753" name=""/>
          <p:cNvSpPr/>
          <p:nvPr/>
        </p:nvSpPr>
        <p:spPr bwMode="auto">
          <a:xfrm rot="0" flipH="0" flipV="0">
            <a:off x="4179556" y="2067927"/>
            <a:ext cx="4889497" cy="97666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R(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n-US" sz="1800" b="0" i="0" u="none" strike="noStrike" cap="none" spc="0">
              <a:solidFill>
                <a:schemeClr val="lt1"/>
              </a:solidFill>
              <a:latin typeface="Liberation Mono"/>
              <a:cs typeface="Liberation Mono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cs typeface="Liberation Mono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b=49+49+1=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99</a:t>
            </a:r>
            <a:endParaRPr/>
          </a:p>
        </p:txBody>
      </p:sp>
      <p:sp>
        <p:nvSpPr>
          <p:cNvPr id="448391043" name=""/>
          <p:cNvSpPr/>
          <p:nvPr/>
        </p:nvSpPr>
        <p:spPr bwMode="auto">
          <a:xfrm rot="0" flipH="0" flipV="0">
            <a:off x="4179556" y="5838877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99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c=12</a:t>
            </a:r>
            <a:endParaRPr sz="1600"/>
          </a:p>
        </p:txBody>
      </p:sp>
      <p:sp>
        <p:nvSpPr>
          <p:cNvPr id="2072179251" name=""/>
          <p:cNvSpPr/>
          <p:nvPr/>
        </p:nvSpPr>
        <p:spPr bwMode="auto">
          <a:xfrm rot="0" flipH="0" flipV="0">
            <a:off x="4179555" y="3044596"/>
            <a:ext cx="4889497" cy="94086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2450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400067463" name=""/>
          <p:cNvSpPr txBox="1"/>
          <p:nvPr/>
        </p:nvSpPr>
        <p:spPr bwMode="auto">
          <a:xfrm rot="0" flipH="0" flipV="0">
            <a:off x="3986743" y="1040230"/>
            <a:ext cx="321402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modificamos a en la ultima expresión definida, siendo en P(36)</a:t>
            </a:r>
            <a:endParaRPr/>
          </a:p>
        </p:txBody>
      </p:sp>
      <p:sp>
        <p:nvSpPr>
          <p:cNvPr id="1751710297" name=""/>
          <p:cNvSpPr/>
          <p:nvPr/>
        </p:nvSpPr>
        <p:spPr bwMode="auto">
          <a:xfrm rot="0" flipH="0" flipV="0">
            <a:off x="4179554" y="4890393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2023377608" name=""/>
          <p:cNvSpPr/>
          <p:nvPr/>
        </p:nvSpPr>
        <p:spPr bwMode="auto">
          <a:xfrm rot="0" flipH="0" flipV="0">
            <a:off x="4179553" y="3877027"/>
            <a:ext cx="4889498" cy="101336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(g)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a=121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192017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1214092398" name=""/>
          <p:cNvSpPr/>
          <p:nvPr/>
        </p:nvSpPr>
        <p:spPr bwMode="auto">
          <a:xfrm rot="0" flipH="0" flipV="0">
            <a:off x="1526976" y="5367881"/>
            <a:ext cx="759022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6529277" name=""/>
          <p:cNvSpPr txBox="1"/>
          <p:nvPr/>
        </p:nvSpPr>
        <p:spPr bwMode="auto">
          <a:xfrm rot="0" flipH="0" flipV="0">
            <a:off x="5385123" y="15873"/>
            <a:ext cx="38114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1275094891" name=""/>
          <p:cNvSpPr/>
          <p:nvPr/>
        </p:nvSpPr>
        <p:spPr bwMode="auto">
          <a:xfrm rot="0" flipH="0" flipV="0">
            <a:off x="2381056" y="3173918"/>
            <a:ext cx="759022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131041" name=""/>
          <p:cNvSpPr txBox="1"/>
          <p:nvPr/>
        </p:nvSpPr>
        <p:spPr bwMode="auto">
          <a:xfrm rot="0" flipH="0" flipV="0">
            <a:off x="4119595" y="1078566"/>
            <a:ext cx="3852741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desempilamos lo anterior para continuar. Usamos Q(interna) y t es la R(interna) anterior en P(a=36)</a:t>
            </a:r>
            <a:endParaRPr/>
          </a:p>
        </p:txBody>
      </p:sp>
      <p:sp>
        <p:nvSpPr>
          <p:cNvPr id="918406082" name=""/>
          <p:cNvSpPr/>
          <p:nvPr/>
        </p:nvSpPr>
        <p:spPr bwMode="auto">
          <a:xfrm rot="0" flipH="0" flipV="0">
            <a:off x="4179555" y="5838877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99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c=12</a:t>
            </a:r>
            <a:endParaRPr sz="1600"/>
          </a:p>
        </p:txBody>
      </p:sp>
      <p:sp>
        <p:nvSpPr>
          <p:cNvPr id="1665048168" name=""/>
          <p:cNvSpPr/>
          <p:nvPr/>
        </p:nvSpPr>
        <p:spPr bwMode="auto">
          <a:xfrm rot="0" flipH="0" flipV="0">
            <a:off x="4179553" y="4890392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77081192" name=""/>
          <p:cNvSpPr/>
          <p:nvPr/>
        </p:nvSpPr>
        <p:spPr bwMode="auto">
          <a:xfrm rot="0" flipH="0" flipV="0">
            <a:off x="4179552" y="3877026"/>
            <a:ext cx="4889498" cy="101336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(g)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a=121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695345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492044943" name=""/>
          <p:cNvSpPr/>
          <p:nvPr/>
        </p:nvSpPr>
        <p:spPr bwMode="auto">
          <a:xfrm rot="0" flipH="0" flipV="0">
            <a:off x="1526976" y="5367881"/>
            <a:ext cx="759022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3105827" name=""/>
          <p:cNvSpPr txBox="1"/>
          <p:nvPr/>
        </p:nvSpPr>
        <p:spPr bwMode="auto">
          <a:xfrm rot="0" flipH="0" flipV="0">
            <a:off x="5385123" y="15873"/>
            <a:ext cx="38114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821463784" name=""/>
          <p:cNvSpPr/>
          <p:nvPr/>
        </p:nvSpPr>
        <p:spPr bwMode="auto">
          <a:xfrm rot="0" flipH="0" flipV="0">
            <a:off x="4179552" y="2851983"/>
            <a:ext cx="4889498" cy="102504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c*b=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*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99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t) = Q(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4851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R)</a:t>
            </a: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471781920" name=""/>
          <p:cNvSpPr txBox="1"/>
          <p:nvPr/>
        </p:nvSpPr>
        <p:spPr bwMode="auto">
          <a:xfrm rot="0" flipH="0" flipV="0">
            <a:off x="4520990" y="1139968"/>
            <a:ext cx="348652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llamamos </a:t>
            </a:r>
            <a:r>
              <a:rPr/>
              <a:t>t </a:t>
            </a:r>
            <a:r>
              <a:rPr lang="es-ES"/>
              <a:t>= </a:t>
            </a:r>
            <a:r>
              <a:rPr/>
              <a:t>R(interna) de nuevo</a:t>
            </a:r>
            <a:r>
              <a:rPr lang="es-ES"/>
              <a:t>;</a:t>
            </a:r>
            <a:endParaRPr lang="es-ES"/>
          </a:p>
          <a:p>
            <a:pPr>
              <a:defRPr/>
            </a:pPr>
            <a:r>
              <a:rPr lang="es-ES"/>
              <a:t>se modifica la ultima c</a:t>
            </a:r>
            <a:r>
              <a:rPr lang="es-ES"/>
              <a:t> definida</a:t>
            </a:r>
            <a:endParaRPr lang="es-ES"/>
          </a:p>
          <a:p>
            <a:pPr>
              <a:defRPr/>
            </a:pPr>
            <a:r>
              <a:rPr lang="es-ES"/>
              <a:t>c=4851+121</a:t>
            </a:r>
            <a:endParaRPr/>
          </a:p>
        </p:txBody>
      </p:sp>
      <p:sp>
        <p:nvSpPr>
          <p:cNvPr id="860600101" name=""/>
          <p:cNvSpPr/>
          <p:nvPr/>
        </p:nvSpPr>
        <p:spPr bwMode="auto">
          <a:xfrm rot="0" flipH="0" flipV="0">
            <a:off x="1582799" y="3341190"/>
            <a:ext cx="759022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0429854" name=""/>
          <p:cNvSpPr/>
          <p:nvPr/>
        </p:nvSpPr>
        <p:spPr bwMode="auto">
          <a:xfrm rot="0" flipH="0" flipV="0">
            <a:off x="4179555" y="5838877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99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c=12</a:t>
            </a:r>
            <a:endParaRPr sz="1600"/>
          </a:p>
        </p:txBody>
      </p:sp>
      <p:sp>
        <p:nvSpPr>
          <p:cNvPr id="778545814" name=""/>
          <p:cNvSpPr/>
          <p:nvPr/>
        </p:nvSpPr>
        <p:spPr bwMode="auto">
          <a:xfrm rot="0" flipH="0" flipV="0">
            <a:off x="4179553" y="4890392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475243648" name=""/>
          <p:cNvSpPr/>
          <p:nvPr/>
        </p:nvSpPr>
        <p:spPr bwMode="auto">
          <a:xfrm rot="0" flipH="0" flipV="0">
            <a:off x="4179552" y="3877026"/>
            <a:ext cx="4889498" cy="101336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(g)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4972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a=121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79592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322580238" name=""/>
          <p:cNvSpPr/>
          <p:nvPr/>
        </p:nvSpPr>
        <p:spPr bwMode="auto">
          <a:xfrm rot="0" flipH="0" flipV="0">
            <a:off x="1526976" y="536788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233566" name=""/>
          <p:cNvSpPr txBox="1"/>
          <p:nvPr/>
        </p:nvSpPr>
        <p:spPr bwMode="auto">
          <a:xfrm rot="0" flipH="0" flipV="0">
            <a:off x="5385123" y="15872"/>
            <a:ext cx="381140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63313615" name=""/>
          <p:cNvSpPr/>
          <p:nvPr/>
        </p:nvSpPr>
        <p:spPr bwMode="auto">
          <a:xfrm rot="0" flipH="0" flipV="0">
            <a:off x="1260468" y="3581295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2869674" name=""/>
          <p:cNvSpPr txBox="1"/>
          <p:nvPr/>
        </p:nvSpPr>
        <p:spPr bwMode="auto">
          <a:xfrm rot="0" flipH="0" flipV="0">
            <a:off x="4651875" y="676250"/>
            <a:ext cx="393678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llamamos r que es t, y t es R(interna) de nuevo</a:t>
            </a:r>
            <a:r>
              <a:rPr lang="es-ES"/>
              <a:t>;</a:t>
            </a:r>
            <a:endParaRPr lang="es-ES"/>
          </a:p>
          <a:p>
            <a:pPr>
              <a:defRPr/>
            </a:pPr>
            <a:endParaRPr/>
          </a:p>
          <a:p>
            <a:pPr>
              <a:defRPr/>
            </a:pPr>
            <a:r>
              <a:rPr lang="es-ES"/>
              <a:t>modifica b=4972+5093+1=10066</a:t>
            </a:r>
            <a:endParaRPr/>
          </a:p>
        </p:txBody>
      </p:sp>
      <p:sp>
        <p:nvSpPr>
          <p:cNvPr id="1950026042" name=""/>
          <p:cNvSpPr/>
          <p:nvPr/>
        </p:nvSpPr>
        <p:spPr bwMode="auto">
          <a:xfrm rot="0" flipH="0" flipV="0">
            <a:off x="1790373" y="268674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8273346" name=""/>
          <p:cNvSpPr/>
          <p:nvPr/>
        </p:nvSpPr>
        <p:spPr bwMode="auto">
          <a:xfrm rot="0" flipH="0" flipV="0">
            <a:off x="4191879" y="3042361"/>
            <a:ext cx="4889497" cy="82893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4851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r=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R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494821171" name=""/>
          <p:cNvSpPr/>
          <p:nvPr/>
        </p:nvSpPr>
        <p:spPr bwMode="auto">
          <a:xfrm rot="0" flipH="0" flipV="0">
            <a:off x="4191882" y="5833153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10066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c=12</a:t>
            </a:r>
            <a:endParaRPr sz="1600"/>
          </a:p>
        </p:txBody>
      </p:sp>
      <p:sp>
        <p:nvSpPr>
          <p:cNvPr id="966137857" name=""/>
          <p:cNvSpPr/>
          <p:nvPr/>
        </p:nvSpPr>
        <p:spPr bwMode="auto">
          <a:xfrm rot="0" flipH="0" flipV="0">
            <a:off x="4191880" y="4884668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396357912" name=""/>
          <p:cNvSpPr/>
          <p:nvPr/>
        </p:nvSpPr>
        <p:spPr bwMode="auto">
          <a:xfrm rot="0" flipH="0" flipV="0">
            <a:off x="4191879" y="3871302"/>
            <a:ext cx="4889498" cy="101336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(g)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4972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a=121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2102460878" name=""/>
          <p:cNvSpPr/>
          <p:nvPr/>
        </p:nvSpPr>
        <p:spPr bwMode="auto">
          <a:xfrm rot="0" flipH="0" flipV="0">
            <a:off x="4191879" y="2331118"/>
            <a:ext cx="4889497" cy="71124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r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(c+a) = R(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4972+121)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= R(5093)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413318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1690581946" name=""/>
          <p:cNvSpPr/>
          <p:nvPr/>
        </p:nvSpPr>
        <p:spPr bwMode="auto">
          <a:xfrm rot="0" flipH="0" flipV="0">
            <a:off x="1526976" y="536788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491454" name=""/>
          <p:cNvSpPr txBox="1"/>
          <p:nvPr/>
        </p:nvSpPr>
        <p:spPr bwMode="auto">
          <a:xfrm rot="0" flipH="0" flipV="0">
            <a:off x="5385123" y="15872"/>
            <a:ext cx="381140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98424150" name=""/>
          <p:cNvSpPr/>
          <p:nvPr/>
        </p:nvSpPr>
        <p:spPr bwMode="auto">
          <a:xfrm rot="0" flipH="0" flipV="0">
            <a:off x="1260468" y="3759887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248899" name=""/>
          <p:cNvSpPr/>
          <p:nvPr/>
        </p:nvSpPr>
        <p:spPr bwMode="auto">
          <a:xfrm rot="0" flipH="0" flipV="0">
            <a:off x="4191879" y="3042361"/>
            <a:ext cx="4889497" cy="82893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4851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r=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R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807404627" name=""/>
          <p:cNvSpPr/>
          <p:nvPr/>
        </p:nvSpPr>
        <p:spPr bwMode="auto">
          <a:xfrm rot="0" flipH="0" flipV="0">
            <a:off x="4191880" y="4884668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388052006" name=""/>
          <p:cNvSpPr/>
          <p:nvPr/>
        </p:nvSpPr>
        <p:spPr bwMode="auto">
          <a:xfrm rot="0" flipH="0" flipV="0">
            <a:off x="4191879" y="3871302"/>
            <a:ext cx="4889498" cy="101336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(g)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4972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a=121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30817213" name=""/>
          <p:cNvSpPr/>
          <p:nvPr/>
        </p:nvSpPr>
        <p:spPr bwMode="auto">
          <a:xfrm rot="0" flipH="0" flipV="0">
            <a:off x="4191879" y="2331118"/>
            <a:ext cx="4889497" cy="71124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(c+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 = R(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4972+10066)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= R(15038)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036406106" name=""/>
          <p:cNvSpPr/>
          <p:nvPr/>
        </p:nvSpPr>
        <p:spPr bwMode="auto">
          <a:xfrm rot="0" flipH="0" flipV="0">
            <a:off x="4191881" y="5833152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20011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c=12</a:t>
            </a:r>
            <a:endParaRPr sz="1600"/>
          </a:p>
        </p:txBody>
      </p:sp>
      <p:sp>
        <p:nvSpPr>
          <p:cNvPr id="1734613902" name=""/>
          <p:cNvSpPr/>
          <p:nvPr/>
        </p:nvSpPr>
        <p:spPr bwMode="auto">
          <a:xfrm rot="0" flipH="0" flipV="0">
            <a:off x="1639978" y="2597444"/>
            <a:ext cx="759021" cy="17859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533487" name=""/>
          <p:cNvSpPr txBox="1"/>
          <p:nvPr/>
        </p:nvSpPr>
        <p:spPr bwMode="auto">
          <a:xfrm rot="0" flipH="0" flipV="0">
            <a:off x="4035551" y="728382"/>
            <a:ext cx="473854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aqui el ultimo t es el R interno</a:t>
            </a:r>
            <a:br>
              <a:rPr/>
            </a:br>
            <a:br>
              <a:rPr/>
            </a:br>
            <a:r>
              <a:rPr lang="es-ES"/>
              <a:t>se modifica b</a:t>
            </a:r>
            <a:endParaRPr lang="es-ES"/>
          </a:p>
          <a:p>
            <a:pPr>
              <a:defRPr/>
            </a:pPr>
            <a:r>
              <a:rPr lang="es-ES"/>
              <a:t>b=4972+15038+1=20011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404532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149540638" name=""/>
          <p:cNvSpPr/>
          <p:nvPr/>
        </p:nvSpPr>
        <p:spPr bwMode="auto">
          <a:xfrm rot="0" flipH="0" flipV="0">
            <a:off x="1580956" y="5833152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7434890" name=""/>
          <p:cNvSpPr txBox="1"/>
          <p:nvPr/>
        </p:nvSpPr>
        <p:spPr bwMode="auto">
          <a:xfrm rot="0" flipH="0" flipV="0">
            <a:off x="5385123" y="15872"/>
            <a:ext cx="381140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1128737594" name=""/>
          <p:cNvSpPr/>
          <p:nvPr/>
        </p:nvSpPr>
        <p:spPr bwMode="auto">
          <a:xfrm rot="0" flipH="0" flipV="0">
            <a:off x="4191880" y="4884668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899768045" name=""/>
          <p:cNvSpPr/>
          <p:nvPr/>
        </p:nvSpPr>
        <p:spPr bwMode="auto">
          <a:xfrm rot="0" flipH="0" flipV="0">
            <a:off x="4191879" y="3871302"/>
            <a:ext cx="4889498" cy="101336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(g)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4972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a=121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91417168" name=""/>
          <p:cNvSpPr/>
          <p:nvPr/>
        </p:nvSpPr>
        <p:spPr bwMode="auto">
          <a:xfrm rot="0" flipH="0" flipV="0">
            <a:off x="4191881" y="5833152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10066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c=12</a:t>
            </a:r>
            <a:endParaRPr sz="1600"/>
          </a:p>
        </p:txBody>
      </p:sp>
      <p:sp>
        <p:nvSpPr>
          <p:cNvPr id="1708333423" name=""/>
          <p:cNvSpPr txBox="1"/>
          <p:nvPr/>
        </p:nvSpPr>
        <p:spPr bwMode="auto">
          <a:xfrm rot="0" flipH="0" flipV="0">
            <a:off x="4035551" y="728382"/>
            <a:ext cx="4714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print</a:t>
            </a:r>
            <a:endParaRPr/>
          </a:p>
        </p:txBody>
      </p:sp>
      <p:graphicFrame>
        <p:nvGraphicFramePr>
          <p:cNvPr id="265340758" name=""/>
          <p:cNvGraphicFramePr>
            <a:graphicFrameLocks xmlns:a="http://schemas.openxmlformats.org/drawingml/2006/main"/>
          </p:cNvGraphicFramePr>
          <p:nvPr/>
        </p:nvGraphicFramePr>
        <p:xfrm>
          <a:off x="4793788" y="1371600"/>
          <a:ext cx="6108699" cy="4038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340180"/>
                <a:gridCol w="1340180"/>
                <a:gridCol w="1340180"/>
              </a:tblGrid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10066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4972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073176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172799852" name=""/>
          <p:cNvSpPr/>
          <p:nvPr/>
        </p:nvSpPr>
        <p:spPr bwMode="auto">
          <a:xfrm rot="0" flipH="0" flipV="0">
            <a:off x="1580956" y="5833152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8676637" name=""/>
          <p:cNvSpPr txBox="1"/>
          <p:nvPr/>
        </p:nvSpPr>
        <p:spPr bwMode="auto">
          <a:xfrm rot="0" flipH="0" flipV="0">
            <a:off x="5385123" y="15872"/>
            <a:ext cx="381140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1564655295" name=""/>
          <p:cNvSpPr/>
          <p:nvPr/>
        </p:nvSpPr>
        <p:spPr bwMode="auto">
          <a:xfrm rot="0" flipH="0" flipV="0">
            <a:off x="4191881" y="5833152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10066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c=12</a:t>
            </a:r>
            <a:endParaRPr sz="1600"/>
          </a:p>
        </p:txBody>
      </p:sp>
      <p:sp>
        <p:nvSpPr>
          <p:cNvPr id="2106469765" name=""/>
          <p:cNvSpPr txBox="1"/>
          <p:nvPr/>
        </p:nvSpPr>
        <p:spPr bwMode="auto">
          <a:xfrm rot="0" flipH="0" flipV="0">
            <a:off x="4035551" y="728382"/>
            <a:ext cx="4714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print</a:t>
            </a:r>
            <a:endParaRPr/>
          </a:p>
        </p:txBody>
      </p:sp>
      <p:graphicFrame>
        <p:nvGraphicFramePr>
          <p:cNvPr id="38841527" name=""/>
          <p:cNvGraphicFramePr>
            <a:graphicFrameLocks xmlns:a="http://schemas.openxmlformats.org/drawingml/2006/main"/>
          </p:cNvGraphicFramePr>
          <p:nvPr/>
        </p:nvGraphicFramePr>
        <p:xfrm>
          <a:off x="4793788" y="1371600"/>
          <a:ext cx="6108699" cy="4038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340180"/>
                <a:gridCol w="1340180"/>
                <a:gridCol w="1340180"/>
              </a:tblGrid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10066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4972</a:t>
                      </a:r>
                      <a:endParaRPr/>
                    </a:p>
                  </a:txBody>
                  <a:tcPr/>
                </a:tc>
              </a:tr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10066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25</a:t>
                      </a:r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86736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938142604" name=""/>
          <p:cNvSpPr/>
          <p:nvPr/>
        </p:nvSpPr>
        <p:spPr bwMode="auto">
          <a:xfrm rot="0" flipH="0" flipV="0">
            <a:off x="1447010" y="6609533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860651" name=""/>
          <p:cNvSpPr txBox="1"/>
          <p:nvPr/>
        </p:nvSpPr>
        <p:spPr bwMode="auto">
          <a:xfrm rot="0" flipH="0" flipV="0">
            <a:off x="5385123" y="15872"/>
            <a:ext cx="381140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753192688" name=""/>
          <p:cNvSpPr/>
          <p:nvPr/>
        </p:nvSpPr>
        <p:spPr bwMode="auto">
          <a:xfrm rot="0" flipH="0" flipV="0">
            <a:off x="4191881" y="5833152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6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10066</a:t>
            </a:r>
            <a:r>
              <a:rPr lang="en-US" sz="16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c=12</a:t>
            </a:r>
            <a:endParaRPr sz="1600"/>
          </a:p>
        </p:txBody>
      </p:sp>
      <p:sp>
        <p:nvSpPr>
          <p:cNvPr id="253512645" name=""/>
          <p:cNvSpPr txBox="1"/>
          <p:nvPr/>
        </p:nvSpPr>
        <p:spPr bwMode="auto">
          <a:xfrm rot="0" flipH="0" flipV="0">
            <a:off x="4035551" y="728382"/>
            <a:ext cx="4714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print</a:t>
            </a:r>
            <a:endParaRPr/>
          </a:p>
        </p:txBody>
      </p:sp>
      <p:graphicFrame>
        <p:nvGraphicFramePr>
          <p:cNvPr id="353134864" name=""/>
          <p:cNvGraphicFramePr>
            <a:graphicFrameLocks xmlns:a="http://schemas.openxmlformats.org/drawingml/2006/main"/>
          </p:cNvGraphicFramePr>
          <p:nvPr/>
        </p:nvGraphicFramePr>
        <p:xfrm>
          <a:off x="4793788" y="1371600"/>
          <a:ext cx="6108699" cy="4038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340180"/>
                <a:gridCol w="1340180"/>
                <a:gridCol w="1340180"/>
              </a:tblGrid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10066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4972</a:t>
                      </a:r>
                      <a:endParaRPr/>
                    </a:p>
                  </a:txBody>
                  <a:tcPr/>
                </a:tc>
              </a:tr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10066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25</a:t>
                      </a:r>
                      <a:endParaRPr lang="es-ES"/>
                    </a:p>
                  </a:txBody>
                  <a:tcPr/>
                </a:tc>
              </a:tr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10066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</a:t>
                      </a:r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09973" name=""/>
          <p:cNvSpPr txBox="1"/>
          <p:nvPr/>
        </p:nvSpPr>
        <p:spPr bwMode="auto">
          <a:xfrm rot="0" flipH="0" flipV="0">
            <a:off x="2933030" y="3313427"/>
            <a:ext cx="382076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99831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655055873" name=""/>
          <p:cNvSpPr/>
          <p:nvPr/>
        </p:nvSpPr>
        <p:spPr bwMode="auto">
          <a:xfrm rot="0" flipH="0" flipV="0">
            <a:off x="4298154" y="5220193"/>
            <a:ext cx="3924423" cy="1272678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573282345" name=""/>
          <p:cNvSpPr/>
          <p:nvPr/>
        </p:nvSpPr>
        <p:spPr bwMode="auto">
          <a:xfrm rot="0" flipH="0" flipV="0">
            <a:off x="4298154" y="4327070"/>
            <a:ext cx="3924421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/>
          </a:p>
        </p:txBody>
      </p:sp>
      <p:sp>
        <p:nvSpPr>
          <p:cNvPr id="1247637947" name=""/>
          <p:cNvSpPr/>
          <p:nvPr/>
        </p:nvSpPr>
        <p:spPr bwMode="auto">
          <a:xfrm rot="0" flipH="0" flipV="0">
            <a:off x="2743893" y="2334615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406425" name=""/>
          <p:cNvSpPr txBox="1"/>
          <p:nvPr/>
        </p:nvSpPr>
        <p:spPr bwMode="auto">
          <a:xfrm rot="0" flipH="0" flipV="0">
            <a:off x="5358928" y="0"/>
            <a:ext cx="38204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396062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5"/>
          </a:xfrm>
          <a:prstGeom prst="rect">
            <a:avLst/>
          </a:prstGeom>
        </p:spPr>
      </p:pic>
      <p:sp>
        <p:nvSpPr>
          <p:cNvPr id="1653529097" name=""/>
          <p:cNvSpPr/>
          <p:nvPr/>
        </p:nvSpPr>
        <p:spPr bwMode="auto">
          <a:xfrm rot="0" flipH="0" flipV="0">
            <a:off x="4298155" y="5220194"/>
            <a:ext cx="3924423" cy="127267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132976760" name=""/>
          <p:cNvSpPr/>
          <p:nvPr/>
        </p:nvSpPr>
        <p:spPr bwMode="auto">
          <a:xfrm rot="0" flipH="0" flipV="0">
            <a:off x="4298155" y="4327071"/>
            <a:ext cx="3924422" cy="95497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/>
          </a:p>
        </p:txBody>
      </p:sp>
      <p:sp>
        <p:nvSpPr>
          <p:cNvPr id="1709231356" name=""/>
          <p:cNvSpPr/>
          <p:nvPr/>
        </p:nvSpPr>
        <p:spPr bwMode="auto">
          <a:xfrm rot="0" flipH="0" flipV="0">
            <a:off x="2743894" y="2334616"/>
            <a:ext cx="759023" cy="17859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569146" name=""/>
          <p:cNvSpPr txBox="1"/>
          <p:nvPr/>
        </p:nvSpPr>
        <p:spPr bwMode="auto">
          <a:xfrm rot="0" flipH="0" flipV="0">
            <a:off x="5385124" y="15874"/>
            <a:ext cx="38114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61256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5"/>
          </a:xfrm>
          <a:prstGeom prst="rect">
            <a:avLst/>
          </a:prstGeom>
        </p:spPr>
      </p:pic>
      <p:sp>
        <p:nvSpPr>
          <p:cNvPr id="1203112153" name=""/>
          <p:cNvSpPr txBox="1"/>
          <p:nvPr/>
        </p:nvSpPr>
        <p:spPr bwMode="auto">
          <a:xfrm rot="0" flipH="0" flipV="0">
            <a:off x="4398529" y="5220193"/>
            <a:ext cx="3953065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13934914" name=""/>
          <p:cNvSpPr/>
          <p:nvPr/>
        </p:nvSpPr>
        <p:spPr bwMode="auto">
          <a:xfrm rot="0" flipH="0" flipV="0">
            <a:off x="4572000" y="5158342"/>
            <a:ext cx="3924423" cy="119165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061750171" name=""/>
          <p:cNvSpPr/>
          <p:nvPr/>
        </p:nvSpPr>
        <p:spPr bwMode="auto">
          <a:xfrm rot="0" flipH="0" flipV="0">
            <a:off x="1108998" y="6435326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767744" name=""/>
          <p:cNvSpPr/>
          <p:nvPr/>
        </p:nvSpPr>
        <p:spPr bwMode="auto">
          <a:xfrm rot="0" flipH="0" flipV="0">
            <a:off x="4446319" y="98820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1219754" name=""/>
          <p:cNvSpPr txBox="1"/>
          <p:nvPr/>
        </p:nvSpPr>
        <p:spPr bwMode="auto">
          <a:xfrm rot="0" flipH="0" flipV="0">
            <a:off x="5358928" y="0"/>
            <a:ext cx="38204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058866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804773520" name=""/>
          <p:cNvSpPr/>
          <p:nvPr/>
        </p:nvSpPr>
        <p:spPr bwMode="auto">
          <a:xfrm rot="0" flipH="0" flipV="0">
            <a:off x="4425156" y="5220193"/>
            <a:ext cx="3924423" cy="122505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3580070" name=""/>
          <p:cNvSpPr/>
          <p:nvPr/>
        </p:nvSpPr>
        <p:spPr bwMode="auto">
          <a:xfrm rot="0" flipH="0" flipV="0">
            <a:off x="4425156" y="4327070"/>
            <a:ext cx="3924421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867637429" name=""/>
          <p:cNvSpPr txBox="1"/>
          <p:nvPr/>
        </p:nvSpPr>
        <p:spPr bwMode="auto">
          <a:xfrm rot="0" flipH="0" flipV="0">
            <a:off x="4246818" y="2158998"/>
            <a:ext cx="3576100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se reemplaza las sub R y Q por las internas</a:t>
            </a:r>
            <a:endParaRPr lang="es-ES"/>
          </a:p>
          <a:p>
            <a:pPr>
              <a:defRPr/>
            </a:pPr>
            <a:endParaRPr/>
          </a:p>
          <a:p>
            <a:pPr>
              <a:defRPr/>
            </a:pPr>
            <a:r>
              <a:rPr lang="es-ES"/>
              <a:t>ya que son nuevas definidas reemplazando la global anteriormente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920908107" name=""/>
          <p:cNvSpPr/>
          <p:nvPr/>
        </p:nvSpPr>
        <p:spPr bwMode="auto">
          <a:xfrm rot="0" flipH="0" flipV="0">
            <a:off x="2330655" y="3169485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797531" name=""/>
          <p:cNvSpPr txBox="1"/>
          <p:nvPr/>
        </p:nvSpPr>
        <p:spPr bwMode="auto">
          <a:xfrm rot="0" flipH="0" flipV="0">
            <a:off x="5358929" y="0"/>
            <a:ext cx="382004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  <p:sp>
        <p:nvSpPr>
          <p:cNvPr id="1499102015" name=""/>
          <p:cNvSpPr/>
          <p:nvPr/>
        </p:nvSpPr>
        <p:spPr bwMode="auto">
          <a:xfrm rot="0" flipH="0" flipV="0">
            <a:off x="1645608" y="2549082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59935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1264296108" name=""/>
          <p:cNvSpPr/>
          <p:nvPr/>
        </p:nvSpPr>
        <p:spPr bwMode="auto">
          <a:xfrm rot="0" flipH="0" flipV="0">
            <a:off x="4425156" y="5220193"/>
            <a:ext cx="3924423" cy="122505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3748918" name=""/>
          <p:cNvSpPr/>
          <p:nvPr/>
        </p:nvSpPr>
        <p:spPr bwMode="auto">
          <a:xfrm rot="0" flipH="0" flipV="0">
            <a:off x="4425156" y="4327070"/>
            <a:ext cx="3924421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586712141" name=""/>
          <p:cNvSpPr/>
          <p:nvPr/>
        </p:nvSpPr>
        <p:spPr bwMode="auto">
          <a:xfrm rot="0" flipH="0" flipV="0">
            <a:off x="1645608" y="4167737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9377617" name=""/>
          <p:cNvSpPr txBox="1"/>
          <p:nvPr/>
        </p:nvSpPr>
        <p:spPr bwMode="auto">
          <a:xfrm rot="0" flipH="0" flipV="0">
            <a:off x="4246818" y="2158998"/>
            <a:ext cx="314859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s-ES"/>
              <a:t>Se evalua el if</a:t>
            </a:r>
            <a:br>
              <a:rPr lang="es-ES"/>
            </a:br>
            <a:r>
              <a:rPr lang="en-US"/>
              <a:t>ya que </a:t>
            </a:r>
            <a:r>
              <a:rPr lang="es-ES"/>
              <a:t>12 </a:t>
            </a:r>
            <a:r>
              <a:rPr lang="en-US"/>
              <a:t>&lt; </a:t>
            </a:r>
            <a:r>
              <a:rPr lang="en-US"/>
              <a:t>24</a:t>
            </a:r>
            <a:endParaRPr lang="en-US"/>
          </a:p>
        </p:txBody>
      </p:sp>
      <p:sp>
        <p:nvSpPr>
          <p:cNvPr id="115376508" name=""/>
          <p:cNvSpPr/>
          <p:nvPr/>
        </p:nvSpPr>
        <p:spPr bwMode="auto">
          <a:xfrm rot="0" flipH="0" flipV="0">
            <a:off x="2710167" y="4346330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883224" name=""/>
          <p:cNvSpPr txBox="1"/>
          <p:nvPr/>
        </p:nvSpPr>
        <p:spPr bwMode="auto">
          <a:xfrm rot="0" flipH="0" flipV="0">
            <a:off x="5358929" y="0"/>
            <a:ext cx="382004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10842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580153866" name=""/>
          <p:cNvSpPr/>
          <p:nvPr/>
        </p:nvSpPr>
        <p:spPr bwMode="auto">
          <a:xfrm rot="0" flipH="0" flipV="0">
            <a:off x="4441029" y="5220193"/>
            <a:ext cx="3924423" cy="119330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868731046" name=""/>
          <p:cNvSpPr/>
          <p:nvPr/>
        </p:nvSpPr>
        <p:spPr bwMode="auto">
          <a:xfrm rot="0" flipH="0" flipV="0">
            <a:off x="4441029" y="4327070"/>
            <a:ext cx="3924421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388394507" name=""/>
          <p:cNvSpPr/>
          <p:nvPr/>
        </p:nvSpPr>
        <p:spPr bwMode="auto">
          <a:xfrm rot="0" flipH="0" flipV="0">
            <a:off x="3111480" y="4576959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355960" name=""/>
          <p:cNvSpPr txBox="1"/>
          <p:nvPr/>
        </p:nvSpPr>
        <p:spPr bwMode="auto">
          <a:xfrm rot="0" flipH="0" flipV="0">
            <a:off x="4572000" y="2627808"/>
            <a:ext cx="357066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Se</a:t>
            </a:r>
            <a:r>
              <a:rPr lang="en-US"/>
              <a:t> llama P(12 + 24, s, R)</a:t>
            </a:r>
            <a:r>
              <a:rPr lang="es-ES"/>
              <a:t>,</a:t>
            </a:r>
            <a:endParaRPr lang="es-ES"/>
          </a:p>
          <a:p>
            <a:pPr>
              <a:defRPr/>
            </a:pPr>
            <a:r>
              <a:rPr lang="es-ES"/>
              <a:t>llamando a R interna definida dentro de P</a:t>
            </a:r>
            <a:endParaRPr/>
          </a:p>
        </p:txBody>
      </p:sp>
      <p:sp>
        <p:nvSpPr>
          <p:cNvPr id="34133857" name=""/>
          <p:cNvSpPr txBox="1"/>
          <p:nvPr/>
        </p:nvSpPr>
        <p:spPr bwMode="auto">
          <a:xfrm rot="0" flipH="0" flipV="0">
            <a:off x="5358928" y="0"/>
            <a:ext cx="38204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177530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468095475" name=""/>
          <p:cNvSpPr/>
          <p:nvPr/>
        </p:nvSpPr>
        <p:spPr bwMode="auto">
          <a:xfrm rot="0" flipH="0" flipV="0">
            <a:off x="4250530" y="5278584"/>
            <a:ext cx="3924423" cy="121428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2128598933" name=""/>
          <p:cNvSpPr/>
          <p:nvPr/>
        </p:nvSpPr>
        <p:spPr bwMode="auto">
          <a:xfrm rot="0" flipH="0" flipV="0">
            <a:off x="2702697" y="2354459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7698313" name=""/>
          <p:cNvSpPr/>
          <p:nvPr/>
        </p:nvSpPr>
        <p:spPr bwMode="auto">
          <a:xfrm rot="0" flipH="0" flipV="0">
            <a:off x="4250530" y="3488877"/>
            <a:ext cx="3924421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842116573" name=""/>
          <p:cNvSpPr txBox="1"/>
          <p:nvPr/>
        </p:nvSpPr>
        <p:spPr bwMode="auto">
          <a:xfrm rot="0" flipH="0" flipV="0">
            <a:off x="5358928" y="0"/>
            <a:ext cx="382076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  <p:sp>
        <p:nvSpPr>
          <p:cNvPr id="1092715235" name=""/>
          <p:cNvSpPr/>
          <p:nvPr/>
        </p:nvSpPr>
        <p:spPr bwMode="auto">
          <a:xfrm rot="0" flipH="0" flipV="0">
            <a:off x="4250530" y="4327070"/>
            <a:ext cx="3924421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82658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390258577" name=""/>
          <p:cNvSpPr/>
          <p:nvPr/>
        </p:nvSpPr>
        <p:spPr bwMode="auto">
          <a:xfrm rot="0" flipH="0" flipV="0">
            <a:off x="3591248" y="527858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721392648" name=""/>
          <p:cNvSpPr/>
          <p:nvPr/>
        </p:nvSpPr>
        <p:spPr bwMode="auto">
          <a:xfrm rot="0" flipH="0" flipV="0">
            <a:off x="3591248" y="4385461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786821439" name=""/>
          <p:cNvSpPr/>
          <p:nvPr/>
        </p:nvSpPr>
        <p:spPr bwMode="auto">
          <a:xfrm rot="0" flipH="0" flipV="0">
            <a:off x="1607323" y="4206867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526945" name=""/>
          <p:cNvSpPr/>
          <p:nvPr/>
        </p:nvSpPr>
        <p:spPr bwMode="auto">
          <a:xfrm rot="0" flipH="0" flipV="0">
            <a:off x="3591247" y="3333748"/>
            <a:ext cx="4889497" cy="1051711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700112433" name=""/>
          <p:cNvSpPr txBox="1"/>
          <p:nvPr/>
        </p:nvSpPr>
        <p:spPr bwMode="auto">
          <a:xfrm rot="0" flipH="0" flipV="0">
            <a:off x="4670748" y="1668780"/>
            <a:ext cx="21896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nueva </a:t>
            </a:r>
            <a:r>
              <a:rPr lang="es-ES"/>
              <a:t>c=</a:t>
            </a:r>
            <a:r>
              <a:rPr lang="es-ES"/>
              <a:t>36+13</a:t>
            </a:r>
            <a:endParaRPr/>
          </a:p>
        </p:txBody>
      </p:sp>
      <p:sp>
        <p:nvSpPr>
          <p:cNvPr id="1656481968" name=""/>
          <p:cNvSpPr txBox="1"/>
          <p:nvPr/>
        </p:nvSpPr>
        <p:spPr bwMode="auto">
          <a:xfrm rot="0" flipH="0" flipV="0">
            <a:off x="5358928" y="0"/>
            <a:ext cx="382076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896685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1016895564" name=""/>
          <p:cNvSpPr/>
          <p:nvPr/>
        </p:nvSpPr>
        <p:spPr bwMode="auto">
          <a:xfrm rot="0" flipH="0" flipV="0">
            <a:off x="2671882" y="4385460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892453" name=""/>
          <p:cNvSpPr txBox="1"/>
          <p:nvPr/>
        </p:nvSpPr>
        <p:spPr bwMode="auto">
          <a:xfrm rot="0" flipH="0" flipV="0">
            <a:off x="4081506" y="1500691"/>
            <a:ext cx="4313937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verificamos if</a:t>
            </a:r>
            <a:br>
              <a:rPr lang="es-ES"/>
            </a:br>
            <a:br>
              <a:rPr lang="es-ES"/>
            </a:br>
            <a:r>
              <a:rPr lang="es-ES"/>
              <a:t>a=36 </a:t>
            </a:r>
            <a:r>
              <a:rPr lang="en-US"/>
              <a:t>&lt;</a:t>
            </a:r>
            <a:r>
              <a:rPr lang="es-ES"/>
              <a:t> 2*(11+1)</a:t>
            </a:r>
            <a:r>
              <a:rPr lang="es-ES"/>
              <a:t>=24, pasa al else</a:t>
            </a:r>
            <a:endParaRPr/>
          </a:p>
        </p:txBody>
      </p:sp>
      <p:sp>
        <p:nvSpPr>
          <p:cNvPr id="1703278613" name=""/>
          <p:cNvSpPr/>
          <p:nvPr/>
        </p:nvSpPr>
        <p:spPr bwMode="auto">
          <a:xfrm rot="0" flipH="0" flipV="0">
            <a:off x="4171678" y="5747248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709044529" name=""/>
          <p:cNvSpPr/>
          <p:nvPr/>
        </p:nvSpPr>
        <p:spPr bwMode="auto">
          <a:xfrm rot="0" flipH="0" flipV="0">
            <a:off x="4171677" y="4854125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136458829" name=""/>
          <p:cNvSpPr/>
          <p:nvPr/>
        </p:nvSpPr>
        <p:spPr bwMode="auto">
          <a:xfrm rot="0" flipH="0" flipV="0">
            <a:off x="4171676" y="3802412"/>
            <a:ext cx="4889497" cy="1051710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607388258" name=""/>
          <p:cNvSpPr txBox="1"/>
          <p:nvPr/>
        </p:nvSpPr>
        <p:spPr bwMode="auto">
          <a:xfrm rot="0" flipH="0" flipV="0">
            <a:off x="5358928" y="0"/>
            <a:ext cx="382112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623438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806792520" name=""/>
          <p:cNvSpPr/>
          <p:nvPr/>
        </p:nvSpPr>
        <p:spPr bwMode="auto">
          <a:xfrm rot="0" flipH="0" flipV="0">
            <a:off x="1766413" y="4952243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910" name=""/>
          <p:cNvSpPr txBox="1"/>
          <p:nvPr/>
        </p:nvSpPr>
        <p:spPr bwMode="auto">
          <a:xfrm rot="0" flipH="0" flipV="0">
            <a:off x="4678625" y="1368146"/>
            <a:ext cx="411553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entramos al else, </a:t>
            </a:r>
            <a:r>
              <a:rPr lang="es-ES"/>
              <a:t> </a:t>
            </a:r>
            <a:br>
              <a:rPr lang="es-ES"/>
            </a:br>
            <a:r>
              <a:rPr lang="es-ES"/>
              <a:t>se crea “a” local</a:t>
            </a:r>
            <a:endParaRPr/>
          </a:p>
        </p:txBody>
      </p:sp>
      <p:sp>
        <p:nvSpPr>
          <p:cNvPr id="1854028013" name=""/>
          <p:cNvSpPr txBox="1"/>
          <p:nvPr/>
        </p:nvSpPr>
        <p:spPr bwMode="auto">
          <a:xfrm rot="0" flipH="0" flipV="0">
            <a:off x="5358928" y="0"/>
            <a:ext cx="382076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  <p:sp>
        <p:nvSpPr>
          <p:cNvPr id="1814141081" name=""/>
          <p:cNvSpPr/>
          <p:nvPr/>
        </p:nvSpPr>
        <p:spPr bwMode="auto">
          <a:xfrm rot="0" flipH="0" flipV="0">
            <a:off x="4171677" y="5747247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654079609" name=""/>
          <p:cNvSpPr/>
          <p:nvPr/>
        </p:nvSpPr>
        <p:spPr bwMode="auto">
          <a:xfrm rot="0" flipH="0" flipV="0">
            <a:off x="4171676" y="4854124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590945932" name=""/>
          <p:cNvSpPr/>
          <p:nvPr/>
        </p:nvSpPr>
        <p:spPr bwMode="auto">
          <a:xfrm rot="0" flipH="0" flipV="0">
            <a:off x="4171675" y="3802411"/>
            <a:ext cx="4889497" cy="1051710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68665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1549839203" name=""/>
          <p:cNvSpPr/>
          <p:nvPr/>
        </p:nvSpPr>
        <p:spPr bwMode="auto">
          <a:xfrm rot="0" flipH="0" flipV="0">
            <a:off x="1526976" y="5189287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2013051" name=""/>
          <p:cNvSpPr txBox="1"/>
          <p:nvPr/>
        </p:nvSpPr>
        <p:spPr bwMode="auto">
          <a:xfrm rot="0" flipH="0" flipV="0">
            <a:off x="4053486" y="1014761"/>
            <a:ext cx="4657682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se llama s(c*a, R interna)</a:t>
            </a:r>
            <a:endParaRPr lang="es-ES"/>
          </a:p>
          <a:p>
            <a:pPr>
              <a:defRPr/>
            </a:pPr>
            <a:r>
              <a:rPr lang="es-ES"/>
              <a:t>=Q(49*50, R) = Q(2450, R)</a:t>
            </a:r>
            <a:endParaRPr lang="es-ES"/>
          </a:p>
          <a:p>
            <a:pPr>
              <a:defRPr/>
            </a:pPr>
            <a:r>
              <a:rPr lang="es-ES"/>
              <a:t>=</a:t>
            </a:r>
            <a:r>
              <a:rPr lang="en-US"/>
              <a:t>&gt;</a:t>
            </a:r>
            <a:endParaRPr lang="es-ES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/>
              <a:t>modifica 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=50+2450=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2500</a:t>
            </a:r>
            <a:r>
              <a:rPr lang="es-ES"/>
              <a:t>, y se llama a r(c+a) que es R interna,</a:t>
            </a:r>
            <a:endParaRPr lang="en-US"/>
          </a:p>
        </p:txBody>
      </p:sp>
      <p:sp>
        <p:nvSpPr>
          <p:cNvPr id="1642724522" name=""/>
          <p:cNvSpPr/>
          <p:nvPr/>
        </p:nvSpPr>
        <p:spPr bwMode="auto">
          <a:xfrm rot="0" flipH="0" flipV="0">
            <a:off x="2231672" y="3369335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65352133" name=""/>
          <p:cNvSpPr/>
          <p:nvPr/>
        </p:nvSpPr>
        <p:spPr bwMode="auto">
          <a:xfrm rot="0" flipH="0" flipV="0">
            <a:off x="4053488" y="3077496"/>
            <a:ext cx="4889497" cy="94086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s(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49*50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 = Q(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2450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b=2450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219245185" name=""/>
          <p:cNvSpPr txBox="1"/>
          <p:nvPr/>
        </p:nvSpPr>
        <p:spPr bwMode="auto">
          <a:xfrm rot="0" flipH="0" flipV="0">
            <a:off x="1843823" y="5518657"/>
            <a:ext cx="15347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entramos </a:t>
            </a:r>
            <a:r>
              <a:rPr sz="1400"/>
              <a:t>en s que es Q</a:t>
            </a:r>
            <a:r>
              <a:rPr lang="es-ES" sz="1400"/>
              <a:t> interno</a:t>
            </a:r>
            <a:endParaRPr sz="1400"/>
          </a:p>
        </p:txBody>
      </p:sp>
      <p:sp>
        <p:nvSpPr>
          <p:cNvPr id="1392303420" name=""/>
          <p:cNvSpPr txBox="1"/>
          <p:nvPr/>
        </p:nvSpPr>
        <p:spPr bwMode="auto">
          <a:xfrm rot="0" flipH="0" flipV="0">
            <a:off x="5358928" y="0"/>
            <a:ext cx="382076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  <p:sp>
        <p:nvSpPr>
          <p:cNvPr id="1480547697" name=""/>
          <p:cNvSpPr/>
          <p:nvPr/>
        </p:nvSpPr>
        <p:spPr bwMode="auto">
          <a:xfrm rot="0" flipH="0" flipV="0">
            <a:off x="4053488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353612997" name=""/>
          <p:cNvSpPr/>
          <p:nvPr/>
        </p:nvSpPr>
        <p:spPr bwMode="auto">
          <a:xfrm rot="0" flipH="0" flipV="0">
            <a:off x="4053487" y="4988881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208108227" name=""/>
          <p:cNvSpPr/>
          <p:nvPr/>
        </p:nvSpPr>
        <p:spPr bwMode="auto">
          <a:xfrm rot="0" flipH="0" flipV="0">
            <a:off x="4053486" y="4018359"/>
            <a:ext cx="4889497" cy="970520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2500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18836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1644499880" name=""/>
          <p:cNvSpPr/>
          <p:nvPr/>
        </p:nvSpPr>
        <p:spPr bwMode="auto">
          <a:xfrm rot="0" flipH="0" flipV="0">
            <a:off x="1526976" y="5189287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70559" name=""/>
          <p:cNvSpPr/>
          <p:nvPr/>
        </p:nvSpPr>
        <p:spPr bwMode="auto">
          <a:xfrm rot="0" flipH="0" flipV="0">
            <a:off x="1622032" y="2556262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925567" name=""/>
          <p:cNvSpPr/>
          <p:nvPr/>
        </p:nvSpPr>
        <p:spPr bwMode="auto">
          <a:xfrm rot="0" flipH="0" flipV="0">
            <a:off x="4053485" y="2157223"/>
            <a:ext cx="4889497" cy="97666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R(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2501+50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=R(a=2551)</a:t>
            </a:r>
            <a:endParaRPr lang="en-US" sz="1800" b="0" i="0" u="none" strike="noStrike" cap="none" spc="0">
              <a:solidFill>
                <a:schemeClr val="lt1"/>
              </a:solidFill>
              <a:latin typeface="Liberation Mono"/>
              <a:cs typeface="Liberation Mono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cs typeface="Liberation Mono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303643184" name=""/>
          <p:cNvSpPr txBox="1"/>
          <p:nvPr/>
        </p:nvSpPr>
        <p:spPr bwMode="auto">
          <a:xfrm rot="0" flipH="0" flipV="0">
            <a:off x="3986743" y="1040230"/>
            <a:ext cx="322050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modificamos b dentro de Q</a:t>
            </a:r>
            <a:endParaRPr lang="es-ES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b=2500+2551+1=5052</a:t>
            </a:r>
            <a:endParaRPr/>
          </a:p>
        </p:txBody>
      </p:sp>
      <p:sp>
        <p:nvSpPr>
          <p:cNvPr id="1699313512" name=""/>
          <p:cNvSpPr/>
          <p:nvPr/>
        </p:nvSpPr>
        <p:spPr bwMode="auto">
          <a:xfrm rot="0" flipH="0" flipV="0">
            <a:off x="4053487" y="3077496"/>
            <a:ext cx="4889497" cy="94086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b=2450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b=5052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298912283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41000803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020825444" name=""/>
          <p:cNvSpPr/>
          <p:nvPr/>
        </p:nvSpPr>
        <p:spPr bwMode="auto">
          <a:xfrm rot="0" flipH="0" flipV="0">
            <a:off x="1242521" y="3547927"/>
            <a:ext cx="759021" cy="17859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7820475" name=""/>
          <p:cNvSpPr txBox="1"/>
          <p:nvPr/>
        </p:nvSpPr>
        <p:spPr bwMode="auto">
          <a:xfrm rot="0" flipH="0" flipV="0">
            <a:off x="5358928" y="0"/>
            <a:ext cx="382112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  <p:sp>
        <p:nvSpPr>
          <p:cNvPr id="2118600800" name=""/>
          <p:cNvSpPr/>
          <p:nvPr/>
        </p:nvSpPr>
        <p:spPr bwMode="auto">
          <a:xfrm rot="0" flipH="0" flipV="0">
            <a:off x="4053485" y="4018358"/>
            <a:ext cx="4889497" cy="97051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2500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0986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5"/>
          </a:xfrm>
          <a:prstGeom prst="rect">
            <a:avLst/>
          </a:prstGeom>
        </p:spPr>
      </p:pic>
      <p:sp>
        <p:nvSpPr>
          <p:cNvPr id="684161788" name=""/>
          <p:cNvSpPr/>
          <p:nvPr/>
        </p:nvSpPr>
        <p:spPr bwMode="auto">
          <a:xfrm rot="0" flipH="0" flipV="0">
            <a:off x="4425156" y="5220194"/>
            <a:ext cx="3924423" cy="1225055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979592562" name=""/>
          <p:cNvSpPr/>
          <p:nvPr/>
        </p:nvSpPr>
        <p:spPr bwMode="auto">
          <a:xfrm rot="0" flipH="0" flipV="0">
            <a:off x="4425156" y="4327071"/>
            <a:ext cx="3924422" cy="95497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324045414" name=""/>
          <p:cNvSpPr/>
          <p:nvPr/>
        </p:nvSpPr>
        <p:spPr bwMode="auto">
          <a:xfrm rot="0" flipH="0" flipV="0">
            <a:off x="1645608" y="4148478"/>
            <a:ext cx="759023" cy="17859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229411" name=""/>
          <p:cNvSpPr txBox="1"/>
          <p:nvPr/>
        </p:nvSpPr>
        <p:spPr bwMode="auto">
          <a:xfrm rot="0" flipH="0" flipV="0">
            <a:off x="4246819" y="2158999"/>
            <a:ext cx="312340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Se evalua el if</a:t>
            </a:r>
            <a:br>
              <a:rPr lang="es-ES"/>
            </a:br>
            <a:r>
              <a:rPr lang="en-US"/>
              <a:t>ya que </a:t>
            </a:r>
            <a:r>
              <a:rPr lang="es-ES"/>
              <a:t>12 </a:t>
            </a:r>
            <a:r>
              <a:rPr lang="en-US"/>
              <a:t>&lt; </a:t>
            </a:r>
            <a:r>
              <a:rPr lang="en-US"/>
              <a:t>24</a:t>
            </a:r>
            <a:endParaRPr/>
          </a:p>
        </p:txBody>
      </p:sp>
      <p:sp>
        <p:nvSpPr>
          <p:cNvPr id="140882428" name=""/>
          <p:cNvSpPr txBox="1"/>
          <p:nvPr/>
        </p:nvSpPr>
        <p:spPr bwMode="auto">
          <a:xfrm rot="0" flipH="0" flipV="0">
            <a:off x="5385124" y="15874"/>
            <a:ext cx="38114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1544360137" name=""/>
          <p:cNvSpPr/>
          <p:nvPr/>
        </p:nvSpPr>
        <p:spPr bwMode="auto">
          <a:xfrm rot="0" flipH="0" flipV="0">
            <a:off x="2710167" y="4346330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134131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419879643" name=""/>
          <p:cNvSpPr/>
          <p:nvPr/>
        </p:nvSpPr>
        <p:spPr bwMode="auto">
          <a:xfrm rot="0" flipH="0" flipV="0">
            <a:off x="1526976" y="5189287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917983" name=""/>
          <p:cNvSpPr txBox="1"/>
          <p:nvPr/>
        </p:nvSpPr>
        <p:spPr bwMode="auto">
          <a:xfrm rot="0" flipH="0" flipV="0">
            <a:off x="3986743" y="1040230"/>
            <a:ext cx="323850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/>
              <a:t>Desempilamos y continuamos a t(c+b)</a:t>
            </a:r>
            <a:br>
              <a:rPr lang="es-ES"/>
            </a:br>
            <a:r>
              <a:rPr lang="es-ES"/>
              <a:t>que es R(c+b)</a:t>
            </a:r>
            <a:endParaRPr/>
          </a:p>
        </p:txBody>
      </p:sp>
      <p:sp>
        <p:nvSpPr>
          <p:cNvPr id="745388144" name=""/>
          <p:cNvSpPr/>
          <p:nvPr/>
        </p:nvSpPr>
        <p:spPr bwMode="auto">
          <a:xfrm rot="0" flipH="0" flipV="0">
            <a:off x="4053487" y="3077496"/>
            <a:ext cx="4889497" cy="94086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b=2450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b=5052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327945108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732664589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528003317" name=""/>
          <p:cNvSpPr/>
          <p:nvPr/>
        </p:nvSpPr>
        <p:spPr bwMode="auto">
          <a:xfrm rot="0" flipH="0" flipV="0">
            <a:off x="4053485" y="4018358"/>
            <a:ext cx="4889497" cy="97051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2500,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793176319" name=""/>
          <p:cNvSpPr/>
          <p:nvPr/>
        </p:nvSpPr>
        <p:spPr bwMode="auto">
          <a:xfrm rot="0" flipH="0" flipV="0">
            <a:off x="1242521" y="3786052"/>
            <a:ext cx="759021" cy="17859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009380" name=""/>
          <p:cNvSpPr txBox="1"/>
          <p:nvPr/>
        </p:nvSpPr>
        <p:spPr bwMode="auto">
          <a:xfrm rot="0" flipH="0" flipV="0">
            <a:off x="5358928" y="0"/>
            <a:ext cx="382112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777022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1124169098" name=""/>
          <p:cNvSpPr/>
          <p:nvPr/>
        </p:nvSpPr>
        <p:spPr bwMode="auto">
          <a:xfrm rot="0" flipH="0" flipV="0">
            <a:off x="1526976" y="5189287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847236" name=""/>
          <p:cNvSpPr/>
          <p:nvPr/>
        </p:nvSpPr>
        <p:spPr bwMode="auto">
          <a:xfrm rot="0" flipH="0" flipV="0">
            <a:off x="1726212" y="2734854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3322365" name=""/>
          <p:cNvSpPr txBox="1"/>
          <p:nvPr/>
        </p:nvSpPr>
        <p:spPr bwMode="auto">
          <a:xfrm rot="0" flipH="0" flipV="0">
            <a:off x="3986743" y="968142"/>
            <a:ext cx="427953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/>
              <a:t>R(c+b)</a:t>
            </a:r>
            <a:r>
              <a:rPr lang="es-ES"/>
              <a:t>=R(2500+7451)=R(9951)</a:t>
            </a:r>
            <a:endParaRPr lang="es-ES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/>
              <a:t>modificamos b=</a:t>
            </a:r>
            <a:r>
              <a:rPr lang="es-ES"/>
              <a:t>2500+9951+1=12452</a:t>
            </a:r>
            <a:r>
              <a:rPr lang="es-ES"/>
              <a:t>, dentro del entorno de Q</a:t>
            </a:r>
            <a:endParaRPr/>
          </a:p>
        </p:txBody>
      </p:sp>
      <p:sp>
        <p:nvSpPr>
          <p:cNvPr id="953741310" name=""/>
          <p:cNvSpPr/>
          <p:nvPr/>
        </p:nvSpPr>
        <p:spPr bwMode="auto">
          <a:xfrm rot="0" flipH="0" flipV="0">
            <a:off x="4053487" y="3077496"/>
            <a:ext cx="4889497" cy="94086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b=2450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12452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62917464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905459065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312259490" name=""/>
          <p:cNvSpPr/>
          <p:nvPr/>
        </p:nvSpPr>
        <p:spPr bwMode="auto">
          <a:xfrm rot="0" flipH="0" flipV="0">
            <a:off x="4053485" y="4018358"/>
            <a:ext cx="4889497" cy="97051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2500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28316161" name=""/>
          <p:cNvSpPr/>
          <p:nvPr/>
        </p:nvSpPr>
        <p:spPr bwMode="auto">
          <a:xfrm rot="0" flipH="0" flipV="0">
            <a:off x="1242521" y="3786052"/>
            <a:ext cx="759021" cy="17859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864507" name=""/>
          <p:cNvSpPr/>
          <p:nvPr/>
        </p:nvSpPr>
        <p:spPr bwMode="auto">
          <a:xfrm rot="0" flipH="0" flipV="0">
            <a:off x="4053485" y="2157222"/>
            <a:ext cx="4889497" cy="976668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R(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a=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4950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n-US" sz="1800" b="0" i="0" u="none" strike="noStrike" cap="none" spc="0">
              <a:solidFill>
                <a:schemeClr val="lt1"/>
              </a:solidFill>
              <a:latin typeface="Liberation Mono"/>
              <a:cs typeface="Liberation Mono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cs typeface="Liberation Mono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464991384" name=""/>
          <p:cNvSpPr txBox="1"/>
          <p:nvPr/>
        </p:nvSpPr>
        <p:spPr bwMode="auto">
          <a:xfrm rot="0" flipH="0" flipV="0">
            <a:off x="5358928" y="0"/>
            <a:ext cx="382112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406839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1080787216" name=""/>
          <p:cNvSpPr/>
          <p:nvPr/>
        </p:nvSpPr>
        <p:spPr bwMode="auto">
          <a:xfrm rot="0" flipH="0" flipV="0">
            <a:off x="1526976" y="536788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151511" name=""/>
          <p:cNvSpPr/>
          <p:nvPr/>
        </p:nvSpPr>
        <p:spPr bwMode="auto">
          <a:xfrm rot="0" flipH="0" flipV="0">
            <a:off x="2381055" y="3173917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5251365" name=""/>
          <p:cNvSpPr txBox="1"/>
          <p:nvPr/>
        </p:nvSpPr>
        <p:spPr bwMode="auto">
          <a:xfrm rot="0" flipH="0" flipV="0">
            <a:off x="4119594" y="1078565"/>
            <a:ext cx="385274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desempilamos lo anterior para continuar. Usamos Q(interna) y t es la R(interna) anterior en P(a=36)</a:t>
            </a:r>
            <a:endParaRPr/>
          </a:p>
        </p:txBody>
      </p:sp>
      <p:sp>
        <p:nvSpPr>
          <p:cNvPr id="687740574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859457739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01291357" name=""/>
          <p:cNvSpPr/>
          <p:nvPr/>
        </p:nvSpPr>
        <p:spPr bwMode="auto">
          <a:xfrm rot="0" flipH="0" flipV="0">
            <a:off x="4053485" y="4018358"/>
            <a:ext cx="4889497" cy="97051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2500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645792229" name=""/>
          <p:cNvSpPr txBox="1"/>
          <p:nvPr/>
        </p:nvSpPr>
        <p:spPr bwMode="auto">
          <a:xfrm rot="0" flipH="0" flipV="0">
            <a:off x="5358928" y="0"/>
            <a:ext cx="382148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17867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2142903774" name=""/>
          <p:cNvSpPr/>
          <p:nvPr/>
        </p:nvSpPr>
        <p:spPr bwMode="auto">
          <a:xfrm rot="0" flipH="0" flipV="0">
            <a:off x="1526976" y="536788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9918858" name=""/>
          <p:cNvSpPr/>
          <p:nvPr/>
        </p:nvSpPr>
        <p:spPr bwMode="auto">
          <a:xfrm rot="0" flipH="0" flipV="0">
            <a:off x="4053485" y="3155155"/>
            <a:ext cx="4889497" cy="877147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32500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R)</a:t>
            </a: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550841137" name=""/>
          <p:cNvSpPr txBox="1"/>
          <p:nvPr/>
        </p:nvSpPr>
        <p:spPr bwMode="auto">
          <a:xfrm rot="0" flipH="0" flipV="0">
            <a:off x="4520990" y="1139968"/>
            <a:ext cx="3498760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llamamos </a:t>
            </a:r>
            <a:r>
              <a:rPr lang="es-ES"/>
              <a:t>con </a:t>
            </a:r>
            <a:r>
              <a:rPr/>
              <a:t>t </a:t>
            </a:r>
            <a:r>
              <a:rPr lang="es-ES"/>
              <a:t>= </a:t>
            </a:r>
            <a:r>
              <a:rPr/>
              <a:t>R(interna) de nuevo</a:t>
            </a:r>
            <a:r>
              <a:rPr lang="es-ES"/>
              <a:t>;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Q(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c*b=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2500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13=32500</a:t>
            </a:r>
            <a:r>
              <a:rPr lang="es-E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t)</a:t>
            </a:r>
            <a:endParaRPr b="1"/>
          </a:p>
          <a:p>
            <a:pPr>
              <a:defRPr/>
            </a:pPr>
            <a:endParaRPr lang="es-ES"/>
          </a:p>
          <a:p>
            <a:pPr>
              <a:defRPr/>
            </a:pPr>
            <a:r>
              <a:rPr lang="es-ES"/>
              <a:t>se modifica la ultima c</a:t>
            </a:r>
            <a:r>
              <a:rPr lang="es-ES"/>
              <a:t> definida</a:t>
            </a:r>
            <a:endParaRPr lang="es-ES"/>
          </a:p>
          <a:p>
            <a:pPr>
              <a:defRPr/>
            </a:pPr>
            <a:r>
              <a:rPr lang="es-ES"/>
              <a:t>c=50+32500</a:t>
            </a:r>
            <a:r>
              <a:rPr lang="es-ES"/>
              <a:t>=32550</a:t>
            </a:r>
            <a:endParaRPr/>
          </a:p>
        </p:txBody>
      </p:sp>
      <p:sp>
        <p:nvSpPr>
          <p:cNvPr id="278283382" name=""/>
          <p:cNvSpPr/>
          <p:nvPr/>
        </p:nvSpPr>
        <p:spPr bwMode="auto">
          <a:xfrm rot="0" flipH="0" flipV="0">
            <a:off x="1582799" y="334119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0150784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385602644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784273490" name=""/>
          <p:cNvSpPr/>
          <p:nvPr/>
        </p:nvSpPr>
        <p:spPr bwMode="auto">
          <a:xfrm rot="0" flipH="0" flipV="0">
            <a:off x="4053487" y="4032304"/>
            <a:ext cx="4889497" cy="97051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32550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604665153" name=""/>
          <p:cNvSpPr txBox="1"/>
          <p:nvPr/>
        </p:nvSpPr>
        <p:spPr bwMode="auto">
          <a:xfrm rot="0" flipH="0" flipV="0">
            <a:off x="5358928" y="0"/>
            <a:ext cx="382184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553664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1718358026" name=""/>
          <p:cNvSpPr/>
          <p:nvPr/>
        </p:nvSpPr>
        <p:spPr bwMode="auto">
          <a:xfrm rot="0" flipH="0" flipV="0">
            <a:off x="1526976" y="536788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5490540" name=""/>
          <p:cNvSpPr/>
          <p:nvPr/>
        </p:nvSpPr>
        <p:spPr bwMode="auto">
          <a:xfrm rot="0" flipH="0" flipV="0">
            <a:off x="1260468" y="3581295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885912" name=""/>
          <p:cNvSpPr txBox="1"/>
          <p:nvPr/>
        </p:nvSpPr>
        <p:spPr bwMode="auto">
          <a:xfrm rot="0" flipH="0" flipV="0">
            <a:off x="4651875" y="676250"/>
            <a:ext cx="39371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446593631" name=""/>
          <p:cNvSpPr/>
          <p:nvPr/>
        </p:nvSpPr>
        <p:spPr bwMode="auto">
          <a:xfrm rot="0" flipH="0" flipV="0">
            <a:off x="1790373" y="268674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3286797" name=""/>
          <p:cNvSpPr/>
          <p:nvPr/>
        </p:nvSpPr>
        <p:spPr bwMode="auto">
          <a:xfrm rot="0" flipH="0" flipV="0">
            <a:off x="4053487" y="2443912"/>
            <a:ext cx="4889497" cy="71124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R(a=64950)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3122374" name=""/>
          <p:cNvSpPr/>
          <p:nvPr/>
        </p:nvSpPr>
        <p:spPr bwMode="auto">
          <a:xfrm rot="0" flipH="0" flipV="0">
            <a:off x="4053484" y="3155155"/>
            <a:ext cx="4889497" cy="877147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32500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R)</a:t>
            </a: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97501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092021448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307852353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427725480" name=""/>
          <p:cNvSpPr/>
          <p:nvPr/>
        </p:nvSpPr>
        <p:spPr bwMode="auto">
          <a:xfrm rot="0" flipH="0" flipV="0">
            <a:off x="4053487" y="4032303"/>
            <a:ext cx="4889497" cy="97051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32550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190100836" name=""/>
          <p:cNvSpPr txBox="1"/>
          <p:nvPr/>
        </p:nvSpPr>
        <p:spPr bwMode="auto">
          <a:xfrm rot="0" flipH="0" flipV="0">
            <a:off x="3878778" y="1042370"/>
            <a:ext cx="472320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s-ES"/>
              <a:t>r</a:t>
            </a:r>
            <a:r>
              <a:rPr lang="en-US"/>
              <a:t>(c+a) = R(</a:t>
            </a:r>
            <a:r>
              <a:rPr lang="es-ES"/>
              <a:t>32550+32500)</a:t>
            </a:r>
            <a:r>
              <a:rPr lang="es-ES"/>
              <a:t> = R(64950)</a:t>
            </a:r>
            <a:endParaRPr lang="es-ES"/>
          </a:p>
          <a:p>
            <a:pPr algn="l">
              <a:defRPr/>
            </a:pPr>
            <a:endParaRPr lang="es-ES"/>
          </a:p>
          <a:p>
            <a:pPr algn="l">
              <a:defRPr/>
            </a:pPr>
            <a:r>
              <a:rPr lang="es-ES"/>
              <a:t>modificamos b dentro de Q</a:t>
            </a:r>
            <a:endParaRPr lang="es-ES"/>
          </a:p>
        </p:txBody>
      </p:sp>
      <p:sp>
        <p:nvSpPr>
          <p:cNvPr id="1731480518" name=""/>
          <p:cNvSpPr txBox="1"/>
          <p:nvPr/>
        </p:nvSpPr>
        <p:spPr bwMode="auto">
          <a:xfrm rot="0" flipH="0" flipV="0">
            <a:off x="5358928" y="0"/>
            <a:ext cx="38222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454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437684531" name=""/>
          <p:cNvSpPr/>
          <p:nvPr/>
        </p:nvSpPr>
        <p:spPr bwMode="auto">
          <a:xfrm rot="0" flipH="0" flipV="0">
            <a:off x="1526976" y="536788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443054" name=""/>
          <p:cNvSpPr/>
          <p:nvPr/>
        </p:nvSpPr>
        <p:spPr bwMode="auto">
          <a:xfrm rot="0" flipH="0" flipV="0">
            <a:off x="1260468" y="3759887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706237" name=""/>
          <p:cNvSpPr txBox="1"/>
          <p:nvPr/>
        </p:nvSpPr>
        <p:spPr bwMode="auto">
          <a:xfrm rot="0" flipH="0" flipV="0">
            <a:off x="4651875" y="676250"/>
            <a:ext cx="39371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33341833" name=""/>
          <p:cNvSpPr/>
          <p:nvPr/>
        </p:nvSpPr>
        <p:spPr bwMode="auto">
          <a:xfrm rot="0" flipH="0" flipV="0">
            <a:off x="4053484" y="3155155"/>
            <a:ext cx="4889497" cy="877147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32500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R)</a:t>
            </a: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97501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872168406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285408480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636451715" name=""/>
          <p:cNvSpPr/>
          <p:nvPr/>
        </p:nvSpPr>
        <p:spPr bwMode="auto">
          <a:xfrm rot="0" flipH="0" flipV="0">
            <a:off x="4053487" y="4032303"/>
            <a:ext cx="4889497" cy="97051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32550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335789395" name=""/>
          <p:cNvSpPr txBox="1"/>
          <p:nvPr/>
        </p:nvSpPr>
        <p:spPr bwMode="auto">
          <a:xfrm rot="0" flipH="0" flipV="0">
            <a:off x="3878778" y="1042370"/>
            <a:ext cx="473796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Desempilamos y continuamos a t(c+b)</a:t>
            </a:r>
            <a:br>
              <a:rPr lang="es-E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es R(c+b)</a:t>
            </a:r>
            <a:endParaRPr/>
          </a:p>
        </p:txBody>
      </p:sp>
      <p:sp>
        <p:nvSpPr>
          <p:cNvPr id="482078412" name=""/>
          <p:cNvSpPr txBox="1"/>
          <p:nvPr/>
        </p:nvSpPr>
        <p:spPr bwMode="auto">
          <a:xfrm rot="0" flipH="0" flipV="0">
            <a:off x="5358928" y="0"/>
            <a:ext cx="38222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264602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326721094" name=""/>
          <p:cNvSpPr/>
          <p:nvPr/>
        </p:nvSpPr>
        <p:spPr bwMode="auto">
          <a:xfrm rot="0" flipH="0" flipV="0">
            <a:off x="1526976" y="536788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1570114" name=""/>
          <p:cNvSpPr/>
          <p:nvPr/>
        </p:nvSpPr>
        <p:spPr bwMode="auto">
          <a:xfrm rot="0" flipH="0" flipV="0">
            <a:off x="1260468" y="3759887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655821" name=""/>
          <p:cNvSpPr txBox="1"/>
          <p:nvPr/>
        </p:nvSpPr>
        <p:spPr bwMode="auto">
          <a:xfrm rot="0" flipH="0" flipV="0">
            <a:off x="4651875" y="676250"/>
            <a:ext cx="39371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98663082" name=""/>
          <p:cNvSpPr/>
          <p:nvPr/>
        </p:nvSpPr>
        <p:spPr bwMode="auto">
          <a:xfrm rot="0" flipH="0" flipV="0">
            <a:off x="1790373" y="2686740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735317" name=""/>
          <p:cNvSpPr/>
          <p:nvPr/>
        </p:nvSpPr>
        <p:spPr bwMode="auto">
          <a:xfrm rot="0" flipH="0" flipV="0">
            <a:off x="4053487" y="2443912"/>
            <a:ext cx="4889497" cy="71124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R(a=130051)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702092599" name=""/>
          <p:cNvSpPr/>
          <p:nvPr/>
        </p:nvSpPr>
        <p:spPr bwMode="auto">
          <a:xfrm rot="0" flipH="0" flipV="0">
            <a:off x="4053484" y="3155155"/>
            <a:ext cx="4889497" cy="877147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Q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32500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R)</a:t>
            </a:r>
            <a:endParaRPr lang="en-U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162602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466511657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409114921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606588685" name=""/>
          <p:cNvSpPr/>
          <p:nvPr/>
        </p:nvSpPr>
        <p:spPr bwMode="auto">
          <a:xfrm rot="0" flipH="0" flipV="0">
            <a:off x="4053487" y="4032303"/>
            <a:ext cx="4889497" cy="97051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32550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470313340" name=""/>
          <p:cNvSpPr txBox="1"/>
          <p:nvPr/>
        </p:nvSpPr>
        <p:spPr bwMode="auto">
          <a:xfrm rot="0" flipH="0" flipV="0">
            <a:off x="5358928" y="0"/>
            <a:ext cx="38222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  <p:sp>
        <p:nvSpPr>
          <p:cNvPr id="2066653713" name=""/>
          <p:cNvSpPr txBox="1"/>
          <p:nvPr/>
        </p:nvSpPr>
        <p:spPr bwMode="auto">
          <a:xfrm rot="0" flipH="0" flipV="0">
            <a:off x="4001625" y="968142"/>
            <a:ext cx="4295014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/>
              <a:t>R(c+b)</a:t>
            </a:r>
            <a:r>
              <a:rPr lang="es-ES"/>
              <a:t>=R(32550+97501)=R(130051)</a:t>
            </a:r>
            <a:endParaRPr lang="es-ES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"/>
              <a:t>modificamos b=</a:t>
            </a:r>
            <a:r>
              <a:rPr lang="es-ES"/>
              <a:t>32550+130051+1=162602</a:t>
            </a:r>
            <a:r>
              <a:rPr lang="es-ES"/>
              <a:t>, dentro del entorno de Q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046603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1121257111" name=""/>
          <p:cNvSpPr/>
          <p:nvPr/>
        </p:nvSpPr>
        <p:spPr bwMode="auto">
          <a:xfrm rot="0" flipH="0" flipV="0">
            <a:off x="1601389" y="5833152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340330" name=""/>
          <p:cNvSpPr txBox="1"/>
          <p:nvPr/>
        </p:nvSpPr>
        <p:spPr bwMode="auto">
          <a:xfrm rot="0" flipH="0" flipV="0">
            <a:off x="4035551" y="728382"/>
            <a:ext cx="47525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desempilamos y pasamos al print</a:t>
            </a:r>
            <a:endParaRPr/>
          </a:p>
        </p:txBody>
      </p:sp>
      <p:sp>
        <p:nvSpPr>
          <p:cNvPr id="132079325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089607066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387776249" name=""/>
          <p:cNvSpPr/>
          <p:nvPr/>
        </p:nvSpPr>
        <p:spPr bwMode="auto">
          <a:xfrm rot="0" flipH="0" flipV="0">
            <a:off x="4053487" y="4032303"/>
            <a:ext cx="4889497" cy="97051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32550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313192039" name=""/>
          <p:cNvSpPr txBox="1"/>
          <p:nvPr/>
        </p:nvSpPr>
        <p:spPr bwMode="auto">
          <a:xfrm rot="0" flipH="0" flipV="0">
            <a:off x="5358928" y="0"/>
            <a:ext cx="382256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08783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960396892" name=""/>
          <p:cNvSpPr/>
          <p:nvPr/>
        </p:nvSpPr>
        <p:spPr bwMode="auto">
          <a:xfrm rot="0" flipH="0" flipV="0">
            <a:off x="1580956" y="5833152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917968" name=""/>
          <p:cNvSpPr txBox="1"/>
          <p:nvPr/>
        </p:nvSpPr>
        <p:spPr bwMode="auto">
          <a:xfrm rot="0" flipH="0" flipV="0">
            <a:off x="4035551" y="728382"/>
            <a:ext cx="4714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print</a:t>
            </a:r>
            <a:endParaRPr/>
          </a:p>
        </p:txBody>
      </p:sp>
      <p:graphicFrame>
        <p:nvGraphicFramePr>
          <p:cNvPr id="586986266" name=""/>
          <p:cNvGraphicFramePr>
            <a:graphicFrameLocks xmlns:a="http://schemas.openxmlformats.org/drawingml/2006/main"/>
          </p:cNvGraphicFramePr>
          <p:nvPr/>
        </p:nvGraphicFramePr>
        <p:xfrm>
          <a:off x="4793788" y="1371600"/>
          <a:ext cx="6108699" cy="4038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340180"/>
                <a:gridCol w="1340180"/>
                <a:gridCol w="1340180"/>
              </a:tblGrid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36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32550</a:t>
                      </a:r>
                      <a:endParaRPr/>
                    </a:p>
                  </a:txBody>
                  <a:tcPr/>
                </a:tc>
              </a:tr>
              <a:tr h="458986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458986">
                <a:tc>
                  <a:txBody>
                    <a:bodyPr/>
                    <a:p>
                      <a:pPr>
                        <a:defRPr/>
                      </a:pP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70155341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230792109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778973827" name=""/>
          <p:cNvSpPr/>
          <p:nvPr/>
        </p:nvSpPr>
        <p:spPr bwMode="auto">
          <a:xfrm rot="0" flipH="0" flipV="0">
            <a:off x="4053487" y="4032303"/>
            <a:ext cx="4889497" cy="97051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32550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627994074" name=""/>
          <p:cNvSpPr txBox="1"/>
          <p:nvPr/>
        </p:nvSpPr>
        <p:spPr bwMode="auto">
          <a:xfrm rot="0" flipH="0" flipV="0">
            <a:off x="5358928" y="0"/>
            <a:ext cx="382292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73160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56942498" name=""/>
          <p:cNvSpPr/>
          <p:nvPr/>
        </p:nvSpPr>
        <p:spPr bwMode="auto">
          <a:xfrm rot="0" flipH="0" flipV="0">
            <a:off x="1580956" y="5833152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6668140" name=""/>
          <p:cNvSpPr txBox="1"/>
          <p:nvPr/>
        </p:nvSpPr>
        <p:spPr bwMode="auto">
          <a:xfrm rot="0" flipH="0" flipV="0">
            <a:off x="4035551" y="728382"/>
            <a:ext cx="4714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print</a:t>
            </a:r>
            <a:endParaRPr/>
          </a:p>
        </p:txBody>
      </p:sp>
      <p:graphicFrame>
        <p:nvGraphicFramePr>
          <p:cNvPr id="1354019221" name=""/>
          <p:cNvGraphicFramePr>
            <a:graphicFrameLocks xmlns:a="http://schemas.openxmlformats.org/drawingml/2006/main"/>
          </p:cNvGraphicFramePr>
          <p:nvPr/>
        </p:nvGraphicFramePr>
        <p:xfrm>
          <a:off x="4793788" y="1371600"/>
          <a:ext cx="6108699" cy="4038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340180"/>
                <a:gridCol w="1340180"/>
                <a:gridCol w="1340180"/>
              </a:tblGrid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36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32550</a:t>
                      </a:r>
                      <a:endParaRPr/>
                    </a:p>
                  </a:txBody>
                  <a:tcPr/>
                </a:tc>
              </a:tr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13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25</a:t>
                      </a:r>
                      <a:endParaRPr lang="es-ES"/>
                    </a:p>
                  </a:txBody>
                  <a:tcPr/>
                </a:tc>
              </a:tr>
              <a:tr h="458986">
                <a:tc>
                  <a:txBody>
                    <a:bodyPr/>
                    <a:p>
                      <a:pPr>
                        <a:defRPr/>
                      </a:pP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668030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40262575" name=""/>
          <p:cNvSpPr/>
          <p:nvPr/>
        </p:nvSpPr>
        <p:spPr bwMode="auto">
          <a:xfrm rot="0" flipH="0" flipV="0">
            <a:off x="4053486" y="4988880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s=Q(i), t=R(i))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142606634" name=""/>
          <p:cNvSpPr txBox="1"/>
          <p:nvPr/>
        </p:nvSpPr>
        <p:spPr bwMode="auto">
          <a:xfrm rot="0" flipH="0" flipV="0">
            <a:off x="5358928" y="0"/>
            <a:ext cx="382292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99462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5"/>
          </a:xfrm>
          <a:prstGeom prst="rect">
            <a:avLst/>
          </a:prstGeom>
        </p:spPr>
      </p:pic>
      <p:sp>
        <p:nvSpPr>
          <p:cNvPr id="908947526" name=""/>
          <p:cNvSpPr/>
          <p:nvPr/>
        </p:nvSpPr>
        <p:spPr bwMode="auto">
          <a:xfrm rot="0" flipH="0" flipV="0">
            <a:off x="4441030" y="5220194"/>
            <a:ext cx="3924423" cy="119330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73128971" name=""/>
          <p:cNvSpPr/>
          <p:nvPr/>
        </p:nvSpPr>
        <p:spPr bwMode="auto">
          <a:xfrm rot="0" flipH="0" flipV="0">
            <a:off x="4441030" y="4327071"/>
            <a:ext cx="3924422" cy="95497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458334202" name=""/>
          <p:cNvSpPr/>
          <p:nvPr/>
        </p:nvSpPr>
        <p:spPr bwMode="auto">
          <a:xfrm rot="0" flipH="0" flipV="0">
            <a:off x="3111480" y="4576960"/>
            <a:ext cx="759023" cy="17859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602777" name=""/>
          <p:cNvSpPr txBox="1"/>
          <p:nvPr/>
        </p:nvSpPr>
        <p:spPr bwMode="auto">
          <a:xfrm rot="0" flipH="0" flipV="0">
            <a:off x="4572000" y="2627808"/>
            <a:ext cx="357066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Se</a:t>
            </a:r>
            <a:r>
              <a:rPr lang="en-US"/>
              <a:t> llama P(12 + 24, s, R)</a:t>
            </a:r>
            <a:r>
              <a:rPr lang="es-ES"/>
              <a:t>,</a:t>
            </a:r>
            <a:endParaRPr lang="es-ES"/>
          </a:p>
          <a:p>
            <a:pPr>
              <a:defRPr/>
            </a:pPr>
            <a:r>
              <a:rPr lang="es-ES"/>
              <a:t>llamando a R interna definida dentro de P</a:t>
            </a:r>
            <a:endParaRPr/>
          </a:p>
        </p:txBody>
      </p:sp>
      <p:sp>
        <p:nvSpPr>
          <p:cNvPr id="1829381872" name=""/>
          <p:cNvSpPr txBox="1"/>
          <p:nvPr/>
        </p:nvSpPr>
        <p:spPr bwMode="auto">
          <a:xfrm rot="0" flipH="0" flipV="0">
            <a:off x="5385124" y="15874"/>
            <a:ext cx="38114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823929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3"/>
          </a:xfrm>
          <a:prstGeom prst="rect">
            <a:avLst/>
          </a:prstGeom>
        </p:spPr>
      </p:pic>
      <p:sp>
        <p:nvSpPr>
          <p:cNvPr id="193878669" name=""/>
          <p:cNvSpPr/>
          <p:nvPr/>
        </p:nvSpPr>
        <p:spPr bwMode="auto">
          <a:xfrm rot="0" flipH="0" flipV="0">
            <a:off x="1526977" y="6607059"/>
            <a:ext cx="759021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948628" name=""/>
          <p:cNvSpPr txBox="1"/>
          <p:nvPr/>
        </p:nvSpPr>
        <p:spPr bwMode="auto">
          <a:xfrm rot="0" flipH="0" flipV="0">
            <a:off x="4035551" y="728382"/>
            <a:ext cx="4714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print</a:t>
            </a:r>
            <a:endParaRPr/>
          </a:p>
        </p:txBody>
      </p:sp>
      <p:graphicFrame>
        <p:nvGraphicFramePr>
          <p:cNvPr id="90009528" name=""/>
          <p:cNvGraphicFramePr>
            <a:graphicFrameLocks xmlns:a="http://schemas.openxmlformats.org/drawingml/2006/main"/>
          </p:cNvGraphicFramePr>
          <p:nvPr/>
        </p:nvGraphicFramePr>
        <p:xfrm>
          <a:off x="4793788" y="1371600"/>
          <a:ext cx="6108699" cy="4038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340180"/>
                <a:gridCol w="1340180"/>
                <a:gridCol w="1340180"/>
              </a:tblGrid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36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32550</a:t>
                      </a:r>
                      <a:endParaRPr/>
                    </a:p>
                  </a:txBody>
                  <a:tcPr/>
                </a:tc>
              </a:tr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13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25</a:t>
                      </a:r>
                      <a:endParaRPr lang="es-ES"/>
                    </a:p>
                  </a:txBody>
                  <a:tcPr/>
                </a:tc>
              </a:tr>
              <a:tr h="458986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13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/>
                        <a:t>12</a:t>
                      </a:r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20326644" name=""/>
          <p:cNvSpPr/>
          <p:nvPr/>
        </p:nvSpPr>
        <p:spPr bwMode="auto">
          <a:xfrm rot="0" flipH="0" flipV="0">
            <a:off x="4053487" y="588200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674528029" name=""/>
          <p:cNvSpPr txBox="1"/>
          <p:nvPr/>
        </p:nvSpPr>
        <p:spPr bwMode="auto">
          <a:xfrm rot="0" flipH="0" flipV="0">
            <a:off x="5358928" y="0"/>
            <a:ext cx="382292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SUPERFICIAL</a:t>
            </a:r>
            <a:endParaRPr b="1"/>
          </a:p>
          <a:p>
            <a:pPr>
              <a:defRPr/>
            </a:pPr>
            <a:r>
              <a:rPr lang="es-ES" b="1"/>
              <a:t>ALCANCE DINAMICO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57892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5"/>
          </a:xfrm>
          <a:prstGeom prst="rect">
            <a:avLst/>
          </a:prstGeom>
        </p:spPr>
      </p:pic>
      <p:sp>
        <p:nvSpPr>
          <p:cNvPr id="1970653536" name=""/>
          <p:cNvSpPr/>
          <p:nvPr/>
        </p:nvSpPr>
        <p:spPr bwMode="auto">
          <a:xfrm rot="0" flipH="0" flipV="0">
            <a:off x="4250531" y="5278585"/>
            <a:ext cx="3924423" cy="121428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589844058" name=""/>
          <p:cNvSpPr/>
          <p:nvPr/>
        </p:nvSpPr>
        <p:spPr bwMode="auto">
          <a:xfrm rot="0" flipH="0" flipV="0">
            <a:off x="4250531" y="4385462"/>
            <a:ext cx="3924422" cy="95497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272121555" name=""/>
          <p:cNvSpPr/>
          <p:nvPr/>
        </p:nvSpPr>
        <p:spPr bwMode="auto">
          <a:xfrm rot="0" flipH="0" flipV="0">
            <a:off x="2702698" y="2354460"/>
            <a:ext cx="759023" cy="17859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679882" name=""/>
          <p:cNvSpPr/>
          <p:nvPr/>
        </p:nvSpPr>
        <p:spPr bwMode="auto">
          <a:xfrm rot="0" flipH="0" flipV="0">
            <a:off x="4250531" y="3488878"/>
            <a:ext cx="3924422" cy="95497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 local=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664553539" name=""/>
          <p:cNvSpPr txBox="1"/>
          <p:nvPr/>
        </p:nvSpPr>
        <p:spPr bwMode="auto">
          <a:xfrm rot="0" flipH="0" flipV="0">
            <a:off x="5385124" y="15874"/>
            <a:ext cx="38114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30566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5"/>
          </a:xfrm>
          <a:prstGeom prst="rect">
            <a:avLst/>
          </a:prstGeom>
        </p:spPr>
      </p:pic>
      <p:sp>
        <p:nvSpPr>
          <p:cNvPr id="1340875429" name=""/>
          <p:cNvSpPr/>
          <p:nvPr/>
        </p:nvSpPr>
        <p:spPr bwMode="auto">
          <a:xfrm rot="0" flipH="0" flipV="0">
            <a:off x="3591249" y="5278585"/>
            <a:ext cx="4889500" cy="95497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423265456" name=""/>
          <p:cNvSpPr/>
          <p:nvPr/>
        </p:nvSpPr>
        <p:spPr bwMode="auto">
          <a:xfrm rot="0" flipH="0" flipV="0">
            <a:off x="3591249" y="4385462"/>
            <a:ext cx="4889499" cy="95497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872403083" name=""/>
          <p:cNvSpPr/>
          <p:nvPr/>
        </p:nvSpPr>
        <p:spPr bwMode="auto">
          <a:xfrm rot="0" flipH="0" flipV="0">
            <a:off x="1607324" y="4206868"/>
            <a:ext cx="759023" cy="17859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5355835" name=""/>
          <p:cNvSpPr/>
          <p:nvPr/>
        </p:nvSpPr>
        <p:spPr bwMode="auto">
          <a:xfrm rot="0" flipH="0" flipV="0">
            <a:off x="3591248" y="3333749"/>
            <a:ext cx="4889498" cy="1110100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(g)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488727656" name=""/>
          <p:cNvSpPr txBox="1"/>
          <p:nvPr/>
        </p:nvSpPr>
        <p:spPr bwMode="auto">
          <a:xfrm rot="0" flipH="0" flipV="0">
            <a:off x="4670748" y="1668780"/>
            <a:ext cx="218819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nueva c local</a:t>
            </a:r>
            <a:br>
              <a:rPr lang="es-ES"/>
            </a:br>
            <a:r>
              <a:rPr lang="es-ES"/>
              <a:t>c=</a:t>
            </a:r>
            <a:r>
              <a:rPr lang="es-ES"/>
              <a:t>36+13</a:t>
            </a:r>
            <a:endParaRPr/>
          </a:p>
        </p:txBody>
      </p:sp>
      <p:sp>
        <p:nvSpPr>
          <p:cNvPr id="1085310318" name=""/>
          <p:cNvSpPr txBox="1"/>
          <p:nvPr/>
        </p:nvSpPr>
        <p:spPr bwMode="auto">
          <a:xfrm rot="0" flipH="0" flipV="0">
            <a:off x="5385124" y="15874"/>
            <a:ext cx="38114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61920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4"/>
          </a:xfrm>
          <a:prstGeom prst="rect">
            <a:avLst/>
          </a:prstGeom>
        </p:spPr>
      </p:pic>
      <p:sp>
        <p:nvSpPr>
          <p:cNvPr id="33141483" name=""/>
          <p:cNvSpPr/>
          <p:nvPr/>
        </p:nvSpPr>
        <p:spPr bwMode="auto">
          <a:xfrm rot="0" flipH="0" flipV="0">
            <a:off x="4081506" y="5833634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820443500" name=""/>
          <p:cNvSpPr/>
          <p:nvPr/>
        </p:nvSpPr>
        <p:spPr bwMode="auto">
          <a:xfrm rot="0" flipH="0" flipV="0">
            <a:off x="4081506" y="4940511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2118687152" name=""/>
          <p:cNvSpPr/>
          <p:nvPr/>
        </p:nvSpPr>
        <p:spPr bwMode="auto">
          <a:xfrm rot="0" flipH="0" flipV="0">
            <a:off x="2671882" y="4385460"/>
            <a:ext cx="759022" cy="17859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576604" name=""/>
          <p:cNvSpPr/>
          <p:nvPr/>
        </p:nvSpPr>
        <p:spPr bwMode="auto">
          <a:xfrm rot="0" flipH="0" flipV="0">
            <a:off x="4081505" y="3888798"/>
            <a:ext cx="4889497" cy="111009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(g)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163589106" name=""/>
          <p:cNvSpPr txBox="1"/>
          <p:nvPr/>
        </p:nvSpPr>
        <p:spPr bwMode="auto">
          <a:xfrm rot="0" flipH="0" flipV="0">
            <a:off x="4081506" y="1500691"/>
            <a:ext cx="4313937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verificamos if</a:t>
            </a:r>
            <a:br>
              <a:rPr lang="es-ES"/>
            </a:br>
            <a:br>
              <a:rPr lang="es-ES"/>
            </a:br>
            <a:r>
              <a:rPr lang="es-ES"/>
              <a:t>a=36 </a:t>
            </a:r>
            <a:r>
              <a:rPr lang="en-US"/>
              <a:t>&lt;</a:t>
            </a:r>
            <a:r>
              <a:rPr lang="es-ES"/>
              <a:t> 2*(11+1)</a:t>
            </a:r>
            <a:r>
              <a:rPr lang="es-ES"/>
              <a:t>=24, pasa al else</a:t>
            </a:r>
            <a:endParaRPr/>
          </a:p>
        </p:txBody>
      </p:sp>
      <p:sp>
        <p:nvSpPr>
          <p:cNvPr id="1426176589" name=""/>
          <p:cNvSpPr txBox="1"/>
          <p:nvPr/>
        </p:nvSpPr>
        <p:spPr bwMode="auto">
          <a:xfrm rot="0" flipH="0" flipV="0">
            <a:off x="5385123" y="15873"/>
            <a:ext cx="38114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00152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5"/>
          </a:xfrm>
          <a:prstGeom prst="rect">
            <a:avLst/>
          </a:prstGeom>
        </p:spPr>
      </p:pic>
      <p:sp>
        <p:nvSpPr>
          <p:cNvPr id="622805337" name=""/>
          <p:cNvSpPr/>
          <p:nvPr/>
        </p:nvSpPr>
        <p:spPr bwMode="auto">
          <a:xfrm rot="0" flipH="0" flipV="0">
            <a:off x="3591249" y="5278585"/>
            <a:ext cx="4889500" cy="95497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b=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13, c=12</a:t>
            </a:r>
            <a:endParaRPr/>
          </a:p>
        </p:txBody>
      </p:sp>
      <p:sp>
        <p:nvSpPr>
          <p:cNvPr id="1751958552" name=""/>
          <p:cNvSpPr/>
          <p:nvPr/>
        </p:nvSpPr>
        <p:spPr bwMode="auto">
          <a:xfrm rot="0" flipH="0" flipV="0">
            <a:off x="3591249" y="4385462"/>
            <a:ext cx="4889499" cy="95497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189276012" name=""/>
          <p:cNvSpPr/>
          <p:nvPr/>
        </p:nvSpPr>
        <p:spPr bwMode="auto">
          <a:xfrm rot="0" flipH="0" flipV="0">
            <a:off x="1766414" y="4952244"/>
            <a:ext cx="759023" cy="17859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618037" name=""/>
          <p:cNvSpPr/>
          <p:nvPr/>
        </p:nvSpPr>
        <p:spPr bwMode="auto">
          <a:xfrm rot="0" flipH="0" flipV="0">
            <a:off x="3591248" y="3375771"/>
            <a:ext cx="4889498" cy="1068079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t=R(interna), 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2049620723" name=""/>
          <p:cNvSpPr txBox="1"/>
          <p:nvPr/>
        </p:nvSpPr>
        <p:spPr bwMode="auto">
          <a:xfrm rot="0" flipH="0" flipV="0">
            <a:off x="4872101" y="906778"/>
            <a:ext cx="4114811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entramos al else, </a:t>
            </a:r>
            <a:r>
              <a:rPr lang="es-ES"/>
              <a:t> </a:t>
            </a:r>
            <a:br>
              <a:rPr lang="es-ES"/>
            </a:br>
            <a:r>
              <a:rPr lang="es-ES"/>
              <a:t>se crea “a” local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s-ES"/>
              <a:t>se llama s(c*a, R interna)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s-ES"/>
              <a:t>se llama Q(c*b, t)</a:t>
            </a:r>
            <a:endParaRPr/>
          </a:p>
        </p:txBody>
      </p:sp>
      <p:sp>
        <p:nvSpPr>
          <p:cNvPr id="2100424022" name=""/>
          <p:cNvSpPr txBox="1"/>
          <p:nvPr/>
        </p:nvSpPr>
        <p:spPr bwMode="auto">
          <a:xfrm rot="0" flipH="0" flipV="0">
            <a:off x="5385124" y="15874"/>
            <a:ext cx="38114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1176280953" name=""/>
          <p:cNvSpPr/>
          <p:nvPr/>
        </p:nvSpPr>
        <p:spPr bwMode="auto">
          <a:xfrm rot="0" flipH="0" flipV="0">
            <a:off x="3591246" y="4385461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812294355" name=""/>
          <p:cNvSpPr/>
          <p:nvPr/>
        </p:nvSpPr>
        <p:spPr bwMode="auto">
          <a:xfrm rot="0" flipH="0" flipV="0">
            <a:off x="3591245" y="3372096"/>
            <a:ext cx="5082797" cy="1013365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(g)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533075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4572000" cy="6860975"/>
          </a:xfrm>
          <a:prstGeom prst="rect">
            <a:avLst/>
          </a:prstGeom>
        </p:spPr>
      </p:pic>
      <p:sp>
        <p:nvSpPr>
          <p:cNvPr id="455836414" name=""/>
          <p:cNvSpPr/>
          <p:nvPr/>
        </p:nvSpPr>
        <p:spPr bwMode="auto">
          <a:xfrm rot="0" flipH="0" flipV="0">
            <a:off x="1526976" y="5189288"/>
            <a:ext cx="759023" cy="178593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619663" name=""/>
          <p:cNvSpPr txBox="1"/>
          <p:nvPr/>
        </p:nvSpPr>
        <p:spPr bwMode="auto">
          <a:xfrm rot="0" flipH="0" flipV="0">
            <a:off x="3532941" y="746870"/>
            <a:ext cx="5476873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/>
              <a:t>se llama s(c*a, R interna)</a:t>
            </a:r>
            <a:endParaRPr lang="es-ES"/>
          </a:p>
          <a:p>
            <a:pPr>
              <a:defRPr/>
            </a:pPr>
            <a:r>
              <a:rPr lang="es-ES"/>
              <a:t>=Q(49*50, R) = Q(2450, R)</a:t>
            </a:r>
            <a:endParaRPr lang="es-ES"/>
          </a:p>
          <a:p>
            <a:pPr>
              <a:defRPr/>
            </a:pPr>
            <a:r>
              <a:rPr lang="es-ES"/>
              <a:t>=</a:t>
            </a:r>
            <a:r>
              <a:rPr lang="en-US"/>
              <a:t>&gt;</a:t>
            </a:r>
            <a:endParaRPr lang="es-ES"/>
          </a:p>
          <a:p>
            <a:pPr>
              <a:defRPr/>
            </a:pPr>
            <a:r>
              <a:rPr lang="es-ES"/>
              <a:t>modifica b=2450+1=2451, y se llama a r(c) que es R(c), este entra con el mismo </a:t>
            </a:r>
            <a:r>
              <a:rPr lang="en-US"/>
              <a:t>‘</a:t>
            </a:r>
            <a:r>
              <a:rPr lang="es-ES"/>
              <a:t>a</a:t>
            </a:r>
            <a:r>
              <a:rPr lang="en-US"/>
              <a:t>’</a:t>
            </a:r>
            <a:r>
              <a:rPr lang="es-ES"/>
              <a:t> de P(a=36</a:t>
            </a:r>
            <a:r>
              <a:rPr lang="es-ES"/>
              <a:t>)</a:t>
            </a:r>
            <a:r>
              <a:rPr lang="en-US"/>
              <a:t>;</a:t>
            </a:r>
            <a:endParaRPr lang="en-US"/>
          </a:p>
          <a:p>
            <a:pPr>
              <a:defRPr/>
            </a:pPr>
            <a:r>
              <a:rPr lang="es-ES"/>
              <a:t>se llama Q(c*b, t)</a:t>
            </a:r>
            <a:endParaRPr/>
          </a:p>
        </p:txBody>
      </p:sp>
      <p:sp>
        <p:nvSpPr>
          <p:cNvPr id="1471379500" name=""/>
          <p:cNvSpPr txBox="1"/>
          <p:nvPr/>
        </p:nvSpPr>
        <p:spPr bwMode="auto">
          <a:xfrm rot="0" flipH="0" flipV="0">
            <a:off x="5385124" y="15874"/>
            <a:ext cx="38114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b="1"/>
              <a:t>ASOCIACION PROFUNDA</a:t>
            </a:r>
            <a:endParaRPr b="1"/>
          </a:p>
          <a:p>
            <a:pPr>
              <a:defRPr/>
            </a:pPr>
            <a:r>
              <a:rPr lang="es-ES" b="1"/>
              <a:t>ALCANCE ESTATICO</a:t>
            </a:r>
            <a:endParaRPr/>
          </a:p>
        </p:txBody>
      </p:sp>
      <p:sp>
        <p:nvSpPr>
          <p:cNvPr id="2060578998" name=""/>
          <p:cNvSpPr/>
          <p:nvPr/>
        </p:nvSpPr>
        <p:spPr bwMode="auto">
          <a:xfrm rot="0" flipH="0" flipV="0">
            <a:off x="2141618" y="1293562"/>
            <a:ext cx="759022" cy="17859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7512909" name=""/>
          <p:cNvSpPr/>
          <p:nvPr/>
        </p:nvSpPr>
        <p:spPr bwMode="auto">
          <a:xfrm rot="0" flipH="0" flipV="0">
            <a:off x="4053488" y="2996305"/>
            <a:ext cx="4889497" cy="940863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s(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49*50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(i)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 = Q(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2450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R)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b=2451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502163609" name=""/>
          <p:cNvSpPr txBox="1"/>
          <p:nvPr/>
        </p:nvSpPr>
        <p:spPr bwMode="auto">
          <a:xfrm rot="0" flipH="0" flipV="0">
            <a:off x="1843823" y="5518657"/>
            <a:ext cx="153220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entramos </a:t>
            </a:r>
            <a:r>
              <a:rPr sz="1400"/>
              <a:t>en s que es Q</a:t>
            </a:r>
            <a:r>
              <a:rPr lang="es-ES" sz="1400"/>
              <a:t> global</a:t>
            </a:r>
            <a:endParaRPr sz="1400"/>
          </a:p>
        </p:txBody>
      </p:sp>
      <p:sp>
        <p:nvSpPr>
          <p:cNvPr id="741773120" name=""/>
          <p:cNvSpPr/>
          <p:nvPr/>
        </p:nvSpPr>
        <p:spPr bwMode="auto">
          <a:xfrm rot="0" flipH="0" flipV="0">
            <a:off x="4053491" y="5843657"/>
            <a:ext cx="4889499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g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lobales</a:t>
            </a: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endParaRPr sz="1800">
              <a:latin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x=6, y=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6, z=5,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a=12, </a:t>
            </a: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b=</a:t>
            </a:r>
            <a:r>
              <a:rPr lang="es-ES" sz="1800" b="1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2451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c=12</a:t>
            </a:r>
            <a:endParaRPr/>
          </a:p>
        </p:txBody>
      </p:sp>
      <p:sp>
        <p:nvSpPr>
          <p:cNvPr id="939964422" name=""/>
          <p:cNvSpPr/>
          <p:nvPr/>
        </p:nvSpPr>
        <p:spPr bwMode="auto">
          <a:xfrm rot="0" flipH="0" flipV="0">
            <a:off x="4053491" y="4950534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761007015" name=""/>
          <p:cNvSpPr/>
          <p:nvPr/>
        </p:nvSpPr>
        <p:spPr bwMode="auto">
          <a:xfrm rot="0" flipH="0" flipV="0">
            <a:off x="4053490" y="3940844"/>
            <a:ext cx="4889498" cy="1068078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t=R(interna), 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839035747" name=""/>
          <p:cNvSpPr/>
          <p:nvPr/>
        </p:nvSpPr>
        <p:spPr bwMode="auto">
          <a:xfrm rot="0" flipH="0" flipV="0">
            <a:off x="4053489" y="4950534"/>
            <a:ext cx="4889498" cy="954972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P(a=12, s=Q(g), t=R(g))</a:t>
            </a:r>
            <a:endParaRPr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c=25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  <p:sp>
        <p:nvSpPr>
          <p:cNvPr id="160967219" name=""/>
          <p:cNvSpPr/>
          <p:nvPr/>
        </p:nvSpPr>
        <p:spPr bwMode="auto">
          <a:xfrm rot="0" flipH="0" flipV="0">
            <a:off x="4053488" y="3937168"/>
            <a:ext cx="4889499" cy="1013364"/>
          </a:xfrm>
          <a:prstGeom prst="roundRect">
            <a:avLst>
              <a:gd name="adj" fmla="val 17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P(a=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36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s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=Q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(g)</a:t>
            </a:r>
            <a:r>
              <a:rPr lang="en-U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 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t=R(i)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)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  <a:p>
            <a:pPr>
              <a:defRPr/>
            </a:pP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c=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49</a:t>
            </a:r>
            <a:r>
              <a:rPr lang="es-ES" sz="1800" b="0" i="0" u="none" strike="noStrike" cap="none" spc="0">
                <a:solidFill>
                  <a:schemeClr val="lt1"/>
                </a:solidFill>
                <a:latin typeface="Liberation Mono"/>
                <a:ea typeface="Liberation Mono"/>
                <a:cs typeface="Liberation Mono"/>
              </a:rPr>
              <a:t>, a=50</a:t>
            </a:r>
            <a:endParaRPr lang="es-ES" sz="1800" b="0" i="0" u="none" strike="noStrike" cap="none" spc="0">
              <a:solidFill>
                <a:schemeClr val="lt1"/>
              </a:solidFill>
              <a:latin typeface="Liberation Mono"/>
              <a:ea typeface="Liberation Mono"/>
              <a:cs typeface="Liberation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40</Slides>
  <Notes>40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2025-10-12T15:58:51Z</dcterms:modified>
</cp:coreProperties>
</file>