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3"/>
    <p:restoredTop sz="94684"/>
  </p:normalViewPr>
  <p:slideViewPr>
    <p:cSldViewPr snapToGrid="0" snapToObjects="1">
      <p:cViewPr varScale="1">
        <p:scale>
          <a:sx n="131" d="100"/>
          <a:sy n="131" d="100"/>
        </p:scale>
        <p:origin x="216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F694E-10FE-5B46-A540-A8D698804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A1398-8B8C-AE4B-92BC-FDE0D52A8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FD1A4-2118-4744-8BBE-11821DF1B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1E0A-542B-E644-B742-25721F71546B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0FDD2-70B3-9A4C-BB17-9E5B05BD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7EA49-E756-3C4C-BF4D-774DB81C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DDE4-2B75-6349-BE8A-238390BBB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1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0122-9426-084D-B670-293D0A8B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23CF7-5BF4-6843-8326-B07F3ECCC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37F03-5256-F845-B4EF-4D36776B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1E0A-542B-E644-B742-25721F71546B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DC65-CC69-6645-A7C7-05B87BCD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D522F-C72B-E341-999B-A6086E3B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DDE4-2B75-6349-BE8A-238390BBB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8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FF0D8-C111-484F-835A-776578CEC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F725F-7EB6-4549-B14C-6E0289B1C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27FEC-B279-C047-84F4-DD535461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1E0A-542B-E644-B742-25721F71546B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B14F3-1CFD-9842-88DF-A049C9A0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623DC-6BE0-3E4F-A852-6CD49C9A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DDE4-2B75-6349-BE8A-238390BBB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66FE-57F2-1748-A76E-03D2C5A0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64CC4-44DA-D54B-8B75-48F75E3B4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5FFFB-63A2-F044-9D9A-6316A2F12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1E0A-542B-E644-B742-25721F71546B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7B098-1431-1B44-B3DD-47E5C35EC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3A134-9B20-AF4D-9A0F-6F132BB0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DDE4-2B75-6349-BE8A-238390BBB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2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E14D-2403-D546-8255-C6DE525E9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FE079-C324-9742-8C97-5E47FFCFF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33346-5E3D-6644-8F9B-F3ECF3DB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1E0A-542B-E644-B742-25721F71546B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FFB5C-9582-B840-8CA8-7BDAC68A8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9BAB9-75C7-6F4F-9821-8FCA8538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DDE4-2B75-6349-BE8A-238390BBB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0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7751-05D1-4B4D-B593-67732BC7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A07A7-9D09-6147-AF35-EE97D2D8D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D7A95-4E66-7A4B-86E9-2F2BA9C6D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240B7-09EA-3240-A39F-8B0DF096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1E0A-542B-E644-B742-25721F71546B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7A33A-EF51-CC46-A915-951C98424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AF0AD-7533-0544-BA2F-A0F931B6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DDE4-2B75-6349-BE8A-238390BBB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1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A5DA-7758-434D-AF73-975634828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0DD9C-1F7C-7D44-A335-30C5D0BA0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1DED8-8FB9-3F41-AB99-5D8F85BB7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04F4DD-CE99-9B4D-9D8B-D6FC2E719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CB339B-FBAC-DE4C-B7D7-510530770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B6239-6A29-374B-A85B-492A40B9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1E0A-542B-E644-B742-25721F71546B}" type="datetimeFigureOut">
              <a:rPr lang="en-US" smtClean="0"/>
              <a:t>9/20/18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5C3E25-8C01-E34F-9B17-F2B6CCF53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383A7B-0625-F94F-B313-4DD717624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DDE4-2B75-6349-BE8A-238390BBB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E9959-30FB-F843-AB8E-C725B3F1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44C917-7202-BE46-9DD8-3A2CCEF9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1E0A-542B-E644-B742-25721F71546B}" type="datetimeFigureOut">
              <a:rPr lang="en-US" smtClean="0"/>
              <a:t>9/20/18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51E80-9DC1-9F4A-B9DC-53A088F9C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10240-B27C-7C4B-89B5-827DFD1D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DDE4-2B75-6349-BE8A-238390BBB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6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E24949-8817-654F-AD76-D3EA4717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1E0A-542B-E644-B742-25721F71546B}" type="datetimeFigureOut">
              <a:rPr lang="en-US" smtClean="0"/>
              <a:t>9/20/18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BA323-5531-1245-864C-E130E917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D1F79-4016-F64C-B430-333DD69E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DDE4-2B75-6349-BE8A-238390BBB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0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DA7D0-8FAD-1F4F-865E-D8C930129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96D0E-0331-DF48-8994-B7463B57B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5296D-9F1D-9649-92B0-60DF4D14C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B35E5-1DFE-3546-9A51-ED82062D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1E0A-542B-E644-B742-25721F71546B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7A3E9-61E3-C44A-8E98-E888FA8A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48DAE-D9BB-8A48-B220-812E8721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DDE4-2B75-6349-BE8A-238390BBB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0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C7AE-B6CD-E948-90CE-8FD212A9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5845A7-8CF0-AF4F-9B78-EA0DBD76A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9FF3-FB3E-254A-AE33-28A134F44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B3BE5-5CE8-1A42-9907-80C3AC22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1E0A-542B-E644-B742-25721F71546B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3A791-0CC9-7846-9FD3-CA2122430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C3DC8-69E1-BF41-A9A9-DF30AD85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DDE4-2B75-6349-BE8A-238390BBB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7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5B2F17-177F-2A47-8867-876CB5C92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15C97-D08B-CF41-AA8A-8F653F6C4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EFE19-0D1D-254F-9921-A00F1BEB2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31E0A-542B-E644-B742-25721F71546B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74520-1DA9-3743-A1A6-3E9D80346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98A29-C462-F546-A4EF-F519F9517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4DDE4-2B75-6349-BE8A-238390BBB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2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6DD1-B6E3-6549-9371-A8BB75129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7069"/>
            <a:ext cx="9144000" cy="2387600"/>
          </a:xfrm>
        </p:spPr>
        <p:txBody>
          <a:bodyPr/>
          <a:lstStyle/>
          <a:p>
            <a:r>
              <a:rPr lang="en-US" dirty="0"/>
              <a:t>A global reference for human genetic variation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5C951-D4E8-E64E-9023-F4503C019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17213"/>
            <a:ext cx="9144000" cy="1655762"/>
          </a:xfrm>
        </p:spPr>
        <p:txBody>
          <a:bodyPr/>
          <a:lstStyle/>
          <a:p>
            <a:r>
              <a:rPr lang="en-US" dirty="0"/>
              <a:t>The 1000 Genomes Project Consortium</a:t>
            </a:r>
          </a:p>
          <a:p>
            <a:r>
              <a:rPr lang="en-US" dirty="0"/>
              <a:t>(2008 -) 2015</a:t>
            </a:r>
          </a:p>
        </p:txBody>
      </p:sp>
    </p:spTree>
    <p:extLst>
      <p:ext uri="{BB962C8B-B14F-4D97-AF65-F5344CB8AC3E}">
        <p14:creationId xmlns:p14="http://schemas.microsoft.com/office/powerpoint/2010/main" val="362276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350E-BB7C-D24C-979B-356B9AD8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BDBC8-3764-9F4A-B57F-CBED31AC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Launched 2008, multiple institutes from around the world</a:t>
            </a:r>
          </a:p>
          <a:p>
            <a:r>
              <a:rPr lang="en-US" dirty="0"/>
              <a:t>Goal to establish most detailed catalogue of human genetic variation</a:t>
            </a:r>
          </a:p>
          <a:p>
            <a:r>
              <a:rPr lang="en-US" dirty="0"/>
              <a:t>Whole genome sequencing of diverse set of populations </a:t>
            </a:r>
          </a:p>
          <a:p>
            <a:r>
              <a:rPr lang="en-US" dirty="0"/>
              <a:t>2’504 individuals from 26 population</a:t>
            </a:r>
          </a:p>
          <a:p>
            <a:r>
              <a:rPr lang="en-US" dirty="0"/>
              <a:t>Finished in 2015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9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EA9-981D-3942-983A-EFD1CABA1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9ACE0-9C76-0D40-B2D9-0C5B7F112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individuals were sequenced with:</a:t>
            </a:r>
          </a:p>
          <a:p>
            <a:pPr lvl="1"/>
            <a:r>
              <a:rPr lang="en-US" dirty="0"/>
              <a:t>whole genome sequencing (mean 7.4x)</a:t>
            </a:r>
          </a:p>
          <a:p>
            <a:pPr lvl="1"/>
            <a:r>
              <a:rPr lang="en-US" dirty="0"/>
              <a:t>targeted exome sequencing (mean 65.7x)</a:t>
            </a:r>
          </a:p>
          <a:p>
            <a:pPr lvl="1"/>
            <a:r>
              <a:rPr lang="en-US" dirty="0"/>
              <a:t>additional SNP microarrays of individuals and available first degree relatives </a:t>
            </a:r>
          </a:p>
          <a:p>
            <a:r>
              <a:rPr lang="en-US" dirty="0"/>
              <a:t>Deep complete genomics data (mean 47x) of 427 individuals to evaluate variant discovery power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5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0C988-146B-4549-849B-9A95FF80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7A76C-08F1-FC48-BA65-717F702D8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88 million variant sites discovered (most new variants in South Asia/Africa)</a:t>
            </a:r>
          </a:p>
          <a:p>
            <a:r>
              <a:rPr lang="en-US" dirty="0"/>
              <a:t>Power to discover variants</a:t>
            </a:r>
          </a:p>
          <a:p>
            <a:pPr lvl="1"/>
            <a:r>
              <a:rPr lang="en-US" dirty="0"/>
              <a:t>E.g. SNPs of 0.5% frequency 95%, </a:t>
            </a:r>
            <a:r>
              <a:rPr lang="en-US" dirty="0" err="1"/>
              <a:t>Indels</a:t>
            </a:r>
            <a:r>
              <a:rPr lang="en-US" dirty="0"/>
              <a:t> of 0.5% frequency 80%</a:t>
            </a:r>
          </a:p>
          <a:p>
            <a:pPr lvl="1"/>
            <a:r>
              <a:rPr lang="en-US" dirty="0"/>
              <a:t>More common variants can be discovered with higher power</a:t>
            </a:r>
          </a:p>
          <a:p>
            <a:r>
              <a:rPr lang="en-US" dirty="0"/>
              <a:t>Typical genome</a:t>
            </a:r>
          </a:p>
          <a:p>
            <a:pPr lvl="1"/>
            <a:r>
              <a:rPr lang="en-US" dirty="0"/>
              <a:t>4.1 - 5 million variant sites against reference genome </a:t>
            </a:r>
          </a:p>
          <a:p>
            <a:pPr lvl="1"/>
            <a:r>
              <a:rPr lang="en-US" dirty="0"/>
              <a:t>&gt;99.9% SNPs and short </a:t>
            </a:r>
            <a:r>
              <a:rPr lang="en-US" dirty="0" err="1"/>
              <a:t>indels</a:t>
            </a:r>
            <a:endParaRPr lang="en-US" dirty="0"/>
          </a:p>
          <a:p>
            <a:pPr lvl="1"/>
            <a:r>
              <a:rPr lang="en-US" dirty="0"/>
              <a:t>Rest structural variants which affect more bases</a:t>
            </a:r>
          </a:p>
        </p:txBody>
      </p:sp>
    </p:spTree>
    <p:extLst>
      <p:ext uri="{BB962C8B-B14F-4D97-AF65-F5344CB8AC3E}">
        <p14:creationId xmlns:p14="http://schemas.microsoft.com/office/powerpoint/2010/main" val="317703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E037-D561-5B46-98DB-A19ABBF8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6362C-9263-E64D-B816-316E117A8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Greates</a:t>
            </a:r>
            <a:r>
              <a:rPr lang="en-US" dirty="0"/>
              <a:t> numbers of variant sites in African populations (</a:t>
            </a:r>
            <a:r>
              <a:rPr lang="en-US" dirty="0" err="1"/>
              <a:t>AoA</a:t>
            </a:r>
            <a:r>
              <a:rPr lang="en-US" dirty="0"/>
              <a:t>) </a:t>
            </a:r>
          </a:p>
          <a:p>
            <a:r>
              <a:rPr lang="en-US" dirty="0"/>
              <a:t>Other populations show amount of variants roughly proportional to their degree of genomic ancestry to African populations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5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27A92-4E3F-6F47-87A1-2215B93B3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2138300-244A-1E48-A965-B1CDBDC6C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8204" y="68093"/>
            <a:ext cx="8015592" cy="6642345"/>
          </a:xfrm>
        </p:spPr>
      </p:pic>
    </p:spTree>
    <p:extLst>
      <p:ext uri="{BB962C8B-B14F-4D97-AF65-F5344CB8AC3E}">
        <p14:creationId xmlns:p14="http://schemas.microsoft.com/office/powerpoint/2010/main" val="3711632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BB3F-278E-7C43-BEA4-E1B1EE04F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F7920-9636-644E-A342-B3A79972D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majority of variants in the data set are rare (&lt;0.5%)</a:t>
            </a:r>
          </a:p>
          <a:p>
            <a:r>
              <a:rPr lang="en-US" dirty="0"/>
              <a:t>The majority of variants (96 – 99%) in single genome are common (&gt;0.5%)</a:t>
            </a:r>
          </a:p>
          <a:p>
            <a:r>
              <a:rPr lang="en-US" dirty="0"/>
              <a:t>Most common variants are shared across the world </a:t>
            </a:r>
          </a:p>
          <a:p>
            <a:r>
              <a:rPr lang="en-US" dirty="0"/>
              <a:t>Rarer variants are typically restricted to closely related populations</a:t>
            </a:r>
          </a:p>
        </p:txBody>
      </p:sp>
    </p:spTree>
    <p:extLst>
      <p:ext uri="{BB962C8B-B14F-4D97-AF65-F5344CB8AC3E}">
        <p14:creationId xmlns:p14="http://schemas.microsoft.com/office/powerpoint/2010/main" val="244545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4EC64-0B8B-874D-9305-924D1E6BF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00C245B-A651-844B-96D1-16F82C82D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351" y="658305"/>
            <a:ext cx="10031298" cy="5304749"/>
          </a:xfrm>
        </p:spPr>
      </p:pic>
    </p:spTree>
    <p:extLst>
      <p:ext uri="{BB962C8B-B14F-4D97-AF65-F5344CB8AC3E}">
        <p14:creationId xmlns:p14="http://schemas.microsoft.com/office/powerpoint/2010/main" val="4291357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0C60D-01DE-5648-89DC-77B986E6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about demography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7D6E0-659C-3B46-9807-B50AD7BE1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12813" cy="4351338"/>
          </a:xfrm>
        </p:spPr>
        <p:txBody>
          <a:bodyPr/>
          <a:lstStyle/>
          <a:p>
            <a:r>
              <a:rPr lang="en-US" dirty="0"/>
              <a:t>East-west clines visible between Africa and East Asia</a:t>
            </a:r>
          </a:p>
          <a:p>
            <a:r>
              <a:rPr lang="en-US" dirty="0"/>
              <a:t>North-south cline visible in Europe</a:t>
            </a:r>
          </a:p>
          <a:p>
            <a:r>
              <a:rPr lang="en-US" dirty="0"/>
              <a:t>Shared demographic history for all humans </a:t>
            </a:r>
            <a:r>
              <a:rPr lang="de-CH" dirty="0"/>
              <a:t>~150’000 – 200’000 </a:t>
            </a:r>
            <a:r>
              <a:rPr lang="de-CH" dirty="0" err="1"/>
              <a:t>ya</a:t>
            </a:r>
            <a:endParaRPr lang="de-CH" dirty="0"/>
          </a:p>
          <a:p>
            <a:r>
              <a:rPr lang="de-CH" dirty="0"/>
              <a:t>Asian </a:t>
            </a:r>
            <a:r>
              <a:rPr lang="de-CH" dirty="0" err="1"/>
              <a:t>and</a:t>
            </a:r>
            <a:r>
              <a:rPr lang="de-CH" dirty="0"/>
              <a:t> American </a:t>
            </a:r>
            <a:r>
              <a:rPr lang="de-CH" dirty="0" err="1"/>
              <a:t>bottlenecks</a:t>
            </a:r>
            <a:r>
              <a:rPr lang="de-CH" dirty="0"/>
              <a:t> &lt; 1’500 </a:t>
            </a:r>
            <a:r>
              <a:rPr lang="de-CH" dirty="0" err="1"/>
              <a:t>individuals</a:t>
            </a:r>
            <a:r>
              <a:rPr lang="de-CH" dirty="0"/>
              <a:t> ~ 15’000 – 20’000 </a:t>
            </a:r>
            <a:r>
              <a:rPr lang="de-CH" dirty="0" err="1"/>
              <a:t>ya</a:t>
            </a:r>
            <a:endParaRPr lang="de-CH" dirty="0"/>
          </a:p>
          <a:p>
            <a:r>
              <a:rPr lang="de-CH" dirty="0"/>
              <a:t>African </a:t>
            </a:r>
            <a:r>
              <a:rPr lang="de-CH" dirty="0" err="1"/>
              <a:t>bottleneck</a:t>
            </a:r>
            <a:r>
              <a:rPr lang="de-CH" dirty="0"/>
              <a:t> &gt; 4’250 </a:t>
            </a:r>
            <a:r>
              <a:rPr lang="de-CH" dirty="0" err="1"/>
              <a:t>individuals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62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276</Words>
  <Application>Microsoft Macintosh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 global reference for human genetic variation</vt:lpstr>
      <vt:lpstr>Overview</vt:lpstr>
      <vt:lpstr>Strategies</vt:lpstr>
      <vt:lpstr>Results 1</vt:lpstr>
      <vt:lpstr>Results 2</vt:lpstr>
      <vt:lpstr>PowerPoint Presentation</vt:lpstr>
      <vt:lpstr>Results 3</vt:lpstr>
      <vt:lpstr>PowerPoint Presentation</vt:lpstr>
      <vt:lpstr>Insights about demography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global reference for human genetic variation</dc:title>
  <dc:creator>Microsoft Office User</dc:creator>
  <cp:lastModifiedBy>Microsoft Office User</cp:lastModifiedBy>
  <cp:revision>10</cp:revision>
  <dcterms:created xsi:type="dcterms:W3CDTF">2018-09-20T11:06:13Z</dcterms:created>
  <dcterms:modified xsi:type="dcterms:W3CDTF">2018-09-20T12:29:01Z</dcterms:modified>
</cp:coreProperties>
</file>