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9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46"/>
    <p:restoredTop sz="82999"/>
  </p:normalViewPr>
  <p:slideViewPr>
    <p:cSldViewPr snapToGrid="0" snapToObjects="1">
      <p:cViewPr varScale="1">
        <p:scale>
          <a:sx n="184" d="100"/>
          <a:sy n="184" d="100"/>
        </p:scale>
        <p:origin x="21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8CBF2A-DEBA-BF4D-9B23-E3BCB0F0C56B}" type="datetimeFigureOut">
              <a:rPr lang="en-US" smtClean="0"/>
              <a:t>9/20/18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330D76-37F5-0145-A773-1F1CC0692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699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Focused on patients with advanced metastatic cancer, who are most likely to benefit from mutational profiling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330D76-37F5-0145-A773-1F1CC0692F4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9540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Blood </a:t>
            </a:r>
          </a:p>
          <a:p>
            <a:r>
              <a:rPr lang="en-US" dirty="0"/>
              <a:t>410-gene panel &gt;&gt; didn’t look at the whole </a:t>
            </a:r>
            <a:r>
              <a:rPr lang="en-US" dirty="0" err="1"/>
              <a:t>genom</a:t>
            </a:r>
            <a:r>
              <a:rPr lang="en-US" dirty="0"/>
              <a:t> …. </a:t>
            </a:r>
          </a:p>
          <a:p>
            <a:r>
              <a:rPr lang="en-US" dirty="0" err="1"/>
              <a:t>OncoKB</a:t>
            </a:r>
            <a:r>
              <a:rPr lang="en-US" dirty="0"/>
              <a:t> </a:t>
            </a:r>
          </a:p>
          <a:p>
            <a:r>
              <a:rPr lang="en-US" dirty="0"/>
              <a:t>Shared with public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330D76-37F5-0145-A773-1F1CC0692F4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9184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WES promotor NO</a:t>
            </a:r>
          </a:p>
          <a:p>
            <a:r>
              <a:rPr lang="en-US" dirty="0"/>
              <a:t>More fusions </a:t>
            </a:r>
          </a:p>
          <a:p>
            <a:r>
              <a:rPr lang="en-US" dirty="0"/>
              <a:t>TP53</a:t>
            </a:r>
          </a:p>
          <a:p>
            <a:r>
              <a:rPr lang="en-US" dirty="0"/>
              <a:t>AR, ESR1 </a:t>
            </a:r>
            <a:r>
              <a:rPr lang="en-US" dirty="0" err="1"/>
              <a:t>blabla</a:t>
            </a:r>
            <a:endParaRPr lang="en-US" dirty="0"/>
          </a:p>
          <a:p>
            <a:r>
              <a:rPr lang="en-US" dirty="0"/>
              <a:t>Mutation signatures = </a:t>
            </a:r>
            <a:r>
              <a:rPr lang="en-US" dirty="0" err="1"/>
              <a:t>combis</a:t>
            </a:r>
            <a:r>
              <a:rPr lang="en-US" dirty="0"/>
              <a:t> of mutation types arising from specific mutagenesis processes… (UV) </a:t>
            </a:r>
          </a:p>
          <a:p>
            <a:r>
              <a:rPr lang="en-US" dirty="0"/>
              <a:t>Immune checkpoint inhibitors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Mutation signatures inform about etiology &amp; predict the likelihood of response to new therapies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Checked with other patients (1 year ago)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330D76-37F5-0145-A773-1F1CC0692F4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507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30C04-9669-F34C-83A5-E0D4616F66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4E05DA-BEBA-3A45-8D32-8D79DC5A6F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BE66DF-6554-424E-B970-B557DC125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0DDC7-486F-F64E-A743-B3DF7169F7C4}" type="datetimeFigureOut">
              <a:rPr lang="en-US" smtClean="0"/>
              <a:t>9/20/18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0856EA-9BA0-6A49-B96C-29E74DE51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98FC90-026E-1445-B8D4-3CC1B5523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AE4C4-FA1B-3A47-8656-EF5356D10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691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B800E-7E22-CE43-9344-EA698FCEE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05A5B0-9684-1D4C-A93A-B3A21C3896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6C3C9E-37F0-EF4A-B969-08388AF04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0DDC7-486F-F64E-A743-B3DF7169F7C4}" type="datetimeFigureOut">
              <a:rPr lang="en-US" smtClean="0"/>
              <a:t>9/20/18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09225-84E4-164A-BCFA-5C1C34AB0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34B46F-C066-FF44-86B5-0F40BE43A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AE4C4-FA1B-3A47-8656-EF5356D10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64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595110-69D6-0041-B221-FBCC0E8AAF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A946D3-927C-D84B-BB8F-F877C10D87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2002D0-73DF-5C4B-B17E-1A7F86254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0DDC7-486F-F64E-A743-B3DF7169F7C4}" type="datetimeFigureOut">
              <a:rPr lang="en-US" smtClean="0"/>
              <a:t>9/20/18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592360-175E-7543-9A35-8C6446D43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B6D8D-045F-C044-9DE6-DDD0DDB0B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AE4C4-FA1B-3A47-8656-EF5356D10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484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58ABF-8133-7044-9043-DAAB71075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CAEE63-FA82-DA40-B188-59B037AA67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651A46-7EC4-1B48-A788-C895A54D3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0DDC7-486F-F64E-A743-B3DF7169F7C4}" type="datetimeFigureOut">
              <a:rPr lang="en-US" smtClean="0"/>
              <a:t>9/20/18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378531-A891-6442-9866-FEF8BCBAD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F1EA73-2D71-2247-8093-ABA07C60F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AE4C4-FA1B-3A47-8656-EF5356D10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873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A1698-DF95-5445-A6BA-AA5FF3D27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AB9C08-591C-9B43-B396-5ED6CE2798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C4241-3536-D04A-B0A6-EBA915233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0DDC7-486F-F64E-A743-B3DF7169F7C4}" type="datetimeFigureOut">
              <a:rPr lang="en-US" smtClean="0"/>
              <a:t>9/20/18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668A07-D8CC-C040-9755-70D58F841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9CFA6E-B8B3-8B49-A1CD-7C608A1FA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AE4C4-FA1B-3A47-8656-EF5356D10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002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0E0EB-57DF-D64A-A8C5-55D0D3278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B01AAF-E602-C143-A757-70C2BC17F2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5C9AE8-9626-BC44-A093-EED7A5A4D4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085B2C-1C62-434B-A3C8-5BE7B6632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0DDC7-486F-F64E-A743-B3DF7169F7C4}" type="datetimeFigureOut">
              <a:rPr lang="en-US" smtClean="0"/>
              <a:t>9/20/18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47F299-DEDF-2C42-9216-0FF279023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69D6C9-DB43-C644-A126-453C0F22B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AE4C4-FA1B-3A47-8656-EF5356D10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221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9DB25-CF65-AE43-8239-E732FBEF8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BFEB9E-DAF1-6B4F-89CE-9D7B27B2E2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6CB928-B363-8146-A53D-2F9AE70ACD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4E4A13-4839-DA48-988C-CAB0019A7E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AFBC28-9D6C-354D-BA86-26E8B1B65A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431F39-B9E9-8F41-9200-1A8C4B493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0DDC7-486F-F64E-A743-B3DF7169F7C4}" type="datetimeFigureOut">
              <a:rPr lang="en-US" smtClean="0"/>
              <a:t>9/20/18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F1B587-46C0-9342-A682-ADAE886D4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F06146-DA5A-F948-9EEE-DB6757AC1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AE4C4-FA1B-3A47-8656-EF5356D10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947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24EA2-72A0-0B4C-9692-DD5EA599E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C8910A-FBE9-B84B-9D33-4E87159CF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0DDC7-486F-F64E-A743-B3DF7169F7C4}" type="datetimeFigureOut">
              <a:rPr lang="en-US" smtClean="0"/>
              <a:t>9/20/18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26F69A-2C64-9748-B4BE-6ACB174A1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52D666-1E04-ED46-B117-9AA592D23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AE4C4-FA1B-3A47-8656-EF5356D10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454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AFCACF-5092-2D43-8FD6-28BEC92B4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0DDC7-486F-F64E-A743-B3DF7169F7C4}" type="datetimeFigureOut">
              <a:rPr lang="en-US" smtClean="0"/>
              <a:t>9/20/18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D4C443-FF3E-FC4A-B0B8-26A8FA891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D76277-DC25-644D-A622-622B68304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AE4C4-FA1B-3A47-8656-EF5356D10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326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30FCB-C228-CF40-9709-B5854F35F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146C5-AE52-354C-A3EB-BE626DADCF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6B25EB-563F-3243-9F8F-331C7A203A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46A146-57CF-D044-8665-54FEB8B11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0DDC7-486F-F64E-A743-B3DF7169F7C4}" type="datetimeFigureOut">
              <a:rPr lang="en-US" smtClean="0"/>
              <a:t>9/20/18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4DA0A4-3378-2142-A001-6770D4284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D158E2-6102-9F47-8850-447937C7E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AE4C4-FA1B-3A47-8656-EF5356D10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471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0B7D7-F29D-1B46-ACE3-022344784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B47937-3680-FC49-93F2-841257B286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766C33-7342-E248-8B61-90C5B416EA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1AD7B9-E517-0242-9C82-E8DF015DC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0DDC7-486F-F64E-A743-B3DF7169F7C4}" type="datetimeFigureOut">
              <a:rPr lang="en-US" smtClean="0"/>
              <a:t>9/20/18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6B6C66-C0A4-EA46-8B28-EDCD88831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495AB2-2918-9A43-81BA-B142F75BD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AE4C4-FA1B-3A47-8656-EF5356D10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706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18485C-86D9-384F-8646-B36F5BAF9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C25270-EE4E-7445-ADDD-8F0AE4D06B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FEC8A7-9426-9548-9FB5-BD08D7971A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30DDC7-486F-F64E-A743-B3DF7169F7C4}" type="datetimeFigureOut">
              <a:rPr lang="en-US" smtClean="0"/>
              <a:t>9/20/18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33AD40-0AE0-1640-984F-1ABC8E696D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F81313-A3A3-C340-8525-DD309B785F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6AE4C4-FA1B-3A47-8656-EF5356D10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99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2C6CB-4353-D144-BB0C-743D5100E0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504138"/>
          </a:xfrm>
        </p:spPr>
        <p:txBody>
          <a:bodyPr>
            <a:normAutofit fontScale="90000"/>
          </a:bodyPr>
          <a:lstStyle/>
          <a:p>
            <a:r>
              <a:rPr lang="en-US" dirty="0"/>
              <a:t>Mutational landscape of metastatic cancer revealed from prospective clinical sequencing of 10’000 patients</a:t>
            </a:r>
          </a:p>
        </p:txBody>
      </p:sp>
    </p:spTree>
    <p:extLst>
      <p:ext uri="{BB962C8B-B14F-4D97-AF65-F5344CB8AC3E}">
        <p14:creationId xmlns:p14="http://schemas.microsoft.com/office/powerpoint/2010/main" val="1848222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7C136-CCA4-1246-9CF3-D309BD775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F97D0-8B6D-C040-AB96-FDC705FAFF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Standard practice to profile tumors for recurrent targetable mutations</a:t>
            </a:r>
          </a:p>
          <a:p>
            <a:r>
              <a:rPr lang="en-US" dirty="0"/>
              <a:t>NGS too complex to perform tumor genomic profiling for large number of individuals</a:t>
            </a:r>
          </a:p>
          <a:p>
            <a:r>
              <a:rPr lang="en-US" dirty="0"/>
              <a:t>MSK-IMPACT is a hybridization capture-based NGS panel</a:t>
            </a:r>
          </a:p>
          <a:p>
            <a:r>
              <a:rPr lang="en-US" dirty="0"/>
              <a:t>Wanted to predict response to new therapies</a:t>
            </a:r>
          </a:p>
        </p:txBody>
      </p:sp>
    </p:spTree>
    <p:extLst>
      <p:ext uri="{BB962C8B-B14F-4D97-AF65-F5344CB8AC3E}">
        <p14:creationId xmlns:p14="http://schemas.microsoft.com/office/powerpoint/2010/main" val="1277561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861DB-F2EE-C44F-B66A-6EA7684F8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MSK-IMPACT workflow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4B113B2-0EC2-1849-B928-2446615113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84922" y="1825625"/>
            <a:ext cx="1042215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793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F96BE-9E21-9744-8F11-943987DD2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– MSK-IMPACT…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BE21AB-D133-4C4E-A973-AC2A59271B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 mutations compared to WES</a:t>
            </a:r>
          </a:p>
          <a:p>
            <a:r>
              <a:rPr lang="en-US" dirty="0"/>
              <a:t>Captures the promotor of TERT </a:t>
            </a:r>
          </a:p>
          <a:p>
            <a:r>
              <a:rPr lang="en-US" dirty="0"/>
              <a:t>Results are highly consistent with TCGA studies</a:t>
            </a:r>
          </a:p>
          <a:p>
            <a:r>
              <a:rPr lang="en-US" dirty="0"/>
              <a:t>Significant mutations in TCGA are more frequently mutated </a:t>
            </a:r>
          </a:p>
          <a:p>
            <a:r>
              <a:rPr lang="en-US" dirty="0"/>
              <a:t>Found more alterations in genes than TCGA</a:t>
            </a:r>
          </a:p>
          <a:p>
            <a:r>
              <a:rPr lang="en-US" dirty="0"/>
              <a:t>97% of the genes in the 410-gene panel were mutated</a:t>
            </a:r>
          </a:p>
          <a:p>
            <a:r>
              <a:rPr lang="en-US" dirty="0"/>
              <a:t>Capable of revealing mutation signatures</a:t>
            </a:r>
          </a:p>
        </p:txBody>
      </p:sp>
    </p:spTree>
    <p:extLst>
      <p:ext uri="{BB962C8B-B14F-4D97-AF65-F5344CB8AC3E}">
        <p14:creationId xmlns:p14="http://schemas.microsoft.com/office/powerpoint/2010/main" val="2793925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E4BD8-0297-9A42-916D-9E836A65A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FE5A4D-97D6-D14A-8758-2E4EE5BAAB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Method is achievable in a turnaround time</a:t>
            </a:r>
          </a:p>
          <a:p>
            <a:r>
              <a:rPr lang="en-US" dirty="0"/>
              <a:t>Advantage of “normalization” with normal DNA from blood</a:t>
            </a:r>
          </a:p>
          <a:p>
            <a:r>
              <a:rPr lang="en-US" dirty="0"/>
              <a:t>Not completed </a:t>
            </a:r>
          </a:p>
        </p:txBody>
      </p:sp>
    </p:spTree>
    <p:extLst>
      <p:ext uri="{BB962C8B-B14F-4D97-AF65-F5344CB8AC3E}">
        <p14:creationId xmlns:p14="http://schemas.microsoft.com/office/powerpoint/2010/main" val="1412591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D1586-D5AA-C048-8F9F-0B20AE42A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6F54DE-18D7-8047-BEE2-FB3599B62C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advantage of MSK-IMPACT compared to WGS? </a:t>
            </a:r>
          </a:p>
        </p:txBody>
      </p:sp>
    </p:spTree>
    <p:extLst>
      <p:ext uri="{BB962C8B-B14F-4D97-AF65-F5344CB8AC3E}">
        <p14:creationId xmlns:p14="http://schemas.microsoft.com/office/powerpoint/2010/main" val="22843572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221</Words>
  <Application>Microsoft Macintosh PowerPoint</Application>
  <PresentationFormat>Widescreen</PresentationFormat>
  <Paragraphs>36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Mutational landscape of metastatic cancer revealed from prospective clinical sequencing of 10’000 patients</vt:lpstr>
      <vt:lpstr>Introduction</vt:lpstr>
      <vt:lpstr>MSK-IMPACT workflow</vt:lpstr>
      <vt:lpstr>Results – MSK-IMPACT…</vt:lpstr>
      <vt:lpstr>Discussion</vt:lpstr>
      <vt:lpstr>PowerPoint Presentation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Mutational landscape of metastatic cancer revealed from prospective clinical sequencing of 10’000 patients</dc:title>
  <dc:creator>Hannah Li Hägi (hhaegi)</dc:creator>
  <cp:lastModifiedBy>Hannah Li Hägi (hhaegi)</cp:lastModifiedBy>
  <cp:revision>8</cp:revision>
  <dcterms:created xsi:type="dcterms:W3CDTF">2018-09-20T10:59:46Z</dcterms:created>
  <dcterms:modified xsi:type="dcterms:W3CDTF">2018-09-20T12:28:52Z</dcterms:modified>
</cp:coreProperties>
</file>