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57" r:id="rId4"/>
    <p:sldId id="258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4579"/>
    <p:restoredTop sz="92366"/>
  </p:normalViewPr>
  <p:slideViewPr>
    <p:cSldViewPr snapToGrid="0" snapToObjects="1">
      <p:cViewPr>
        <p:scale>
          <a:sx n="120" d="100"/>
          <a:sy n="120" d="100"/>
        </p:scale>
        <p:origin x="480" y="17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344"/>
    </p:cViewPr>
  </p:outlineViewPr>
  <p:notesTextViewPr>
    <p:cViewPr>
      <p:scale>
        <a:sx n="155" d="100"/>
        <a:sy n="15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72" d="100"/>
          <a:sy n="172" d="100"/>
        </p:scale>
        <p:origin x="655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E00BF-F779-8043-A124-AA01B73253B0}" type="datetimeFigureOut">
              <a:rPr lang="en-US" smtClean="0"/>
              <a:t>9/20/18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D5FF28-AC8C-DD48-A037-6BFF4CF43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53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Large scale: &gt; 25% of chromosome 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5FF28-AC8C-DD48-A037-6BFF4CF43D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74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WGS is required to identify the full spectrum of somatic alterations in tumor genomes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Loss of heterozygosity 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5FF28-AC8C-DD48-A037-6BFF4CF43D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6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966BC-918A-5648-ACC0-AFE13A3653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691D05-3107-6747-9458-51A544F458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622EB-A354-0443-B52A-C4E586F37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4B78-BDFF-DE43-A10B-A6A6719A3D76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C0FC5-335D-A94F-B2FA-0F250A7FD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E7BA8-E55E-C14D-B713-AE9B7CDF4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E140-DBF5-BA41-811E-7682A5968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05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47408-4D32-C645-88C2-F3A668C4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C9E69C-1421-4044-B58A-9A66852A3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4160D-A827-4B4B-A0D2-F2EE54489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4B78-BDFF-DE43-A10B-A6A6719A3D76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CED10-F090-D449-9779-3DE33EFB2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B61B5-38AB-B444-B020-41C9E3C73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E140-DBF5-BA41-811E-7682A5968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14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397BEA-0CE6-714F-AFDD-0AA5EAD358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AD23CC-0EA4-0648-AA69-051AE5606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A2DA1-0BE6-2940-AE95-D2398835D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4B78-BDFF-DE43-A10B-A6A6719A3D76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2B9D9-3D3C-B142-B8CA-4D727CAB6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D9AD1-38B1-4B4B-952D-B8F21B148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E140-DBF5-BA41-811E-7682A5968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1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654E2-C291-9D45-8D34-FBA597B23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903A3-3E3A-D44E-BB29-3FD2B2DD8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F11A1-D66C-F248-BB6B-A94B62391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4B78-BDFF-DE43-A10B-A6A6719A3D76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AA289-906C-F04C-AC81-C8F3B8D95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68A43-8814-874C-8A46-90DB05D18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E140-DBF5-BA41-811E-7682A5968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54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10F15-89B8-1244-9ADC-6879E009F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9BE0F-FDF1-7E4D-A049-5146C5386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C3C86-7474-5E46-B705-0097393E6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4B78-BDFF-DE43-A10B-A6A6719A3D76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0CFB9-9BA1-FC4E-ACA2-969EB29F3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D15BA-4FCC-4543-B293-F30D9F079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E140-DBF5-BA41-811E-7682A5968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95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45FCF-D05A-C948-9DE4-721CA1652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31B81-0317-324A-BAA4-83B1B7C6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61F85-0FE9-1E43-A504-DCE319686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90736F-ADF8-C347-95BB-9A8F5CA88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4B78-BDFF-DE43-A10B-A6A6719A3D76}" type="datetimeFigureOut">
              <a:rPr lang="en-US" smtClean="0"/>
              <a:t>9/20/18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7E7CE-1612-1B46-A731-48EEC23B0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6380A-5550-914A-8914-2C877AB3A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E140-DBF5-BA41-811E-7682A5968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9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D5D8A-6189-BB40-87A7-35395B1C8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CF6F0-B229-DC41-82EC-B91837A7F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BFC3EC-07D1-634C-ACC3-83C662AE0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7927E3-4B13-864C-A19C-D654E64E9A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D4F774-9E29-264D-B135-9E309ED7CA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FD73B7-45EF-3B40-AAF7-68310F0F1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4B78-BDFF-DE43-A10B-A6A6719A3D76}" type="datetimeFigureOut">
              <a:rPr lang="en-US" smtClean="0"/>
              <a:t>9/20/18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CB80C8-04F5-D440-9D78-A1B906794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CDFC5E-0092-FE43-8543-4CF565E3D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E140-DBF5-BA41-811E-7682A5968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2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0EDA3-49E8-894D-AADE-F2B96CBC9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0AF7E7-1098-234C-90F0-7B59C3EE7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4B78-BDFF-DE43-A10B-A6A6719A3D76}" type="datetimeFigureOut">
              <a:rPr lang="en-US" smtClean="0"/>
              <a:t>9/20/18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57366-E96B-3B4B-8DD0-86A58FC17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EC83A7-E443-3142-B3B6-EE7EF49D6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E140-DBF5-BA41-811E-7682A5968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9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40B4F3-0F79-C747-9470-FE17368D5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4B78-BDFF-DE43-A10B-A6A6719A3D76}" type="datetimeFigureOut">
              <a:rPr lang="en-US" smtClean="0"/>
              <a:t>9/20/18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92B144-0DC6-B341-8E01-264C3280A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82912-B37D-8E42-8C43-16A2CAC3E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E140-DBF5-BA41-811E-7682A5968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10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FF9F3-EEC7-BB43-A7B1-18719476A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08817-BAD1-5346-9A02-5296ED10D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CF43A-CA26-0D49-8C8B-8182BC1DD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507AC-2263-3E4F-94F7-87F3C3701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4B78-BDFF-DE43-A10B-A6A6719A3D76}" type="datetimeFigureOut">
              <a:rPr lang="en-US" smtClean="0"/>
              <a:t>9/20/18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A68CB-65A2-484E-9729-E77839DA0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37032-001E-1B44-9D2A-09F3FE579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E140-DBF5-BA41-811E-7682A5968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16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3FE73-71DD-BC40-B362-BE0BF3CAD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B492D5-8FE4-474C-B9D6-5BA007A11F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BFB90-25BC-6A4C-AA0C-C3DF0C68E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B5E1AC-CF18-DF4F-8AFB-D130BF028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4B78-BDFF-DE43-A10B-A6A6719A3D76}" type="datetimeFigureOut">
              <a:rPr lang="en-US" smtClean="0"/>
              <a:t>9/20/18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D0361-DDBD-C541-8E0D-67A7D782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714D0-0002-4E4F-B350-77FF9BBAB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E140-DBF5-BA41-811E-7682A5968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25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56F112-9E50-B94C-903E-19FC91610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A474F-3721-954E-94F3-4E1BBC931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033AA-C015-274A-975D-F57F5EC88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94B78-BDFF-DE43-A10B-A6A6719A3D76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D54A4-7AEE-C444-ACF3-DDC78EB399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3FCE6-E681-F543-A9F2-99E9F2C61F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0E140-DBF5-BA41-811E-7682A5968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3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B1CD8-836E-3142-B501-D9BB18CFCE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 err="1"/>
              <a:t>VarScan</a:t>
            </a:r>
            <a:r>
              <a:rPr lang="en-US" sz="4400" dirty="0"/>
              <a:t> 2: Somatic mutation and copy number alteration discovery in cancer by exome sequencing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60525-8940-F14A-8465-77B6D698D1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dirty="0"/>
              <a:t>Algorithm to compare normal and tumor samples and identify significant differences: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copy number alterations (CNAs)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somatic mutations  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endParaRPr lang="en-US" sz="1600" dirty="0"/>
          </a:p>
          <a:p>
            <a:pPr marL="285750" indent="-285750">
              <a:buFontTx/>
              <a:buChar char="-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46565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AE680-3207-214E-8F8D-E5EB96228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VarScan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359F3-2AB3-8946-A4B3-475C20C19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algorithm reads data from both samples simultaneously </a:t>
            </a:r>
          </a:p>
          <a:p>
            <a:pPr marL="0" indent="0">
              <a:buNone/>
            </a:pPr>
            <a:r>
              <a:rPr lang="en-US" dirty="0"/>
              <a:t>   (tumor – normal pairs)</a:t>
            </a:r>
          </a:p>
          <a:p>
            <a:r>
              <a:rPr lang="en-US" dirty="0"/>
              <a:t>Input data comes from exon sequencing </a:t>
            </a:r>
          </a:p>
          <a:p>
            <a:r>
              <a:rPr lang="en-US" dirty="0"/>
              <a:t>Heuristic and statistical methods</a:t>
            </a:r>
          </a:p>
        </p:txBody>
      </p:sp>
    </p:spTree>
    <p:extLst>
      <p:ext uri="{BB962C8B-B14F-4D97-AF65-F5344CB8AC3E}">
        <p14:creationId xmlns:p14="http://schemas.microsoft.com/office/powerpoint/2010/main" val="146073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9951C-7E1E-964A-B16D-CD1123F0C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Exome sequencing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D0C81F-9198-4242-BEF8-D9B0BC218F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2054" y="1522995"/>
            <a:ext cx="6763013" cy="42854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A2EB44-63AE-9741-A945-98DEBB37296D}"/>
              </a:ext>
            </a:extLst>
          </p:cNvPr>
          <p:cNvSpPr txBox="1"/>
          <p:nvPr/>
        </p:nvSpPr>
        <p:spPr>
          <a:xfrm>
            <a:off x="8282152" y="1912883"/>
            <a:ext cx="36470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steps: </a:t>
            </a:r>
          </a:p>
          <a:p>
            <a:endParaRPr lang="en-US" dirty="0"/>
          </a:p>
          <a:p>
            <a:r>
              <a:rPr lang="en-US" dirty="0"/>
              <a:t>Select subset of DNA that encodes proteins (exons).</a:t>
            </a:r>
          </a:p>
          <a:p>
            <a:endParaRPr lang="en-US" dirty="0"/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step is to sequence the </a:t>
            </a:r>
            <a:r>
              <a:rPr lang="en-US" dirty="0" err="1"/>
              <a:t>exonic</a:t>
            </a:r>
            <a:r>
              <a:rPr lang="en-US" dirty="0"/>
              <a:t> DNA using any high-throughput DNA sequencing technology.</a:t>
            </a:r>
          </a:p>
          <a:p>
            <a:endParaRPr lang="en-US" dirty="0"/>
          </a:p>
          <a:p>
            <a:r>
              <a:rPr lang="en-US" dirty="0"/>
              <a:t>The goal of this approach is to identify genetic variants that alter protein sequences</a:t>
            </a:r>
          </a:p>
        </p:txBody>
      </p:sp>
    </p:spTree>
    <p:extLst>
      <p:ext uri="{BB962C8B-B14F-4D97-AF65-F5344CB8AC3E}">
        <p14:creationId xmlns:p14="http://schemas.microsoft.com/office/powerpoint/2010/main" val="48596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61F83-3544-3944-8326-92CBA24FF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VarScan</a:t>
            </a:r>
            <a:r>
              <a:rPr lang="en-US" dirty="0"/>
              <a:t> 2 algorithm</a:t>
            </a:r>
          </a:p>
        </p:txBody>
      </p:sp>
      <p:pic>
        <p:nvPicPr>
          <p:cNvPr id="1025" name="Picture 1" descr="page2image3776376896">
            <a:extLst>
              <a:ext uri="{FF2B5EF4-FFF2-40B4-BE49-F238E27FC236}">
                <a16:creationId xmlns:a16="http://schemas.microsoft.com/office/drawing/2014/main" id="{9B9A64C2-C00C-134B-A3FB-B760EA4B406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966" y="1925599"/>
            <a:ext cx="5326117" cy="3895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72A007-A4F0-9844-ABF5-915CA7C4CC49}"/>
              </a:ext>
            </a:extLst>
          </p:cNvPr>
          <p:cNvSpPr txBox="1"/>
          <p:nvPr/>
        </p:nvSpPr>
        <p:spPr>
          <a:xfrm>
            <a:off x="8103476" y="2354317"/>
            <a:ext cx="389068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SCNA: somatic copy number alterations</a:t>
            </a:r>
          </a:p>
          <a:p>
            <a:r>
              <a:rPr lang="en-US" dirty="0"/>
              <a:t>HC: high confidence</a:t>
            </a:r>
          </a:p>
          <a:p>
            <a:r>
              <a:rPr lang="en-US" dirty="0"/>
              <a:t>LC: low confidence</a:t>
            </a:r>
          </a:p>
          <a:p>
            <a:r>
              <a:rPr lang="en-US" dirty="0"/>
              <a:t>LOH: loss of </a:t>
            </a:r>
            <a:r>
              <a:rPr lang="en-US" dirty="0" err="1"/>
              <a:t>Heterozygozity</a:t>
            </a:r>
            <a:endParaRPr lang="en-US" dirty="0"/>
          </a:p>
          <a:p>
            <a:r>
              <a:rPr lang="en-US" dirty="0"/>
              <a:t>SNVs: single nucleotide variants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2BD8DD-AFD9-F64F-806B-A9A114CC3D6F}"/>
              </a:ext>
            </a:extLst>
          </p:cNvPr>
          <p:cNvCxnSpPr/>
          <p:nvPr/>
        </p:nvCxnSpPr>
        <p:spPr>
          <a:xfrm>
            <a:off x="2092659" y="3317358"/>
            <a:ext cx="547200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DBF743-1290-6B44-B1EC-7DB82D97FED2}"/>
              </a:ext>
            </a:extLst>
          </p:cNvPr>
          <p:cNvCxnSpPr/>
          <p:nvPr/>
        </p:nvCxnSpPr>
        <p:spPr>
          <a:xfrm>
            <a:off x="2092659" y="4245934"/>
            <a:ext cx="547200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592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CE45C-5FD9-1844-B874-32A7DABA7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C4F1B0-0120-DB42-B5FB-DEEC5D82D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8148" y="1690688"/>
            <a:ext cx="5801217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352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8C3C0-3891-DE43-84B5-F26CE0679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4C598-2564-F842-ABC4-8AEAC2136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Simultaneous identification </a:t>
            </a:r>
          </a:p>
          <a:p>
            <a:r>
              <a:rPr lang="en-US" sz="2400" dirty="0"/>
              <a:t>Somatic mutation detection: </a:t>
            </a:r>
          </a:p>
          <a:p>
            <a:pPr marL="457200" lvl="1" indent="0">
              <a:buNone/>
            </a:pPr>
            <a:r>
              <a:rPr lang="en-US" sz="2000" dirty="0"/>
              <a:t>similar sensitivity, higher true- positive rate compared with more simplistic approaches</a:t>
            </a:r>
          </a:p>
          <a:p>
            <a:r>
              <a:rPr lang="en-US" sz="2400" dirty="0"/>
              <a:t>removes the vast majority of false positives while preserving sensitivity for true mutation </a:t>
            </a:r>
          </a:p>
          <a:p>
            <a:r>
              <a:rPr lang="en-US" sz="2400" dirty="0"/>
              <a:t>Rapid screening of coding regions or somatic alterations by exome sequencing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But:</a:t>
            </a:r>
          </a:p>
          <a:p>
            <a:r>
              <a:rPr lang="en-US" sz="2400" dirty="0"/>
              <a:t>Misses larger events that cannot spanned by single reads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B6E656-A9EC-5942-AB21-DF5F9BBCF373}"/>
              </a:ext>
            </a:extLst>
          </p:cNvPr>
          <p:cNvSpPr txBox="1"/>
          <p:nvPr/>
        </p:nvSpPr>
        <p:spPr>
          <a:xfrm>
            <a:off x="7651531" y="22492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53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383FF-74DF-184A-B1B7-5E0017231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Questions/Discussion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23AA7B-B433-AC48-BF06-86114E231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D3602A-BFA1-9340-9C48-2098E9727FB9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619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183</Words>
  <Application>Microsoft Macintosh PowerPoint</Application>
  <PresentationFormat>Widescreen</PresentationFormat>
  <Paragraphs>40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VarScan 2: Somatic mutation and copy number alteration discovery in cancer by exome sequencing </vt:lpstr>
      <vt:lpstr>VarScan 2</vt:lpstr>
      <vt:lpstr>Exome sequencing </vt:lpstr>
      <vt:lpstr>VarScan 2 algorithm</vt:lpstr>
      <vt:lpstr>Results</vt:lpstr>
      <vt:lpstr>Discussion</vt:lpstr>
      <vt:lpstr>Questions/Discussion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VarScan 2: Somatic mutation and copy number alteration discovery in cancer by exome sequencing </dc:title>
  <dc:creator>Microsoft Office User</dc:creator>
  <cp:lastModifiedBy>Microsoft Office User</cp:lastModifiedBy>
  <cp:revision>12</cp:revision>
  <dcterms:created xsi:type="dcterms:W3CDTF">2018-09-20T09:20:41Z</dcterms:created>
  <dcterms:modified xsi:type="dcterms:W3CDTF">2018-09-20T12:26:34Z</dcterms:modified>
</cp:coreProperties>
</file>