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p:restoredTop sz="75105"/>
  </p:normalViewPr>
  <p:slideViewPr>
    <p:cSldViewPr snapToGrid="0" snapToObjects="1">
      <p:cViewPr>
        <p:scale>
          <a:sx n="90" d="100"/>
          <a:sy n="90" d="100"/>
        </p:scale>
        <p:origin x="488" y="1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E691F-D79F-CB42-A722-93ED10C0DF86}" type="datetimeFigureOut">
              <a:rPr lang="en-US" smtClean="0"/>
              <a:t>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E323-EDAD-B947-AA4A-9E6A607DE9F5}" type="slidenum">
              <a:rPr lang="en-US" smtClean="0"/>
              <a:t>‹#›</a:t>
            </a:fld>
            <a:endParaRPr lang="en-US"/>
          </a:p>
        </p:txBody>
      </p:sp>
    </p:spTree>
    <p:extLst>
      <p:ext uri="{BB962C8B-B14F-4D97-AF65-F5344CB8AC3E}">
        <p14:creationId xmlns:p14="http://schemas.microsoft.com/office/powerpoint/2010/main" val="31659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37E323-EDAD-B947-AA4A-9E6A607DE9F5}" type="slidenum">
              <a:rPr lang="en-US" smtClean="0"/>
              <a:t>2</a:t>
            </a:fld>
            <a:endParaRPr lang="en-US"/>
          </a:p>
        </p:txBody>
      </p:sp>
    </p:spTree>
    <p:extLst>
      <p:ext uri="{BB962C8B-B14F-4D97-AF65-F5344CB8AC3E}">
        <p14:creationId xmlns:p14="http://schemas.microsoft.com/office/powerpoint/2010/main" val="58656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they did whole exome sequencing of Chinese patients. In addition, data from whole exome sequencing of Caucasian and Vietnamese patients from TCGA was analyzed. All the data was mapped in the same way</a:t>
            </a:r>
          </a:p>
          <a:p>
            <a:endParaRPr lang="en-US" dirty="0"/>
          </a:p>
          <a:p>
            <a:r>
              <a:rPr lang="en-US" dirty="0"/>
              <a:t>See if Chinese and Vietnamese patients could be seen as one population. For this, they compared the </a:t>
            </a:r>
          </a:p>
        </p:txBody>
      </p:sp>
      <p:sp>
        <p:nvSpPr>
          <p:cNvPr id="4" name="Slide Number Placeholder 3"/>
          <p:cNvSpPr>
            <a:spLocks noGrp="1"/>
          </p:cNvSpPr>
          <p:nvPr>
            <p:ph type="sldNum" sz="quarter" idx="10"/>
          </p:nvPr>
        </p:nvSpPr>
        <p:spPr/>
        <p:txBody>
          <a:bodyPr/>
          <a:lstStyle/>
          <a:p>
            <a:fld id="{3037E323-EDAD-B947-AA4A-9E6A607DE9F5}" type="slidenum">
              <a:rPr lang="en-US" smtClean="0"/>
              <a:t>3</a:t>
            </a:fld>
            <a:endParaRPr lang="en-US"/>
          </a:p>
        </p:txBody>
      </p:sp>
    </p:spTree>
    <p:extLst>
      <p:ext uri="{BB962C8B-B14F-4D97-AF65-F5344CB8AC3E}">
        <p14:creationId xmlns:p14="http://schemas.microsoft.com/office/powerpoint/2010/main" val="2594535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37E323-EDAD-B947-AA4A-9E6A607DE9F5}" type="slidenum">
              <a:rPr lang="en-US" smtClean="0"/>
              <a:t>4</a:t>
            </a:fld>
            <a:endParaRPr lang="en-US"/>
          </a:p>
        </p:txBody>
      </p:sp>
    </p:spTree>
    <p:extLst>
      <p:ext uri="{BB962C8B-B14F-4D97-AF65-F5344CB8AC3E}">
        <p14:creationId xmlns:p14="http://schemas.microsoft.com/office/powerpoint/2010/main" val="368067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CD16-4825-D241-9154-7DEA0AC91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4D63DC-6E69-A64A-816A-37B94D7EA1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AF8A4D-4C82-D04F-93F7-D3554EA7BA01}"/>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5" name="Footer Placeholder 4">
            <a:extLst>
              <a:ext uri="{FF2B5EF4-FFF2-40B4-BE49-F238E27FC236}">
                <a16:creationId xmlns:a16="http://schemas.microsoft.com/office/drawing/2014/main" id="{A809D433-660F-6841-8538-C449365BF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2FEA9-4041-0C45-A304-A46DF156E1CA}"/>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18299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0B32-1566-4C41-AD54-792D7F94C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382A44-8F19-634E-B10B-EBE28B89FA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92C5E-AE68-7543-B485-7E0D7D0AB630}"/>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5" name="Footer Placeholder 4">
            <a:extLst>
              <a:ext uri="{FF2B5EF4-FFF2-40B4-BE49-F238E27FC236}">
                <a16:creationId xmlns:a16="http://schemas.microsoft.com/office/drawing/2014/main" id="{273F0A02-0124-694F-B84B-8AFB866FB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6FC70-6EF8-4A4F-B774-DEBBAA63D50C}"/>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418460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9A80C-2B96-3C46-A872-08E9958A0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65DE99-310B-EA47-B558-7A4159F6B0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9469E-1040-1848-9171-07225CD65000}"/>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5" name="Footer Placeholder 4">
            <a:extLst>
              <a:ext uri="{FF2B5EF4-FFF2-40B4-BE49-F238E27FC236}">
                <a16:creationId xmlns:a16="http://schemas.microsoft.com/office/drawing/2014/main" id="{BEFEE341-0D43-434F-BF19-EDF373D7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32539-307D-7745-962B-8135B45A4027}"/>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314336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4058-F53B-294B-BF26-DFFE28C56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7DF41-9AA5-AA4C-8D38-CC58BA0778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016E6-4A30-9A42-9DD9-67D941360234}"/>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5" name="Footer Placeholder 4">
            <a:extLst>
              <a:ext uri="{FF2B5EF4-FFF2-40B4-BE49-F238E27FC236}">
                <a16:creationId xmlns:a16="http://schemas.microsoft.com/office/drawing/2014/main" id="{5BA48E64-F6AF-7B4A-96C2-F363B5C9C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FD416-451A-C443-914A-114AF21B98C3}"/>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35124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F14D-E07F-BA47-8740-577B10D6F8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D8064D-F62D-0849-99A4-7BFA0B638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CA5F69-5F19-DB4B-9D6B-8119A2D7D928}"/>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5" name="Footer Placeholder 4">
            <a:extLst>
              <a:ext uri="{FF2B5EF4-FFF2-40B4-BE49-F238E27FC236}">
                <a16:creationId xmlns:a16="http://schemas.microsoft.com/office/drawing/2014/main" id="{B39057A0-A283-1A44-97A0-1ED7EFDB8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2D507-8F52-7C4D-BABF-F520B72FF0C2}"/>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307475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CBF9-EBEF-ED40-BF53-30120BE73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A752A-8544-664D-83ED-110D5A2ED2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A47057-CAE3-E748-83A5-2C048FF5E0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16803-BC50-BC46-B0EB-8734D5D0473F}"/>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6" name="Footer Placeholder 5">
            <a:extLst>
              <a:ext uri="{FF2B5EF4-FFF2-40B4-BE49-F238E27FC236}">
                <a16:creationId xmlns:a16="http://schemas.microsoft.com/office/drawing/2014/main" id="{40A9A0C1-89E7-C64E-88FD-E2F93E6AF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723786-BD10-184A-AA85-0DDB70C94B18}"/>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328578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0C50-1D78-904A-BA32-90F8B9CD74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15CF0D-A03E-604B-B8A6-13D5BBB8B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94C66C-22C4-4140-83C2-93269050C5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DDD05-AB63-2E49-B4C6-58BF9BE6A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912A84-7A8D-134C-84CA-EDC36CF533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CC46E-20AA-904C-8497-1B10BEB5F2B0}"/>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8" name="Footer Placeholder 7">
            <a:extLst>
              <a:ext uri="{FF2B5EF4-FFF2-40B4-BE49-F238E27FC236}">
                <a16:creationId xmlns:a16="http://schemas.microsoft.com/office/drawing/2014/main" id="{0C09B1AE-BF2C-7E40-AD00-4DC94E947A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9E70B0-1440-3441-AF57-EE7242535121}"/>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203965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3DEE-151A-3248-8BC3-06FB20DCEF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D9C0C6-1917-A04E-95BC-58D8EBA531D6}"/>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4" name="Footer Placeholder 3">
            <a:extLst>
              <a:ext uri="{FF2B5EF4-FFF2-40B4-BE49-F238E27FC236}">
                <a16:creationId xmlns:a16="http://schemas.microsoft.com/office/drawing/2014/main" id="{68F04C30-DFAB-0240-A46C-B32BD08983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1DAF3F-7358-1C41-A75B-8C4375FA4E44}"/>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119676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1ABA7-681F-A743-A770-2EDF41905313}"/>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3" name="Footer Placeholder 2">
            <a:extLst>
              <a:ext uri="{FF2B5EF4-FFF2-40B4-BE49-F238E27FC236}">
                <a16:creationId xmlns:a16="http://schemas.microsoft.com/office/drawing/2014/main" id="{1C72424B-8254-B846-9CCF-97DD7AEAB6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015E0-DD9D-4D4B-B366-13904AEAEF5F}"/>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211863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7844-5AEC-A546-BFBD-DD989F88D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E4BEBC-C705-4F4D-BFFD-457B50E46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5674B6-03AE-AE47-AFBD-CB36134F6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B3E154-29C5-6847-B5ED-61B9D643D7A2}"/>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6" name="Footer Placeholder 5">
            <a:extLst>
              <a:ext uri="{FF2B5EF4-FFF2-40B4-BE49-F238E27FC236}">
                <a16:creationId xmlns:a16="http://schemas.microsoft.com/office/drawing/2014/main" id="{C31FBF99-DB0E-9742-A3F9-804B76E65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679E6-6D94-D84C-861E-A89E02BAAFBC}"/>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60236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080F-6230-1F42-BFD6-27BE7BEFD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8EB49A-5969-264A-9EAF-7214EC09E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347D3-33A5-4148-A7A8-0578002DD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DDF79D-0D30-0F4B-A5E9-5E45986D8F2B}"/>
              </a:ext>
            </a:extLst>
          </p:cNvPr>
          <p:cNvSpPr>
            <a:spLocks noGrp="1"/>
          </p:cNvSpPr>
          <p:nvPr>
            <p:ph type="dt" sz="half" idx="10"/>
          </p:nvPr>
        </p:nvSpPr>
        <p:spPr/>
        <p:txBody>
          <a:bodyPr/>
          <a:lstStyle/>
          <a:p>
            <a:fld id="{28D57E91-88BA-DB4D-A263-45FE9AA84F63}" type="datetimeFigureOut">
              <a:rPr lang="en-US" smtClean="0"/>
              <a:t>9/20/18</a:t>
            </a:fld>
            <a:endParaRPr lang="en-US"/>
          </a:p>
        </p:txBody>
      </p:sp>
      <p:sp>
        <p:nvSpPr>
          <p:cNvPr id="6" name="Footer Placeholder 5">
            <a:extLst>
              <a:ext uri="{FF2B5EF4-FFF2-40B4-BE49-F238E27FC236}">
                <a16:creationId xmlns:a16="http://schemas.microsoft.com/office/drawing/2014/main" id="{FAA00922-D6E1-324D-86AD-F7E480D70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5A683-435D-834B-B927-37C81BA65599}"/>
              </a:ext>
            </a:extLst>
          </p:cNvPr>
          <p:cNvSpPr>
            <a:spLocks noGrp="1"/>
          </p:cNvSpPr>
          <p:nvPr>
            <p:ph type="sldNum" sz="quarter" idx="12"/>
          </p:nvPr>
        </p:nvSpPr>
        <p:spPr/>
        <p:txBody>
          <a:bodyPr/>
          <a:lstStyle/>
          <a:p>
            <a:fld id="{0FEC0B7A-FD8A-5F43-96E2-825E899654FF}" type="slidenum">
              <a:rPr lang="en-US" smtClean="0"/>
              <a:t>‹#›</a:t>
            </a:fld>
            <a:endParaRPr lang="en-US"/>
          </a:p>
        </p:txBody>
      </p:sp>
    </p:spTree>
    <p:extLst>
      <p:ext uri="{BB962C8B-B14F-4D97-AF65-F5344CB8AC3E}">
        <p14:creationId xmlns:p14="http://schemas.microsoft.com/office/powerpoint/2010/main" val="1244707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EB3B82-69A5-DE4A-976B-4C9736F40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E3F41B-6F54-2846-8536-541E550C6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18EA4-C847-3648-962C-F83B28217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57E91-88BA-DB4D-A263-45FE9AA84F63}" type="datetimeFigureOut">
              <a:rPr lang="en-US" smtClean="0"/>
              <a:t>9/20/18</a:t>
            </a:fld>
            <a:endParaRPr lang="en-US"/>
          </a:p>
        </p:txBody>
      </p:sp>
      <p:sp>
        <p:nvSpPr>
          <p:cNvPr id="5" name="Footer Placeholder 4">
            <a:extLst>
              <a:ext uri="{FF2B5EF4-FFF2-40B4-BE49-F238E27FC236}">
                <a16:creationId xmlns:a16="http://schemas.microsoft.com/office/drawing/2014/main" id="{BFB8037D-07C0-154F-9F89-CF231D545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C0A8A-3BE8-F94E-ACBA-AD81C7F89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B7A-FD8A-5F43-96E2-825E899654FF}" type="slidenum">
              <a:rPr lang="en-US" smtClean="0"/>
              <a:t>‹#›</a:t>
            </a:fld>
            <a:endParaRPr lang="en-US"/>
          </a:p>
        </p:txBody>
      </p:sp>
    </p:spTree>
    <p:extLst>
      <p:ext uri="{BB962C8B-B14F-4D97-AF65-F5344CB8AC3E}">
        <p14:creationId xmlns:p14="http://schemas.microsoft.com/office/powerpoint/2010/main" val="2199143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A0D8-C45E-EE40-A7BB-514226A82E90}"/>
              </a:ext>
            </a:extLst>
          </p:cNvPr>
          <p:cNvSpPr>
            <a:spLocks noGrp="1"/>
          </p:cNvSpPr>
          <p:nvPr>
            <p:ph type="ctrTitle"/>
          </p:nvPr>
        </p:nvSpPr>
        <p:spPr/>
        <p:txBody>
          <a:bodyPr>
            <a:normAutofit fontScale="90000"/>
          </a:bodyPr>
          <a:lstStyle/>
          <a:p>
            <a:r>
              <a:rPr lang="en-US" dirty="0"/>
              <a:t>Comparative genomic analysis of esophageal squamous cell carcinoma between Asians and Caucasian patient populations</a:t>
            </a:r>
          </a:p>
        </p:txBody>
      </p:sp>
      <p:sp>
        <p:nvSpPr>
          <p:cNvPr id="3" name="Subtitle 2">
            <a:extLst>
              <a:ext uri="{FF2B5EF4-FFF2-40B4-BE49-F238E27FC236}">
                <a16:creationId xmlns:a16="http://schemas.microsoft.com/office/drawing/2014/main" id="{B0172FD3-7D14-334F-AA18-A282459FBA79}"/>
              </a:ext>
            </a:extLst>
          </p:cNvPr>
          <p:cNvSpPr>
            <a:spLocks noGrp="1"/>
          </p:cNvSpPr>
          <p:nvPr>
            <p:ph type="subTitle" idx="1"/>
          </p:nvPr>
        </p:nvSpPr>
        <p:spPr/>
        <p:txBody>
          <a:bodyPr/>
          <a:lstStyle/>
          <a:p>
            <a:r>
              <a:rPr lang="en-US" dirty="0"/>
              <a:t>Lilith </a:t>
            </a:r>
            <a:r>
              <a:rPr lang="en-US" dirty="0" err="1"/>
              <a:t>Feer</a:t>
            </a:r>
            <a:r>
              <a:rPr lang="en-US" dirty="0"/>
              <a:t>, Laura </a:t>
            </a:r>
            <a:r>
              <a:rPr lang="en-US" dirty="0" err="1"/>
              <a:t>Meulenbroeks</a:t>
            </a:r>
            <a:r>
              <a:rPr lang="en-US" dirty="0"/>
              <a:t>, Thanh </a:t>
            </a:r>
            <a:r>
              <a:rPr lang="en-US" dirty="0" err="1"/>
              <a:t>Elsener</a:t>
            </a:r>
            <a:endParaRPr lang="en-US" dirty="0"/>
          </a:p>
        </p:txBody>
      </p:sp>
    </p:spTree>
    <p:extLst>
      <p:ext uri="{BB962C8B-B14F-4D97-AF65-F5344CB8AC3E}">
        <p14:creationId xmlns:p14="http://schemas.microsoft.com/office/powerpoint/2010/main" val="11659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63C1-85C8-DE43-A7E6-755687A75989}"/>
              </a:ext>
            </a:extLst>
          </p:cNvPr>
          <p:cNvSpPr>
            <a:spLocks noGrp="1"/>
          </p:cNvSpPr>
          <p:nvPr>
            <p:ph type="title"/>
          </p:nvPr>
        </p:nvSpPr>
        <p:spPr/>
        <p:txBody>
          <a:bodyPr/>
          <a:lstStyle/>
          <a:p>
            <a:r>
              <a:rPr lang="en-US" dirty="0"/>
              <a:t>Goal </a:t>
            </a:r>
          </a:p>
        </p:txBody>
      </p:sp>
      <p:sp>
        <p:nvSpPr>
          <p:cNvPr id="3" name="Content Placeholder 2">
            <a:extLst>
              <a:ext uri="{FF2B5EF4-FFF2-40B4-BE49-F238E27FC236}">
                <a16:creationId xmlns:a16="http://schemas.microsoft.com/office/drawing/2014/main" id="{2E0C8028-2518-A54E-83C5-353A75BE430B}"/>
              </a:ext>
            </a:extLst>
          </p:cNvPr>
          <p:cNvSpPr>
            <a:spLocks noGrp="1"/>
          </p:cNvSpPr>
          <p:nvPr>
            <p:ph idx="1"/>
          </p:nvPr>
        </p:nvSpPr>
        <p:spPr/>
        <p:txBody>
          <a:bodyPr/>
          <a:lstStyle/>
          <a:p>
            <a:r>
              <a:rPr lang="en-US" dirty="0"/>
              <a:t>Compare the genome of Asian and Caucasian patients with ESCC (esophageal squamous cell carcinoma)</a:t>
            </a:r>
          </a:p>
          <a:p>
            <a:r>
              <a:rPr lang="en-US" dirty="0"/>
              <a:t>Overall goal: Identify race-specific driver mutations</a:t>
            </a:r>
          </a:p>
          <a:p>
            <a:pPr lvl="1"/>
            <a:r>
              <a:rPr lang="en-US" dirty="0"/>
              <a:t>Precision medicine</a:t>
            </a:r>
          </a:p>
        </p:txBody>
      </p:sp>
    </p:spTree>
    <p:extLst>
      <p:ext uri="{BB962C8B-B14F-4D97-AF65-F5344CB8AC3E}">
        <p14:creationId xmlns:p14="http://schemas.microsoft.com/office/powerpoint/2010/main" val="416800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DCD2-84B0-554B-9A5D-F2A53CC58DB1}"/>
              </a:ext>
            </a:extLst>
          </p:cNvPr>
          <p:cNvSpPr>
            <a:spLocks noGrp="1"/>
          </p:cNvSpPr>
          <p:nvPr>
            <p:ph type="title"/>
          </p:nvPr>
        </p:nvSpPr>
        <p:spPr/>
        <p:txBody>
          <a:bodyPr/>
          <a:lstStyle/>
          <a:p>
            <a:r>
              <a:rPr lang="en-US" dirty="0"/>
              <a:t>Procedure </a:t>
            </a:r>
          </a:p>
        </p:txBody>
      </p:sp>
      <p:pic>
        <p:nvPicPr>
          <p:cNvPr id="5" name="Picture 4">
            <a:extLst>
              <a:ext uri="{FF2B5EF4-FFF2-40B4-BE49-F238E27FC236}">
                <a16:creationId xmlns:a16="http://schemas.microsoft.com/office/drawing/2014/main" id="{54FEF7AD-496F-1E49-A4D8-C611F1E14049}"/>
              </a:ext>
            </a:extLst>
          </p:cNvPr>
          <p:cNvPicPr>
            <a:picLocks noChangeAspect="1"/>
          </p:cNvPicPr>
          <p:nvPr/>
        </p:nvPicPr>
        <p:blipFill rotWithShape="1">
          <a:blip r:embed="rId3"/>
          <a:srcRect l="4254" t="893" r="4809" b="20487"/>
          <a:stretch/>
        </p:blipFill>
        <p:spPr>
          <a:xfrm>
            <a:off x="9446619" y="365125"/>
            <a:ext cx="2530342" cy="6455699"/>
          </a:xfrm>
          <a:prstGeom prst="rect">
            <a:avLst/>
          </a:prstGeom>
        </p:spPr>
      </p:pic>
      <p:sp>
        <p:nvSpPr>
          <p:cNvPr id="3" name="Content Placeholder 2">
            <a:extLst>
              <a:ext uri="{FF2B5EF4-FFF2-40B4-BE49-F238E27FC236}">
                <a16:creationId xmlns:a16="http://schemas.microsoft.com/office/drawing/2014/main" id="{F30F5F90-3D9A-044F-B864-078BF738511B}"/>
              </a:ext>
            </a:extLst>
          </p:cNvPr>
          <p:cNvSpPr>
            <a:spLocks noGrp="1"/>
          </p:cNvSpPr>
          <p:nvPr>
            <p:ph idx="1"/>
          </p:nvPr>
        </p:nvSpPr>
        <p:spPr/>
        <p:txBody>
          <a:bodyPr/>
          <a:lstStyle/>
          <a:p>
            <a:r>
              <a:rPr lang="en-US" dirty="0"/>
              <a:t>WES</a:t>
            </a:r>
          </a:p>
          <a:p>
            <a:r>
              <a:rPr lang="en-US" dirty="0"/>
              <a:t>Mapping with same pipeline</a:t>
            </a:r>
          </a:p>
          <a:p>
            <a:r>
              <a:rPr lang="en-US" dirty="0"/>
              <a:t>D</a:t>
            </a:r>
            <a:r>
              <a:rPr lang="en-US" dirty="0">
                <a:sym typeface="Wingdings" pitchFamily="2" charset="2"/>
              </a:rPr>
              <a:t>own-sampling</a:t>
            </a:r>
          </a:p>
          <a:p>
            <a:pPr lvl="1"/>
            <a:r>
              <a:rPr lang="en-US" dirty="0">
                <a:sym typeface="Wingdings" pitchFamily="2" charset="2"/>
              </a:rPr>
              <a:t>Different sequencing depth</a:t>
            </a:r>
          </a:p>
          <a:p>
            <a:pPr lvl="1"/>
            <a:r>
              <a:rPr lang="en-US" dirty="0">
                <a:sym typeface="Wingdings" pitchFamily="2" charset="2"/>
              </a:rPr>
              <a:t>Random removal of reads</a:t>
            </a:r>
          </a:p>
          <a:p>
            <a:r>
              <a:rPr lang="en-US" dirty="0">
                <a:sym typeface="Wingdings" pitchFamily="2" charset="2"/>
              </a:rPr>
              <a:t>Remove confounding effects</a:t>
            </a:r>
          </a:p>
          <a:p>
            <a:pPr lvl="1"/>
            <a:r>
              <a:rPr lang="en-US" dirty="0">
                <a:sym typeface="Wingdings" pitchFamily="2" charset="2"/>
              </a:rPr>
              <a:t>Technical factors</a:t>
            </a:r>
          </a:p>
          <a:p>
            <a:pPr lvl="1"/>
            <a:r>
              <a:rPr lang="en-US" dirty="0">
                <a:sym typeface="Wingdings" pitchFamily="2" charset="2"/>
              </a:rPr>
              <a:t>Biological factors: smoking, drinking, age, gender, tumor stage</a:t>
            </a:r>
          </a:p>
          <a:p>
            <a:endParaRPr lang="en-US" dirty="0"/>
          </a:p>
        </p:txBody>
      </p:sp>
    </p:spTree>
    <p:extLst>
      <p:ext uri="{BB962C8B-B14F-4D97-AF65-F5344CB8AC3E}">
        <p14:creationId xmlns:p14="http://schemas.microsoft.com/office/powerpoint/2010/main" val="116654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DD299-9CCE-EE46-AC90-00E280BCDF46}"/>
              </a:ext>
            </a:extLst>
          </p:cNvPr>
          <p:cNvSpPr>
            <a:spLocks noGrp="1"/>
          </p:cNvSpPr>
          <p:nvPr>
            <p:ph idx="1"/>
          </p:nvPr>
        </p:nvSpPr>
        <p:spPr>
          <a:xfrm>
            <a:off x="838200" y="800100"/>
            <a:ext cx="10515600" cy="5376863"/>
          </a:xfrm>
        </p:spPr>
        <p:txBody>
          <a:bodyPr/>
          <a:lstStyle/>
          <a:p>
            <a:r>
              <a:rPr lang="en-US" dirty="0"/>
              <a:t>Vietnamese and Chinese </a:t>
            </a:r>
            <a:r>
              <a:rPr lang="en-US" dirty="0">
                <a:sym typeface="Wingdings" pitchFamily="2" charset="2"/>
              </a:rPr>
              <a:t></a:t>
            </a:r>
            <a:r>
              <a:rPr lang="en-US" dirty="0"/>
              <a:t> Asian</a:t>
            </a:r>
          </a:p>
          <a:p>
            <a:pPr lvl="1"/>
            <a:r>
              <a:rPr lang="en-US" dirty="0"/>
              <a:t>SNPs</a:t>
            </a:r>
          </a:p>
          <a:p>
            <a:pPr lvl="1"/>
            <a:r>
              <a:rPr lang="en-US" dirty="0"/>
              <a:t>Alcohol metabolizing enzymes (risk factor)</a:t>
            </a:r>
          </a:p>
          <a:p>
            <a:endParaRPr lang="en-US" dirty="0"/>
          </a:p>
          <a:p>
            <a:pPr marL="0" indent="0">
              <a:buNone/>
            </a:pPr>
            <a:r>
              <a:rPr lang="en-US" sz="4400" dirty="0">
                <a:latin typeface="+mj-lt"/>
                <a:ea typeface="+mj-ea"/>
                <a:cs typeface="+mj-cs"/>
              </a:rPr>
              <a:t>Conclusion</a:t>
            </a:r>
          </a:p>
          <a:p>
            <a:r>
              <a:rPr lang="en-US" dirty="0"/>
              <a:t>Significantly mutated genes in ESCC (Asian population)</a:t>
            </a:r>
          </a:p>
          <a:p>
            <a:pPr lvl="1"/>
            <a:r>
              <a:rPr lang="en-US" dirty="0"/>
              <a:t>CSMD3 has potential prognostic power in Asian people </a:t>
            </a:r>
          </a:p>
          <a:p>
            <a:pPr lvl="1"/>
            <a:r>
              <a:rPr lang="en-US" dirty="0"/>
              <a:t>TP53, EP300, NFE2L2 are more frequently mutated in Asian patients</a:t>
            </a:r>
          </a:p>
          <a:p>
            <a:pPr lvl="1"/>
            <a:endParaRPr lang="en-US" dirty="0"/>
          </a:p>
        </p:txBody>
      </p:sp>
      <p:pic>
        <p:nvPicPr>
          <p:cNvPr id="5" name="Picture 4">
            <a:extLst>
              <a:ext uri="{FF2B5EF4-FFF2-40B4-BE49-F238E27FC236}">
                <a16:creationId xmlns:a16="http://schemas.microsoft.com/office/drawing/2014/main" id="{4B9B817B-8C36-4645-8056-27C52B934F0F}"/>
              </a:ext>
            </a:extLst>
          </p:cNvPr>
          <p:cNvPicPr>
            <a:picLocks noChangeAspect="1"/>
          </p:cNvPicPr>
          <p:nvPr/>
        </p:nvPicPr>
        <p:blipFill>
          <a:blip r:embed="rId3"/>
          <a:stretch>
            <a:fillRect/>
          </a:stretch>
        </p:blipFill>
        <p:spPr>
          <a:xfrm>
            <a:off x="10005808" y="330993"/>
            <a:ext cx="2074210" cy="6315075"/>
          </a:xfrm>
          <a:prstGeom prst="rect">
            <a:avLst/>
          </a:prstGeom>
        </p:spPr>
      </p:pic>
    </p:spTree>
    <p:extLst>
      <p:ext uri="{BB962C8B-B14F-4D97-AF65-F5344CB8AC3E}">
        <p14:creationId xmlns:p14="http://schemas.microsoft.com/office/powerpoint/2010/main" val="317891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268E-2A73-7C4D-B520-BE488B6AE7D9}"/>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991053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187</Words>
  <Application>Microsoft Macintosh PowerPoint</Application>
  <PresentationFormat>Widescreen</PresentationFormat>
  <Paragraphs>30</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Comparative genomic analysis of esophageal squamous cell carcinoma between Asians and Caucasian patient populations</vt:lpstr>
      <vt:lpstr>Goal </vt:lpstr>
      <vt:lpstr>Procedure </vt:lpstr>
      <vt:lpstr>PowerPoint Presentation</vt:lpstr>
      <vt:lpstr>Questions?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genomic analysis of esophageal squamous cell carcinoma between Asians and Caucasian patient populations</dc:title>
  <dc:creator>Microsoft Office User</dc:creator>
  <cp:lastModifiedBy>Microsoft Office User</cp:lastModifiedBy>
  <cp:revision>13</cp:revision>
  <dcterms:created xsi:type="dcterms:W3CDTF">2018-09-20T09:02:42Z</dcterms:created>
  <dcterms:modified xsi:type="dcterms:W3CDTF">2018-09-20T12:34:02Z</dcterms:modified>
</cp:coreProperties>
</file>