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67"/>
  </p:normalViewPr>
  <p:slideViewPr>
    <p:cSldViewPr snapToGrid="0" snapToObjects="1">
      <p:cViewPr varScale="1">
        <p:scale>
          <a:sx n="156" d="100"/>
          <a:sy n="156" d="100"/>
        </p:scale>
        <p:origin x="1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13057-30E1-FE4C-BDF6-4D54E7B51A5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6D448-8FBD-744A-9AA0-D2168FA9F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80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never be certain if variant really responsible</a:t>
            </a:r>
          </a:p>
          <a:p>
            <a:r>
              <a:rPr lang="en-US" dirty="0"/>
              <a:t>Unlikely for de novo mutations to be unrelated to phenotype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D448-8FBD-744A-9AA0-D2168FA9FD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3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Environmental and genetic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D448-8FBD-744A-9AA0-D2168FA9FD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7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D255-744A-3A4F-8AB1-CD5CDE840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A6280-C093-8B49-B11E-FA13245C9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AF41A-798B-8B47-A37C-2935BAF6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F42-0E34-A04F-80EE-5E0961FC551D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1760D-4543-EB49-AD8E-FC6C56CA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84D4D-6059-014D-8BEA-5E3A4A46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418E-57E6-364A-A97C-1831A71F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5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C6C5-34F7-F84B-8C8B-47B38122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A9E39-D704-9D46-A526-2A91EFD25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2BA92-6272-624D-A5B7-60D7EADD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F42-0E34-A04F-80EE-5E0961FC551D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E5F44-EA1B-DA4A-B598-5BDCFEC3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150DF-EFB6-7044-AF2D-2E3C330D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418E-57E6-364A-A97C-1831A71F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5EA60-D02D-A04F-B99A-9F91F2DBB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742C8-36B1-D843-8C84-54F9212AA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3A142-8F7D-F048-AD4C-E7AEF128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F42-0E34-A04F-80EE-5E0961FC551D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ED8ED-FDE8-354B-935A-B0CE58A7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9EF30-A83D-1146-9643-0D20C825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418E-57E6-364A-A97C-1831A71F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4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D43C-F1BC-8D46-8F6D-F7CDB2AA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F2A4F-B832-7943-B15F-CAB230BE6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30013-1D58-D241-A02E-58D58740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F42-0E34-A04F-80EE-5E0961FC551D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7E35A-7A67-C445-8360-B0A1E30D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E3D79-02B8-F448-9EC5-690219A9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418E-57E6-364A-A97C-1831A71F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5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0FA5-7F25-C841-99C4-45D84FBE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444BF-7D6D-5C4B-800C-043F4CD71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B64DC-8436-9D43-995D-69301849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F42-0E34-A04F-80EE-5E0961FC551D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22992-FC1B-7E44-BE74-E2161FA1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B08F6-EB06-EA48-8A7F-266EE834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418E-57E6-364A-A97C-1831A71F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5EB5-C46B-FA41-BF12-B45CB95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4EEA9-7D4F-E64C-9A3F-2AEA63941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A3E13-F1A0-7940-B482-F52DFA374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E8E5F-6BB9-A442-942A-E29FEE87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F42-0E34-A04F-80EE-5E0961FC551D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3AE81-B252-AE4D-9B15-06C5E29C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F7288-7FE5-EC49-9A48-CE793FD4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418E-57E6-364A-A97C-1831A71F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E1BF-F7F4-804D-8B86-F534165B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323F8-8C0A-074E-BDBA-83A018E83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0A25C-7DF2-984E-ABE5-E66E52A54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DAB29-B142-5746-952A-0E2A8A64C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B4BC9-0442-1845-9449-FD4005F7B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7E160-2E90-8243-AE58-ACCEEED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F42-0E34-A04F-80EE-5E0961FC551D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CBD3E-6320-E441-9EBA-4D83EDD2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3A8824-DDA5-BC41-A5EC-8F8BAE3A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418E-57E6-364A-A97C-1831A71F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9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A409-0AB2-D34F-8AD8-8857D25A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E3CE3-1D93-2247-AEE0-E36BA4F3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F42-0E34-A04F-80EE-5E0961FC551D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2B9BA-8B28-B246-B0FD-4A8CFC7E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5333F-0471-8748-8E6C-3FF7FFF1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418E-57E6-364A-A97C-1831A71F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7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B7D61-55E6-9C4B-A05E-7D9B9B45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F42-0E34-A04F-80EE-5E0961FC551D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8C0EA-1786-AC46-9CD7-555E119E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8E5E7-7A8B-F84C-94C1-C77E1441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418E-57E6-364A-A97C-1831A71F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3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FED0-489C-DF48-B257-1CE7731D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4F961-5FD8-384C-B184-1CEC53D28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37190-6613-F440-965C-354608A7A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DB6FA-9BD9-814A-A8A5-77E19BD8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F42-0E34-A04F-80EE-5E0961FC551D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4E1E0-CD95-B84D-A23B-7E91CBF7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321E7-CA59-184A-90C4-E0784C14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418E-57E6-364A-A97C-1831A71F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6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9AD7-63EA-EE42-AAE9-7782BA7E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3FDBD-9046-3447-8D73-70099E377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1326C-15D6-3B45-B550-311C96B2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261E6-DC5F-5D44-9429-32DBE769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1F42-0E34-A04F-80EE-5E0961FC551D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CA7D2-25C5-B244-B596-B8266255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078A9-B106-2A44-A4F9-FCAE7A7D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4418E-57E6-364A-A97C-1831A71F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86090-57CE-464D-BCFC-776C2E3E7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F9D79-68D3-9346-B902-4D9A4243F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89C00-B05C-084B-9EE1-0AB679C97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C1F42-0E34-A04F-80EE-5E0961FC551D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072E5-5C7D-2846-81EA-6AE3064D5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FA6FE-91FB-934E-B118-B14B2B9F3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4418E-57E6-364A-A97C-1831A71F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57C5-894D-714E-91F7-480EBDE1E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Inferring causality and functional significance of human coding DNA variants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A6CA1-06D1-3C41-B6EC-AABD82A92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 392</a:t>
            </a:r>
          </a:p>
          <a:p>
            <a:r>
              <a:rPr lang="en-US" dirty="0" err="1"/>
              <a:t>Malgorzata</a:t>
            </a:r>
            <a:r>
              <a:rPr lang="en-US" dirty="0"/>
              <a:t> </a:t>
            </a:r>
            <a:r>
              <a:rPr lang="en-US" dirty="0" err="1"/>
              <a:t>Jablonowska</a:t>
            </a:r>
            <a:r>
              <a:rPr lang="en-US" dirty="0"/>
              <a:t>, Naoto </a:t>
            </a:r>
            <a:r>
              <a:rPr lang="en-US" dirty="0" err="1"/>
              <a:t>Hamaya</a:t>
            </a:r>
            <a:r>
              <a:rPr lang="en-US" dirty="0"/>
              <a:t>, Immanuel </a:t>
            </a:r>
            <a:r>
              <a:rPr lang="en-US" dirty="0" err="1"/>
              <a:t>Diener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2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6CA1-FA89-984A-BBA0-179EB721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DBD9-AFAD-204A-961C-8A0176477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Genetic differences between patients and unaffected controls</a:t>
            </a:r>
          </a:p>
          <a:p>
            <a:r>
              <a:rPr lang="en-US" dirty="0"/>
              <a:t>Parent-child trio sequencing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 identify de novo mutations</a:t>
            </a:r>
            <a:endParaRPr lang="en-US" dirty="0"/>
          </a:p>
          <a:p>
            <a:r>
              <a:rPr lang="en-US" dirty="0"/>
              <a:t>Genome wide association studies to identify common SNPs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 Problem: -non casual SNPs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		-SNPs in non-coding regions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7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69EE-15B7-914C-A690-179A905C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sources of evidence for allele-function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062F-9E00-8C4D-BAB2-836D4F4C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arguments</a:t>
            </a:r>
          </a:p>
          <a:p>
            <a:endParaRPr lang="en-US" dirty="0"/>
          </a:p>
          <a:p>
            <a:r>
              <a:rPr lang="en-US" dirty="0"/>
              <a:t>Experimental evidence</a:t>
            </a:r>
          </a:p>
          <a:p>
            <a:endParaRPr lang="en-US" dirty="0"/>
          </a:p>
          <a:p>
            <a:r>
              <a:rPr lang="en-US" dirty="0"/>
              <a:t>Computational predictions</a:t>
            </a:r>
          </a:p>
        </p:txBody>
      </p:sp>
    </p:spTree>
    <p:extLst>
      <p:ext uri="{BB962C8B-B14F-4D97-AF65-F5344CB8AC3E}">
        <p14:creationId xmlns:p14="http://schemas.microsoft.com/office/powerpoint/2010/main" val="371296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9588-9AC5-C042-85F9-D939B844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66CF-848F-1248-8971-40DE2CC6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Generally:</a:t>
            </a:r>
          </a:p>
          <a:p>
            <a:pPr marL="0" indent="0">
              <a:buNone/>
            </a:pPr>
            <a:r>
              <a:rPr lang="en-US" dirty="0"/>
              <a:t>	 	  -more control data = better prediction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Challenges: </a:t>
            </a:r>
          </a:p>
          <a:p>
            <a:pPr marL="0" indent="0">
              <a:buNone/>
            </a:pPr>
            <a:r>
              <a:rPr lang="en-US" dirty="0"/>
              <a:t>		  -multiple </a:t>
            </a:r>
            <a:r>
              <a:rPr lang="en-US"/>
              <a:t>rare-variant loci </a:t>
            </a:r>
            <a:r>
              <a:rPr lang="en-US" dirty="0"/>
              <a:t>that co-segregates</a:t>
            </a:r>
          </a:p>
          <a:p>
            <a:pPr marL="0" indent="0">
              <a:buNone/>
            </a:pPr>
            <a:r>
              <a:rPr lang="en-US" dirty="0"/>
              <a:t>		  -differences in global and local ancestry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Parent-child trio sequencing: highly informative for de novo mutations in known genes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9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E128-226F-9D45-81A7-1319D9F9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E1AA-82F9-7C40-9AA1-9252FA8DC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7743" cy="4351338"/>
          </a:xfrm>
        </p:spPr>
        <p:txBody>
          <a:bodyPr/>
          <a:lstStyle/>
          <a:p>
            <a:r>
              <a:rPr lang="en-US" dirty="0"/>
              <a:t>Analysis of protein expression and localization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in vitro and in vivo</a:t>
            </a:r>
          </a:p>
          <a:p>
            <a:r>
              <a:rPr lang="en-US" dirty="0">
                <a:sym typeface="Wingdings" pitchFamily="2" charset="2"/>
              </a:rPr>
              <a:t>Common model organisms: 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Mouse, Zebrafish, Yeast, Dog</a:t>
            </a:r>
          </a:p>
          <a:p>
            <a:r>
              <a:rPr lang="en-US" dirty="0">
                <a:sym typeface="Wingdings" pitchFamily="2" charset="2"/>
              </a:rPr>
              <a:t>Challenges: 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model organism could be uninformative about human condition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in vitro assays may be unrelated to the phenotype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very laborious</a:t>
            </a:r>
          </a:p>
        </p:txBody>
      </p:sp>
    </p:spTree>
    <p:extLst>
      <p:ext uri="{BB962C8B-B14F-4D97-AF65-F5344CB8AC3E}">
        <p14:creationId xmlns:p14="http://schemas.microsoft.com/office/powerpoint/2010/main" val="75295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0CA6-6FAF-DD4F-8CF9-6A09046B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0246-3E0A-4E42-BE9A-33976226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Relatively accurate (75-80%)</a:t>
            </a:r>
          </a:p>
          <a:p>
            <a:r>
              <a:rPr lang="en-US" dirty="0"/>
              <a:t>No additional cost or work</a:t>
            </a:r>
          </a:p>
          <a:p>
            <a:r>
              <a:rPr lang="en-US" dirty="0"/>
              <a:t>More protein sequences and structures available = higher prediction accuracy</a:t>
            </a:r>
          </a:p>
          <a:p>
            <a:r>
              <a:rPr lang="en-US" dirty="0"/>
              <a:t>Should always be used in combination with other method</a:t>
            </a:r>
          </a:p>
          <a:p>
            <a:r>
              <a:rPr lang="en-US" dirty="0"/>
              <a:t>Compensatory changes should be taken into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4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17B8-A568-2D46-AA5F-9AFEB42F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097F-6DB8-A34C-BFD5-3EB334F75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three approaches should be combined</a:t>
            </a:r>
          </a:p>
          <a:p>
            <a:r>
              <a:rPr lang="en-US" dirty="0"/>
              <a:t>Useful for: </a:t>
            </a:r>
          </a:p>
          <a:p>
            <a:pPr marL="0" indent="0">
              <a:buNone/>
            </a:pPr>
            <a:r>
              <a:rPr lang="en-US" dirty="0"/>
              <a:t>		-finding pathogenic mutations</a:t>
            </a:r>
          </a:p>
          <a:p>
            <a:pPr marL="0" indent="0">
              <a:buNone/>
            </a:pPr>
            <a:r>
              <a:rPr lang="en-US" dirty="0"/>
              <a:t>		-evolutionary studies</a:t>
            </a:r>
          </a:p>
          <a:p>
            <a:pPr marL="0" indent="0">
              <a:buNone/>
            </a:pPr>
            <a:r>
              <a:rPr lang="en-US" dirty="0"/>
              <a:t>		-population genetics</a:t>
            </a:r>
          </a:p>
          <a:p>
            <a:r>
              <a:rPr lang="en-US" dirty="0"/>
              <a:t>Environmental factors influence functional variants</a:t>
            </a:r>
          </a:p>
        </p:txBody>
      </p:sp>
    </p:spTree>
    <p:extLst>
      <p:ext uri="{BB962C8B-B14F-4D97-AF65-F5344CB8AC3E}">
        <p14:creationId xmlns:p14="http://schemas.microsoft.com/office/powerpoint/2010/main" val="218992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BE84-A68E-3F4C-A8A3-D06CA894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A4D1-4652-194B-BFCD-F56D485E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6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130</Words>
  <Application>Microsoft Macintosh PowerPoint</Application>
  <PresentationFormat>Widescreen</PresentationFormat>
  <Paragraphs>53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Inferring causality and functional significance of human coding DNA variants</vt:lpstr>
      <vt:lpstr>Strategies</vt:lpstr>
      <vt:lpstr>Three sources of evidence for allele-function</vt:lpstr>
      <vt:lpstr>Statistical arguments</vt:lpstr>
      <vt:lpstr>Experimental approaches</vt:lpstr>
      <vt:lpstr>Computational prediction</vt:lpstr>
      <vt:lpstr>Take-home messages</vt:lpstr>
      <vt:lpstr>Questions?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causality and functional significance of human coding DNA variants</dc:title>
  <dc:creator>Microsoft Office User</dc:creator>
  <cp:lastModifiedBy>Microsoft Office User</cp:lastModifiedBy>
  <cp:revision>12</cp:revision>
  <dcterms:created xsi:type="dcterms:W3CDTF">2018-09-20T10:31:22Z</dcterms:created>
  <dcterms:modified xsi:type="dcterms:W3CDTF">2018-09-20T12:17:14Z</dcterms:modified>
</cp:coreProperties>
</file>