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74"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093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506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3762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516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73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sqlmap.org/" TargetMode="External"/><Relationship Id="rId3" Type="http://schemas.openxmlformats.org/officeDocument/2006/relationships/notesSlide" Target="../notesSlides/notesSlide19.xml"/><Relationship Id="rId7" Type="http://schemas.openxmlformats.org/officeDocument/2006/relationships/hyperlink" Target="https://github.com/google/googletest" TargetMode="Externa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cppcheck.sourceforge.io/" TargetMode="External"/><Relationship Id="rId11" Type="http://schemas.openxmlformats.org/officeDocument/2006/relationships/hyperlink" Target="https://nvd.nist.gov/" TargetMode="External"/><Relationship Id="rId5" Type="http://schemas.openxmlformats.org/officeDocument/2006/relationships/hyperlink" Target="https://doi-org.ezproxy.snhu.edu/10.1109/MSEC.2023.3336028" TargetMode="External"/><Relationship Id="rId10" Type="http://schemas.openxmlformats.org/officeDocument/2006/relationships/hyperlink" Target="https://pclintplus.com/" TargetMode="External"/><Relationship Id="rId4" Type="http://schemas.openxmlformats.org/officeDocument/2006/relationships/hyperlink" Target="https://mbsdirect.vitalsource.com/books/9780132981972" TargetMode="External"/><Relationship Id="rId9" Type="http://schemas.openxmlformats.org/officeDocument/2006/relationships/hyperlink" Target="https://valgrind.org/docs/manual/mc-manual.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11706" y="764373"/>
            <a:ext cx="8994494"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2- Assigning Value Outside of Range Via Computation</a:t>
            </a:r>
            <a:endParaRPr dirty="0"/>
          </a:p>
        </p:txBody>
      </p:sp>
      <p:sp>
        <p:nvSpPr>
          <p:cNvPr id="196" name="Google Shape;196;g9504e29505_0_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#include &lt;iostream&gt;</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#include &lt;limits&gt;</a:t>
            </a:r>
          </a:p>
          <a:p>
            <a:pPr marL="0" lvl="0" indent="0" algn="l" rtl="0">
              <a:lnSpc>
                <a:spcPct val="90000"/>
              </a:lnSpc>
              <a:spcBef>
                <a:spcPts val="1000"/>
              </a:spcBef>
              <a:spcAft>
                <a:spcPts val="0"/>
              </a:spcAft>
              <a:buSzPts val="1800"/>
              <a:buNone/>
            </a:pPr>
            <a:endParaRPr lang="en-US" sz="10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int main()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int a = 35;</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char c;</a:t>
            </a:r>
          </a:p>
          <a:p>
            <a:pPr marL="0" lvl="0" indent="0" algn="l" rtl="0">
              <a:lnSpc>
                <a:spcPct val="90000"/>
              </a:lnSpc>
              <a:spcBef>
                <a:spcPts val="1000"/>
              </a:spcBef>
              <a:spcAft>
                <a:spcPts val="0"/>
              </a:spcAft>
              <a:buSzPts val="1800"/>
              <a:buNone/>
            </a:pPr>
            <a:endParaRPr lang="en-US" sz="10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if (a * 2 &lt; CHAR_MAX)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c = a * 2;</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std::</a:t>
            </a:r>
            <a:r>
              <a:rPr lang="en-US" sz="1000" dirty="0" err="1">
                <a:latin typeface="Courier New" panose="02070309020205020404" pitchFamily="49" charset="0"/>
                <a:cs typeface="Courier New" panose="02070309020205020404" pitchFamily="49" charset="0"/>
              </a:rPr>
              <a:t>cout</a:t>
            </a:r>
            <a:r>
              <a:rPr lang="en-US" sz="1000" dirty="0">
                <a:latin typeface="Courier New" panose="02070309020205020404" pitchFamily="49" charset="0"/>
                <a:cs typeface="Courier New" panose="02070309020205020404" pitchFamily="49" charset="0"/>
              </a:rPr>
              <a:t> &lt;&lt; "c = " &lt;&lt; (int)c;</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16B4990B-AEB2-9904-A249-1D8B1D70695E}"/>
              </a:ext>
            </a:extLst>
          </p:cNvPr>
          <p:cNvSpPr>
            <a:spLocks noGrp="1"/>
          </p:cNvSpPr>
          <p:nvPr>
            <p:ph type="body" idx="2"/>
          </p:nvPr>
        </p:nvSpPr>
        <p:spPr>
          <a:xfrm>
            <a:off x="6172200" y="2194559"/>
            <a:ext cx="5334000" cy="1293029"/>
          </a:xfrm>
        </p:spPr>
        <p:txBody>
          <a:bodyPr>
            <a:normAutofit lnSpcReduction="10000"/>
          </a:bodyPr>
          <a:lstStyle/>
          <a:p>
            <a:r>
              <a:rPr lang="en-US" dirty="0"/>
              <a:t>This positive test ensures that a mathematical computation will not overflow a char variable before assigning it.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9" name="Picture 8">
            <a:extLst>
              <a:ext uri="{FF2B5EF4-FFF2-40B4-BE49-F238E27FC236}">
                <a16:creationId xmlns:a16="http://schemas.microsoft.com/office/drawing/2014/main" id="{5EE77593-A922-D2F3-0D93-10A9469407EC}"/>
              </a:ext>
            </a:extLst>
          </p:cNvPr>
          <p:cNvPicPr>
            <a:picLocks noChangeAspect="1"/>
          </p:cNvPicPr>
          <p:nvPr/>
        </p:nvPicPr>
        <p:blipFill>
          <a:blip r:embed="rId5"/>
          <a:stretch>
            <a:fillRect/>
          </a:stretch>
        </p:blipFill>
        <p:spPr>
          <a:xfrm>
            <a:off x="6607352" y="3734109"/>
            <a:ext cx="5363323" cy="1629002"/>
          </a:xfrm>
          <a:prstGeom prst="rect">
            <a:avLst/>
          </a:prstGeom>
        </p:spPr>
      </p:pic>
    </p:spTree>
    <p:custDataLst>
      <p:tags r:id="rId1"/>
    </p:custDataLst>
    <p:extLst>
      <p:ext uri="{BB962C8B-B14F-4D97-AF65-F5344CB8AC3E}">
        <p14:creationId xmlns:p14="http://schemas.microsoft.com/office/powerpoint/2010/main" val="115687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11706" y="764373"/>
            <a:ext cx="8994494"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3- Throw Exception If Out of Range</a:t>
            </a:r>
            <a:endParaRPr dirty="0"/>
          </a:p>
        </p:txBody>
      </p:sp>
      <p:sp>
        <p:nvSpPr>
          <p:cNvPr id="196" name="Google Shape;196;g9504e29505_0_0"/>
          <p:cNvSpPr txBox="1">
            <a:spLocks noGrp="1"/>
          </p:cNvSpPr>
          <p:nvPr>
            <p:ph type="body" idx="1"/>
          </p:nvPr>
        </p:nvSpPr>
        <p:spPr>
          <a:xfrm>
            <a:off x="107065" y="1491750"/>
            <a:ext cx="6177987" cy="5267865"/>
          </a:xfrm>
          <a:prstGeom prst="rect">
            <a:avLst/>
          </a:prstGeom>
          <a:noFill/>
          <a:ln>
            <a:noFill/>
          </a:ln>
        </p:spPr>
        <p:txBody>
          <a:bodyPr spcFirstLastPara="1" wrap="square" lIns="91425" tIns="45700" rIns="91425" bIns="45700" anchor="t" anchorCtr="0">
            <a:noAutofit/>
          </a:bodyPr>
          <a:lstStyle/>
          <a:p>
            <a:pPr marL="114300" indent="0">
              <a:buNone/>
            </a:pPr>
            <a:r>
              <a:rPr lang="en-US" sz="1050" dirty="0">
                <a:latin typeface="Courier New" panose="02070309020205020404" pitchFamily="49" charset="0"/>
                <a:cs typeface="Courier New" panose="02070309020205020404" pitchFamily="49" charset="0"/>
              </a:rPr>
              <a:t>#include &lt;iostream&gt;</a:t>
            </a:r>
          </a:p>
          <a:p>
            <a:pPr marL="114300" indent="0">
              <a:buNone/>
            </a:pPr>
            <a:r>
              <a:rPr lang="en-US" sz="1050" dirty="0">
                <a:latin typeface="Courier New" panose="02070309020205020404" pitchFamily="49" charset="0"/>
                <a:cs typeface="Courier New" panose="02070309020205020404" pitchFamily="49" charset="0"/>
              </a:rPr>
              <a:t>#include &lt;limits&gt;</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int main() {</a:t>
            </a:r>
          </a:p>
          <a:p>
            <a:pPr marL="114300" indent="0">
              <a:buNone/>
            </a:pPr>
            <a:r>
              <a:rPr lang="en-US" sz="1050" dirty="0">
                <a:latin typeface="Courier New" panose="02070309020205020404" pitchFamily="49" charset="0"/>
                <a:cs typeface="Courier New" panose="02070309020205020404" pitchFamily="49" charset="0"/>
              </a:rPr>
              <a:t>	int a = 200;</a:t>
            </a:r>
          </a:p>
          <a:p>
            <a:pPr marL="114300" indent="0">
              <a:buNone/>
            </a:pPr>
            <a:r>
              <a:rPr lang="en-US" sz="1050" dirty="0">
                <a:latin typeface="Courier New" panose="02070309020205020404" pitchFamily="49" charset="0"/>
                <a:cs typeface="Courier New" panose="02070309020205020404" pitchFamily="49" charset="0"/>
              </a:rPr>
              <a:t>	char c;</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	try {</a:t>
            </a:r>
          </a:p>
          <a:p>
            <a:pPr marL="114300" indent="0">
              <a:buNone/>
            </a:pPr>
            <a:r>
              <a:rPr lang="en-US" sz="1050" dirty="0">
                <a:latin typeface="Courier New" panose="02070309020205020404" pitchFamily="49" charset="0"/>
                <a:cs typeface="Courier New" panose="02070309020205020404" pitchFamily="49" charset="0"/>
              </a:rPr>
              <a:t>		if (a &gt; CHAR_MAX) {</a:t>
            </a:r>
          </a:p>
          <a:p>
            <a:pPr marL="114300" indent="0">
              <a:buNone/>
            </a:pPr>
            <a:r>
              <a:rPr lang="en-US" sz="1050" dirty="0">
                <a:latin typeface="Courier New" panose="02070309020205020404" pitchFamily="49" charset="0"/>
                <a:cs typeface="Courier New" panose="02070309020205020404" pitchFamily="49" charset="0"/>
              </a:rPr>
              <a:t>			throw std::</a:t>
            </a:r>
            <a:r>
              <a:rPr lang="en-US" sz="1050" dirty="0" err="1">
                <a:latin typeface="Courier New" panose="02070309020205020404" pitchFamily="49" charset="0"/>
                <a:cs typeface="Courier New" panose="02070309020205020404" pitchFamily="49" charset="0"/>
              </a:rPr>
              <a:t>out_of_range</a:t>
            </a:r>
            <a:r>
              <a:rPr lang="en-US" sz="1050" dirty="0">
                <a:latin typeface="Courier New" panose="02070309020205020404" pitchFamily="49" charset="0"/>
                <a:cs typeface="Courier New" panose="02070309020205020404" pitchFamily="49" charset="0"/>
              </a:rPr>
              <a:t>("Value out of range");</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		c = a;</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r>
              <a:rPr lang="en-US" sz="1050" dirty="0">
                <a:latin typeface="Courier New" panose="02070309020205020404" pitchFamily="49" charset="0"/>
                <a:cs typeface="Courier New" panose="02070309020205020404" pitchFamily="49" charset="0"/>
              </a:rPr>
              <a:t>	catch (std::</a:t>
            </a:r>
            <a:r>
              <a:rPr lang="en-US" sz="1050" dirty="0" err="1">
                <a:latin typeface="Courier New" panose="02070309020205020404" pitchFamily="49" charset="0"/>
                <a:cs typeface="Courier New" panose="02070309020205020404" pitchFamily="49" charset="0"/>
              </a:rPr>
              <a:t>out_of_range</a:t>
            </a:r>
            <a:r>
              <a:rPr lang="en-US" sz="1050" dirty="0">
                <a:latin typeface="Courier New" panose="02070309020205020404" pitchFamily="49" charset="0"/>
                <a:cs typeface="Courier New" panose="02070309020205020404" pitchFamily="49" charset="0"/>
              </a:rPr>
              <a:t> e) {</a:t>
            </a:r>
          </a:p>
          <a:p>
            <a:pPr marL="114300" indent="0">
              <a:buNone/>
            </a:pPr>
            <a:r>
              <a:rPr lang="en-US" sz="1050" dirty="0">
                <a:latin typeface="Courier New" panose="02070309020205020404" pitchFamily="49" charset="0"/>
                <a:cs typeface="Courier New" panose="02070309020205020404" pitchFamily="49" charset="0"/>
              </a:rPr>
              <a:t>		std::</a:t>
            </a:r>
            <a:r>
              <a:rPr lang="en-US" sz="1050" dirty="0" err="1">
                <a:latin typeface="Courier New" panose="02070309020205020404" pitchFamily="49" charset="0"/>
                <a:cs typeface="Courier New" panose="02070309020205020404" pitchFamily="49" charset="0"/>
              </a:rPr>
              <a:t>cout</a:t>
            </a:r>
            <a:r>
              <a:rPr lang="en-US" sz="1050" dirty="0">
                <a:latin typeface="Courier New" panose="02070309020205020404" pitchFamily="49" charset="0"/>
                <a:cs typeface="Courier New" panose="02070309020205020404" pitchFamily="49" charset="0"/>
              </a:rPr>
              <a:t> &lt;&lt; </a:t>
            </a:r>
            <a:r>
              <a:rPr lang="en-US" sz="1050" dirty="0" err="1">
                <a:latin typeface="Courier New" panose="02070309020205020404" pitchFamily="49" charset="0"/>
                <a:cs typeface="Courier New" panose="02070309020205020404" pitchFamily="49" charset="0"/>
              </a:rPr>
              <a:t>e.what</a:t>
            </a:r>
            <a:r>
              <a:rPr lang="en-US" sz="1050" dirty="0">
                <a:latin typeface="Courier New" panose="02070309020205020404" pitchFamily="49" charset="0"/>
                <a:cs typeface="Courier New" panose="02070309020205020404" pitchFamily="49" charset="0"/>
              </a:rPr>
              <a:t>();</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r>
              <a:rPr lang="en-US" sz="105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16B4990B-AEB2-9904-A249-1D8B1D70695E}"/>
              </a:ext>
            </a:extLst>
          </p:cNvPr>
          <p:cNvSpPr>
            <a:spLocks noGrp="1"/>
          </p:cNvSpPr>
          <p:nvPr>
            <p:ph type="body" idx="2"/>
          </p:nvPr>
        </p:nvSpPr>
        <p:spPr>
          <a:xfrm>
            <a:off x="6172200" y="2194559"/>
            <a:ext cx="5334000" cy="1293029"/>
          </a:xfrm>
        </p:spPr>
        <p:txBody>
          <a:bodyPr>
            <a:normAutofit/>
          </a:bodyPr>
          <a:lstStyle/>
          <a:p>
            <a:r>
              <a:rPr lang="en-US" dirty="0"/>
              <a:t>This negative test throws an error if an assignment cannot be completed due to a range error.</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AF9E459-2FA0-5FBD-F0C0-1D96434ECF76}"/>
              </a:ext>
            </a:extLst>
          </p:cNvPr>
          <p:cNvPicPr>
            <a:picLocks noChangeAspect="1"/>
          </p:cNvPicPr>
          <p:nvPr/>
        </p:nvPicPr>
        <p:blipFill>
          <a:blip r:embed="rId5"/>
          <a:stretch>
            <a:fillRect/>
          </a:stretch>
        </p:blipFill>
        <p:spPr>
          <a:xfrm>
            <a:off x="6397772" y="3429000"/>
            <a:ext cx="5572903" cy="1714739"/>
          </a:xfrm>
          <a:prstGeom prst="rect">
            <a:avLst/>
          </a:prstGeom>
        </p:spPr>
      </p:pic>
    </p:spTree>
    <p:custDataLst>
      <p:tags r:id="rId1"/>
    </p:custDataLst>
    <p:extLst>
      <p:ext uri="{BB962C8B-B14F-4D97-AF65-F5344CB8AC3E}">
        <p14:creationId xmlns:p14="http://schemas.microsoft.com/office/powerpoint/2010/main" val="152780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11706" y="764373"/>
            <a:ext cx="8994494"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4- Throw Exception If Addition Overflow</a:t>
            </a:r>
            <a:endParaRPr dirty="0"/>
          </a:p>
        </p:txBody>
      </p:sp>
      <p:sp>
        <p:nvSpPr>
          <p:cNvPr id="196" name="Google Shape;196;g9504e29505_0_0"/>
          <p:cNvSpPr txBox="1">
            <a:spLocks noGrp="1"/>
          </p:cNvSpPr>
          <p:nvPr>
            <p:ph type="body" idx="1"/>
          </p:nvPr>
        </p:nvSpPr>
        <p:spPr>
          <a:xfrm>
            <a:off x="0" y="1496381"/>
            <a:ext cx="6172200" cy="5361619"/>
          </a:xfrm>
          <a:prstGeom prst="rect">
            <a:avLst/>
          </a:prstGeom>
          <a:noFill/>
          <a:ln>
            <a:noFill/>
          </a:ln>
        </p:spPr>
        <p:txBody>
          <a:bodyPr spcFirstLastPara="1" wrap="square" lIns="91425" tIns="45700" rIns="91425" bIns="45700" anchor="t" anchorCtr="0">
            <a:noAutofit/>
          </a:bodyPr>
          <a:lstStyle/>
          <a:p>
            <a:pPr marL="114300" indent="0">
              <a:buNone/>
            </a:pPr>
            <a:r>
              <a:rPr lang="en-US" sz="1050" dirty="0">
                <a:latin typeface="Courier New" panose="02070309020205020404" pitchFamily="49" charset="0"/>
                <a:cs typeface="Courier New" panose="02070309020205020404" pitchFamily="49" charset="0"/>
              </a:rPr>
              <a:t>#include &lt;iostream&gt;</a:t>
            </a:r>
          </a:p>
          <a:p>
            <a:pPr marL="114300" indent="0">
              <a:buNone/>
            </a:pPr>
            <a:r>
              <a:rPr lang="en-US" sz="1050" dirty="0">
                <a:latin typeface="Courier New" panose="02070309020205020404" pitchFamily="49" charset="0"/>
                <a:cs typeface="Courier New" panose="02070309020205020404" pitchFamily="49" charset="0"/>
              </a:rPr>
              <a:t>#include &lt;limits&gt;</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int main() {</a:t>
            </a:r>
          </a:p>
          <a:p>
            <a:pPr marL="114300" indent="0">
              <a:buNone/>
            </a:pPr>
            <a:r>
              <a:rPr lang="en-US" sz="1050" dirty="0">
                <a:latin typeface="Courier New" panose="02070309020205020404" pitchFamily="49" charset="0"/>
                <a:cs typeface="Courier New" panose="02070309020205020404" pitchFamily="49" charset="0"/>
              </a:rPr>
              <a:t>	int a = 100;</a:t>
            </a:r>
          </a:p>
          <a:p>
            <a:pPr marL="114300" indent="0">
              <a:buNone/>
            </a:pPr>
            <a:r>
              <a:rPr lang="en-US" sz="1050" dirty="0">
                <a:latin typeface="Courier New" panose="02070309020205020404" pitchFamily="49" charset="0"/>
                <a:cs typeface="Courier New" panose="02070309020205020404" pitchFamily="49" charset="0"/>
              </a:rPr>
              <a:t>	char c = 150;</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	try {</a:t>
            </a:r>
          </a:p>
          <a:p>
            <a:pPr marL="114300" indent="0">
              <a:buNone/>
            </a:pPr>
            <a:r>
              <a:rPr lang="en-US" sz="1050" dirty="0">
                <a:latin typeface="Courier New" panose="02070309020205020404" pitchFamily="49" charset="0"/>
                <a:cs typeface="Courier New" panose="02070309020205020404" pitchFamily="49" charset="0"/>
              </a:rPr>
              <a:t>		if (c + a &lt;= 0) {</a:t>
            </a:r>
          </a:p>
          <a:p>
            <a:pPr marL="114300" indent="0">
              <a:buNone/>
            </a:pPr>
            <a:r>
              <a:rPr lang="en-US" sz="1050" dirty="0">
                <a:latin typeface="Courier New" panose="02070309020205020404" pitchFamily="49" charset="0"/>
                <a:cs typeface="Courier New" panose="02070309020205020404" pitchFamily="49" charset="0"/>
              </a:rPr>
              <a:t>			throw std::</a:t>
            </a:r>
            <a:r>
              <a:rPr lang="en-US" sz="1050" dirty="0" err="1">
                <a:latin typeface="Courier New" panose="02070309020205020404" pitchFamily="49" charset="0"/>
                <a:cs typeface="Courier New" panose="02070309020205020404" pitchFamily="49" charset="0"/>
              </a:rPr>
              <a:t>out_of_range</a:t>
            </a:r>
            <a:r>
              <a:rPr lang="en-US" sz="1050" dirty="0">
                <a:latin typeface="Courier New" panose="02070309020205020404" pitchFamily="49" charset="0"/>
                <a:cs typeface="Courier New" panose="02070309020205020404" pitchFamily="49" charset="0"/>
              </a:rPr>
              <a:t>("Addition out of range");</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endParaRPr lang="en-US" sz="1050" dirty="0">
              <a:latin typeface="Courier New" panose="02070309020205020404" pitchFamily="49" charset="0"/>
              <a:cs typeface="Courier New" panose="02070309020205020404" pitchFamily="49" charset="0"/>
            </a:endParaRPr>
          </a:p>
          <a:p>
            <a:pPr marL="114300" indent="0">
              <a:buNone/>
            </a:pPr>
            <a:r>
              <a:rPr lang="en-US" sz="1050" dirty="0">
                <a:latin typeface="Courier New" panose="02070309020205020404" pitchFamily="49" charset="0"/>
                <a:cs typeface="Courier New" panose="02070309020205020404" pitchFamily="49" charset="0"/>
              </a:rPr>
              <a:t>		c = c + a;</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r>
              <a:rPr lang="en-US" sz="1050" dirty="0">
                <a:latin typeface="Courier New" panose="02070309020205020404" pitchFamily="49" charset="0"/>
                <a:cs typeface="Courier New" panose="02070309020205020404" pitchFamily="49" charset="0"/>
              </a:rPr>
              <a:t>	catch (std::</a:t>
            </a:r>
            <a:r>
              <a:rPr lang="en-US" sz="1050" dirty="0" err="1">
                <a:latin typeface="Courier New" panose="02070309020205020404" pitchFamily="49" charset="0"/>
                <a:cs typeface="Courier New" panose="02070309020205020404" pitchFamily="49" charset="0"/>
              </a:rPr>
              <a:t>out_of_range</a:t>
            </a:r>
            <a:r>
              <a:rPr lang="en-US" sz="1050" dirty="0">
                <a:latin typeface="Courier New" panose="02070309020205020404" pitchFamily="49" charset="0"/>
                <a:cs typeface="Courier New" panose="02070309020205020404" pitchFamily="49" charset="0"/>
              </a:rPr>
              <a:t> e) {</a:t>
            </a:r>
          </a:p>
          <a:p>
            <a:pPr marL="114300" indent="0">
              <a:buNone/>
            </a:pPr>
            <a:r>
              <a:rPr lang="en-US" sz="1050" dirty="0">
                <a:latin typeface="Courier New" panose="02070309020205020404" pitchFamily="49" charset="0"/>
                <a:cs typeface="Courier New" panose="02070309020205020404" pitchFamily="49" charset="0"/>
              </a:rPr>
              <a:t>		std::</a:t>
            </a:r>
            <a:r>
              <a:rPr lang="en-US" sz="1050" dirty="0" err="1">
                <a:latin typeface="Courier New" panose="02070309020205020404" pitchFamily="49" charset="0"/>
                <a:cs typeface="Courier New" panose="02070309020205020404" pitchFamily="49" charset="0"/>
              </a:rPr>
              <a:t>cout</a:t>
            </a:r>
            <a:r>
              <a:rPr lang="en-US" sz="1050" dirty="0">
                <a:latin typeface="Courier New" panose="02070309020205020404" pitchFamily="49" charset="0"/>
                <a:cs typeface="Courier New" panose="02070309020205020404" pitchFamily="49" charset="0"/>
              </a:rPr>
              <a:t> &lt;&lt; </a:t>
            </a:r>
            <a:r>
              <a:rPr lang="en-US" sz="1050" dirty="0" err="1">
                <a:latin typeface="Courier New" panose="02070309020205020404" pitchFamily="49" charset="0"/>
                <a:cs typeface="Courier New" panose="02070309020205020404" pitchFamily="49" charset="0"/>
              </a:rPr>
              <a:t>e.what</a:t>
            </a:r>
            <a:r>
              <a:rPr lang="en-US" sz="1050" dirty="0">
                <a:latin typeface="Courier New" panose="02070309020205020404" pitchFamily="49" charset="0"/>
                <a:cs typeface="Courier New" panose="02070309020205020404" pitchFamily="49" charset="0"/>
              </a:rPr>
              <a:t>();</a:t>
            </a:r>
          </a:p>
          <a:p>
            <a:pPr marL="114300" indent="0">
              <a:buNone/>
            </a:pPr>
            <a:r>
              <a:rPr lang="en-US" sz="1050" dirty="0">
                <a:latin typeface="Courier New" panose="02070309020205020404" pitchFamily="49" charset="0"/>
                <a:cs typeface="Courier New" panose="02070309020205020404" pitchFamily="49" charset="0"/>
              </a:rPr>
              <a:t>	}</a:t>
            </a:r>
          </a:p>
          <a:p>
            <a:pPr marL="114300" indent="0">
              <a:buNone/>
            </a:pPr>
            <a:r>
              <a:rPr lang="en-US" sz="105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16B4990B-AEB2-9904-A249-1D8B1D70695E}"/>
              </a:ext>
            </a:extLst>
          </p:cNvPr>
          <p:cNvSpPr>
            <a:spLocks noGrp="1"/>
          </p:cNvSpPr>
          <p:nvPr>
            <p:ph type="body" idx="2"/>
          </p:nvPr>
        </p:nvSpPr>
        <p:spPr>
          <a:xfrm>
            <a:off x="6172200" y="2194559"/>
            <a:ext cx="5334000" cy="1293029"/>
          </a:xfrm>
        </p:spPr>
        <p:txBody>
          <a:bodyPr>
            <a:normAutofit/>
          </a:bodyPr>
          <a:lstStyle/>
          <a:p>
            <a:r>
              <a:rPr lang="en-US" dirty="0"/>
              <a:t>This negative test throws an error if an addition operation yields a negative result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5CD88DE2-FDC4-A8A3-C755-99F04F31034B}"/>
              </a:ext>
            </a:extLst>
          </p:cNvPr>
          <p:cNvPicPr>
            <a:picLocks noChangeAspect="1"/>
          </p:cNvPicPr>
          <p:nvPr/>
        </p:nvPicPr>
        <p:blipFill>
          <a:blip r:embed="rId5"/>
          <a:stretch>
            <a:fillRect/>
          </a:stretch>
        </p:blipFill>
        <p:spPr>
          <a:xfrm>
            <a:off x="6751699" y="3525713"/>
            <a:ext cx="4591691" cy="1876687"/>
          </a:xfrm>
          <a:prstGeom prst="rect">
            <a:avLst/>
          </a:prstGeom>
        </p:spPr>
      </p:pic>
    </p:spTree>
    <p:custDataLst>
      <p:tags r:id="rId1"/>
    </p:custDataLst>
    <p:extLst>
      <p:ext uri="{BB962C8B-B14F-4D97-AF65-F5344CB8AC3E}">
        <p14:creationId xmlns:p14="http://schemas.microsoft.com/office/powerpoint/2010/main" val="73291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611091" cy="448403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repeating cycle by which software can be built, tested, and maintained in a secure manner. </a:t>
            </a:r>
          </a:p>
          <a:p>
            <a:pPr marL="685800" lvl="1" indent="-228600" algn="l" rtl="0">
              <a:lnSpc>
                <a:spcPct val="90000"/>
              </a:lnSpc>
              <a:spcBef>
                <a:spcPts val="0"/>
              </a:spcBef>
              <a:spcAft>
                <a:spcPts val="0"/>
              </a:spcAft>
              <a:buClr>
                <a:schemeClr val="lt1"/>
              </a:buClr>
              <a:buSzPts val="2000"/>
              <a:buChar char="•"/>
            </a:pPr>
            <a:r>
              <a:rPr lang="en-US" dirty="0"/>
              <a:t>The left side of the diagram demonstrates the pre-production phase. Assessing and planning is necessary to identify potential threats in advance. The program can be designed with best practices in mind, then built with secure libraries and code. Afterwards, the code can be tested to ensure compliance with security standards.</a:t>
            </a:r>
          </a:p>
          <a:p>
            <a:pPr marL="685800" lvl="1" indent="-228600" algn="l" rtl="0">
              <a:lnSpc>
                <a:spcPct val="90000"/>
              </a:lnSpc>
              <a:spcBef>
                <a:spcPts val="0"/>
              </a:spcBef>
              <a:spcAft>
                <a:spcPts val="0"/>
              </a:spcAft>
              <a:buClr>
                <a:schemeClr val="lt1"/>
              </a:buClr>
              <a:buSzPts val="2000"/>
              <a:buChar char="•"/>
            </a:pPr>
            <a:r>
              <a:rPr lang="en-US" dirty="0"/>
              <a:t>The right side of the diagram shows the maintenance steps in the post-production phase. The software is deployed, then actively monitored for any issues. Any issues that occur are responded to, then security needs are reevaluated and updated as necessary.</a:t>
            </a:r>
          </a:p>
          <a:p>
            <a:pPr marL="685800" lvl="1" indent="-228600" algn="l" rtl="0">
              <a:lnSpc>
                <a:spcPct val="90000"/>
              </a:lnSpc>
              <a:spcBef>
                <a:spcPts val="0"/>
              </a:spcBef>
              <a:spcAft>
                <a:spcPts val="0"/>
              </a:spcAft>
              <a:buClr>
                <a:schemeClr val="lt1"/>
              </a:buClr>
              <a:buSzPts val="2000"/>
              <a:buChar char="•"/>
            </a:pPr>
            <a:r>
              <a:rPr lang="en-US" dirty="0"/>
              <a:t>Should additional features need to be introduced into the program, the process may begin anew on the left side of the diagram in back at the assess and plan stage. </a:t>
            </a:r>
            <a:endParaRPr dirty="0"/>
          </a:p>
          <a:p>
            <a:pPr marL="457200" lvl="1" indent="0">
              <a:buSzPts val="2000"/>
              <a:buNone/>
            </a:pP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 Continued</a:t>
            </a:r>
            <a:endParaRPr dirty="0"/>
          </a:p>
        </p:txBody>
      </p:sp>
      <p:sp>
        <p:nvSpPr>
          <p:cNvPr id="210" name="Google Shape;210;p10"/>
          <p:cNvSpPr txBox="1">
            <a:spLocks noGrp="1"/>
          </p:cNvSpPr>
          <p:nvPr>
            <p:ph type="body" idx="1"/>
          </p:nvPr>
        </p:nvSpPr>
        <p:spPr>
          <a:xfrm>
            <a:off x="685800" y="2194560"/>
            <a:ext cx="10820400" cy="448403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r>
              <a:rPr lang="en-US" sz="1600" dirty="0" err="1"/>
              <a:t>Cppcheck</a:t>
            </a:r>
            <a:endParaRPr lang="en-US" sz="1600" dirty="0"/>
          </a:p>
          <a:p>
            <a:pPr marL="1143000" lvl="2" indent="-228600">
              <a:buSzPts val="2000"/>
            </a:pPr>
            <a:r>
              <a:rPr lang="en-US" sz="1400" dirty="0"/>
              <a:t>Static analysis tool for detecting various potential issues in C++ code files.</a:t>
            </a:r>
          </a:p>
          <a:p>
            <a:pPr marL="1143000" lvl="2" indent="-228600">
              <a:buSzPts val="2000"/>
            </a:pPr>
            <a:r>
              <a:rPr lang="en-US" sz="1400" dirty="0"/>
              <a:t>Phase: Build</a:t>
            </a:r>
          </a:p>
          <a:p>
            <a:pPr marL="685800" lvl="1" indent="-228600">
              <a:buSzPts val="2000"/>
            </a:pPr>
            <a:r>
              <a:rPr lang="en-US" sz="1600" dirty="0"/>
              <a:t>Vector</a:t>
            </a:r>
          </a:p>
          <a:p>
            <a:pPr marL="1143000" lvl="2" indent="-228600">
              <a:buSzPts val="2000"/>
            </a:pPr>
            <a:r>
              <a:rPr lang="en-US" sz="1400" dirty="0"/>
              <a:t>C++ code linter that can be check for potential issues.</a:t>
            </a:r>
          </a:p>
          <a:p>
            <a:pPr marL="1143000" lvl="2" indent="-228600">
              <a:buSzPts val="2000"/>
            </a:pPr>
            <a:r>
              <a:rPr lang="en-US" sz="1400" dirty="0"/>
              <a:t>Phase: Build</a:t>
            </a:r>
          </a:p>
          <a:p>
            <a:pPr marL="685800" lvl="1" indent="-228600">
              <a:buSzPts val="2000"/>
            </a:pPr>
            <a:r>
              <a:rPr lang="en-US" sz="1600" dirty="0" err="1"/>
              <a:t>Valgrind</a:t>
            </a:r>
            <a:r>
              <a:rPr lang="en-US" sz="1600" dirty="0"/>
              <a:t> / </a:t>
            </a:r>
            <a:r>
              <a:rPr lang="en-US" sz="1600" dirty="0" err="1"/>
              <a:t>Memcheck</a:t>
            </a:r>
            <a:endParaRPr lang="en-US" sz="1600" dirty="0"/>
          </a:p>
          <a:p>
            <a:pPr marL="1143000" lvl="2" indent="-228600">
              <a:buSzPts val="2000"/>
            </a:pPr>
            <a:r>
              <a:rPr lang="en-US" sz="1400" dirty="0"/>
              <a:t>C++ debugger and memory tool that can identify memory leaks.</a:t>
            </a:r>
          </a:p>
          <a:p>
            <a:pPr marL="1143000" lvl="2" indent="-228600">
              <a:buSzPts val="2000"/>
            </a:pPr>
            <a:r>
              <a:rPr lang="en-US" sz="1400" dirty="0"/>
              <a:t>Phase: Verify and Test</a:t>
            </a:r>
          </a:p>
          <a:p>
            <a:pPr marL="685800" lvl="1" indent="-228600">
              <a:buSzPts val="2000"/>
            </a:pPr>
            <a:r>
              <a:rPr lang="en-US" sz="1600" dirty="0"/>
              <a:t>Google Test</a:t>
            </a:r>
          </a:p>
          <a:p>
            <a:pPr marL="1143000" lvl="2" indent="-228600">
              <a:buSzPts val="2000"/>
            </a:pPr>
            <a:r>
              <a:rPr lang="en-US" sz="1400" dirty="0"/>
              <a:t>Automated test suite for C++ that allows automatically running tests on the codebase. </a:t>
            </a:r>
          </a:p>
          <a:p>
            <a:pPr marL="1143000" lvl="2" indent="-228600">
              <a:buSzPts val="2000"/>
            </a:pPr>
            <a:r>
              <a:rPr lang="en-US" sz="1400" dirty="0"/>
              <a:t>Phase: Verify and Test</a:t>
            </a:r>
          </a:p>
          <a:p>
            <a:pPr marL="685800" lvl="1" indent="-228600">
              <a:buSzPts val="2000"/>
            </a:pPr>
            <a:r>
              <a:rPr lang="en-US" sz="1600" dirty="0" err="1"/>
              <a:t>Sqlmap</a:t>
            </a:r>
            <a:endParaRPr lang="en-US" sz="1600" dirty="0"/>
          </a:p>
          <a:p>
            <a:pPr marL="1143000" lvl="2" indent="-228600">
              <a:buSzPts val="2000"/>
            </a:pPr>
            <a:r>
              <a:rPr lang="en-US" sz="1400" dirty="0"/>
              <a:t>Can be used to check for SQL injection issues.</a:t>
            </a:r>
          </a:p>
          <a:p>
            <a:pPr marL="1143000" lvl="2" indent="-228600">
              <a:buSzPts val="2000"/>
            </a:pPr>
            <a:r>
              <a:rPr lang="en-US" sz="1400" dirty="0"/>
              <a:t>Phase: Verify and Test</a:t>
            </a:r>
          </a:p>
          <a:p>
            <a:pPr marL="685800" lvl="1" indent="-228600">
              <a:buSzPts val="2000"/>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7467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Slow React – Waiting until a problem presents itself before taking action</a:t>
            </a:r>
          </a:p>
          <a:p>
            <a:pPr marL="685800" lvl="1" indent="-228600">
              <a:spcBef>
                <a:spcPts val="0"/>
              </a:spcBef>
              <a:buSzPts val="2000"/>
            </a:pPr>
            <a:r>
              <a:rPr lang="en-US" sz="1800" dirty="0"/>
              <a:t>Benefits</a:t>
            </a:r>
          </a:p>
          <a:p>
            <a:pPr marL="1143000" lvl="2" indent="-228600">
              <a:spcBef>
                <a:spcPts val="0"/>
              </a:spcBef>
              <a:buSzPts val="2000"/>
            </a:pPr>
            <a:r>
              <a:rPr lang="en-US" sz="1600" dirty="0"/>
              <a:t>Issue may never even become a problem</a:t>
            </a:r>
          </a:p>
          <a:p>
            <a:pPr marL="1143000" lvl="2" indent="-228600">
              <a:spcBef>
                <a:spcPts val="0"/>
              </a:spcBef>
              <a:buSzPts val="2000"/>
            </a:pPr>
            <a:r>
              <a:rPr lang="en-US" sz="1600" dirty="0"/>
              <a:t>Potentially avoids a waste of resources on an issue that never becomes a problem</a:t>
            </a:r>
          </a:p>
          <a:p>
            <a:pPr marL="685800" lvl="1" indent="-228600">
              <a:spcBef>
                <a:spcPts val="0"/>
              </a:spcBef>
              <a:buSzPts val="2000"/>
            </a:pPr>
            <a:r>
              <a:rPr lang="en-US" sz="1800" dirty="0"/>
              <a:t>Risks</a:t>
            </a:r>
          </a:p>
          <a:p>
            <a:pPr marL="1143000" lvl="2" indent="-228600">
              <a:spcBef>
                <a:spcPts val="0"/>
              </a:spcBef>
              <a:buSzPts val="2000"/>
            </a:pPr>
            <a:r>
              <a:rPr lang="en-US" sz="1600" dirty="0"/>
              <a:t>Issue may become a bigger problem than anticipated</a:t>
            </a:r>
          </a:p>
          <a:p>
            <a:pPr marL="1143000" lvl="2" indent="-228600">
              <a:spcBef>
                <a:spcPts val="0"/>
              </a:spcBef>
              <a:buSzPts val="2000"/>
            </a:pPr>
            <a:r>
              <a:rPr lang="en-US" sz="1600" dirty="0"/>
              <a:t>Can be less expensive to prevent an issue than to solve it afterwards</a:t>
            </a:r>
          </a:p>
          <a:p>
            <a:pPr marL="1143000" lvl="2" indent="-228600">
              <a:spcBef>
                <a:spcPts val="0"/>
              </a:spcBef>
              <a:buSzPts val="2000"/>
            </a:pPr>
            <a:r>
              <a:rPr lang="en-US" sz="1600" dirty="0"/>
              <a:t>Potential damages to user trust and organization reputation</a:t>
            </a:r>
          </a:p>
          <a:p>
            <a:pPr marL="228600" indent="-228600">
              <a:spcBef>
                <a:spcPts val="0"/>
              </a:spcBef>
              <a:buSzPts val="2000"/>
            </a:pPr>
            <a:r>
              <a:rPr lang="en-US" sz="2000" dirty="0"/>
              <a:t>Fast React – Being proactive and solving problems before they exist</a:t>
            </a:r>
          </a:p>
          <a:p>
            <a:pPr marL="685800" lvl="1" indent="-228600">
              <a:spcBef>
                <a:spcPts val="0"/>
              </a:spcBef>
              <a:buSzPts val="2000"/>
            </a:pPr>
            <a:r>
              <a:rPr lang="en-US" sz="1800" dirty="0"/>
              <a:t>Benefits</a:t>
            </a:r>
          </a:p>
          <a:p>
            <a:pPr marL="1143000" lvl="2" indent="-228600">
              <a:spcBef>
                <a:spcPts val="0"/>
              </a:spcBef>
              <a:buSzPts val="2000"/>
            </a:pPr>
            <a:r>
              <a:rPr lang="en-US" sz="1600" dirty="0"/>
              <a:t>Removing the possibility of an issue to become a large problem</a:t>
            </a:r>
          </a:p>
          <a:p>
            <a:pPr marL="1143000" lvl="2" indent="-228600">
              <a:spcBef>
                <a:spcPts val="0"/>
              </a:spcBef>
              <a:buSzPts val="2000"/>
            </a:pPr>
            <a:r>
              <a:rPr lang="en-US" sz="1600" dirty="0"/>
              <a:t>Eliminate panic mode when trying to solve a crisis</a:t>
            </a:r>
          </a:p>
          <a:p>
            <a:pPr marL="1143000" lvl="2" indent="-228600">
              <a:spcBef>
                <a:spcPts val="0"/>
              </a:spcBef>
              <a:buSzPts val="2000"/>
            </a:pPr>
            <a:r>
              <a:rPr lang="en-US" sz="1600" dirty="0"/>
              <a:t>Potentially less resources invested into solution</a:t>
            </a:r>
          </a:p>
          <a:p>
            <a:pPr marL="685800" lvl="1" indent="-228600">
              <a:spcBef>
                <a:spcPts val="0"/>
              </a:spcBef>
              <a:buSzPts val="2000"/>
            </a:pPr>
            <a:r>
              <a:rPr lang="en-US" sz="1800" dirty="0"/>
              <a:t>Risk</a:t>
            </a:r>
          </a:p>
          <a:p>
            <a:pPr marL="1143000" lvl="2" indent="-228600">
              <a:spcBef>
                <a:spcPts val="0"/>
              </a:spcBef>
              <a:buSzPts val="2000"/>
            </a:pPr>
            <a:r>
              <a:rPr lang="en-US" sz="1600" dirty="0"/>
              <a:t>There are always issues that can be solved, which may lead to less resources developing features</a:t>
            </a:r>
          </a:p>
          <a:p>
            <a:pPr marL="1143000" lvl="2" indent="-228600">
              <a:spcBef>
                <a:spcPts val="0"/>
              </a:spcBef>
              <a:buSzPts val="2000"/>
            </a:pPr>
            <a:r>
              <a:rPr lang="en-US" sz="1600" dirty="0"/>
              <a:t>Technology moves so fast that today’s solution may be tomorrow’s vulnerability</a:t>
            </a:r>
          </a:p>
          <a:p>
            <a:pPr marL="228600" lvl="0" indent="-228600" algn="l" rtl="0">
              <a:lnSpc>
                <a:spcPct val="90000"/>
              </a:lnSpc>
              <a:spcBef>
                <a:spcPts val="0"/>
              </a:spcBef>
              <a:spcAft>
                <a:spcPts val="0"/>
              </a:spcAft>
              <a:buClr>
                <a:schemeClr val="lt1"/>
              </a:buClr>
              <a:buSzPts val="2000"/>
              <a:buChar char="•"/>
            </a:pPr>
            <a:r>
              <a:rPr lang="en-US" sz="2000" dirty="0"/>
              <a:t>Combined Approach</a:t>
            </a:r>
          </a:p>
          <a:p>
            <a:pPr marL="685800" lvl="1" indent="-228600">
              <a:spcBef>
                <a:spcPts val="0"/>
              </a:spcBef>
              <a:buSzPts val="2000"/>
            </a:pPr>
            <a:r>
              <a:rPr lang="en-US" sz="1800" dirty="0"/>
              <a:t>Focus on solving highly likely, high priority problems before they happen</a:t>
            </a:r>
          </a:p>
          <a:p>
            <a:pPr marL="685800" lvl="1" indent="-228600">
              <a:spcBef>
                <a:spcPts val="0"/>
              </a:spcBef>
              <a:buSzPts val="2000"/>
            </a:pPr>
            <a:r>
              <a:rPr lang="en-US" sz="1800" dirty="0"/>
              <a:t>Delay less likely, low priority problems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Security policy focuses on general development practices</a:t>
            </a:r>
          </a:p>
          <a:p>
            <a:pPr marL="1600200" lvl="3" indent="-228600">
              <a:spcBef>
                <a:spcPts val="0"/>
              </a:spcBef>
            </a:pPr>
            <a:r>
              <a:rPr lang="en-US" dirty="0"/>
              <a:t>General best practices for all types of development</a:t>
            </a:r>
          </a:p>
          <a:p>
            <a:pPr marL="1600200" lvl="3" indent="-228600">
              <a:spcBef>
                <a:spcPts val="0"/>
              </a:spcBef>
            </a:pPr>
            <a:r>
              <a:rPr lang="en-US" dirty="0"/>
              <a:t>May not define best practices for project-specific workflows</a:t>
            </a:r>
          </a:p>
          <a:p>
            <a:pPr marL="1143000" lvl="2" indent="-228600" algn="l" rtl="0">
              <a:lnSpc>
                <a:spcPct val="90000"/>
              </a:lnSpc>
              <a:spcBef>
                <a:spcPts val="0"/>
              </a:spcBef>
              <a:spcAft>
                <a:spcPts val="0"/>
              </a:spcAft>
              <a:buClr>
                <a:schemeClr val="lt1"/>
              </a:buClr>
              <a:buSzPts val="1800"/>
              <a:buChar char="•"/>
            </a:pPr>
            <a:r>
              <a:rPr lang="en-US" dirty="0"/>
              <a:t>Over-defining nonexistent cases can dilute the security policy</a:t>
            </a:r>
          </a:p>
          <a:p>
            <a:pPr marL="1600200" lvl="3" indent="-228600">
              <a:spcBef>
                <a:spcPts val="0"/>
              </a:spcBef>
            </a:pPr>
            <a:r>
              <a:rPr lang="en-US" dirty="0"/>
              <a:t>All principles and practices in security policy should be applicable to all types of projects</a:t>
            </a:r>
          </a:p>
          <a:p>
            <a:pPr marL="1600200" lvl="3" indent="-228600">
              <a:spcBef>
                <a:spcPts val="0"/>
              </a:spcBef>
            </a:pPr>
            <a:r>
              <a:rPr lang="en-US" dirty="0"/>
              <a:t>Additional guidelines or best practices should be defined on a per-project basis</a:t>
            </a:r>
          </a:p>
          <a:p>
            <a:pPr marL="1143000" lvl="2" indent="-228600">
              <a:spcBef>
                <a:spcPts val="0"/>
              </a:spcBef>
            </a:pPr>
            <a:r>
              <a:rPr lang="en-US" dirty="0"/>
              <a:t>Project guidelines should spell out additional security measures and best practices not explicitly mentioned in security policy</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Additional Standards</a:t>
            </a:r>
          </a:p>
          <a:p>
            <a:pPr marL="685800" lvl="1" indent="-228600">
              <a:spcBef>
                <a:spcPts val="0"/>
              </a:spcBef>
              <a:buSzPts val="2200"/>
            </a:pPr>
            <a:r>
              <a:rPr lang="en-US" sz="1600" dirty="0"/>
              <a:t>File handling</a:t>
            </a:r>
          </a:p>
          <a:p>
            <a:pPr marL="1143000" lvl="2" indent="-228600">
              <a:spcBef>
                <a:spcPts val="0"/>
              </a:spcBef>
              <a:buSzPts val="2200"/>
            </a:pPr>
            <a:r>
              <a:rPr lang="en-US" sz="1400" dirty="0"/>
              <a:t>Would detail how to handle situations where users submit binary files</a:t>
            </a:r>
          </a:p>
          <a:p>
            <a:pPr marL="1143000" lvl="2" indent="-228600">
              <a:spcBef>
                <a:spcPts val="0"/>
              </a:spcBef>
              <a:buSzPts val="2200"/>
            </a:pPr>
            <a:r>
              <a:rPr lang="en-US" sz="1400" dirty="0"/>
              <a:t>Would cover file signatures, virus-scanning, extension-whitelisting</a:t>
            </a:r>
          </a:p>
          <a:p>
            <a:pPr marL="685800" lvl="1" indent="-228600">
              <a:spcBef>
                <a:spcPts val="0"/>
              </a:spcBef>
              <a:buSzPts val="2200"/>
            </a:pPr>
            <a:r>
              <a:rPr lang="en-US" sz="1600" dirty="0"/>
              <a:t>Generative AI </a:t>
            </a:r>
          </a:p>
          <a:p>
            <a:pPr marL="1143000" lvl="2" indent="-228600">
              <a:spcBef>
                <a:spcPts val="0"/>
              </a:spcBef>
              <a:buSzPts val="2200"/>
            </a:pPr>
            <a:r>
              <a:rPr lang="en-US" sz="1400" dirty="0"/>
              <a:t>Would detail how to avoid exposing sensitive data to AI models</a:t>
            </a:r>
          </a:p>
          <a:p>
            <a:pPr marL="228600" indent="-228600">
              <a:spcBef>
                <a:spcPts val="0"/>
              </a:spcBef>
              <a:buSzPts val="2200"/>
            </a:pPr>
            <a:r>
              <a:rPr lang="en-US" sz="2000" dirty="0"/>
              <a:t>Additional Tooling</a:t>
            </a:r>
          </a:p>
          <a:p>
            <a:pPr marL="685800" lvl="1" indent="-228600">
              <a:spcBef>
                <a:spcPts val="0"/>
              </a:spcBef>
              <a:buSzPts val="2200"/>
            </a:pPr>
            <a:r>
              <a:rPr lang="en-US" sz="1600" dirty="0"/>
              <a:t>National Vulnerability Database</a:t>
            </a:r>
          </a:p>
          <a:p>
            <a:pPr marL="1143000" lvl="2" indent="-228600">
              <a:spcBef>
                <a:spcPts val="0"/>
              </a:spcBef>
              <a:buSzPts val="2200"/>
            </a:pPr>
            <a:r>
              <a:rPr lang="en-US" sz="1400" dirty="0"/>
              <a:t>Check for any known vulnerabilities with any libraries, tools, or plugins</a:t>
            </a:r>
          </a:p>
          <a:p>
            <a:pPr marL="457200" lvl="1" indent="0">
              <a:spcBef>
                <a:spcPts val="0"/>
              </a:spcBef>
              <a:buSzPts val="22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2178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200"/>
              <a:buChar char="•"/>
            </a:pPr>
            <a:r>
              <a:rPr lang="en-US" sz="2000" dirty="0" err="1">
                <a:latin typeface="Century Gothic" panose="020B0502020202020204" pitchFamily="34" charset="0"/>
              </a:rPr>
              <a:t>Seacord</a:t>
            </a:r>
            <a:r>
              <a:rPr lang="en-US" sz="2000" dirty="0">
                <a:latin typeface="Century Gothic" panose="020B0502020202020204" pitchFamily="34" charset="0"/>
              </a:rPr>
              <a:t>, R. C. (2013). </a:t>
            </a:r>
            <a:r>
              <a:rPr lang="en-US" sz="2000" i="1" dirty="0">
                <a:latin typeface="Century Gothic" panose="020B0502020202020204" pitchFamily="34" charset="0"/>
              </a:rPr>
              <a:t>Secure Coding in C and C++</a:t>
            </a:r>
            <a:r>
              <a:rPr lang="en-US" sz="2000" dirty="0">
                <a:latin typeface="Century Gothic" panose="020B0502020202020204" pitchFamily="34" charset="0"/>
              </a:rPr>
              <a:t> (2nd ed.). Pearson Technology Group. </a:t>
            </a:r>
            <a:r>
              <a:rPr lang="en-US" sz="2000" dirty="0">
                <a:latin typeface="Century Gothic" panose="020B0502020202020204" pitchFamily="34" charset="0"/>
                <a:hlinkClick r:id="rId4"/>
              </a:rPr>
              <a:t>https://mbsdirect.vitalsource.com/books/9780132981972</a:t>
            </a: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200"/>
              <a:buChar char="•"/>
            </a:pPr>
            <a:r>
              <a:rPr lang="en-US" sz="2000" dirty="0" err="1">
                <a:latin typeface="Century Gothic" panose="020B0502020202020204" pitchFamily="34" charset="0"/>
              </a:rPr>
              <a:t>Bodden</a:t>
            </a:r>
            <a:r>
              <a:rPr lang="en-US" sz="2000" dirty="0">
                <a:latin typeface="Century Gothic" panose="020B0502020202020204" pitchFamily="34" charset="0"/>
              </a:rPr>
              <a:t>, E., </a:t>
            </a:r>
            <a:r>
              <a:rPr lang="en-US" sz="2000" dirty="0" err="1">
                <a:latin typeface="Century Gothic" panose="020B0502020202020204" pitchFamily="34" charset="0"/>
              </a:rPr>
              <a:t>Pottebaum</a:t>
            </a:r>
            <a:r>
              <a:rPr lang="en-US" sz="2000" dirty="0">
                <a:latin typeface="Century Gothic" panose="020B0502020202020204" pitchFamily="34" charset="0"/>
              </a:rPr>
              <a:t>, J., </a:t>
            </a:r>
            <a:r>
              <a:rPr lang="en-US" sz="2000" dirty="0" err="1">
                <a:latin typeface="Century Gothic" panose="020B0502020202020204" pitchFamily="34" charset="0"/>
              </a:rPr>
              <a:t>Fockel</a:t>
            </a:r>
            <a:r>
              <a:rPr lang="en-US" sz="2000" dirty="0">
                <a:latin typeface="Century Gothic" panose="020B0502020202020204" pitchFamily="34" charset="0"/>
              </a:rPr>
              <a:t>, M., </a:t>
            </a:r>
            <a:r>
              <a:rPr lang="en-US" sz="2000" dirty="0" err="1">
                <a:latin typeface="Century Gothic" panose="020B0502020202020204" pitchFamily="34" charset="0"/>
              </a:rPr>
              <a:t>Grasler</a:t>
            </a:r>
            <a:r>
              <a:rPr lang="en-US" sz="2000" dirty="0">
                <a:latin typeface="Century Gothic" panose="020B0502020202020204" pitchFamily="34" charset="0"/>
              </a:rPr>
              <a:t>, I., </a:t>
            </a:r>
            <a:r>
              <a:rPr lang="en-US" sz="2000" dirty="0" err="1">
                <a:latin typeface="Century Gothic" panose="020B0502020202020204" pitchFamily="34" charset="0"/>
              </a:rPr>
              <a:t>Massacci</a:t>
            </a:r>
            <a:r>
              <a:rPr lang="en-US" sz="2000" dirty="0">
                <a:latin typeface="Century Gothic" panose="020B0502020202020204" pitchFamily="34" charset="0"/>
              </a:rPr>
              <a:t>, F., &amp; </a:t>
            </a:r>
            <a:r>
              <a:rPr lang="en-US" sz="2000" dirty="0" err="1">
                <a:latin typeface="Century Gothic" panose="020B0502020202020204" pitchFamily="34" charset="0"/>
              </a:rPr>
              <a:t>Sabetta</a:t>
            </a:r>
            <a:r>
              <a:rPr lang="en-US" sz="2000" dirty="0">
                <a:latin typeface="Century Gothic" panose="020B0502020202020204" pitchFamily="34" charset="0"/>
              </a:rPr>
              <a:t>, A. (2024). Evaluating Security Through Isolation and Defense in Depth. </a:t>
            </a:r>
            <a:r>
              <a:rPr lang="en-US" sz="2000" i="1" dirty="0">
                <a:latin typeface="Century Gothic" panose="020B0502020202020204" pitchFamily="34" charset="0"/>
              </a:rPr>
              <a:t>IEEE Security &amp; Privacy, Security &amp; Privacy, IEEE, IEEE </a:t>
            </a:r>
            <a:r>
              <a:rPr lang="en-US" sz="2000" i="1" dirty="0" err="1">
                <a:latin typeface="Century Gothic" panose="020B0502020202020204" pitchFamily="34" charset="0"/>
              </a:rPr>
              <a:t>Secur</a:t>
            </a:r>
            <a:r>
              <a:rPr lang="en-US" sz="2000" i="1" dirty="0">
                <a:latin typeface="Century Gothic" panose="020B0502020202020204" pitchFamily="34" charset="0"/>
              </a:rPr>
              <a:t>. Privacy</a:t>
            </a:r>
            <a:r>
              <a:rPr lang="en-US" sz="2000" dirty="0">
                <a:latin typeface="Century Gothic" panose="020B0502020202020204" pitchFamily="34" charset="0"/>
              </a:rPr>
              <a:t>, </a:t>
            </a:r>
            <a:r>
              <a:rPr lang="en-US" sz="2000" i="1" dirty="0">
                <a:latin typeface="Century Gothic" panose="020B0502020202020204" pitchFamily="34" charset="0"/>
              </a:rPr>
              <a:t>22</a:t>
            </a:r>
            <a:r>
              <a:rPr lang="en-US" sz="2000" dirty="0">
                <a:latin typeface="Century Gothic" panose="020B0502020202020204" pitchFamily="34" charset="0"/>
              </a:rPr>
              <a:t>(1), 69–72. </a:t>
            </a:r>
            <a:r>
              <a:rPr lang="en-US" sz="2000" dirty="0">
                <a:latin typeface="Century Gothic" panose="020B0502020202020204" pitchFamily="34" charset="0"/>
                <a:hlinkClick r:id="rId5"/>
              </a:rPr>
              <a:t>https://doi-org.ezproxy.snhu.edu/10.1109/MSEC.2023.3336028</a:t>
            </a: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200"/>
              <a:buChar char="•"/>
            </a:pPr>
            <a:r>
              <a:rPr lang="en-US" sz="2000" dirty="0" err="1">
                <a:latin typeface="Century Gothic" panose="020B0502020202020204" pitchFamily="34" charset="0"/>
              </a:rPr>
              <a:t>Barbu</a:t>
            </a:r>
            <a:r>
              <a:rPr lang="en-US" sz="2000" dirty="0">
                <a:latin typeface="Century Gothic" panose="020B0502020202020204" pitchFamily="34" charset="0"/>
              </a:rPr>
              <a:t>, I.-D., &amp; </a:t>
            </a:r>
            <a:r>
              <a:rPr lang="en-US" sz="2000" dirty="0" err="1">
                <a:latin typeface="Century Gothic" panose="020B0502020202020204" pitchFamily="34" charset="0"/>
              </a:rPr>
              <a:t>Petrica</a:t>
            </a:r>
            <a:r>
              <a:rPr lang="en-US" sz="2000" dirty="0">
                <a:latin typeface="Century Gothic" panose="020B0502020202020204" pitchFamily="34" charset="0"/>
              </a:rPr>
              <a:t>, G. (2015). Defense in Depth Principle to Ensure Information Security. </a:t>
            </a:r>
            <a:r>
              <a:rPr lang="en-US" sz="2000" i="1" dirty="0">
                <a:latin typeface="Century Gothic" panose="020B0502020202020204" pitchFamily="34" charset="0"/>
              </a:rPr>
              <a:t>International Journal of Information Security and Cybercrime</a:t>
            </a:r>
            <a:r>
              <a:rPr lang="en-US" sz="2000" dirty="0">
                <a:latin typeface="Century Gothic" panose="020B0502020202020204" pitchFamily="34" charset="0"/>
              </a:rPr>
              <a:t>, </a:t>
            </a:r>
            <a:r>
              <a:rPr lang="en-US" sz="2000" i="1" dirty="0">
                <a:latin typeface="Century Gothic" panose="020B0502020202020204" pitchFamily="34" charset="0"/>
              </a:rPr>
              <a:t>4</a:t>
            </a:r>
            <a:r>
              <a:rPr lang="en-US" sz="2000" dirty="0">
                <a:latin typeface="Century Gothic" panose="020B0502020202020204" pitchFamily="34" charset="0"/>
              </a:rPr>
              <a:t>(Issue 1), 41–46. </a:t>
            </a:r>
          </a:p>
          <a:p>
            <a:pPr marL="228600" lvl="0" indent="-228600" algn="l" rtl="0">
              <a:lnSpc>
                <a:spcPct val="90000"/>
              </a:lnSpc>
              <a:spcBef>
                <a:spcPts val="0"/>
              </a:spcBef>
              <a:spcAft>
                <a:spcPts val="0"/>
              </a:spcAft>
              <a:buClr>
                <a:schemeClr val="lt1"/>
              </a:buClr>
              <a:buSzPts val="2200"/>
              <a:buChar char="•"/>
            </a:pPr>
            <a:r>
              <a:rPr lang="en-US" sz="2000" u="sng" dirty="0">
                <a:solidFill>
                  <a:srgbClr val="0000FF"/>
                </a:solidFill>
                <a:effectLst/>
                <a:latin typeface="Century Gothic" panose="020B0502020202020204" pitchFamily="34" charset="0"/>
                <a:ea typeface="Calibri" panose="020F0502020204030204" pitchFamily="34" charset="0"/>
                <a:hlinkClick r:id="rId6"/>
              </a:rPr>
              <a:t>https://cppcheck.sourceforge.io/</a:t>
            </a:r>
            <a:endParaRPr lang="en-US" sz="2000" u="sng" dirty="0">
              <a:solidFill>
                <a:srgbClr val="0000FF"/>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000" u="sng" dirty="0">
                <a:solidFill>
                  <a:srgbClr val="0000FF"/>
                </a:solidFill>
                <a:effectLst/>
                <a:latin typeface="Century Gothic" panose="020B0502020202020204" pitchFamily="34" charset="0"/>
                <a:ea typeface="Calibri" panose="020F0502020204030204" pitchFamily="34" charset="0"/>
                <a:hlinkClick r:id="rId7"/>
              </a:rPr>
              <a:t>https://github.com/google/googletest</a:t>
            </a:r>
            <a:endParaRPr lang="en-US" sz="2000" u="sng" dirty="0">
              <a:solidFill>
                <a:srgbClr val="0000FF"/>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000" dirty="0">
                <a:effectLst/>
                <a:latin typeface="Century Gothic" panose="020B0502020202020204" pitchFamily="34" charset="0"/>
                <a:ea typeface="Calibri" panose="020F0502020204030204" pitchFamily="34" charset="0"/>
                <a:hlinkClick r:id="rId8"/>
              </a:rPr>
              <a:t>https://sqlmap.org/</a:t>
            </a:r>
            <a:endParaRPr lang="en-US" sz="2000" u="sng" dirty="0">
              <a:solidFill>
                <a:srgbClr val="0000FF"/>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000" dirty="0">
                <a:effectLst/>
                <a:latin typeface="Century Gothic" panose="020B0502020202020204" pitchFamily="34" charset="0"/>
                <a:ea typeface="Calibri" panose="020F0502020204030204" pitchFamily="34" charset="0"/>
                <a:hlinkClick r:id="rId9"/>
              </a:rPr>
              <a:t>https://valgrind.org/docs/manual/mc-manual.html</a:t>
            </a:r>
            <a:endParaRPr lang="en-US" sz="2000" u="sng" dirty="0">
              <a:solidFill>
                <a:srgbClr val="0000FF"/>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000" dirty="0">
                <a:effectLst/>
                <a:latin typeface="Century Gothic" panose="020B0502020202020204" pitchFamily="34" charset="0"/>
                <a:ea typeface="Calibri" panose="020F0502020204030204" pitchFamily="34" charset="0"/>
                <a:hlinkClick r:id="rId10"/>
              </a:rPr>
              <a:t>https://pclintplus.com/</a:t>
            </a:r>
            <a:endParaRPr lang="en-US" sz="2000" dirty="0">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000" dirty="0">
                <a:latin typeface="Century Gothic" panose="020B0502020202020204" pitchFamily="34" charset="0"/>
                <a:hlinkClick r:id="rId11"/>
              </a:rPr>
              <a:t>https://nvd.nist.gov/</a:t>
            </a: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200"/>
              <a:buChar char="•"/>
            </a:pPr>
            <a:endParaRPr sz="2000" dirty="0">
              <a:latin typeface="Century Gothic" panose="020B0502020202020204" pitchFamily="34" charset="0"/>
            </a:endParaRPr>
          </a:p>
        </p:txBody>
      </p:sp>
      <p:pic>
        <p:nvPicPr>
          <p:cNvPr id="239" name="Google Shape;239;p14" descr="Green Pace logo"/>
          <p:cNvPicPr preferRelativeResize="0"/>
          <p:nvPr/>
        </p:nvPicPr>
        <p:blipFill>
          <a:blip r:embed="rId12">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A security policy is a strategy for keeping systems and software secure. It will outline specific actions Green Pace can take to honor our commitment to best practice security standards.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450011" y="3429000"/>
            <a:ext cx="5115256" cy="292478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91122451"/>
              </p:ext>
            </p:extLst>
          </p:nvPr>
        </p:nvGraphicFramePr>
        <p:xfrm>
          <a:off x="1053733" y="2057401"/>
          <a:ext cx="9710722" cy="4308675"/>
        </p:xfrm>
        <a:graphic>
          <a:graphicData uri="http://schemas.openxmlformats.org/drawingml/2006/table">
            <a:tbl>
              <a:tblPr firstRow="1" firstCol="1">
                <a:noFill/>
                <a:tableStyleId>{802198C4-3087-4945-87E3-76CBB3509B7E}</a:tableStyleId>
              </a:tblPr>
              <a:tblGrid>
                <a:gridCol w="4995177">
                  <a:extLst>
                    <a:ext uri="{9D8B030D-6E8A-4147-A177-3AD203B41FA5}">
                      <a16:colId xmlns:a16="http://schemas.microsoft.com/office/drawing/2014/main" val="20000"/>
                    </a:ext>
                  </a:extLst>
                </a:gridCol>
                <a:gridCol w="4715545">
                  <a:extLst>
                    <a:ext uri="{9D8B030D-6E8A-4147-A177-3AD203B41FA5}">
                      <a16:colId xmlns:a16="http://schemas.microsoft.com/office/drawing/2014/main" val="20001"/>
                    </a:ext>
                  </a:extLst>
                </a:gridCol>
              </a:tblGrid>
              <a:tr h="217182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6">
                              <a:lumMod val="75000"/>
                            </a:schemeClr>
                          </a:solidFill>
                        </a:rPr>
                        <a:t>Low priority</a:t>
                      </a:r>
                      <a:endParaRPr lang="en-US" sz="1400" u="none" strike="noStrike" cap="none" dirty="0">
                        <a:solidFill>
                          <a:schemeClr val="accent6">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lumMod val="75000"/>
                            </a:schemeClr>
                          </a:solidFill>
                        </a:rPr>
                        <a:t>These are threats that are less important to deal with immediately, such as minor breaks in UI functionality under specific conditions. This may also include other rare or uncommon side effects that do not lead to exposure of personal data or information.</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chemeClr val="accent6">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6">
                              <a:lumMod val="75000"/>
                            </a:schemeClr>
                          </a:solidFill>
                        </a:rPr>
                        <a:t>High priority</a:t>
                      </a:r>
                      <a:endParaRPr sz="1400" u="none" strike="noStrike" cap="none" dirty="0">
                        <a:solidFill>
                          <a:schemeClr val="accent6">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lumMod val="75000"/>
                            </a:schemeClr>
                          </a:solidFill>
                        </a:rPr>
                        <a:t>These are threats that might be dealt with immediately to avoid security issues or company disruption. These include denial-of-service attacks, SQL injection attempts, or access of unauthorized resources.</a:t>
                      </a:r>
                      <a:endParaRPr sz="1400" u="none" strike="noStrike" cap="none" dirty="0">
                        <a:solidFill>
                          <a:schemeClr val="accent6">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3684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6">
                              <a:lumMod val="75000"/>
                            </a:schemeClr>
                          </a:solidFill>
                        </a:rPr>
                        <a:t>Unlikely</a:t>
                      </a:r>
                      <a:endParaRPr lang="en-US" sz="1400" u="none" strike="noStrike" cap="none" dirty="0">
                        <a:solidFill>
                          <a:schemeClr val="accent6">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lumMod val="75000"/>
                            </a:schemeClr>
                          </a:solidFill>
                        </a:rPr>
                        <a:t>These are threats that are not as likely to occur, such as a user uploading an image file with an incorrect binary signature.</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chemeClr val="accent6">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6">
                              <a:lumMod val="75000"/>
                            </a:schemeClr>
                          </a:solidFill>
                        </a:rPr>
                        <a:t>Likely</a:t>
                      </a:r>
                      <a:endParaRPr lang="en-US" sz="1400" u="none" strike="noStrike" cap="none" dirty="0">
                        <a:solidFill>
                          <a:schemeClr val="accent6">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lumMod val="75000"/>
                            </a:schemeClr>
                          </a:solidFill>
                        </a:rPr>
                        <a:t>These are threats that are likely to happen. For example, it’s likely that someone may try to log into a system as another user, or that a user may attempt to set an insecure password for their account. Social engineering tactics also fall into this category.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chemeClr val="accent6">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692114"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FFFF"/>
                </a:solidFill>
              </a:rPr>
              <a:t>1) Validate Input Data 					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2) Heed Compiler Warnings				Unlikely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3) Architecture and Design for Security Policy  	Unlikely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4) Keep It Simple  						Unlikely | Low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5) Default Deny                                                           	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6) Adhere to the Principle of Least Privilege		Likely	  | High Priority </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7) Sanitize Data Sent to Other System			Unlikely | Low Priority </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8) Practice Defense in Depths				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9) Use Effective Quality Assurance Techniques	Likely 	  | High Priority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10) Adopt of Secure Coding Standard 			Likely	  | High Priority</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000"/>
              <a:buChar char="•"/>
            </a:pPr>
            <a:r>
              <a:rPr lang="en-US" sz="2000" dirty="0"/>
              <a:t>The following company coding standards are ordered from most important to least important based on the following criteria: High Severity &gt; High Likelihood &gt; High Remediation Cost</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[STD-STR50-CPP] - Guarantee that storage for strings has sufficient space for character data and the null terminator</a:t>
            </a:r>
          </a:p>
          <a:p>
            <a:pPr marL="342900">
              <a:spcBef>
                <a:spcPts val="0"/>
              </a:spcBef>
              <a:buSzPts val="2000"/>
            </a:pPr>
            <a:r>
              <a:rPr lang="en-US" dirty="0"/>
              <a:t>[STD-SQL01-CPP] - Always sanitize inputs that will be used for SQL statements.</a:t>
            </a:r>
          </a:p>
          <a:p>
            <a:pPr marL="342900">
              <a:spcBef>
                <a:spcPts val="0"/>
              </a:spcBef>
              <a:buSzPts val="2000"/>
            </a:pPr>
            <a:r>
              <a:rPr lang="en-US" dirty="0"/>
              <a:t>[STD-ERR51-CPP] - Handle all exceptions.</a:t>
            </a:r>
          </a:p>
          <a:p>
            <a:pPr marL="342900">
              <a:spcBef>
                <a:spcPts val="0"/>
              </a:spcBef>
              <a:buSzPts val="2000"/>
            </a:pPr>
            <a:r>
              <a:rPr lang="en-US" dirty="0"/>
              <a:t>[STD-MEM50-CPP] - Do not access freed memory.</a:t>
            </a:r>
          </a:p>
          <a:p>
            <a:pPr marL="342900">
              <a:spcBef>
                <a:spcPts val="0"/>
              </a:spcBef>
              <a:buSzPts val="2000"/>
            </a:pPr>
            <a:r>
              <a:rPr lang="en-US" dirty="0"/>
              <a:t>[STD-EXP50-CPP] - Do not confuse abstract object equality with reference equality.</a:t>
            </a:r>
          </a:p>
          <a:p>
            <a:pPr marL="342900">
              <a:spcBef>
                <a:spcPts val="0"/>
              </a:spcBef>
              <a:buSzPts val="2000"/>
            </a:pPr>
            <a:r>
              <a:rPr lang="en-US" dirty="0"/>
              <a:t>[STD-VAR01-CPP] - Make sure a variable is never assigned a value that is outside the allowed range.</a:t>
            </a:r>
          </a:p>
          <a:p>
            <a:pPr marL="342900">
              <a:spcBef>
                <a:spcPts val="0"/>
              </a:spcBef>
              <a:buSzPts val="2000"/>
            </a:pPr>
            <a:r>
              <a:rPr lang="en-US" dirty="0"/>
              <a:t>[STD-DCL51-CPP] - Ensure that the value for a variable is of the appropriate type.</a:t>
            </a:r>
          </a:p>
          <a:p>
            <a:pPr marL="342900">
              <a:spcBef>
                <a:spcPts val="0"/>
              </a:spcBef>
              <a:buSzPts val="2000"/>
            </a:pPr>
            <a:r>
              <a:rPr lang="en-US" dirty="0"/>
              <a:t>[STD-ERR50-CPP] - Use exceptions only for exceptional conditions.</a:t>
            </a:r>
          </a:p>
          <a:p>
            <a:pPr marL="342900">
              <a:spcBef>
                <a:spcPts val="0"/>
              </a:spcBef>
              <a:buSzPts val="2000"/>
            </a:pPr>
            <a:r>
              <a:rPr lang="en-US" dirty="0"/>
              <a:t>[STD-MSC60-CPP] - Do not use assertions to verify the absence of runtime errors.</a:t>
            </a:r>
          </a:p>
          <a:p>
            <a:pPr marL="342900">
              <a:spcBef>
                <a:spcPts val="0"/>
              </a:spcBef>
              <a:buSzPts val="2000"/>
            </a:pPr>
            <a:r>
              <a:rPr lang="en-US" dirty="0"/>
              <a:t>[STD-NUM50-CPP] - Convert integers to floating point for floating-point operations.</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1600" dirty="0">
                <a:latin typeface="Century Gothic" panose="020B0502020202020204" pitchFamily="34" charset="0"/>
              </a:rPr>
              <a:t>At Rest</a:t>
            </a:r>
          </a:p>
          <a:p>
            <a:pPr marL="685800" lvl="1" indent="-228600">
              <a:spcBef>
                <a:spcPts val="0"/>
              </a:spcBef>
              <a:buSzPts val="2000"/>
            </a:pPr>
            <a:r>
              <a:rPr lang="en-US" sz="1600" dirty="0">
                <a:latin typeface="Century Gothic" panose="020B0502020202020204" pitchFamily="34" charset="0"/>
              </a:rPr>
              <a:t>This refers to data not currently moving or in use.</a:t>
            </a:r>
          </a:p>
          <a:p>
            <a:pPr marL="685800" lvl="1" indent="-228600">
              <a:spcBef>
                <a:spcPts val="0"/>
              </a:spcBef>
              <a:buSzPts val="2000"/>
            </a:pPr>
            <a:r>
              <a:rPr lang="en-US" sz="1600" dirty="0">
                <a:latin typeface="Century Gothic" panose="020B0502020202020204" pitchFamily="34" charset="0"/>
              </a:rPr>
              <a:t>Policy: </a:t>
            </a:r>
            <a:r>
              <a:rPr lang="en-US" sz="1600" dirty="0">
                <a:effectLst/>
                <a:latin typeface="Century Gothic" panose="020B0502020202020204" pitchFamily="34" charset="0"/>
                <a:ea typeface="Calibri" panose="020F0502020204030204" pitchFamily="34" charset="0"/>
              </a:rPr>
              <a:t>This data should be encrypted, meaning that it is “transformed” from their original values into new values that cannot be easily decoded. The benefit of this is that, should a security breach occur, hackers will not easily be able to determine what the original values were. In this way, customer information can remain secure. </a:t>
            </a:r>
            <a:endParaRPr lang="en-US" sz="16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1600" dirty="0">
                <a:latin typeface="Century Gothic" panose="020B0502020202020204" pitchFamily="34" charset="0"/>
              </a:rPr>
              <a:t>In Flight</a:t>
            </a:r>
          </a:p>
          <a:p>
            <a:pPr marL="685800" lvl="1" indent="-228600">
              <a:spcBef>
                <a:spcPts val="0"/>
              </a:spcBef>
              <a:buSzPts val="2000"/>
            </a:pPr>
            <a:r>
              <a:rPr lang="en-US" sz="1600" dirty="0">
                <a:latin typeface="Century Gothic" panose="020B0502020202020204" pitchFamily="34" charset="0"/>
              </a:rPr>
              <a:t>This refers to data actively being transmitted from client to server, or from server to client.</a:t>
            </a:r>
          </a:p>
          <a:p>
            <a:pPr marL="685800" lvl="1" indent="-228600">
              <a:spcBef>
                <a:spcPts val="0"/>
              </a:spcBef>
              <a:buSzPts val="2000"/>
            </a:pPr>
            <a:r>
              <a:rPr lang="en-US" sz="1600" dirty="0">
                <a:latin typeface="Century Gothic" panose="020B0502020202020204" pitchFamily="34" charset="0"/>
              </a:rPr>
              <a:t>Policy: </a:t>
            </a:r>
            <a:r>
              <a:rPr lang="en-US" sz="1600" dirty="0">
                <a:effectLst/>
                <a:latin typeface="Century Gothic" panose="020B0502020202020204" pitchFamily="34" charset="0"/>
                <a:ea typeface="Calibri" panose="020F0502020204030204" pitchFamily="34" charset="0"/>
              </a:rPr>
              <a:t>An example of where this applies is the case where a user is submitting a form to a website, or when a server responds with information to populate the fields on a web page while a user is modifying their personal details. This is important because without encrypting this data, a man-in-the-middle attack can occur, and personal user information can be exposed. </a:t>
            </a:r>
            <a:endParaRPr lang="en-US" sz="16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1600" dirty="0">
                <a:latin typeface="Century Gothic" panose="020B0502020202020204" pitchFamily="34" charset="0"/>
              </a:rPr>
              <a:t>In Use</a:t>
            </a:r>
          </a:p>
          <a:p>
            <a:pPr marL="685800" lvl="1" indent="-228600">
              <a:spcBef>
                <a:spcPts val="0"/>
              </a:spcBef>
              <a:buSzPts val="2000"/>
            </a:pPr>
            <a:r>
              <a:rPr lang="en-US" sz="1600" dirty="0">
                <a:latin typeface="Century Gothic" panose="020B0502020202020204" pitchFamily="34" charset="0"/>
              </a:rPr>
              <a:t>This refers to data actively loaded into a program’s main memory.</a:t>
            </a:r>
          </a:p>
          <a:p>
            <a:pPr marL="685800" lvl="1" indent="-228600">
              <a:spcBef>
                <a:spcPts val="0"/>
              </a:spcBef>
              <a:buSzPts val="2000"/>
            </a:pPr>
            <a:r>
              <a:rPr lang="en-US" sz="1600" dirty="0">
                <a:latin typeface="Century Gothic" panose="020B0502020202020204" pitchFamily="34" charset="0"/>
              </a:rPr>
              <a:t>Policy: </a:t>
            </a:r>
            <a:r>
              <a:rPr lang="en-US" sz="1600" dirty="0">
                <a:effectLst/>
                <a:latin typeface="Century Gothic" panose="020B0502020202020204" pitchFamily="34" charset="0"/>
                <a:ea typeface="Calibri" panose="020F0502020204030204" pitchFamily="34" charset="0"/>
              </a:rPr>
              <a:t>user passwords are hashed or encrypted before being stored in a database. While authenticating a user, the password needs to be loaded into main memory. The password would be loaded in while still encrypted, and then the user’s input would also be hashed and then compared against the encrypted value to determine if they match. </a:t>
            </a:r>
            <a:endParaRPr sz="1600" dirty="0">
              <a:latin typeface="Century Gothic" panose="020B0502020202020204" pitchFamily="34" charset="0"/>
            </a:endParaRPr>
          </a:p>
          <a:p>
            <a:pPr marL="0" lvl="0" indent="0" algn="l" rtl="0">
              <a:lnSpc>
                <a:spcPct val="90000"/>
              </a:lnSpc>
              <a:spcBef>
                <a:spcPts val="1000"/>
              </a:spcBef>
              <a:spcAft>
                <a:spcPts val="0"/>
              </a:spcAft>
              <a:buClr>
                <a:schemeClr val="lt1"/>
              </a:buClr>
              <a:buSzPts val="1600"/>
              <a:buNone/>
            </a:pPr>
            <a:endParaRPr sz="1600" dirty="0">
              <a:latin typeface="Century Gothic" panose="020B0502020202020204" pitchFamily="34" charset="0"/>
            </a:endParaRPr>
          </a:p>
          <a:p>
            <a:pPr marL="228600" lvl="0" indent="-88900" algn="l" rtl="0">
              <a:lnSpc>
                <a:spcPct val="90000"/>
              </a:lnSpc>
              <a:spcBef>
                <a:spcPts val="1000"/>
              </a:spcBef>
              <a:spcAft>
                <a:spcPts val="0"/>
              </a:spcAft>
              <a:buClr>
                <a:schemeClr val="lt1"/>
              </a:buClr>
              <a:buSzPts val="2200"/>
              <a:buNone/>
            </a:pPr>
            <a:endParaRPr sz="1600" dirty="0">
              <a:latin typeface="Century Gothic" panose="020B050202020202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1252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600" dirty="0"/>
              <a:t>Authentication</a:t>
            </a:r>
          </a:p>
          <a:p>
            <a:pPr marL="685800" lvl="1" indent="-228600">
              <a:spcBef>
                <a:spcPts val="0"/>
              </a:spcBef>
              <a:buSzPts val="2400"/>
            </a:pPr>
            <a:r>
              <a:rPr lang="en-US" sz="1600" dirty="0"/>
              <a:t>This is the process of ensuring user credentials are properly validated before they can access any part of a system. </a:t>
            </a:r>
          </a:p>
          <a:p>
            <a:pPr marL="685800" lvl="1" indent="-228600">
              <a:spcBef>
                <a:spcPts val="0"/>
              </a:spcBef>
              <a:buSzPts val="2400"/>
            </a:pPr>
            <a:r>
              <a:rPr lang="en-US" sz="1600" dirty="0"/>
              <a:t>Policy: Maintain requirements on user ids and password lengths, and require authentication before accessing any part of system. Require users to update passwords at specific intervals, and prevent them from reusing old passwords.</a:t>
            </a:r>
          </a:p>
          <a:p>
            <a:pPr marL="228600" lvl="0" indent="-228600" algn="l" rtl="0">
              <a:lnSpc>
                <a:spcPct val="90000"/>
              </a:lnSpc>
              <a:spcBef>
                <a:spcPts val="0"/>
              </a:spcBef>
              <a:spcAft>
                <a:spcPts val="0"/>
              </a:spcAft>
              <a:buClr>
                <a:schemeClr val="lt1"/>
              </a:buClr>
              <a:buSzPts val="2400"/>
              <a:buChar char="•"/>
            </a:pPr>
            <a:r>
              <a:rPr lang="en-US" sz="1600" dirty="0"/>
              <a:t>Authorization</a:t>
            </a:r>
          </a:p>
          <a:p>
            <a:pPr marL="685800" lvl="1" indent="-228600">
              <a:spcBef>
                <a:spcPts val="0"/>
              </a:spcBef>
              <a:buSzPts val="2400"/>
            </a:pPr>
            <a:r>
              <a:rPr lang="en-US" sz="1600" dirty="0"/>
              <a:t>This is the process of operating under the principle of least privilege, which states that users of a system should only have as much access as necessary to perform their duties. </a:t>
            </a:r>
          </a:p>
          <a:p>
            <a:pPr marL="685800" lvl="1" indent="-228600">
              <a:spcBef>
                <a:spcPts val="0"/>
              </a:spcBef>
              <a:buSzPts val="2400"/>
            </a:pPr>
            <a:r>
              <a:rPr lang="en-US" sz="1600" dirty="0"/>
              <a:t>Policy: Group users into roles that determine their access rights, and routinely audit rights to ensure that they are needed. Periodically remove access rights from users that have not used them. Implement a system for adding and removing authorization.</a:t>
            </a:r>
          </a:p>
          <a:p>
            <a:pPr marL="228600" lvl="0" indent="-228600" algn="l" rtl="0">
              <a:lnSpc>
                <a:spcPct val="90000"/>
              </a:lnSpc>
              <a:spcBef>
                <a:spcPts val="0"/>
              </a:spcBef>
              <a:spcAft>
                <a:spcPts val="0"/>
              </a:spcAft>
              <a:buClr>
                <a:schemeClr val="lt1"/>
              </a:buClr>
              <a:buSzPts val="2400"/>
              <a:buChar char="•"/>
            </a:pPr>
            <a:r>
              <a:rPr lang="en-US" sz="1600" dirty="0"/>
              <a:t>Accounting</a:t>
            </a:r>
          </a:p>
          <a:p>
            <a:pPr marL="685800" lvl="1" indent="-228600">
              <a:spcBef>
                <a:spcPts val="0"/>
              </a:spcBef>
              <a:buSzPts val="2400"/>
            </a:pPr>
            <a:r>
              <a:rPr lang="en-US" sz="1600" dirty="0"/>
              <a:t>This is the process of keeping proper records for system access or activities completed within the system. </a:t>
            </a:r>
          </a:p>
          <a:p>
            <a:pPr marL="685800" lvl="1" indent="-228600">
              <a:spcBef>
                <a:spcPts val="0"/>
              </a:spcBef>
              <a:buSzPts val="2400"/>
            </a:pPr>
            <a:r>
              <a:rPr lang="en-US" sz="1600" dirty="0"/>
              <a:t>Policy: Log any user interactions with the system, including dates, times, users, actions taken, previous and new values. Also log attempts to access unauthorized resources. Keep records of any database modifications. </a:t>
            </a:r>
            <a:endParaRPr sz="16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Over the next few slides, I will show examples of ways to testing Coding Standard 2: Make sure a variable is never assigned a value that is outside the range.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This is dependent on the compiler being used and the machine the code is intended to run on.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1 – Assigning Value Outside of Range </a:t>
            </a:r>
            <a:endParaRPr dirty="0"/>
          </a:p>
        </p:txBody>
      </p:sp>
      <p:sp>
        <p:nvSpPr>
          <p:cNvPr id="196" name="Google Shape;196;g9504e29505_0_0"/>
          <p:cNvSpPr txBox="1">
            <a:spLocks noGrp="1"/>
          </p:cNvSpPr>
          <p:nvPr>
            <p:ph type="body" idx="1"/>
          </p:nvPr>
        </p:nvSpPr>
        <p:spPr>
          <a:xfrm>
            <a:off x="685800" y="2194559"/>
            <a:ext cx="5334000" cy="439519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#include &lt;iostream&gt;</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#include &lt;limits&gt;</a:t>
            </a:r>
          </a:p>
          <a:p>
            <a:pPr marL="0" lvl="0" indent="0" algn="l" rtl="0">
              <a:lnSpc>
                <a:spcPct val="90000"/>
              </a:lnSpc>
              <a:spcBef>
                <a:spcPts val="1000"/>
              </a:spcBef>
              <a:spcAft>
                <a:spcPts val="0"/>
              </a:spcAft>
              <a:buSzPts val="1800"/>
              <a:buNone/>
            </a:pPr>
            <a:endParaRPr lang="en-US" sz="10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endParaRPr lang="en-US" sz="10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int main()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int </a:t>
            </a:r>
            <a:r>
              <a:rPr lang="en-US" sz="1000" dirty="0" err="1">
                <a:latin typeface="Courier New" panose="02070309020205020404" pitchFamily="49" charset="0"/>
                <a:cs typeface="Courier New" panose="02070309020205020404" pitchFamily="49" charset="0"/>
              </a:rPr>
              <a:t>someValue</a:t>
            </a:r>
            <a:r>
              <a:rPr lang="en-US" sz="1000" dirty="0">
                <a:latin typeface="Courier New" panose="02070309020205020404" pitchFamily="49" charset="0"/>
                <a:cs typeface="Courier New" panose="02070309020205020404" pitchFamily="49" charset="0"/>
              </a:rPr>
              <a:t> = 100;</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char c;</a:t>
            </a:r>
          </a:p>
          <a:p>
            <a:pPr marL="0" lvl="0" indent="0" algn="l" rtl="0">
              <a:lnSpc>
                <a:spcPct val="90000"/>
              </a:lnSpc>
              <a:spcBef>
                <a:spcPts val="1000"/>
              </a:spcBef>
              <a:spcAft>
                <a:spcPts val="0"/>
              </a:spcAft>
              <a:buSzPts val="1800"/>
              <a:buNone/>
            </a:pPr>
            <a:endParaRPr lang="en-US" sz="10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someValue</a:t>
            </a:r>
            <a:r>
              <a:rPr lang="en-US" sz="1000" dirty="0">
                <a:latin typeface="Courier New" panose="02070309020205020404" pitchFamily="49" charset="0"/>
                <a:cs typeface="Courier New" panose="02070309020205020404" pitchFamily="49" charset="0"/>
              </a:rPr>
              <a:t> &lt;= CHAR_MAX)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c = </a:t>
            </a:r>
            <a:r>
              <a:rPr lang="en-US" sz="1000" dirty="0" err="1">
                <a:latin typeface="Courier New" panose="02070309020205020404" pitchFamily="49" charset="0"/>
                <a:cs typeface="Courier New" panose="02070309020205020404" pitchFamily="49" charset="0"/>
              </a:rPr>
              <a:t>someValue</a:t>
            </a:r>
            <a:r>
              <a:rPr lang="en-US" sz="10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std::</a:t>
            </a:r>
            <a:r>
              <a:rPr lang="en-US" sz="1000" dirty="0" err="1">
                <a:latin typeface="Courier New" panose="02070309020205020404" pitchFamily="49" charset="0"/>
                <a:cs typeface="Courier New" panose="02070309020205020404" pitchFamily="49" charset="0"/>
              </a:rPr>
              <a:t>cout</a:t>
            </a:r>
            <a:r>
              <a:rPr lang="en-US" sz="1000" dirty="0">
                <a:latin typeface="Courier New" panose="02070309020205020404" pitchFamily="49" charset="0"/>
                <a:cs typeface="Courier New" panose="02070309020205020404" pitchFamily="49" charset="0"/>
              </a:rPr>
              <a:t> &lt;&lt; "c = " &lt;&lt; (int)c;</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00" dirty="0">
                <a:latin typeface="Courier New" panose="02070309020205020404" pitchFamily="49" charset="0"/>
                <a:cs typeface="Courier New" panose="02070309020205020404" pitchFamily="49" charset="0"/>
              </a:rPr>
              <a:t>}</a:t>
            </a:r>
          </a:p>
        </p:txBody>
      </p:sp>
      <p:sp>
        <p:nvSpPr>
          <p:cNvPr id="2" name="Text Placeholder 1">
            <a:extLst>
              <a:ext uri="{FF2B5EF4-FFF2-40B4-BE49-F238E27FC236}">
                <a16:creationId xmlns:a16="http://schemas.microsoft.com/office/drawing/2014/main" id="{2EB1FD0D-AEAB-CD4F-FB45-C2846F32024B}"/>
              </a:ext>
            </a:extLst>
          </p:cNvPr>
          <p:cNvSpPr>
            <a:spLocks noGrp="1"/>
          </p:cNvSpPr>
          <p:nvPr>
            <p:ph type="body" idx="2"/>
          </p:nvPr>
        </p:nvSpPr>
        <p:spPr>
          <a:xfrm>
            <a:off x="6172200" y="2194559"/>
            <a:ext cx="5334000" cy="1234441"/>
          </a:xfrm>
        </p:spPr>
        <p:txBody>
          <a:bodyPr/>
          <a:lstStyle/>
          <a:p>
            <a:r>
              <a:rPr lang="en-US" dirty="0"/>
              <a:t>This positive test ensures a value is not too large to be assigned to a char variable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97CD78F9-8C87-F905-793F-46AC9ED9852B}"/>
              </a:ext>
            </a:extLst>
          </p:cNvPr>
          <p:cNvPicPr>
            <a:picLocks noChangeAspect="1"/>
          </p:cNvPicPr>
          <p:nvPr/>
        </p:nvPicPr>
        <p:blipFill>
          <a:blip r:embed="rId5"/>
          <a:stretch>
            <a:fillRect/>
          </a:stretch>
        </p:blipFill>
        <p:spPr>
          <a:xfrm>
            <a:off x="6469241" y="3577654"/>
            <a:ext cx="4925112" cy="1629002"/>
          </a:xfrm>
          <a:prstGeom prst="rect">
            <a:avLst/>
          </a:prstGeom>
        </p:spPr>
      </p:pic>
    </p:spTree>
    <p:custDataLst>
      <p:tags r:id="rId1"/>
    </p:custDataLst>
    <p:extLst>
      <p:ext uri="{BB962C8B-B14F-4D97-AF65-F5344CB8AC3E}">
        <p14:creationId xmlns:p14="http://schemas.microsoft.com/office/powerpoint/2010/main" val="3236887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325</TotalTime>
  <Words>2170</Words>
  <Application>Microsoft Office PowerPoint</Application>
  <PresentationFormat>Widescreen</PresentationFormat>
  <Paragraphs>201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Courier New</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1 – Assigning Value Outside of Range </vt:lpstr>
      <vt:lpstr>Unit Testing 2- Assigning Value Outside of Range Via Computation</vt:lpstr>
      <vt:lpstr>Unit Testing 3- Throw Exception If Out of Range</vt:lpstr>
      <vt:lpstr>Unit Testing 4- Throw Exception If Addition Overflow</vt:lpstr>
      <vt:lpstr>AUTOMATION SUMMARY</vt:lpstr>
      <vt:lpstr>TOOLS</vt:lpstr>
      <vt:lpstr>TOOLS Continued</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Kyle Bauer</cp:lastModifiedBy>
  <cp:revision>54</cp:revision>
  <dcterms:created xsi:type="dcterms:W3CDTF">2020-08-19T17:59:24Z</dcterms:created>
  <dcterms:modified xsi:type="dcterms:W3CDTF">2024-06-27T22:16:43Z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