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257" r:id="rId3"/>
    <p:sldId id="272" r:id="rId4"/>
    <p:sldId id="259" r:id="rId5"/>
    <p:sldId id="273" r:id="rId6"/>
    <p:sldId id="260" r:id="rId7"/>
    <p:sldId id="261" r:id="rId8"/>
    <p:sldId id="262" r:id="rId9"/>
    <p:sldId id="290" r:id="rId10"/>
    <p:sldId id="27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82" r:id="rId21"/>
    <p:sldId id="289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6" r:id="rId30"/>
    <p:sldId id="284" r:id="rId31"/>
    <p:sldId id="287" r:id="rId32"/>
    <p:sldId id="25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6"/>
    <p:restoredTop sz="94681"/>
  </p:normalViewPr>
  <p:slideViewPr>
    <p:cSldViewPr snapToGrid="0" snapToObjects="1">
      <p:cViewPr varScale="1">
        <p:scale>
          <a:sx n="69" d="100"/>
          <a:sy n="69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2952A-5A15-1543-A89E-A6E142AB782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BFA8B-862A-E743-A9E6-9B9C0E234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Se utilizaron 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imágenes de Freepik.com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3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6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12192000" cy="8191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0"/>
            <a:ext cx="9144000" cy="2724080"/>
          </a:xfrm>
        </p:spPr>
        <p:txBody>
          <a:bodyPr anchor="b">
            <a:normAutofit/>
          </a:bodyPr>
          <a:lstStyle>
            <a:lvl1pPr algn="l">
              <a:defRPr sz="660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Talk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916238"/>
            <a:ext cx="9144000" cy="698832"/>
          </a:xfr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750410"/>
            <a:ext cx="9144000" cy="698832"/>
          </a:xfr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Position/Title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584582"/>
            <a:ext cx="9144000" cy="698832"/>
          </a:xfr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7796213" y="4908305"/>
            <a:ext cx="2871787" cy="1314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1" cy="1197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65126"/>
            <a:ext cx="11653522" cy="82405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5"/>
            <a:ext cx="12192000" cy="5104049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820863"/>
          </a:xfrm>
        </p:spPr>
        <p:txBody>
          <a:bodyPr/>
          <a:lstStyle/>
          <a:p>
            <a:r>
              <a:rPr lang="en-US" dirty="0"/>
              <a:t>Thank you note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45246" y="4830591"/>
            <a:ext cx="9908553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Website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5246" y="4162600"/>
            <a:ext cx="9908553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Twitter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45246" y="3494609"/>
            <a:ext cx="9908553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Email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26618"/>
            <a:ext cx="10515600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Speaker name</a:t>
            </a:r>
          </a:p>
        </p:txBody>
      </p:sp>
      <p:pic>
        <p:nvPicPr>
          <p:cNvPr id="10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4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496"/>
            <a:ext cx="10515600" cy="4528467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/>
            </a:lvl1pPr>
            <a:lvl2pPr>
              <a:spcBef>
                <a:spcPts val="1200"/>
              </a:spcBef>
              <a:spcAft>
                <a:spcPts val="0"/>
              </a:spcAft>
              <a:defRPr/>
            </a:lvl2pPr>
            <a:lvl3pPr>
              <a:spcBef>
                <a:spcPts val="1200"/>
              </a:spcBef>
              <a:spcAft>
                <a:spcPts val="0"/>
              </a:spcAft>
              <a:defRPr/>
            </a:lvl3pPr>
            <a:lvl4pPr>
              <a:spcBef>
                <a:spcPts val="1200"/>
              </a:spcBef>
              <a:spcAft>
                <a:spcPts val="0"/>
              </a:spcAft>
              <a:defRPr/>
            </a:lvl4pPr>
            <a:lvl5pPr>
              <a:spcBef>
                <a:spcPts val="12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2670" y="6415673"/>
            <a:ext cx="31631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600" b="1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October 4</a:t>
            </a:r>
            <a:r>
              <a:rPr lang="en-US" sz="1600" b="1" baseline="3000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th</a:t>
            </a:r>
            <a:r>
              <a:rPr lang="en-US" sz="1600" b="1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, 5</a:t>
            </a:r>
            <a:r>
              <a:rPr lang="en-US" sz="1600" b="1" baseline="3000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th</a:t>
            </a:r>
            <a:r>
              <a:rPr lang="en-US" sz="1600" b="1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 &amp; </a:t>
            </a:r>
            <a:r>
              <a:rPr lang="en-US" sz="1600" b="1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6</a:t>
            </a:r>
            <a:r>
              <a:rPr lang="en-US" sz="1600" b="1" baseline="3000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th</a:t>
            </a:r>
            <a:r>
              <a:rPr lang="en-US" sz="1600" b="1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 2018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Ligh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7" y="6382920"/>
            <a:ext cx="381000" cy="381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01316" y="6382920"/>
            <a:ext cx="301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.NET Conf 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b="0" i="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 charset="0"/>
                <a:ea typeface="Segoe UI Light" charset="0"/>
                <a:cs typeface="Segoe UI Light" charset="0"/>
              </a:rPr>
              <a:t>v2018</a:t>
            </a:r>
            <a:endParaRPr lang="en-US" b="0" i="0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9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Testable 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0" y="3692098"/>
            <a:ext cx="9144000" cy="698832"/>
          </a:xfrm>
        </p:spPr>
        <p:txBody>
          <a:bodyPr/>
          <a:lstStyle/>
          <a:p>
            <a:r>
              <a:rPr lang="en-US" dirty="0" smtClean="0"/>
              <a:t>Leandro Goldin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0" y="4346159"/>
            <a:ext cx="9144000" cy="698832"/>
          </a:xfrm>
        </p:spPr>
        <p:txBody>
          <a:bodyPr/>
          <a:lstStyle/>
          <a:p>
            <a:r>
              <a:rPr lang="en-US" dirty="0" smtClean="0"/>
              <a:t>Christian Smirnoff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063" y="5121173"/>
            <a:ext cx="2134086" cy="889203"/>
          </a:xfrm>
        </p:spPr>
      </p:pic>
    </p:spTree>
    <p:extLst>
      <p:ext uri="{BB962C8B-B14F-4D97-AF65-F5344CB8AC3E}">
        <p14:creationId xmlns:p14="http://schemas.microsoft.com/office/powerpoint/2010/main" val="21214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¿Cómo diseñamos aplicaciones </a:t>
            </a:r>
            <a:r>
              <a:rPr lang="es-AR" dirty="0" err="1"/>
              <a:t>testeables</a:t>
            </a:r>
            <a:r>
              <a:rPr lang="es-AR" dirty="0" smtClean="0"/>
              <a:t>?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Tips</a:t>
            </a:r>
            <a:r>
              <a:rPr lang="es-AR" dirty="0" smtClean="0"/>
              <a:t> y ejemplos de 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167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mbre de negocios con una gran id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4" r="13896"/>
          <a:stretch/>
        </p:blipFill>
        <p:spPr bwMode="auto">
          <a:xfrm>
            <a:off x="10179626" y="120424"/>
            <a:ext cx="1825337" cy="24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1: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 </a:t>
            </a:r>
            <a:r>
              <a:rPr lang="en-GB" dirty="0" err="1"/>
              <a:t>Mantenibilidad</a:t>
            </a:r>
            <a:endParaRPr lang="en-GB" dirty="0"/>
          </a:p>
          <a:p>
            <a:pPr lvl="1"/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cambiar</a:t>
            </a:r>
            <a:r>
              <a:rPr lang="en-GB" dirty="0"/>
              <a:t> la </a:t>
            </a:r>
            <a:r>
              <a:rPr lang="en-GB" dirty="0" err="1"/>
              <a:t>implementación</a:t>
            </a:r>
            <a:r>
              <a:rPr lang="en-GB" dirty="0"/>
              <a:t> </a:t>
            </a:r>
            <a:r>
              <a:rPr lang="en-GB" dirty="0" err="1"/>
              <a:t>interna</a:t>
            </a:r>
            <a:r>
              <a:rPr lang="en-GB" dirty="0"/>
              <a:t> de las </a:t>
            </a:r>
            <a:r>
              <a:rPr lang="en-GB" dirty="0" err="1"/>
              <a:t>clases</a:t>
            </a:r>
            <a:r>
              <a:rPr lang="en-GB" dirty="0"/>
              <a:t> </a:t>
            </a:r>
            <a:r>
              <a:rPr lang="en-GB" dirty="0" err="1" smtClean="0"/>
              <a:t>concretas</a:t>
            </a:r>
            <a:r>
              <a:rPr lang="en-GB" dirty="0" smtClean="0"/>
              <a:t> </a:t>
            </a:r>
            <a:r>
              <a:rPr lang="en-GB" dirty="0"/>
              <a:t>sin </a:t>
            </a:r>
            <a:r>
              <a:rPr lang="en-GB" dirty="0" err="1"/>
              <a:t>modificar</a:t>
            </a:r>
            <a:r>
              <a:rPr lang="en-GB" dirty="0"/>
              <a:t> el </a:t>
            </a:r>
            <a:r>
              <a:rPr lang="en-GB" dirty="0" err="1"/>
              <a:t>código</a:t>
            </a:r>
            <a:r>
              <a:rPr lang="en-GB" dirty="0"/>
              <a:t> de la </a:t>
            </a:r>
            <a:r>
              <a:rPr lang="en-GB" dirty="0" err="1" smtClean="0"/>
              <a:t>aplicación</a:t>
            </a:r>
            <a:endParaRPr lang="en-GB" dirty="0"/>
          </a:p>
          <a:p>
            <a:r>
              <a:rPr lang="en-GB" altLang="es-AR" dirty="0"/>
              <a:t> </a:t>
            </a:r>
            <a:r>
              <a:rPr lang="es-AR" dirty="0"/>
              <a:t>Extensibilidad</a:t>
            </a:r>
          </a:p>
          <a:p>
            <a:pPr lvl="1"/>
            <a:r>
              <a:rPr lang="en-GB" altLang="es-AR" dirty="0" err="1"/>
              <a:t>Permite</a:t>
            </a:r>
            <a:r>
              <a:rPr lang="en-GB" altLang="es-AR" dirty="0"/>
              <a:t> la </a:t>
            </a:r>
            <a:r>
              <a:rPr lang="en-GB" altLang="es-AR" dirty="0" err="1"/>
              <a:t>creación</a:t>
            </a:r>
            <a:r>
              <a:rPr lang="en-GB" altLang="es-AR" dirty="0"/>
              <a:t> de </a:t>
            </a:r>
            <a:r>
              <a:rPr lang="en-GB" altLang="es-AR" dirty="0" err="1"/>
              <a:t>diferentes</a:t>
            </a:r>
            <a:r>
              <a:rPr lang="en-GB" altLang="es-AR" dirty="0"/>
              <a:t> </a:t>
            </a:r>
            <a:r>
              <a:rPr lang="en-GB" altLang="es-AR" dirty="0" err="1"/>
              <a:t>clases</a:t>
            </a:r>
            <a:r>
              <a:rPr lang="en-GB" altLang="es-AR" dirty="0"/>
              <a:t> </a:t>
            </a:r>
            <a:r>
              <a:rPr lang="en-GB" altLang="es-AR" dirty="0" err="1"/>
              <a:t>concretas</a:t>
            </a:r>
            <a:r>
              <a:rPr lang="en-GB" altLang="es-AR" dirty="0"/>
              <a:t> que </a:t>
            </a:r>
            <a:r>
              <a:rPr lang="en-GB" altLang="es-AR" dirty="0" err="1"/>
              <a:t>implementen</a:t>
            </a:r>
            <a:r>
              <a:rPr lang="en-GB" altLang="es-AR" dirty="0"/>
              <a:t> la </a:t>
            </a:r>
            <a:r>
              <a:rPr lang="en-GB" altLang="es-AR" dirty="0" err="1"/>
              <a:t>interfaz</a:t>
            </a:r>
            <a:r>
              <a:rPr lang="en-GB" altLang="es-AR" dirty="0"/>
              <a:t> sin </a:t>
            </a:r>
            <a:r>
              <a:rPr lang="en-GB" altLang="es-AR" dirty="0" err="1"/>
              <a:t>modificar</a:t>
            </a:r>
            <a:r>
              <a:rPr lang="en-GB" altLang="es-AR" dirty="0"/>
              <a:t> el </a:t>
            </a:r>
            <a:r>
              <a:rPr lang="en-GB" altLang="es-AR" dirty="0" err="1"/>
              <a:t>código</a:t>
            </a:r>
            <a:r>
              <a:rPr lang="en-GB" altLang="es-AR" dirty="0"/>
              <a:t> de la </a:t>
            </a:r>
            <a:r>
              <a:rPr lang="en-GB" altLang="es-AR" dirty="0" err="1" smtClean="0"/>
              <a:t>aplicación</a:t>
            </a:r>
            <a:endParaRPr lang="en-GB" altLang="es-AR" dirty="0"/>
          </a:p>
          <a:p>
            <a:r>
              <a:rPr lang="es-AR" dirty="0"/>
              <a:t> </a:t>
            </a:r>
            <a:r>
              <a:rPr lang="es-AR" dirty="0" err="1" smtClean="0"/>
              <a:t>Testeabilidad</a:t>
            </a:r>
            <a:endParaRPr lang="es-AR" dirty="0" smtClean="0"/>
          </a:p>
          <a:p>
            <a:pPr lvl="1"/>
            <a:r>
              <a:rPr lang="es-AR" altLang="es-AR" dirty="0" smtClean="0"/>
              <a:t>Es fundamental </a:t>
            </a:r>
            <a:r>
              <a:rPr lang="es-AR" altLang="es-AR" dirty="0"/>
              <a:t>para testear componentes </a:t>
            </a:r>
            <a:r>
              <a:rPr lang="es-AR" altLang="es-AR" dirty="0" smtClean="0"/>
              <a:t>unitariamente</a:t>
            </a:r>
            <a:endParaRPr lang="es-AR" altLang="es-AR" dirty="0"/>
          </a:p>
          <a:p>
            <a:pPr lvl="1"/>
            <a:r>
              <a:rPr lang="es-AR" altLang="es-AR" dirty="0"/>
              <a:t>El</a:t>
            </a:r>
            <a:r>
              <a:rPr lang="en-GB" altLang="es-AR" dirty="0"/>
              <a:t> </a:t>
            </a:r>
            <a:r>
              <a:rPr lang="en-GB" altLang="es-AR" dirty="0" err="1"/>
              <a:t>código</a:t>
            </a:r>
            <a:r>
              <a:rPr lang="en-GB" altLang="es-AR" dirty="0"/>
              <a:t> </a:t>
            </a:r>
            <a:r>
              <a:rPr lang="es-AR" altLang="es-AR" dirty="0"/>
              <a:t>de</a:t>
            </a:r>
            <a:r>
              <a:rPr lang="en-GB" altLang="es-AR" dirty="0"/>
              <a:t> la a</a:t>
            </a:r>
            <a:r>
              <a:rPr lang="es-AR" altLang="es-AR" dirty="0" err="1"/>
              <a:t>plicación</a:t>
            </a:r>
            <a:r>
              <a:rPr lang="es-AR" altLang="es-AR" dirty="0"/>
              <a:t> no depende de clases </a:t>
            </a:r>
            <a:r>
              <a:rPr lang="es-AR" altLang="es-AR" dirty="0" smtClean="0"/>
              <a:t>concretas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13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496"/>
            <a:ext cx="9247909" cy="452846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inyección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pasaje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dependencia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un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 smtClean="0"/>
              <a:t>dependiente</a:t>
            </a:r>
            <a:r>
              <a:rPr lang="en-US" dirty="0" smtClean="0"/>
              <a:t>, que no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buscar</a:t>
            </a:r>
            <a:r>
              <a:rPr lang="en-US" dirty="0" smtClean="0"/>
              <a:t> la </a:t>
            </a:r>
            <a:r>
              <a:rPr lang="en-US" dirty="0" err="1" smtClean="0"/>
              <a:t>dependencia</a:t>
            </a:r>
            <a:endParaRPr lang="en-US" dirty="0"/>
          </a:p>
          <a:p>
            <a:r>
              <a:rPr lang="en-US" dirty="0" err="1"/>
              <a:t>Requiere</a:t>
            </a:r>
            <a:r>
              <a:rPr lang="en-US" dirty="0"/>
              <a:t> que </a:t>
            </a:r>
            <a:r>
              <a:rPr lang="en-US" dirty="0" smtClean="0"/>
              <a:t>la </a:t>
            </a:r>
            <a:r>
              <a:rPr lang="en-US" dirty="0" err="1" smtClean="0"/>
              <a:t>dependencia</a:t>
            </a:r>
            <a:r>
              <a:rPr lang="en-US" dirty="0" smtClean="0"/>
              <a:t> se </a:t>
            </a:r>
            <a:r>
              <a:rPr lang="en-US" dirty="0" err="1" smtClean="0"/>
              <a:t>provea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un </a:t>
            </a:r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smtClean="0"/>
              <a:t>constructor</a:t>
            </a:r>
            <a:endParaRPr lang="en-US" dirty="0"/>
          </a:p>
          <a:p>
            <a:pPr lvl="1"/>
            <a:r>
              <a:rPr lang="en-US" dirty="0"/>
              <a:t>public Constructor (</a:t>
            </a:r>
            <a:r>
              <a:rPr lang="en-US" dirty="0" err="1"/>
              <a:t>IDependency</a:t>
            </a:r>
            <a:r>
              <a:rPr lang="en-US" dirty="0"/>
              <a:t> dependency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¡</a:t>
            </a:r>
            <a:r>
              <a:rPr lang="en-US" dirty="0" err="1" smtClean="0"/>
              <a:t>Ojo</a:t>
            </a:r>
            <a:r>
              <a:rPr lang="en-US" dirty="0" smtClean="0"/>
              <a:t> con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demasiadas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 smtClean="0"/>
              <a:t>!</a:t>
            </a:r>
          </a:p>
          <a:p>
            <a:pPr lvl="2"/>
            <a:r>
              <a:rPr lang="en-US" dirty="0"/>
              <a:t>public Constructor(IClass1 c1, IClass2 c2, IClass3 c3, IClass4 c4, IClass5 c5, ……)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inyectado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parte del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del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dependiente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dependiente</a:t>
            </a:r>
            <a:r>
              <a:rPr lang="en-US" dirty="0" smtClean="0"/>
              <a:t> </a:t>
            </a:r>
            <a:r>
              <a:rPr lang="en-US" dirty="0" err="1"/>
              <a:t>ya</a:t>
            </a:r>
            <a:r>
              <a:rPr lang="en-US" dirty="0"/>
              <a:t> no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ningún</a:t>
            </a:r>
            <a:r>
              <a:rPr lang="en-US" dirty="0"/>
              <a:t> </a:t>
            </a:r>
            <a:r>
              <a:rPr lang="en-US" dirty="0" err="1"/>
              <a:t>conocimiento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concreta</a:t>
            </a:r>
            <a:r>
              <a:rPr lang="en-US" dirty="0"/>
              <a:t> que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 smtClean="0"/>
              <a:t>utilizar</a:t>
            </a:r>
            <a:endParaRPr lang="en-US" dirty="0"/>
          </a:p>
        </p:txBody>
      </p:sp>
      <p:pic>
        <p:nvPicPr>
          <p:cNvPr id="2050" name="Picture 2" descr="Resultado de imagen para dependency injecti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00" b="94000" l="8400" r="90000">
                        <a14:foregroundMark x1="43200" y1="25000" x2="43200" y2="25000"/>
                        <a14:foregroundMark x1="42200" y1="7000" x2="42200" y2="7000"/>
                        <a14:foregroundMark x1="81000" y1="86400" x2="81000" y2="86400"/>
                        <a14:foregroundMark x1="82800" y1="94000" x2="82800" y2="94000"/>
                        <a14:foregroundMark x1="8400" y1="77600" x2="8400" y2="77600"/>
                        <a14:foregroundMark x1="73200" y1="33800" x2="73200" y2="33800"/>
                        <a14:backgroundMark x1="18600" y1="24800" x2="18600" y2="24800"/>
                        <a14:backgroundMark x1="39400" y1="51800" x2="39400" y2="51800"/>
                        <a14:backgroundMark x1="56400" y1="38600" x2="56400" y2="38600"/>
                        <a14:backgroundMark x1="35200" y1="38400" x2="35200" y2="38400"/>
                        <a14:backgroundMark x1="65400" y1="52000" x2="65400" y2="5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090" y="2507672"/>
            <a:ext cx="2382983" cy="23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04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r>
              <a:rPr lang="en-GB" dirty="0" err="1"/>
              <a:t>Permite</a:t>
            </a:r>
            <a:r>
              <a:rPr lang="en-GB" dirty="0"/>
              <a:t> que las </a:t>
            </a:r>
            <a:r>
              <a:rPr lang="en-GB" dirty="0" err="1"/>
              <a:t>subclases</a:t>
            </a:r>
            <a:r>
              <a:rPr lang="en-GB" dirty="0"/>
              <a:t> </a:t>
            </a:r>
            <a:r>
              <a:rPr lang="en-GB" dirty="0" err="1"/>
              <a:t>implementen</a:t>
            </a:r>
            <a:r>
              <a:rPr lang="en-GB" dirty="0"/>
              <a:t> </a:t>
            </a:r>
            <a:r>
              <a:rPr lang="en-GB" dirty="0" err="1"/>
              <a:t>nueva</a:t>
            </a:r>
            <a:r>
              <a:rPr lang="en-GB" dirty="0"/>
              <a:t> </a:t>
            </a:r>
            <a:r>
              <a:rPr lang="en-GB" dirty="0" err="1"/>
              <a:t>funcionalidad</a:t>
            </a:r>
            <a:r>
              <a:rPr lang="en-GB" dirty="0"/>
              <a:t> sin </a:t>
            </a:r>
            <a:r>
              <a:rPr lang="en-GB" dirty="0" err="1"/>
              <a:t>afectar</a:t>
            </a:r>
            <a:r>
              <a:rPr lang="en-GB" dirty="0"/>
              <a:t> </a:t>
            </a:r>
            <a:r>
              <a:rPr lang="en-GB" dirty="0" err="1"/>
              <a:t>otras</a:t>
            </a:r>
            <a:r>
              <a:rPr lang="en-GB" dirty="0"/>
              <a:t> </a:t>
            </a:r>
            <a:r>
              <a:rPr lang="en-GB" dirty="0" err="1"/>
              <a:t>subclases</a:t>
            </a:r>
            <a:endParaRPr lang="en-GB" dirty="0"/>
          </a:p>
          <a:p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cambios</a:t>
            </a:r>
            <a:r>
              <a:rPr lang="en-GB" dirty="0"/>
              <a:t> de </a:t>
            </a:r>
            <a:r>
              <a:rPr lang="en-GB" dirty="0" err="1"/>
              <a:t>comportamiento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tiempo</a:t>
            </a:r>
            <a:r>
              <a:rPr lang="en-GB" dirty="0"/>
              <a:t> de </a:t>
            </a:r>
            <a:r>
              <a:rPr lang="en-GB" dirty="0" err="1" smtClean="0"/>
              <a:t>ejecución</a:t>
            </a:r>
            <a:endParaRPr lang="en-GB" dirty="0" smtClean="0"/>
          </a:p>
          <a:p>
            <a:r>
              <a:rPr lang="en-GB" dirty="0" smtClean="0"/>
              <a:t>Ideal </a:t>
            </a:r>
            <a:r>
              <a:rPr lang="en-GB" dirty="0"/>
              <a:t>para </a:t>
            </a:r>
            <a:r>
              <a:rPr lang="en-GB" dirty="0" err="1"/>
              <a:t>casos</a:t>
            </a:r>
            <a:r>
              <a:rPr lang="en-GB" dirty="0"/>
              <a:t> </a:t>
            </a:r>
            <a:r>
              <a:rPr lang="en-GB" dirty="0" err="1"/>
              <a:t>donde</a:t>
            </a:r>
            <a:r>
              <a:rPr lang="en-GB" dirty="0"/>
              <a:t>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subclase</a:t>
            </a:r>
            <a:r>
              <a:rPr lang="en-GB" dirty="0" smtClean="0"/>
              <a:t> </a:t>
            </a:r>
            <a:r>
              <a:rPr lang="en-GB" dirty="0" err="1" smtClean="0"/>
              <a:t>implementa</a:t>
            </a:r>
            <a:r>
              <a:rPr lang="en-GB" dirty="0" smtClean="0"/>
              <a:t> </a:t>
            </a:r>
            <a:r>
              <a:rPr lang="en-GB" dirty="0" err="1"/>
              <a:t>solamente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parte del </a:t>
            </a:r>
            <a:r>
              <a:rPr lang="en-GB" dirty="0" err="1"/>
              <a:t>comportamiento</a:t>
            </a:r>
            <a:r>
              <a:rPr lang="en-GB" dirty="0"/>
              <a:t> </a:t>
            </a:r>
            <a:r>
              <a:rPr lang="en-GB" dirty="0" err="1"/>
              <a:t>expuesto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la </a:t>
            </a:r>
            <a:r>
              <a:rPr lang="en-GB" dirty="0" err="1"/>
              <a:t>superclase</a:t>
            </a:r>
            <a:endParaRPr lang="en-GB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i="1" dirty="0" err="1" smtClean="0"/>
              <a:t>Recomendación</a:t>
            </a:r>
            <a:r>
              <a:rPr lang="en-US" sz="2400" i="1" dirty="0" smtClean="0"/>
              <a:t>: </a:t>
            </a:r>
            <a:r>
              <a:rPr lang="en-US" sz="2400" i="1" dirty="0" err="1" smtClean="0"/>
              <a:t>Elegir</a:t>
            </a:r>
            <a:r>
              <a:rPr lang="en-US" sz="2400" i="1" dirty="0" smtClean="0"/>
              <a:t> </a:t>
            </a:r>
            <a:r>
              <a:rPr lang="en-US" sz="2400" i="1" dirty="0"/>
              <a:t>la </a:t>
            </a:r>
            <a:r>
              <a:rPr lang="en-US" sz="2400" i="1" dirty="0" err="1"/>
              <a:t>composición</a:t>
            </a:r>
            <a:r>
              <a:rPr lang="en-US" sz="2400" i="1" dirty="0"/>
              <a:t> </a:t>
            </a:r>
            <a:r>
              <a:rPr lang="en-US" sz="2400" i="1" dirty="0" err="1"/>
              <a:t>por</a:t>
            </a:r>
            <a:r>
              <a:rPr lang="en-US" sz="2400" i="1" dirty="0"/>
              <a:t> </a:t>
            </a:r>
            <a:r>
              <a:rPr lang="en-US" sz="2400" i="1" dirty="0" err="1"/>
              <a:t>sobre</a:t>
            </a:r>
            <a:r>
              <a:rPr lang="en-US" sz="2400" i="1" dirty="0"/>
              <a:t> la </a:t>
            </a:r>
            <a:r>
              <a:rPr lang="en-US" sz="2400" i="1" dirty="0" err="1"/>
              <a:t>herencia</a:t>
            </a:r>
            <a:r>
              <a:rPr lang="en-US" sz="2400" i="1" dirty="0"/>
              <a:t> </a:t>
            </a:r>
            <a:r>
              <a:rPr lang="en-US" sz="2400" i="1" dirty="0" err="1"/>
              <a:t>ya</a:t>
            </a:r>
            <a:r>
              <a:rPr lang="en-US" sz="2400" i="1" dirty="0"/>
              <a:t> que </a:t>
            </a:r>
            <a:r>
              <a:rPr lang="en-US" sz="2400" i="1" dirty="0" err="1"/>
              <a:t>es</a:t>
            </a:r>
            <a:r>
              <a:rPr lang="en-US" sz="2400" i="1" dirty="0"/>
              <a:t> </a:t>
            </a:r>
            <a:r>
              <a:rPr lang="en-US" sz="2400" i="1" dirty="0" err="1"/>
              <a:t>más</a:t>
            </a:r>
            <a:r>
              <a:rPr lang="en-US" sz="2400" i="1" dirty="0"/>
              <a:t> </a:t>
            </a:r>
            <a:r>
              <a:rPr lang="en-US" sz="2400" i="1" dirty="0" err="1"/>
              <a:t>maleable</a:t>
            </a:r>
            <a:r>
              <a:rPr lang="en-US" sz="2400" i="1" dirty="0"/>
              <a:t> y </a:t>
            </a:r>
            <a:r>
              <a:rPr lang="en-US" sz="2400" i="1" dirty="0" err="1"/>
              <a:t>sencilla</a:t>
            </a:r>
            <a:r>
              <a:rPr lang="en-US" sz="2400" i="1" dirty="0"/>
              <a:t> para la </a:t>
            </a:r>
            <a:r>
              <a:rPr lang="en-US" sz="2400" i="1" dirty="0" err="1"/>
              <a:t>modificación</a:t>
            </a:r>
            <a:r>
              <a:rPr lang="en-US" sz="2400" i="1" dirty="0"/>
              <a:t> de </a:t>
            </a:r>
            <a:r>
              <a:rPr lang="en-US" sz="2400" i="1" dirty="0" err="1"/>
              <a:t>código</a:t>
            </a:r>
            <a:r>
              <a:rPr lang="en-US" sz="2400" i="1" dirty="0"/>
              <a:t>, </a:t>
            </a:r>
            <a:r>
              <a:rPr lang="en-US" sz="2400" i="1" dirty="0" err="1"/>
              <a:t>pero</a:t>
            </a:r>
            <a:r>
              <a:rPr lang="en-US" sz="2400" i="1" dirty="0"/>
              <a:t> </a:t>
            </a:r>
            <a:r>
              <a:rPr lang="en-US" sz="2400" i="1" dirty="0" err="1"/>
              <a:t>tampoco</a:t>
            </a:r>
            <a:r>
              <a:rPr lang="en-US" sz="2400" i="1" dirty="0"/>
              <a:t> </a:t>
            </a:r>
            <a:r>
              <a:rPr lang="en-US" sz="2400" i="1" dirty="0" err="1"/>
              <a:t>componer</a:t>
            </a:r>
            <a:r>
              <a:rPr lang="en-US" sz="2400" i="1" dirty="0"/>
              <a:t> </a:t>
            </a:r>
            <a:r>
              <a:rPr lang="en-US" sz="2400" i="1" dirty="0" err="1"/>
              <a:t>en</a:t>
            </a:r>
            <a:r>
              <a:rPr lang="en-US" sz="2400" i="1" dirty="0"/>
              <a:t> </a:t>
            </a:r>
            <a:r>
              <a:rPr lang="en-US" sz="2400" i="1" dirty="0" err="1"/>
              <a:t>todos</a:t>
            </a:r>
            <a:r>
              <a:rPr lang="en-US" sz="2400" i="1" dirty="0"/>
              <a:t> </a:t>
            </a:r>
            <a:r>
              <a:rPr lang="en-US" sz="2400" i="1" dirty="0" err="1"/>
              <a:t>los</a:t>
            </a:r>
            <a:r>
              <a:rPr lang="en-US" sz="2400" i="1" dirty="0"/>
              <a:t> </a:t>
            </a:r>
            <a:r>
              <a:rPr lang="en-US" sz="2400" i="1" dirty="0" err="1"/>
              <a:t>casos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3617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escribir</a:t>
            </a:r>
            <a:r>
              <a:rPr lang="en-GB" dirty="0"/>
              <a:t> tests </a:t>
            </a:r>
            <a:r>
              <a:rPr lang="en-GB" dirty="0" err="1"/>
              <a:t>unitarios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Setup de </a:t>
            </a:r>
            <a:r>
              <a:rPr lang="en-US" dirty="0" err="1"/>
              <a:t>precondiciones</a:t>
            </a:r>
            <a:endParaRPr lang="en-US" dirty="0"/>
          </a:p>
          <a:p>
            <a:pPr lvl="1"/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 </a:t>
            </a:r>
            <a:r>
              <a:rPr lang="en-US" dirty="0" err="1"/>
              <a:t>testear</a:t>
            </a:r>
            <a:endParaRPr lang="en-US" dirty="0"/>
          </a:p>
          <a:p>
            <a:pPr lvl="1"/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i="1" dirty="0"/>
              <a:t>asserts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GB" dirty="0"/>
              <a:t> </a:t>
            </a:r>
          </a:p>
          <a:p>
            <a:endParaRPr lang="es-AR" dirty="0"/>
          </a:p>
        </p:txBody>
      </p:sp>
      <p:grpSp>
        <p:nvGrpSpPr>
          <p:cNvPr id="5" name="Group 4"/>
          <p:cNvGrpSpPr/>
          <p:nvPr/>
        </p:nvGrpSpPr>
        <p:grpSpPr>
          <a:xfrm>
            <a:off x="8412884" y="2387889"/>
            <a:ext cx="2726170" cy="2726170"/>
            <a:chOff x="8412884" y="2387889"/>
            <a:chExt cx="2726170" cy="2726170"/>
          </a:xfrm>
        </p:grpSpPr>
        <p:pic>
          <p:nvPicPr>
            <p:cNvPr id="8194" name="Picture 2" descr="Trabajador con un cart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2884" y="2387889"/>
              <a:ext cx="2726170" cy="272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60000">
              <a:off x="8853054" y="3026245"/>
              <a:ext cx="7897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500" b="1" dirty="0" smtClean="0"/>
                <a:t>RECETA</a:t>
              </a:r>
              <a:endParaRPr lang="es-AR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8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Un </a:t>
            </a:r>
            <a:r>
              <a:rPr lang="en-US" dirty="0"/>
              <a:t>test </a:t>
            </a:r>
            <a:r>
              <a:rPr lang="en-US" dirty="0" err="1"/>
              <a:t>unitario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probar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sin </a:t>
            </a:r>
            <a:r>
              <a:rPr lang="en-US" dirty="0" err="1"/>
              <a:t>probar</a:t>
            </a:r>
            <a:r>
              <a:rPr lang="en-US" dirty="0"/>
              <a:t> las </a:t>
            </a:r>
            <a:r>
              <a:rPr lang="en-US" dirty="0" err="1"/>
              <a:t>dependencias</a:t>
            </a:r>
            <a:endParaRPr lang="en-US" dirty="0"/>
          </a:p>
          <a:p>
            <a:r>
              <a:rPr lang="en-US" dirty="0" err="1"/>
              <a:t>Ver</a:t>
            </a:r>
            <a:r>
              <a:rPr lang="en-US" dirty="0"/>
              <a:t> Tips 1 y 2</a:t>
            </a:r>
          </a:p>
          <a:p>
            <a:pPr lvl="1"/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interfaces</a:t>
            </a:r>
          </a:p>
          <a:p>
            <a:pPr lvl="1"/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70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5: Mocking de </a:t>
            </a:r>
            <a:r>
              <a:rPr lang="en-US" dirty="0" err="1" smtClean="0"/>
              <a:t>dependencias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092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Los </a:t>
            </a:r>
            <a:r>
              <a:rPr lang="en-US" dirty="0" err="1"/>
              <a:t>objetos</a:t>
            </a:r>
            <a:r>
              <a:rPr lang="en-US" dirty="0"/>
              <a:t> Mock son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simulados</a:t>
            </a:r>
            <a:r>
              <a:rPr lang="en-US" dirty="0"/>
              <a:t> que </a:t>
            </a:r>
            <a:r>
              <a:rPr lang="en-US" dirty="0" err="1"/>
              <a:t>imitan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reales</a:t>
            </a:r>
            <a:r>
              <a:rPr lang="en-US" dirty="0"/>
              <a:t> de forma </a:t>
            </a:r>
            <a:r>
              <a:rPr lang="en-US" dirty="0" err="1"/>
              <a:t>controlada</a:t>
            </a:r>
            <a:endParaRPr lang="en-US" dirty="0"/>
          </a:p>
          <a:p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r>
              <a:rPr lang="en-US" dirty="0"/>
              <a:t> del </a:t>
            </a:r>
            <a:r>
              <a:rPr lang="en-US" dirty="0" err="1"/>
              <a:t>comportamiento</a:t>
            </a:r>
            <a:r>
              <a:rPr lang="en-US" dirty="0"/>
              <a:t> del </a:t>
            </a:r>
            <a:r>
              <a:rPr lang="en-US" dirty="0" err="1"/>
              <a:t>objeto</a:t>
            </a:r>
            <a:endParaRPr lang="en-US" dirty="0"/>
          </a:p>
        </p:txBody>
      </p:sp>
      <p:pic>
        <p:nvPicPr>
          <p:cNvPr id="4" name="Picture 2" descr="http://m.eet.com/media/1172690/atomic%20figure%201%2045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700" y="1948748"/>
            <a:ext cx="5002271" cy="289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5: Mocking de </a:t>
            </a:r>
            <a:r>
              <a:rPr lang="en-US" dirty="0" err="1" smtClean="0"/>
              <a:t>dependencias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496"/>
            <a:ext cx="8070273" cy="45284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tests </a:t>
            </a:r>
            <a:r>
              <a:rPr lang="en-US" dirty="0" err="1"/>
              <a:t>unitarios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Mocks:</a:t>
            </a:r>
          </a:p>
          <a:p>
            <a:pPr lvl="1"/>
            <a:r>
              <a:rPr lang="en-US" dirty="0"/>
              <a:t>Setup de </a:t>
            </a:r>
            <a:r>
              <a:rPr lang="en-US" dirty="0" err="1"/>
              <a:t>precondiciones</a:t>
            </a:r>
            <a:r>
              <a:rPr lang="en-US" dirty="0"/>
              <a:t> </a:t>
            </a:r>
            <a:r>
              <a:rPr lang="en-US" dirty="0" err="1"/>
              <a:t>incluyendo</a:t>
            </a:r>
            <a:r>
              <a:rPr lang="en-US" dirty="0"/>
              <a:t> el setup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mock</a:t>
            </a:r>
          </a:p>
          <a:p>
            <a:pPr lvl="1"/>
            <a:r>
              <a:rPr lang="en-US" dirty="0" err="1"/>
              <a:t>Inyectar</a:t>
            </a:r>
            <a:r>
              <a:rPr lang="en-US" dirty="0"/>
              <a:t> mocks de </a:t>
            </a:r>
            <a:r>
              <a:rPr lang="en-US" dirty="0" err="1"/>
              <a:t>dependencias</a:t>
            </a:r>
            <a:endParaRPr lang="en-US" dirty="0"/>
          </a:p>
          <a:p>
            <a:pPr lvl="1"/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testeado</a:t>
            </a:r>
            <a:endParaRPr lang="en-US" dirty="0"/>
          </a:p>
          <a:p>
            <a:pPr lvl="1"/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i="1" dirty="0"/>
              <a:t>asserts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endParaRPr lang="en-US" dirty="0"/>
          </a:p>
          <a:p>
            <a:pPr lvl="1"/>
            <a:r>
              <a:rPr lang="en-US" dirty="0" err="1"/>
              <a:t>Verificar</a:t>
            </a:r>
            <a:r>
              <a:rPr lang="en-US" dirty="0"/>
              <a:t> que el mock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veces</a:t>
            </a:r>
            <a:r>
              <a:rPr lang="en-US" dirty="0"/>
              <a:t> y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esperados</a:t>
            </a:r>
            <a:endParaRPr lang="es-AR" dirty="0"/>
          </a:p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8908473" y="2041525"/>
            <a:ext cx="2726170" cy="2726170"/>
            <a:chOff x="8412884" y="2387889"/>
            <a:chExt cx="2726170" cy="2726170"/>
          </a:xfrm>
        </p:grpSpPr>
        <p:pic>
          <p:nvPicPr>
            <p:cNvPr id="5" name="Picture 2" descr="Trabajador con un cart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2884" y="2387889"/>
              <a:ext cx="2726170" cy="272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60000">
              <a:off x="8853054" y="3026245"/>
              <a:ext cx="7897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500" b="1" dirty="0" smtClean="0"/>
                <a:t>RECETA</a:t>
              </a:r>
              <a:endParaRPr lang="es-AR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5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 smtClean="0"/>
              <a:t>testeable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GB" dirty="0"/>
              <a:t>No </a:t>
            </a:r>
            <a:r>
              <a:rPr lang="en-GB" dirty="0" err="1"/>
              <a:t>mezclar</a:t>
            </a:r>
            <a:r>
              <a:rPr lang="en-GB" dirty="0"/>
              <a:t> el </a:t>
            </a:r>
            <a:r>
              <a:rPr lang="en-GB" dirty="0" err="1"/>
              <a:t>grafo</a:t>
            </a:r>
            <a:r>
              <a:rPr lang="en-GB" dirty="0"/>
              <a:t> de </a:t>
            </a:r>
            <a:r>
              <a:rPr lang="en-GB" dirty="0" err="1"/>
              <a:t>instanciación</a:t>
            </a:r>
            <a:r>
              <a:rPr lang="en-GB" dirty="0"/>
              <a:t> de </a:t>
            </a:r>
            <a:r>
              <a:rPr lang="en-GB" dirty="0" err="1"/>
              <a:t>objetos</a:t>
            </a:r>
            <a:r>
              <a:rPr lang="en-GB" dirty="0"/>
              <a:t> con la </a:t>
            </a:r>
            <a:r>
              <a:rPr lang="en-GB" dirty="0" err="1"/>
              <a:t>lógica</a:t>
            </a:r>
            <a:r>
              <a:rPr lang="en-GB" dirty="0"/>
              <a:t> de la </a:t>
            </a:r>
            <a:r>
              <a:rPr lang="en-GB" dirty="0" err="1"/>
              <a:t>aplicación</a:t>
            </a:r>
            <a:endParaRPr lang="en-GB" dirty="0"/>
          </a:p>
          <a:p>
            <a:pPr lvl="1"/>
            <a:r>
              <a:rPr lang="es-AR" dirty="0"/>
              <a:t>Pedir los objetos, no ir a buscarlos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constructor</a:t>
            </a:r>
            <a:endParaRPr lang="es-AR" dirty="0"/>
          </a:p>
          <a:p>
            <a:pPr lvl="1"/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con </a:t>
            </a:r>
            <a:r>
              <a:rPr lang="en-US" dirty="0" err="1"/>
              <a:t>estado</a:t>
            </a:r>
            <a:r>
              <a:rPr lang="en-US" dirty="0"/>
              <a:t> global y singletons</a:t>
            </a:r>
            <a:endParaRPr lang="es-AR" dirty="0"/>
          </a:p>
          <a:p>
            <a:pPr lvl="1"/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con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estáticos</a:t>
            </a:r>
            <a:endParaRPr lang="es-AR" dirty="0"/>
          </a:p>
          <a:p>
            <a:pPr lvl="1"/>
            <a:r>
              <a:rPr lang="en-US" dirty="0" err="1"/>
              <a:t>Elegir</a:t>
            </a:r>
            <a:r>
              <a:rPr lang="en-US" dirty="0"/>
              <a:t> el </a:t>
            </a:r>
            <a:r>
              <a:rPr lang="en-US" dirty="0" err="1"/>
              <a:t>polimorfismo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condicionales</a:t>
            </a:r>
            <a:endParaRPr lang="es-AR" dirty="0"/>
          </a:p>
          <a:p>
            <a:pPr lvl="1"/>
            <a:r>
              <a:rPr lang="en-US" dirty="0"/>
              <a:t>No </a:t>
            </a:r>
            <a:r>
              <a:rPr lang="en-US" dirty="0" err="1"/>
              <a:t>mezclar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 con </a:t>
            </a:r>
            <a:r>
              <a:rPr lang="en-US" dirty="0" err="1"/>
              <a:t>objetos</a:t>
            </a:r>
            <a:r>
              <a:rPr lang="en-US" dirty="0"/>
              <a:t> de valor</a:t>
            </a:r>
            <a:endParaRPr lang="es-AR" dirty="0"/>
          </a:p>
          <a:p>
            <a:pPr lvl="1"/>
            <a:r>
              <a:rPr lang="en-US" dirty="0"/>
              <a:t>No </a:t>
            </a:r>
            <a:r>
              <a:rPr lang="en-US" dirty="0" err="1"/>
              <a:t>mezclar</a:t>
            </a:r>
            <a:r>
              <a:rPr lang="en-US" dirty="0"/>
              <a:t> </a:t>
            </a:r>
            <a:r>
              <a:rPr lang="en-US" dirty="0" err="1"/>
              <a:t>responsabilidades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05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 smtClean="0"/>
              <a:t>estáticas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GB" dirty="0" err="1"/>
              <a:t>Evitan</a:t>
            </a:r>
            <a:r>
              <a:rPr lang="en-GB" dirty="0"/>
              <a:t> </a:t>
            </a:r>
            <a:r>
              <a:rPr lang="en-GB" dirty="0" err="1"/>
              <a:t>acoplar</a:t>
            </a:r>
            <a:r>
              <a:rPr lang="en-GB" dirty="0"/>
              <a:t> el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directamente</a:t>
            </a:r>
            <a:r>
              <a:rPr lang="en-GB" dirty="0"/>
              <a:t> a </a:t>
            </a:r>
            <a:r>
              <a:rPr lang="en-GB" dirty="0" err="1"/>
              <a:t>librerías</a:t>
            </a:r>
            <a:r>
              <a:rPr lang="en-GB" dirty="0"/>
              <a:t> de </a:t>
            </a:r>
            <a:r>
              <a:rPr lang="en-GB" dirty="0" err="1"/>
              <a:t>terceros</a:t>
            </a:r>
            <a:endParaRPr lang="en-GB" dirty="0"/>
          </a:p>
          <a:p>
            <a:pPr lvl="1"/>
            <a:r>
              <a:rPr lang="en-GB" dirty="0"/>
              <a:t>Se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cambiar</a:t>
            </a:r>
            <a:r>
              <a:rPr lang="en-GB" dirty="0"/>
              <a:t> de </a:t>
            </a:r>
            <a:r>
              <a:rPr lang="en-GB" dirty="0" err="1"/>
              <a:t>librería</a:t>
            </a:r>
            <a:r>
              <a:rPr lang="en-GB" dirty="0"/>
              <a:t> de </a:t>
            </a:r>
            <a:r>
              <a:rPr lang="en-GB" dirty="0" err="1"/>
              <a:t>terceros</a:t>
            </a:r>
            <a:r>
              <a:rPr lang="en-GB" dirty="0"/>
              <a:t> sin </a:t>
            </a:r>
            <a:r>
              <a:rPr lang="en-GB" dirty="0" err="1"/>
              <a:t>cambiar</a:t>
            </a:r>
            <a:r>
              <a:rPr lang="en-GB" dirty="0"/>
              <a:t> el </a:t>
            </a:r>
            <a:r>
              <a:rPr lang="en-GB" dirty="0" err="1"/>
              <a:t>código</a:t>
            </a:r>
            <a:r>
              <a:rPr lang="en-GB" dirty="0"/>
              <a:t> de la </a:t>
            </a:r>
            <a:r>
              <a:rPr lang="en-GB" dirty="0" err="1"/>
              <a:t>aplicación</a:t>
            </a:r>
            <a:endParaRPr lang="en-GB" dirty="0"/>
          </a:p>
          <a:p>
            <a:pPr lvl="1"/>
            <a:r>
              <a:rPr lang="en-GB" dirty="0" err="1"/>
              <a:t>Permiten</a:t>
            </a:r>
            <a:r>
              <a:rPr lang="en-GB" dirty="0"/>
              <a:t> </a:t>
            </a:r>
            <a:r>
              <a:rPr lang="en-GB" dirty="0" err="1"/>
              <a:t>usar</a:t>
            </a:r>
            <a:r>
              <a:rPr lang="en-GB" dirty="0"/>
              <a:t> mocks de </a:t>
            </a:r>
            <a:r>
              <a:rPr lang="en-GB" dirty="0" err="1"/>
              <a:t>dependencias</a:t>
            </a:r>
            <a:r>
              <a:rPr lang="en-GB" dirty="0"/>
              <a:t> </a:t>
            </a:r>
            <a:r>
              <a:rPr lang="en-GB" dirty="0" err="1"/>
              <a:t>estáticas</a:t>
            </a:r>
            <a:r>
              <a:rPr lang="en-GB" dirty="0"/>
              <a:t> de </a:t>
            </a:r>
            <a:r>
              <a:rPr lang="en-GB" dirty="0" err="1"/>
              <a:t>terceros</a:t>
            </a:r>
            <a:endParaRPr lang="en-GB" dirty="0"/>
          </a:p>
          <a:p>
            <a:pPr lvl="1"/>
            <a:r>
              <a:rPr lang="en-GB" dirty="0" err="1"/>
              <a:t>Evitan</a:t>
            </a:r>
            <a:r>
              <a:rPr lang="en-GB" dirty="0"/>
              <a:t> el </a:t>
            </a:r>
            <a:r>
              <a:rPr lang="en-GB" dirty="0" err="1"/>
              <a:t>uso</a:t>
            </a:r>
            <a:r>
              <a:rPr lang="en-GB" dirty="0"/>
              <a:t> de </a:t>
            </a:r>
            <a:r>
              <a:rPr lang="en-GB" dirty="0" err="1"/>
              <a:t>clases</a:t>
            </a:r>
            <a:r>
              <a:rPr lang="en-GB" dirty="0"/>
              <a:t> </a:t>
            </a:r>
            <a:r>
              <a:rPr lang="en-GB" dirty="0" err="1"/>
              <a:t>específicas</a:t>
            </a:r>
            <a:r>
              <a:rPr lang="en-GB" dirty="0"/>
              <a:t> de </a:t>
            </a:r>
            <a:r>
              <a:rPr lang="en-GB" dirty="0" err="1"/>
              <a:t>librerías</a:t>
            </a:r>
            <a:r>
              <a:rPr lang="en-GB" dirty="0"/>
              <a:t> de </a:t>
            </a:r>
            <a:r>
              <a:rPr lang="en-GB" dirty="0" err="1"/>
              <a:t>terceros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código</a:t>
            </a:r>
            <a:endParaRPr lang="en-GB" dirty="0"/>
          </a:p>
          <a:p>
            <a:pPr lvl="1"/>
            <a:r>
              <a:rPr lang="en-GB" dirty="0"/>
              <a:t>No </a:t>
            </a:r>
            <a:r>
              <a:rPr lang="en-GB" dirty="0" err="1"/>
              <a:t>siempre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usar</a:t>
            </a:r>
            <a:r>
              <a:rPr lang="en-GB" dirty="0"/>
              <a:t> wrappers para </a:t>
            </a:r>
            <a:r>
              <a:rPr lang="en-GB" dirty="0" err="1"/>
              <a:t>dependencias</a:t>
            </a:r>
            <a:r>
              <a:rPr lang="en-GB" dirty="0"/>
              <a:t> de </a:t>
            </a:r>
            <a:r>
              <a:rPr lang="en-GB" dirty="0" err="1"/>
              <a:t>terceros</a:t>
            </a:r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383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</a:t>
            </a:r>
            <a:endParaRPr lang="es-AR" dirty="0"/>
          </a:p>
          <a:p>
            <a:r>
              <a:rPr lang="en-US" dirty="0"/>
              <a:t>Tests </a:t>
            </a:r>
            <a:r>
              <a:rPr lang="en-US" dirty="0" err="1"/>
              <a:t>unitarios</a:t>
            </a:r>
            <a:endParaRPr lang="es-AR" dirty="0"/>
          </a:p>
          <a:p>
            <a:r>
              <a:rPr lang="es-AR" dirty="0" smtClean="0"/>
              <a:t>¿Cómo diseñamos aplicaciones </a:t>
            </a:r>
            <a:r>
              <a:rPr lang="es-AR" dirty="0" err="1" smtClean="0"/>
              <a:t>testeables</a:t>
            </a:r>
            <a:r>
              <a:rPr lang="es-AR" dirty="0" smtClean="0"/>
              <a:t>?</a:t>
            </a:r>
            <a:endParaRPr lang="es-AR" dirty="0"/>
          </a:p>
          <a:p>
            <a:r>
              <a:rPr lang="es-AR" dirty="0"/>
              <a:t>Código </a:t>
            </a:r>
            <a:r>
              <a:rPr lang="es-AR" dirty="0" smtClean="0"/>
              <a:t>legacy: ¿Cómo lo hacemos </a:t>
            </a:r>
            <a:r>
              <a:rPr lang="es-AR" dirty="0" err="1" smtClean="0"/>
              <a:t>testeable</a:t>
            </a:r>
            <a:r>
              <a:rPr lang="es-AR" dirty="0" smtClean="0"/>
              <a:t>?</a:t>
            </a:r>
            <a:endParaRPr lang="es-AR" dirty="0"/>
          </a:p>
          <a:p>
            <a:r>
              <a:rPr lang="es-AR" dirty="0" err="1"/>
              <a:t>Coding</a:t>
            </a:r>
            <a:r>
              <a:rPr lang="es-AR" dirty="0"/>
              <a:t> time!</a:t>
            </a:r>
          </a:p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3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Código </a:t>
            </a:r>
            <a:r>
              <a:rPr lang="es-AR" dirty="0" smtClean="0"/>
              <a:t>Legacy</a:t>
            </a: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¿Cómo </a:t>
            </a:r>
            <a:r>
              <a:rPr lang="es-AR" dirty="0"/>
              <a:t>lo hacemos </a:t>
            </a:r>
            <a:r>
              <a:rPr lang="es-AR" dirty="0" err="1"/>
              <a:t>testeable</a:t>
            </a:r>
            <a:r>
              <a:rPr lang="es-AR" dirty="0"/>
              <a:t>?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Tips</a:t>
            </a:r>
            <a:r>
              <a:rPr lang="es-AR" dirty="0"/>
              <a:t> y ejemplos de </a:t>
            </a:r>
            <a:r>
              <a:rPr lang="es-AR" dirty="0" smtClean="0"/>
              <a:t>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80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Trabajando</a:t>
            </a:r>
            <a:r>
              <a:rPr lang="en-US" dirty="0"/>
              <a:t> con </a:t>
            </a:r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El código legacy suele:</a:t>
            </a:r>
          </a:p>
          <a:p>
            <a:pPr lvl="1"/>
            <a:r>
              <a:rPr lang="es-AR" altLang="es-AR" dirty="0"/>
              <a:t>Tener dependencias acopladas con implementaciones concretas</a:t>
            </a:r>
          </a:p>
          <a:p>
            <a:pPr lvl="1"/>
            <a:r>
              <a:rPr lang="es-AR" altLang="es-AR" dirty="0"/>
              <a:t>Usar </a:t>
            </a:r>
            <a:r>
              <a:rPr lang="es-AR" altLang="es-AR" dirty="0" err="1"/>
              <a:t>singletons</a:t>
            </a:r>
            <a:r>
              <a:rPr lang="es-AR" altLang="es-AR" dirty="0"/>
              <a:t> y variables estáticas</a:t>
            </a:r>
          </a:p>
          <a:p>
            <a:pPr lvl="1"/>
            <a:r>
              <a:rPr lang="es-AR" altLang="es-AR" dirty="0"/>
              <a:t>Tener lógica en el constructor</a:t>
            </a:r>
          </a:p>
          <a:p>
            <a:pPr lvl="1"/>
            <a:r>
              <a:rPr lang="es-AR" altLang="es-AR" dirty="0"/>
              <a:t>Utilizar objetos que no son fácilmente </a:t>
            </a:r>
            <a:r>
              <a:rPr lang="es-AR" altLang="es-AR" dirty="0" smtClean="0"/>
              <a:t>instanciados</a:t>
            </a:r>
            <a:endParaRPr lang="es-AR" altLang="es-AR" dirty="0"/>
          </a:p>
          <a:p>
            <a:pPr lvl="1"/>
            <a:r>
              <a:rPr lang="es-AR" altLang="es-AR" dirty="0"/>
              <a:t>Implementar código con múltiples </a:t>
            </a:r>
            <a:r>
              <a:rPr lang="es-AR" altLang="es-AR" dirty="0" smtClean="0"/>
              <a:t>responsabilidades</a:t>
            </a:r>
            <a:endParaRPr lang="es-AR" altLang="es-AR" dirty="0"/>
          </a:p>
          <a:p>
            <a:pPr lvl="1"/>
            <a:endParaRPr lang="es-AR" dirty="0"/>
          </a:p>
        </p:txBody>
      </p:sp>
      <p:pic>
        <p:nvPicPr>
          <p:cNvPr id="3074" name="Picture 2" descr="Trabajador llor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418" y="3519054"/>
            <a:ext cx="2657909" cy="26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Trabajando</a:t>
            </a:r>
            <a:r>
              <a:rPr lang="en-US" dirty="0"/>
              <a:t> con </a:t>
            </a:r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Realizar cambios al código legacy nos brinda dos alternativas:</a:t>
            </a:r>
          </a:p>
          <a:p>
            <a:pPr lvl="1"/>
            <a:r>
              <a:rPr lang="es-AR" altLang="es-AR" dirty="0"/>
              <a:t>Modificar y </a:t>
            </a:r>
            <a:r>
              <a:rPr lang="es-AR" altLang="es-AR" dirty="0" smtClean="0"/>
              <a:t>cruzar los dedos</a:t>
            </a:r>
            <a:endParaRPr lang="es-AR" altLang="es-AR" dirty="0"/>
          </a:p>
          <a:p>
            <a:pPr lvl="1"/>
            <a:r>
              <a:rPr lang="es-AR" altLang="es-AR" dirty="0"/>
              <a:t>Testear y modificar</a:t>
            </a:r>
          </a:p>
          <a:p>
            <a:r>
              <a:rPr lang="es-AR" altLang="es-AR" dirty="0"/>
              <a:t>Refactoring </a:t>
            </a:r>
            <a:r>
              <a:rPr lang="es-AR" altLang="es-AR" dirty="0" err="1"/>
              <a:t>dilemma</a:t>
            </a:r>
            <a:endParaRPr lang="es-AR" altLang="es-AR" dirty="0"/>
          </a:p>
          <a:p>
            <a:pPr lvl="1"/>
            <a:r>
              <a:rPr lang="es-AR" altLang="es-AR" dirty="0"/>
              <a:t>Cuando modificamos código, deberíamos tener cobertura de </a:t>
            </a:r>
            <a:r>
              <a:rPr lang="es-AR" altLang="es-AR" dirty="0" err="1"/>
              <a:t>tests</a:t>
            </a:r>
            <a:endParaRPr lang="es-AR" altLang="es-AR" dirty="0"/>
          </a:p>
          <a:p>
            <a:pPr lvl="1"/>
            <a:r>
              <a:rPr lang="es-AR" altLang="es-AR" dirty="0"/>
              <a:t>Para tener cobertura de </a:t>
            </a:r>
            <a:r>
              <a:rPr lang="es-AR" altLang="es-AR" dirty="0" err="1"/>
              <a:t>tests</a:t>
            </a:r>
            <a:r>
              <a:rPr lang="es-AR" altLang="es-AR" dirty="0"/>
              <a:t>, usualmente debemos modificar código</a:t>
            </a:r>
          </a:p>
        </p:txBody>
      </p:sp>
      <p:pic>
        <p:nvPicPr>
          <p:cNvPr id="4098" name="Picture 2" descr="Trabajador con dud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0" r="21236"/>
          <a:stretch/>
        </p:blipFill>
        <p:spPr bwMode="auto">
          <a:xfrm>
            <a:off x="10390907" y="3215070"/>
            <a:ext cx="1607127" cy="27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1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</a:t>
            </a:r>
            <a:r>
              <a:rPr lang="en-US" dirty="0" smtClean="0"/>
              <a:t>1: </a:t>
            </a:r>
            <a:r>
              <a:rPr lang="en-US" dirty="0" err="1"/>
              <a:t>Desacoplar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del </a:t>
            </a:r>
            <a:r>
              <a:rPr lang="en-US" dirty="0" err="1"/>
              <a:t>método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Extraer implementaciones concretas a interfaces</a:t>
            </a:r>
          </a:p>
          <a:p>
            <a:pPr lvl="1"/>
            <a:r>
              <a:rPr lang="es-AR" altLang="es-AR" dirty="0" err="1"/>
              <a:t>Tip</a:t>
            </a:r>
            <a:r>
              <a:rPr lang="es-AR" altLang="es-AR" dirty="0"/>
              <a:t> 1: Programación orientada a interfaces</a:t>
            </a:r>
          </a:p>
          <a:p>
            <a:pPr lvl="1"/>
            <a:r>
              <a:rPr lang="es-AR" altLang="es-AR" dirty="0" err="1"/>
              <a:t>Tip</a:t>
            </a:r>
            <a:r>
              <a:rPr lang="es-AR" altLang="es-AR" dirty="0"/>
              <a:t> 2: Inyección de dependencias por constructor</a:t>
            </a:r>
          </a:p>
          <a:p>
            <a:pPr lvl="1"/>
            <a:r>
              <a:rPr lang="es-AR" altLang="es-AR" dirty="0"/>
              <a:t>Permite usar </a:t>
            </a:r>
            <a:r>
              <a:rPr lang="es-AR" altLang="es-AR" dirty="0" err="1"/>
              <a:t>mocks</a:t>
            </a:r>
            <a:r>
              <a:rPr lang="es-AR" altLang="es-AR" dirty="0"/>
              <a:t> de dependencias para </a:t>
            </a:r>
            <a:r>
              <a:rPr lang="es-AR" altLang="es-AR" dirty="0" err="1"/>
              <a:t>tests</a:t>
            </a:r>
            <a:r>
              <a:rPr lang="es-AR" altLang="es-AR" dirty="0"/>
              <a:t> unitarios</a:t>
            </a:r>
          </a:p>
          <a:p>
            <a:r>
              <a:rPr lang="es-AR" altLang="es-AR" dirty="0"/>
              <a:t>Cuidado con dependencias ocultas</a:t>
            </a:r>
          </a:p>
          <a:p>
            <a:pPr lvl="1"/>
            <a:r>
              <a:rPr lang="es-AR" altLang="es-AR" dirty="0"/>
              <a:t>Ej. El constructor crea una instancia de otra clase</a:t>
            </a:r>
          </a:p>
          <a:p>
            <a:r>
              <a:rPr lang="es-AR" altLang="es-AR" dirty="0"/>
              <a:t>Cuando se agregan constructores para inyección de dependencias, mantener un constructor sin parámetros para evitar modificar el código existente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25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1: </a:t>
            </a:r>
            <a:r>
              <a:rPr lang="en-US" dirty="0" err="1"/>
              <a:t>Desacoplar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del </a:t>
            </a:r>
            <a:r>
              <a:rPr lang="en-US" dirty="0" err="1" smtClean="0"/>
              <a:t>método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Utilizar </a:t>
            </a:r>
            <a:r>
              <a:rPr lang="es-AR" altLang="es-AR" dirty="0" err="1"/>
              <a:t>wrappers</a:t>
            </a:r>
            <a:r>
              <a:rPr lang="es-AR" altLang="es-AR" dirty="0"/>
              <a:t> para desacoplar el código de librerías de terceros que no podemos instanciar</a:t>
            </a:r>
          </a:p>
          <a:p>
            <a:pPr lvl="1"/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estáticas</a:t>
            </a:r>
            <a:endParaRPr lang="en-US" dirty="0"/>
          </a:p>
          <a:p>
            <a:r>
              <a:rPr lang="es-AR" dirty="0"/>
              <a:t>Tener en mente las buenas prácticas para escribir código </a:t>
            </a:r>
            <a:r>
              <a:rPr lang="es-AR" dirty="0" err="1"/>
              <a:t>testeable</a:t>
            </a:r>
            <a:endParaRPr lang="es-AR" dirty="0"/>
          </a:p>
          <a:p>
            <a:pPr lvl="1"/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endParaRPr lang="en-US" dirty="0"/>
          </a:p>
          <a:p>
            <a:pPr lvl="1"/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testeable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32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2: </a:t>
            </a:r>
            <a:r>
              <a:rPr lang="en-US" dirty="0" err="1"/>
              <a:t>Testear</a:t>
            </a:r>
            <a:r>
              <a:rPr lang="en-US" dirty="0"/>
              <a:t> el </a:t>
            </a:r>
            <a:r>
              <a:rPr lang="en-US" dirty="0" err="1" smtClean="0"/>
              <a:t>método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 smtClean="0"/>
              <a:t>Desacoplar </a:t>
            </a:r>
            <a:r>
              <a:rPr lang="es-AR" altLang="es-AR" dirty="0"/>
              <a:t>hizo la aplicación </a:t>
            </a:r>
            <a:r>
              <a:rPr lang="es-AR" altLang="es-AR" dirty="0" err="1"/>
              <a:t>testeable</a:t>
            </a:r>
            <a:r>
              <a:rPr lang="es-AR" altLang="es-AR" dirty="0"/>
              <a:t>, </a:t>
            </a:r>
            <a:r>
              <a:rPr lang="es-AR" altLang="es-AR" dirty="0" smtClean="0"/>
              <a:t>¡ahora vamos </a:t>
            </a:r>
            <a:r>
              <a:rPr lang="es-AR" altLang="es-AR" dirty="0"/>
              <a:t>a testearla!</a:t>
            </a:r>
          </a:p>
          <a:p>
            <a:pPr lvl="1"/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  <a:p>
            <a:pPr lvl="1"/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n-US" dirty="0"/>
          </a:p>
          <a:p>
            <a:r>
              <a:rPr lang="en-US" dirty="0" err="1"/>
              <a:t>Verificar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tests </a:t>
            </a:r>
            <a:r>
              <a:rPr lang="en-US" dirty="0" err="1"/>
              <a:t>prueben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81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3: </a:t>
            </a:r>
            <a:r>
              <a:rPr lang="en-US" dirty="0" err="1"/>
              <a:t>Refactorizar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s-AR" dirty="0"/>
              <a:t>La refactorización es el proceso de reestructurar código existente sin afectar su comportamiento</a:t>
            </a:r>
          </a:p>
          <a:p>
            <a:r>
              <a:rPr lang="es-AR" dirty="0"/>
              <a:t>Ventajas</a:t>
            </a:r>
          </a:p>
          <a:p>
            <a:pPr lvl="1"/>
            <a:r>
              <a:rPr lang="es-AR" sz="2600" dirty="0"/>
              <a:t>Mejora la lectura del código</a:t>
            </a:r>
          </a:p>
          <a:p>
            <a:pPr lvl="1"/>
            <a:r>
              <a:rPr lang="es-AR" sz="2600" dirty="0"/>
              <a:t>Reduce la complejidad</a:t>
            </a:r>
          </a:p>
          <a:p>
            <a:pPr lvl="1"/>
            <a:r>
              <a:rPr lang="es-AR" sz="2600" dirty="0"/>
              <a:t>Mejora la mantenibilidad del código</a:t>
            </a:r>
          </a:p>
          <a:p>
            <a:pPr lvl="1"/>
            <a:r>
              <a:rPr lang="es-AR" sz="2600" dirty="0"/>
              <a:t>Mejora la extensibilidad</a:t>
            </a:r>
          </a:p>
          <a:p>
            <a:pPr lvl="1"/>
            <a:r>
              <a:rPr lang="es-AR" sz="2600" dirty="0"/>
              <a:t>Permite identificar bugs ocultos o no descubiertos</a:t>
            </a:r>
          </a:p>
          <a:p>
            <a:pPr lvl="1"/>
            <a:r>
              <a:rPr lang="es-AR" sz="2600" dirty="0"/>
              <a:t>Ayuda a identificar oportunidades de mejora</a:t>
            </a:r>
          </a:p>
          <a:p>
            <a:pPr lvl="1"/>
            <a:r>
              <a:rPr lang="es-AR" sz="2600" dirty="0"/>
              <a:t>Permite </a:t>
            </a:r>
            <a:r>
              <a:rPr lang="es-AR" sz="2600" i="1" dirty="0"/>
              <a:t>diseñar aplicaciones </a:t>
            </a:r>
            <a:r>
              <a:rPr lang="es-AR" sz="2600" i="1" dirty="0" err="1"/>
              <a:t>testeables</a:t>
            </a:r>
            <a:endParaRPr lang="es-AR" sz="2600" i="1" dirty="0"/>
          </a:p>
          <a:p>
            <a:r>
              <a:rPr lang="es-AR" dirty="0"/>
              <a:t>En la aplicación:</a:t>
            </a:r>
          </a:p>
          <a:p>
            <a:pPr lvl="1"/>
            <a:r>
              <a:rPr lang="es-AR" sz="2600" dirty="0"/>
              <a:t>Asegurarse que todos los </a:t>
            </a:r>
            <a:r>
              <a:rPr lang="es-AR" sz="2600" dirty="0" err="1"/>
              <a:t>tests</a:t>
            </a:r>
            <a:r>
              <a:rPr lang="es-AR" sz="2600" dirty="0"/>
              <a:t> pasen antes de modificar el código</a:t>
            </a:r>
          </a:p>
          <a:p>
            <a:pPr lvl="1"/>
            <a:r>
              <a:rPr lang="es-AR" sz="2600" dirty="0"/>
              <a:t>Después de modificar el código, todos los </a:t>
            </a:r>
            <a:r>
              <a:rPr lang="es-AR" sz="2600" dirty="0" err="1"/>
              <a:t>tests</a:t>
            </a:r>
            <a:r>
              <a:rPr lang="es-AR" sz="2600" dirty="0"/>
              <a:t> deben seguir pasando</a:t>
            </a:r>
          </a:p>
        </p:txBody>
      </p:sp>
    </p:spTree>
    <p:extLst>
      <p:ext uri="{BB962C8B-B14F-4D97-AF65-F5344CB8AC3E}">
        <p14:creationId xmlns:p14="http://schemas.microsoft.com/office/powerpoint/2010/main" val="6047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3: </a:t>
            </a:r>
            <a:r>
              <a:rPr lang="en-US" dirty="0" err="1"/>
              <a:t>Refactorizar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sz="2400" dirty="0" err="1"/>
              <a:t>Refactorizar</a:t>
            </a:r>
            <a:r>
              <a:rPr lang="es-AR" sz="2400" dirty="0"/>
              <a:t> es una inversión, no una pérdida de tiempo</a:t>
            </a:r>
          </a:p>
          <a:p>
            <a:r>
              <a:rPr lang="es-AR" sz="2400" dirty="0"/>
              <a:t>Convénzanse (¡y a sus compañeros!)</a:t>
            </a:r>
          </a:p>
          <a:p>
            <a:pPr lvl="1"/>
            <a:endParaRPr lang="es-AR" dirty="0"/>
          </a:p>
        </p:txBody>
      </p:sp>
      <p:pic>
        <p:nvPicPr>
          <p:cNvPr id="4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85" y="2169199"/>
            <a:ext cx="4975015" cy="373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2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uper hombre de negoci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9" t="6564" r="12223" b="7464"/>
          <a:stretch/>
        </p:blipFill>
        <p:spPr bwMode="auto">
          <a:xfrm>
            <a:off x="9856012" y="348824"/>
            <a:ext cx="1975769" cy="23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“Legacy Code Change Algorithm”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pPr lvl="1"/>
            <a:r>
              <a:rPr lang="es-AR" dirty="0"/>
              <a:t>Identificar puntos de cambio</a:t>
            </a:r>
          </a:p>
          <a:p>
            <a:pPr lvl="2"/>
            <a:r>
              <a:rPr lang="es-AR" dirty="0"/>
              <a:t>Encontrar el lugar donde hacer el cambio necesario para </a:t>
            </a:r>
            <a:r>
              <a:rPr lang="es-AR" dirty="0" smtClean="0"/>
              <a:t>agregar</a:t>
            </a:r>
            <a:br>
              <a:rPr lang="es-AR" dirty="0" smtClean="0"/>
            </a:br>
            <a:r>
              <a:rPr lang="es-AR" dirty="0" smtClean="0"/>
              <a:t>características </a:t>
            </a:r>
            <a:r>
              <a:rPr lang="es-AR" dirty="0"/>
              <a:t>o eliminar bugs</a:t>
            </a:r>
          </a:p>
          <a:p>
            <a:pPr lvl="1"/>
            <a:r>
              <a:rPr lang="es-AR" dirty="0"/>
              <a:t>Encontrar puntos de test</a:t>
            </a:r>
          </a:p>
          <a:p>
            <a:pPr lvl="1"/>
            <a:r>
              <a:rPr lang="es-AR" dirty="0"/>
              <a:t>Romper dependencias</a:t>
            </a:r>
          </a:p>
          <a:p>
            <a:pPr lvl="2"/>
            <a:r>
              <a:rPr lang="es-AR" dirty="0"/>
              <a:t>Donde es difícil o imposible escribir </a:t>
            </a:r>
            <a:r>
              <a:rPr lang="es-AR" dirty="0" err="1"/>
              <a:t>tests</a:t>
            </a:r>
            <a:r>
              <a:rPr lang="es-AR" dirty="0"/>
              <a:t> para tener cobertura del comportamiento actual en los puntos de test</a:t>
            </a:r>
          </a:p>
          <a:p>
            <a:pPr lvl="2"/>
            <a:r>
              <a:rPr lang="es-AR" dirty="0"/>
              <a:t>Pre-</a:t>
            </a:r>
            <a:r>
              <a:rPr lang="es-AR" dirty="0" err="1"/>
              <a:t>refactorizar</a:t>
            </a:r>
            <a:r>
              <a:rPr lang="es-AR" dirty="0"/>
              <a:t> es complicado ya que no hay </a:t>
            </a:r>
            <a:r>
              <a:rPr lang="es-AR" dirty="0" err="1"/>
              <a:t>tests</a:t>
            </a:r>
            <a:r>
              <a:rPr lang="es-AR" dirty="0"/>
              <a:t> aún para protegerse mientras se trabaja</a:t>
            </a:r>
          </a:p>
          <a:p>
            <a:pPr lvl="1"/>
            <a:r>
              <a:rPr lang="es-AR" dirty="0"/>
              <a:t>Escribir </a:t>
            </a:r>
            <a:r>
              <a:rPr lang="es-AR" dirty="0" err="1"/>
              <a:t>tests</a:t>
            </a:r>
            <a:endParaRPr lang="es-AR" dirty="0"/>
          </a:p>
          <a:p>
            <a:pPr lvl="1"/>
            <a:r>
              <a:rPr lang="es-AR" dirty="0"/>
              <a:t>Modificar el código y </a:t>
            </a:r>
            <a:r>
              <a:rPr lang="es-AR" dirty="0" err="1"/>
              <a:t>refactorizar</a:t>
            </a:r>
            <a:endParaRPr lang="es-AR" dirty="0"/>
          </a:p>
          <a:p>
            <a:pPr lvl="2"/>
            <a:r>
              <a:rPr lang="es-AR" dirty="0" err="1"/>
              <a:t>Refactorizar</a:t>
            </a:r>
            <a:r>
              <a:rPr lang="es-AR" dirty="0"/>
              <a:t> el punto de cambio con cobertura de </a:t>
            </a:r>
            <a:r>
              <a:rPr lang="es-AR" dirty="0" err="1"/>
              <a:t>tests</a:t>
            </a:r>
            <a:endParaRPr lang="es-AR" dirty="0"/>
          </a:p>
          <a:p>
            <a:pPr lvl="2"/>
            <a:r>
              <a:rPr lang="es-AR" dirty="0"/>
              <a:t>Disfrutar de la cobertura de </a:t>
            </a:r>
            <a:r>
              <a:rPr lang="es-AR" dirty="0" err="1"/>
              <a:t>tests</a:t>
            </a:r>
            <a:r>
              <a:rPr lang="es-AR" dirty="0"/>
              <a:t> generada</a:t>
            </a:r>
          </a:p>
        </p:txBody>
      </p:sp>
    </p:spTree>
    <p:extLst>
      <p:ext uri="{BB962C8B-B14F-4D97-AF65-F5344CB8AC3E}">
        <p14:creationId xmlns:p14="http://schemas.microsoft.com/office/powerpoint/2010/main" val="42538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¡A ensuciarse las manos!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90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¿Qué queremos transmitir?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24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950"/>
            <a:ext cx="10515600" cy="4528467"/>
          </a:xfr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s-AR" sz="2000" dirty="0"/>
              <a:t>Como la empresa está festejando su 27° aniversario, los directivos decidieron ofrecer una promoción especial</a:t>
            </a:r>
            <a:r>
              <a:rPr lang="es-AR" sz="2000" dirty="0" smtClean="0"/>
              <a:t>. Los </a:t>
            </a:r>
            <a:r>
              <a:rPr lang="es-AR" sz="2000" dirty="0"/>
              <a:t>clientes que compren frecuentemente serán beneficiados a partir de un esquema de puntos obtenidos mediante cada compra, con los que </a:t>
            </a:r>
            <a:r>
              <a:rPr lang="es-AR" sz="2000" dirty="0" smtClean="0"/>
              <a:t>accederán a </a:t>
            </a:r>
            <a:r>
              <a:rPr lang="es-AR" sz="2000" dirty="0"/>
              <a:t>beneficios desopilantes.</a:t>
            </a:r>
          </a:p>
          <a:p>
            <a:pPr lvl="1"/>
            <a:r>
              <a:rPr lang="es-AR" sz="2000" dirty="0"/>
              <a:t>Los puntos se otorgarán según los siguientes rangos:</a:t>
            </a:r>
          </a:p>
          <a:p>
            <a:pPr lvl="2">
              <a:spcBef>
                <a:spcPts val="0"/>
              </a:spcBef>
            </a:pPr>
            <a:r>
              <a:rPr lang="es-AR" sz="1800" dirty="0"/>
              <a:t>Compra entre $1 y $4999: Puntos otorgados = Monto Compra * 1</a:t>
            </a:r>
          </a:p>
          <a:p>
            <a:pPr lvl="2">
              <a:spcBef>
                <a:spcPts val="0"/>
              </a:spcBef>
            </a:pPr>
            <a:r>
              <a:rPr lang="es-AR" sz="1800" dirty="0"/>
              <a:t>Compra entre $5000 y $9999: Puntos otorgados = Monto Compra * 2</a:t>
            </a:r>
          </a:p>
          <a:p>
            <a:pPr lvl="2">
              <a:spcBef>
                <a:spcPts val="0"/>
              </a:spcBef>
            </a:pPr>
            <a:r>
              <a:rPr lang="es-AR" sz="1800" dirty="0"/>
              <a:t>Compra entre $10000 y $19999: Puntos otorgados = Monto Compra * 3</a:t>
            </a:r>
          </a:p>
          <a:p>
            <a:pPr lvl="2">
              <a:spcBef>
                <a:spcPts val="0"/>
              </a:spcBef>
            </a:pPr>
            <a:r>
              <a:rPr lang="es-AR" sz="1800" dirty="0"/>
              <a:t>Compra mayor a $20000: Puntos otorgados = Monto Compra * 4</a:t>
            </a:r>
          </a:p>
          <a:p>
            <a:pPr lvl="1"/>
            <a:r>
              <a:rPr lang="es-AR" sz="2000" dirty="0" smtClean="0"/>
              <a:t>Implementar </a:t>
            </a:r>
            <a:r>
              <a:rPr lang="es-AR" sz="2000" dirty="0"/>
              <a:t>los nuevos requerimientos de negocio, asegurando mediante </a:t>
            </a:r>
            <a:r>
              <a:rPr lang="es-AR" sz="2000" dirty="0" err="1"/>
              <a:t>tests</a:t>
            </a:r>
            <a:r>
              <a:rPr lang="es-AR" sz="2000" dirty="0"/>
              <a:t> unitarios, que se cumplan adecuadamente y que no se vea afectada la funcionalidad </a:t>
            </a:r>
            <a:r>
              <a:rPr lang="es-AR" sz="2000" dirty="0" smtClean="0"/>
              <a:t>actual.</a:t>
            </a:r>
            <a:endParaRPr lang="es-AR" sz="2000" dirty="0"/>
          </a:p>
          <a:p>
            <a:pPr lvl="1"/>
            <a:r>
              <a:rPr lang="es-AR" sz="2000" dirty="0"/>
              <a:t>Los </a:t>
            </a:r>
            <a:r>
              <a:rPr lang="es-AR" sz="2000" dirty="0" err="1"/>
              <a:t>tests</a:t>
            </a:r>
            <a:r>
              <a:rPr lang="es-AR" sz="2000" dirty="0"/>
              <a:t> </a:t>
            </a:r>
            <a:r>
              <a:rPr lang="es-AR" sz="2000" dirty="0" smtClean="0"/>
              <a:t>que </a:t>
            </a:r>
            <a:r>
              <a:rPr lang="es-AR" sz="2000" dirty="0"/>
              <a:t>ya tiene la aplicación deben seguir ejecutando exitosamente.</a:t>
            </a:r>
          </a:p>
          <a:p>
            <a:pPr lvl="1"/>
            <a:r>
              <a:rPr lang="es-AR" sz="2000" dirty="0"/>
              <a:t>Se permite (¡y recomienda!) hacer todos los cambios que sean necesarios para que </a:t>
            </a:r>
            <a:br>
              <a:rPr lang="es-AR" sz="2000" dirty="0"/>
            </a:br>
            <a:r>
              <a:rPr lang="es-AR" sz="2000" dirty="0"/>
              <a:t>la aplicación sea </a:t>
            </a:r>
            <a:r>
              <a:rPr lang="es-AR" sz="2000" dirty="0" err="1"/>
              <a:t>testeable</a:t>
            </a:r>
            <a:r>
              <a:rPr lang="es-A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7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¿Qué se llevan del workshop, qué les gustó y qué podemos mejorar?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7304"/>
            <a:ext cx="10515600" cy="1316527"/>
          </a:xfrm>
        </p:spPr>
        <p:txBody>
          <a:bodyPr/>
          <a:lstStyle/>
          <a:p>
            <a:r>
              <a:rPr lang="en-US" dirty="0" smtClean="0"/>
              <a:t>¡</a:t>
            </a:r>
            <a:r>
              <a:rPr lang="en-US" dirty="0" err="1" smtClean="0"/>
              <a:t>Muchas</a:t>
            </a:r>
            <a:r>
              <a:rPr lang="en-US" dirty="0" smtClean="0"/>
              <a:t> gracias!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5246" y="3265011"/>
            <a:ext cx="9908553" cy="523875"/>
          </a:xfrm>
        </p:spPr>
        <p:txBody>
          <a:bodyPr/>
          <a:lstStyle/>
          <a:p>
            <a:r>
              <a:rPr lang="en-US" sz="2000" dirty="0"/>
              <a:t>https://www.linkedin.com/in/leandrogoldin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45246" y="2797912"/>
            <a:ext cx="9908553" cy="523875"/>
          </a:xfrm>
        </p:spPr>
        <p:txBody>
          <a:bodyPr/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LeanGoldin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445246" y="2330812"/>
            <a:ext cx="9908553" cy="523875"/>
          </a:xfrm>
        </p:spPr>
        <p:txBody>
          <a:bodyPr/>
          <a:lstStyle/>
          <a:p>
            <a:r>
              <a:rPr lang="en-US" sz="2000" dirty="0" smtClean="0"/>
              <a:t>lgoldin@baufest.com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199" y="1856787"/>
            <a:ext cx="10515600" cy="523875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Leandro Goldin</a:t>
            </a:r>
            <a:endParaRPr lang="en-US" sz="2000" b="1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445246" y="5392039"/>
            <a:ext cx="9908553" cy="5238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https://www.linkedin.com/in/christiansmirnoff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445246" y="4924940"/>
            <a:ext cx="9908553" cy="5238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@</a:t>
            </a:r>
            <a:r>
              <a:rPr lang="en-US" sz="2000" dirty="0" err="1" smtClean="0"/>
              <a:t>CASmirnoff</a:t>
            </a:r>
            <a:endParaRPr lang="en-US" sz="2000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1445246" y="4457840"/>
            <a:ext cx="9908553" cy="5238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csmirnoff@baufest.com</a:t>
            </a:r>
            <a:endParaRPr lang="en-US" sz="2000" dirty="0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38199" y="3983815"/>
            <a:ext cx="10515600" cy="5238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Christian Smirnoff</a:t>
            </a:r>
            <a:endParaRPr lang="en-US" sz="2000" b="1" dirty="0"/>
          </a:p>
        </p:txBody>
      </p:sp>
      <p:pic>
        <p:nvPicPr>
          <p:cNvPr id="13" name="Picture 1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18" y="2905406"/>
            <a:ext cx="324000" cy="288000"/>
          </a:xfrm>
          <a:prstGeom prst="rect">
            <a:avLst/>
          </a:prstGeom>
        </p:spPr>
      </p:pic>
      <p:pic>
        <p:nvPicPr>
          <p:cNvPr id="14" name="Picture 4" descr="http://www.iconsdb.com/icons/preview/white/email-12-xxl.png"/>
          <p:cNvPicPr>
            <a:picLocks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8" y="241359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s://assets.toptal.io/uploads/blog/category/logo/77/web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8" y="3361214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18" y="5025718"/>
            <a:ext cx="324000" cy="288000"/>
          </a:xfrm>
          <a:prstGeom prst="rect">
            <a:avLst/>
          </a:prstGeom>
        </p:spPr>
      </p:pic>
      <p:pic>
        <p:nvPicPr>
          <p:cNvPr id="17" name="Picture 4" descr="http://www.iconsdb.com/icons/preview/white/email-12-xxl.png"/>
          <p:cNvPicPr>
            <a:picLocks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8" y="4533911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s://assets.toptal.io/uploads/blog/category/logo/77/web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8" y="5481526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dirty="0"/>
              <a:t>Entender el concepto de aplicaciones </a:t>
            </a:r>
            <a:r>
              <a:rPr lang="es-AR" dirty="0" err="1"/>
              <a:t>testeables</a:t>
            </a:r>
            <a:r>
              <a:rPr lang="es-AR" dirty="0"/>
              <a:t> (¿Qué?)</a:t>
            </a:r>
          </a:p>
          <a:p>
            <a:r>
              <a:rPr lang="es-AR" dirty="0"/>
              <a:t>Proveer a los desarrolladores las herramientas necesarias para diseñar y desarrollar aplicaciones </a:t>
            </a:r>
            <a:r>
              <a:rPr lang="es-AR" dirty="0" err="1"/>
              <a:t>testeables</a:t>
            </a:r>
            <a:r>
              <a:rPr lang="es-AR" dirty="0"/>
              <a:t> (¿Cómo?)</a:t>
            </a:r>
          </a:p>
          <a:p>
            <a:r>
              <a:rPr lang="es-AR" dirty="0"/>
              <a:t>Visualizar las ventajas de utilizar estas prácticas (¿Por qué?)</a:t>
            </a:r>
          </a:p>
          <a:p>
            <a:r>
              <a:rPr lang="es-AR" dirty="0"/>
              <a:t>Heredé código legacy no </a:t>
            </a:r>
            <a:r>
              <a:rPr lang="es-AR" dirty="0" err="1"/>
              <a:t>testeable</a:t>
            </a:r>
            <a:r>
              <a:rPr lang="es-AR" dirty="0"/>
              <a:t>. </a:t>
            </a:r>
            <a:r>
              <a:rPr lang="es-AR" dirty="0"/>
              <a:t>¿Por dónde </a:t>
            </a:r>
            <a:r>
              <a:rPr lang="es-AR" dirty="0" smtClean="0"/>
              <a:t>empezamos?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75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Introducción al </a:t>
            </a:r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67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¿</a:t>
            </a:r>
            <a:r>
              <a:rPr lang="es-AR" altLang="es-AR" dirty="0"/>
              <a:t>Qué</a:t>
            </a:r>
            <a:r>
              <a:rPr lang="es-AR" altLang="es-AR" dirty="0"/>
              <a:t> es un test?</a:t>
            </a:r>
          </a:p>
          <a:p>
            <a:pPr lvl="1"/>
            <a:r>
              <a:rPr lang="es-AR" altLang="es-AR" dirty="0"/>
              <a:t>Es una prueba que compara el resultado esperado y el obtenido al ejecutar cierta funcionalidad de un </a:t>
            </a:r>
            <a:r>
              <a:rPr lang="es-AR" altLang="es-AR" dirty="0" smtClean="0"/>
              <a:t>sistema</a:t>
            </a:r>
            <a:endParaRPr lang="es-AR" altLang="es-AR" dirty="0"/>
          </a:p>
          <a:p>
            <a:r>
              <a:rPr lang="es-AR" altLang="es-AR" dirty="0"/>
              <a:t>¿Qué es un test de desarrollador?</a:t>
            </a:r>
          </a:p>
          <a:p>
            <a:pPr lvl="1"/>
            <a:r>
              <a:rPr lang="es-AR" altLang="es-AR" dirty="0"/>
              <a:t>Código escrito por el desarrollador para testear que lo desarrollado genera los resultados </a:t>
            </a:r>
            <a:r>
              <a:rPr lang="es-AR" altLang="es-AR" dirty="0" smtClean="0"/>
              <a:t>esperados</a:t>
            </a:r>
            <a:endParaRPr lang="es-AR" altLang="es-AR" dirty="0"/>
          </a:p>
          <a:p>
            <a:pPr lvl="1"/>
            <a:r>
              <a:rPr lang="es-AR" altLang="es-AR" dirty="0"/>
              <a:t>Es complementario a las pruebas funcionales, generalmente realizadas por un especialista en </a:t>
            </a:r>
            <a:r>
              <a:rPr lang="es-AR" altLang="es-AR" dirty="0" err="1" smtClean="0"/>
              <a:t>testing</a:t>
            </a:r>
            <a:endParaRPr lang="es-AR" altLang="es-AR" dirty="0"/>
          </a:p>
          <a:p>
            <a:pPr lvl="1"/>
            <a:r>
              <a:rPr lang="es-AR" altLang="es-AR" dirty="0"/>
              <a:t>Generalmente se ejecutan de forma automática mediante una </a:t>
            </a:r>
            <a:r>
              <a:rPr lang="es-AR" altLang="es-AR" dirty="0" smtClean="0"/>
              <a:t>herramienta</a:t>
            </a:r>
            <a:endParaRPr lang="es-AR" altLang="es-AR" dirty="0"/>
          </a:p>
        </p:txBody>
      </p:sp>
      <p:pic>
        <p:nvPicPr>
          <p:cNvPr id="1028" name="Picture 4" descr="Trabajadopr haciendo un trabajo de investigaciÃ³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1" t="6100" r="23376" b="7464"/>
          <a:stretch/>
        </p:blipFill>
        <p:spPr bwMode="auto">
          <a:xfrm>
            <a:off x="10515600" y="0"/>
            <a:ext cx="1440874" cy="220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5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</a:t>
            </a:r>
            <a:r>
              <a:rPr lang="en-US" dirty="0" err="1"/>
              <a:t>unitarios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¿Qué es un test unitario?</a:t>
            </a:r>
          </a:p>
          <a:p>
            <a:pPr lvl="1"/>
            <a:r>
              <a:rPr lang="es-AR" altLang="es-AR" dirty="0"/>
              <a:t>Es un test que se realiza </a:t>
            </a:r>
            <a:r>
              <a:rPr lang="es-AR" altLang="es-AR" dirty="0" smtClean="0"/>
              <a:t>abstrayendo </a:t>
            </a:r>
            <a:r>
              <a:rPr lang="es-AR" altLang="es-AR" dirty="0"/>
              <a:t>el objeto a testear de sus dependencias con otros </a:t>
            </a:r>
            <a:r>
              <a:rPr lang="es-AR" altLang="es-AR" dirty="0" smtClean="0"/>
              <a:t>componentes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959" y="3587032"/>
            <a:ext cx="3080081" cy="19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</a:t>
            </a:r>
            <a:r>
              <a:rPr lang="en-US" dirty="0" err="1"/>
              <a:t>unitarios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test </a:t>
            </a:r>
            <a:r>
              <a:rPr lang="en-US" dirty="0" err="1"/>
              <a:t>unitario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Documenta</a:t>
            </a:r>
            <a:r>
              <a:rPr lang="en-US" dirty="0"/>
              <a:t> el </a:t>
            </a:r>
            <a:r>
              <a:rPr lang="en-US" dirty="0" err="1"/>
              <a:t>diseño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endParaRPr lang="en-US" dirty="0"/>
          </a:p>
          <a:p>
            <a:pPr lvl="1"/>
            <a:r>
              <a:rPr lang="en-US" dirty="0" err="1"/>
              <a:t>Tiene</a:t>
            </a:r>
            <a:r>
              <a:rPr lang="en-US" dirty="0"/>
              <a:t> control total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ejecución</a:t>
            </a:r>
            <a:endParaRPr lang="en-US" dirty="0"/>
          </a:p>
          <a:p>
            <a:pPr lvl="1"/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ejecutarse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parte de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tests</a:t>
            </a:r>
          </a:p>
          <a:p>
            <a:pPr lvl="1"/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consistentemente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pPr lvl="1"/>
            <a:r>
              <a:rPr lang="en-US" dirty="0" err="1"/>
              <a:t>Prueba</a:t>
            </a:r>
            <a:r>
              <a:rPr lang="en-US" dirty="0"/>
              <a:t> un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concepto</a:t>
            </a:r>
            <a:r>
              <a:rPr lang="en-US" dirty="0"/>
              <a:t> </a:t>
            </a:r>
            <a:r>
              <a:rPr lang="en-US" dirty="0" err="1"/>
              <a:t>lógico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endParaRPr lang="en-US" dirty="0"/>
          </a:p>
          <a:p>
            <a:pPr lvl="1"/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claro</a:t>
            </a:r>
            <a:r>
              <a:rPr lang="en-US" dirty="0"/>
              <a:t> y </a:t>
            </a:r>
            <a:r>
              <a:rPr lang="en-US" dirty="0" err="1"/>
              <a:t>consistente</a:t>
            </a:r>
            <a:endParaRPr lang="en-US" dirty="0"/>
          </a:p>
          <a:p>
            <a:pPr lvl="1"/>
            <a:r>
              <a:rPr lang="en-US" dirty="0" err="1"/>
              <a:t>Es</a:t>
            </a:r>
            <a:r>
              <a:rPr lang="en-US" dirty="0"/>
              <a:t> legible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mantenible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</a:t>
            </a:r>
            <a:r>
              <a:rPr lang="en-US" dirty="0" err="1"/>
              <a:t>unitarios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dirty="0" smtClean="0"/>
              <a:t>Utilizar </a:t>
            </a:r>
            <a:r>
              <a:rPr lang="es-AR" dirty="0" err="1" smtClean="0"/>
              <a:t>tests</a:t>
            </a:r>
            <a:r>
              <a:rPr lang="es-AR" dirty="0" smtClean="0"/>
              <a:t> unitarios:</a:t>
            </a:r>
            <a:endParaRPr lang="es-AR" dirty="0"/>
          </a:p>
          <a:p>
            <a:pPr lvl="1"/>
            <a:r>
              <a:rPr lang="es-AR" dirty="0" smtClean="0"/>
              <a:t>Minimiza </a:t>
            </a:r>
            <a:r>
              <a:rPr lang="es-AR" dirty="0"/>
              <a:t>el número de errores en el producto final</a:t>
            </a:r>
          </a:p>
          <a:p>
            <a:pPr lvl="1"/>
            <a:r>
              <a:rPr lang="es-AR" dirty="0" smtClean="0"/>
              <a:t>Hace </a:t>
            </a:r>
            <a:r>
              <a:rPr lang="es-AR" dirty="0"/>
              <a:t>el código más </a:t>
            </a:r>
            <a:r>
              <a:rPr lang="es-AR" dirty="0" err="1"/>
              <a:t>mantenible</a:t>
            </a:r>
            <a:endParaRPr lang="es-AR" dirty="0"/>
          </a:p>
          <a:p>
            <a:pPr lvl="1"/>
            <a:r>
              <a:rPr lang="es-AR" dirty="0" smtClean="0"/>
              <a:t>Permite </a:t>
            </a:r>
            <a:r>
              <a:rPr lang="es-AR" dirty="0"/>
              <a:t>la detección temprana de errores en el ambiente de desarrollo</a:t>
            </a:r>
          </a:p>
          <a:p>
            <a:pPr lvl="1"/>
            <a:r>
              <a:rPr lang="es-AR" dirty="0" smtClean="0"/>
              <a:t>Reduce </a:t>
            </a:r>
            <a:r>
              <a:rPr lang="es-AR" dirty="0"/>
              <a:t>el tiempo de desarrollo y mantenimiento durante el ciclo de vida de un proyecto</a:t>
            </a:r>
          </a:p>
          <a:p>
            <a:pPr lvl="1"/>
            <a:r>
              <a:rPr lang="es-AR" dirty="0" smtClean="0"/>
              <a:t>Permite </a:t>
            </a:r>
            <a:r>
              <a:rPr lang="es-AR" dirty="0"/>
              <a:t>generar métricas de cobertura de código</a:t>
            </a:r>
          </a:p>
          <a:p>
            <a:pPr lvl="1"/>
            <a:r>
              <a:rPr lang="es-AR" b="1" dirty="0" smtClean="0"/>
              <a:t>Mejora </a:t>
            </a:r>
            <a:r>
              <a:rPr lang="es-AR" b="1" dirty="0"/>
              <a:t>la calidad del producto final</a:t>
            </a:r>
          </a:p>
          <a:p>
            <a:pPr lvl="1"/>
            <a:endParaRPr lang="es-AR" dirty="0"/>
          </a:p>
        </p:txBody>
      </p:sp>
      <p:pic>
        <p:nvPicPr>
          <p:cNvPr id="4" name="Picture 2" descr="Trabajador con un megÃ¡fo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836" y="155814"/>
            <a:ext cx="2580346" cy="25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1415</Words>
  <Application>Microsoft Office PowerPoint</Application>
  <PresentationFormat>Widescreen</PresentationFormat>
  <Paragraphs>198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Segoe UI</vt:lpstr>
      <vt:lpstr>Segoe UI Light</vt:lpstr>
      <vt:lpstr>Office Theme</vt:lpstr>
      <vt:lpstr>Designing Testable Applications</vt:lpstr>
      <vt:lpstr>Agenda</vt:lpstr>
      <vt:lpstr>Objetivos</vt:lpstr>
      <vt:lpstr>Objetivos</vt:lpstr>
      <vt:lpstr>Tests unitarios</vt:lpstr>
      <vt:lpstr>Tests unitarios</vt:lpstr>
      <vt:lpstr>Tests unitarios</vt:lpstr>
      <vt:lpstr>Tests unitarios</vt:lpstr>
      <vt:lpstr>Tests unitarios</vt:lpstr>
      <vt:lpstr>¿Cómo diseñamos aplicaciones testeables?</vt:lpstr>
      <vt:lpstr>Tip 1: Programación orientada a interfaces</vt:lpstr>
      <vt:lpstr>Tip 2: Inyección de dependencias por constructor</vt:lpstr>
      <vt:lpstr>Tip 3: Favorecer la composición por sobre la herencia</vt:lpstr>
      <vt:lpstr>Tip 4: Generar tests unitarios</vt:lpstr>
      <vt:lpstr>Tip 5: Mocking de dependencias</vt:lpstr>
      <vt:lpstr>Tip 5: Mocking de dependencias</vt:lpstr>
      <vt:lpstr>Tip 5: Mocking de dependencias</vt:lpstr>
      <vt:lpstr>Tip 6: Escribiendo código testeable</vt:lpstr>
      <vt:lpstr>Tip 7: Wrappers para encapsular dependencias estáticas</vt:lpstr>
      <vt:lpstr>Código Legacy ¿Cómo lo hacemos testeable?</vt:lpstr>
      <vt:lpstr>Trabajando con código legacy</vt:lpstr>
      <vt:lpstr>Trabajando con código legacy</vt:lpstr>
      <vt:lpstr>Tip 1: Desacoplar dependencias del método</vt:lpstr>
      <vt:lpstr>Tip 1: Desacoplar dependencias del método</vt:lpstr>
      <vt:lpstr>Tip 2: Testear el método</vt:lpstr>
      <vt:lpstr>Tip 3: Refactorizar</vt:lpstr>
      <vt:lpstr>Tip 3: Refactorizar</vt:lpstr>
      <vt:lpstr>El “Legacy Code Change Algorithm”</vt:lpstr>
      <vt:lpstr>Coding time!</vt:lpstr>
      <vt:lpstr>Coding time!</vt:lpstr>
      <vt:lpstr>Feedback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Testable Applications - .NET Conf AR v2018</dc:title>
  <dc:creator>Leandro Goldin / Christian Smirnoff</dc:creator>
  <cp:lastModifiedBy>Christian Alejandro Smirnoff</cp:lastModifiedBy>
  <cp:revision>92</cp:revision>
  <dcterms:created xsi:type="dcterms:W3CDTF">2017-05-29T19:38:38Z</dcterms:created>
  <dcterms:modified xsi:type="dcterms:W3CDTF">2018-09-30T00:55:40Z</dcterms:modified>
</cp:coreProperties>
</file>