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6"/>
  </p:notesMasterIdLst>
  <p:handoutMasterIdLst>
    <p:handoutMasterId r:id="rId17"/>
  </p:handoutMasterIdLst>
  <p:sldIdLst>
    <p:sldId id="338" r:id="rId5"/>
    <p:sldId id="347" r:id="rId6"/>
    <p:sldId id="348" r:id="rId7"/>
    <p:sldId id="351" r:id="rId8"/>
    <p:sldId id="349" r:id="rId9"/>
    <p:sldId id="350" r:id="rId10"/>
    <p:sldId id="352" r:id="rId11"/>
    <p:sldId id="353" r:id="rId12"/>
    <p:sldId id="354" r:id="rId13"/>
    <p:sldId id="355" r:id="rId14"/>
    <p:sldId id="3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3507"/>
  </p:normalViewPr>
  <p:slideViewPr>
    <p:cSldViewPr snapToGrid="0">
      <p:cViewPr varScale="1">
        <p:scale>
          <a:sx n="86" d="100"/>
          <a:sy n="86" d="100"/>
        </p:scale>
        <p:origin x="379" y="67"/>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10/26/2020</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10/26/2020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10/26/2020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10/26/2020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10/26/2020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aughben/ML_Projects/blob/master/SeoulBikeSharingDemand/BikeShare_ML.ipynb"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p:txBody>
          <a:bodyPr/>
          <a:lstStyle/>
          <a:p>
            <a:r>
              <a:rPr lang="en-US" cap="none" dirty="0"/>
              <a:t>Increasing Profits Through Demand Forecasting</a:t>
            </a:r>
          </a:p>
        </p:txBody>
      </p:sp>
      <p:sp>
        <p:nvSpPr>
          <p:cNvPr id="3" name="Subtitle 2">
            <a:extLst>
              <a:ext uri="{FF2B5EF4-FFF2-40B4-BE49-F238E27FC236}">
                <a16:creationId xmlns:a16="http://schemas.microsoft.com/office/drawing/2014/main" id="{171C4BF9-0712-B24C-9B29-1A941E18718E}"/>
              </a:ext>
            </a:extLst>
          </p:cNvPr>
          <p:cNvSpPr>
            <a:spLocks noGrp="1"/>
          </p:cNvSpPr>
          <p:nvPr>
            <p:ph type="subTitle" idx="1"/>
          </p:nvPr>
        </p:nvSpPr>
        <p:spPr/>
        <p:txBody>
          <a:bodyPr/>
          <a:lstStyle/>
          <a:p>
            <a:r>
              <a:rPr lang="en-US" cap="none" dirty="0"/>
              <a:t>Using Seoul Bike Sharing Demand Data</a:t>
            </a:r>
          </a:p>
        </p:txBody>
      </p:sp>
      <p:sp>
        <p:nvSpPr>
          <p:cNvPr id="4" name="TextBox 3">
            <a:extLst>
              <a:ext uri="{FF2B5EF4-FFF2-40B4-BE49-F238E27FC236}">
                <a16:creationId xmlns:a16="http://schemas.microsoft.com/office/drawing/2014/main" id="{516D505B-A09E-4264-B1E1-32849540CEC4}"/>
              </a:ext>
            </a:extLst>
          </p:cNvPr>
          <p:cNvSpPr txBox="1"/>
          <p:nvPr/>
        </p:nvSpPr>
        <p:spPr>
          <a:xfrm>
            <a:off x="4630165" y="3228945"/>
            <a:ext cx="2895600" cy="400110"/>
          </a:xfrm>
          <a:prstGeom prst="rect">
            <a:avLst/>
          </a:prstGeom>
          <a:noFill/>
        </p:spPr>
        <p:txBody>
          <a:bodyPr wrap="square" rtlCol="0">
            <a:spAutoFit/>
          </a:bodyPr>
          <a:lstStyle/>
          <a:p>
            <a:pPr algn="ctr"/>
            <a:r>
              <a:rPr lang="en-US" sz="2000" dirty="0">
                <a:solidFill>
                  <a:schemeClr val="bg1"/>
                </a:solidFill>
              </a:rPr>
              <a:t>Benjamin Baugh</a:t>
            </a:r>
          </a:p>
        </p:txBody>
      </p:sp>
    </p:spTree>
    <p:extLst>
      <p:ext uri="{BB962C8B-B14F-4D97-AF65-F5344CB8AC3E}">
        <p14:creationId xmlns:p14="http://schemas.microsoft.com/office/powerpoint/2010/main" val="21704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F0D0-4823-4343-8D41-0D7583DBFEAC}"/>
              </a:ext>
            </a:extLst>
          </p:cNvPr>
          <p:cNvSpPr>
            <a:spLocks noGrp="1"/>
          </p:cNvSpPr>
          <p:nvPr>
            <p:ph type="title"/>
          </p:nvPr>
        </p:nvSpPr>
        <p:spPr/>
        <p:txBody>
          <a:bodyPr/>
          <a:lstStyle/>
          <a:p>
            <a:r>
              <a:rPr lang="en-US" cap="none" dirty="0"/>
              <a:t>Graph of Results </a:t>
            </a:r>
          </a:p>
        </p:txBody>
      </p:sp>
      <p:sp>
        <p:nvSpPr>
          <p:cNvPr id="3" name="Content Placeholder 2">
            <a:extLst>
              <a:ext uri="{FF2B5EF4-FFF2-40B4-BE49-F238E27FC236}">
                <a16:creationId xmlns:a16="http://schemas.microsoft.com/office/drawing/2014/main" id="{82163BCD-E11D-4552-9331-413AAAB685C1}"/>
              </a:ext>
            </a:extLst>
          </p:cNvPr>
          <p:cNvSpPr>
            <a:spLocks noGrp="1"/>
          </p:cNvSpPr>
          <p:nvPr>
            <p:ph idx="1"/>
          </p:nvPr>
        </p:nvSpPr>
        <p:spPr/>
        <p:txBody>
          <a:bodyPr anchor="t"/>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Actual vs Predicted graph shows the clustering around the red line which was our goal.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see the clustering around the line becoming looser when it passes approximately 1500.</a:t>
            </a:r>
          </a:p>
          <a:p>
            <a:endParaRPr lang="en-US" dirty="0"/>
          </a:p>
        </p:txBody>
      </p:sp>
      <p:pic>
        <p:nvPicPr>
          <p:cNvPr id="4" name="Picture 3">
            <a:extLst>
              <a:ext uri="{FF2B5EF4-FFF2-40B4-BE49-F238E27FC236}">
                <a16:creationId xmlns:a16="http://schemas.microsoft.com/office/drawing/2014/main" id="{9AA479BA-1F86-49A7-B67E-643E0BB7D0E8}"/>
              </a:ext>
            </a:extLst>
          </p:cNvPr>
          <p:cNvPicPr/>
          <p:nvPr/>
        </p:nvPicPr>
        <p:blipFill>
          <a:blip r:embed="rId2"/>
          <a:stretch>
            <a:fillRect/>
          </a:stretch>
        </p:blipFill>
        <p:spPr>
          <a:xfrm>
            <a:off x="3723639" y="2800350"/>
            <a:ext cx="4744720" cy="3937000"/>
          </a:xfrm>
          <a:prstGeom prst="rect">
            <a:avLst/>
          </a:prstGeom>
        </p:spPr>
      </p:pic>
    </p:spTree>
    <p:extLst>
      <p:ext uri="{BB962C8B-B14F-4D97-AF65-F5344CB8AC3E}">
        <p14:creationId xmlns:p14="http://schemas.microsoft.com/office/powerpoint/2010/main" val="243535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0153-C1DB-40B0-90AB-1354B3FE7883}"/>
              </a:ext>
            </a:extLst>
          </p:cNvPr>
          <p:cNvSpPr>
            <a:spLocks noGrp="1"/>
          </p:cNvSpPr>
          <p:nvPr>
            <p:ph type="title"/>
          </p:nvPr>
        </p:nvSpPr>
        <p:spPr/>
        <p:txBody>
          <a:bodyPr/>
          <a:lstStyle/>
          <a:p>
            <a:r>
              <a:rPr lang="en-US" cap="none" dirty="0"/>
              <a:t>Code</a:t>
            </a:r>
          </a:p>
        </p:txBody>
      </p:sp>
      <p:sp>
        <p:nvSpPr>
          <p:cNvPr id="3" name="Content Placeholder 2">
            <a:extLst>
              <a:ext uri="{FF2B5EF4-FFF2-40B4-BE49-F238E27FC236}">
                <a16:creationId xmlns:a16="http://schemas.microsoft.com/office/drawing/2014/main" id="{19B7BCE4-D697-4F6C-B792-2F055C38147B}"/>
              </a:ext>
            </a:extLst>
          </p:cNvPr>
          <p:cNvSpPr>
            <a:spLocks noGrp="1"/>
          </p:cNvSpPr>
          <p:nvPr>
            <p:ph type="body" idx="1"/>
          </p:nvPr>
        </p:nvSpPr>
        <p:spPr/>
        <p:txBody>
          <a:bodyPr anchor="t"/>
          <a:lstStyle/>
          <a:p>
            <a:r>
              <a:rPr lang="en-US" sz="1800" cap="none" dirty="0">
                <a:effectLst/>
                <a:latin typeface="Calibri" panose="020F0502020204030204" pitchFamily="34" charset="0"/>
                <a:ea typeface="Calibri" panose="020F0502020204030204" pitchFamily="34" charset="0"/>
                <a:cs typeface="Times New Roman" panose="02020603050405020304" pitchFamily="18" charset="0"/>
              </a:rPr>
              <a:t>The Code For This Project Can Be Found At This </a:t>
            </a:r>
            <a:r>
              <a:rPr lang="en-US" sz="1800" u="sng" cap="non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Link</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4323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C4C157-B937-41CF-AE22-C80BC0F12448}"/>
              </a:ext>
            </a:extLst>
          </p:cNvPr>
          <p:cNvSpPr>
            <a:spLocks noGrp="1"/>
          </p:cNvSpPr>
          <p:nvPr>
            <p:ph type="title"/>
          </p:nvPr>
        </p:nvSpPr>
        <p:spPr/>
        <p:txBody>
          <a:bodyPr/>
          <a:lstStyle/>
          <a:p>
            <a:r>
              <a:rPr lang="en-US" cap="none" dirty="0"/>
              <a:t>Introduction of Business Case</a:t>
            </a:r>
          </a:p>
        </p:txBody>
      </p:sp>
      <p:sp>
        <p:nvSpPr>
          <p:cNvPr id="5" name="Content Placeholder 4">
            <a:extLst>
              <a:ext uri="{FF2B5EF4-FFF2-40B4-BE49-F238E27FC236}">
                <a16:creationId xmlns:a16="http://schemas.microsoft.com/office/drawing/2014/main" id="{64E2255B-CFDD-4FE1-A6A8-A895DA89E334}"/>
              </a:ext>
            </a:extLst>
          </p:cNvPr>
          <p:cNvSpPr>
            <a:spLocks noGrp="1"/>
          </p:cNvSpPr>
          <p:nvPr>
            <p:ph idx="1"/>
          </p:nvPr>
        </p:nvSpPr>
        <p:spPr/>
        <p:txBody>
          <a:bodyPr anchor="t"/>
          <a:lstStyle/>
          <a:p>
            <a:pPr marL="0" marR="0" indent="0">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GOAL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goal is to predict the hourly demand of bike rentals. With this information, we can make sure the correct number of bikes are available for customers to rent. We want to avoid stock outs to maximize revenue. We can also eliminate waste and the cost associated with having too many bikes. </a:t>
            </a:r>
          </a:p>
          <a:p>
            <a:pPr marL="0" marR="0" indent="0">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PROCESS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clean and prepare the data and try many regression algorithms. After we find the model best suited to our task, we will fine-tune it. Finally, we will test the model with new data. </a:t>
            </a:r>
          </a:p>
          <a:p>
            <a:pPr marL="0" marR="0" indent="0">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RESULTS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results indicate that after fine-tuning,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was the most accurate. Looking at an Actual vs Predicted plot, we see the model is more accurate when demand is between 0 and about 1300. When demand goes over 1500 then the model is less accurate. That being said, the hourly demand stays below 1500 most of the time. </a:t>
            </a:r>
          </a:p>
          <a:p>
            <a:endParaRPr lang="en-US" dirty="0"/>
          </a:p>
        </p:txBody>
      </p:sp>
    </p:spTree>
    <p:extLst>
      <p:ext uri="{BB962C8B-B14F-4D97-AF65-F5344CB8AC3E}">
        <p14:creationId xmlns:p14="http://schemas.microsoft.com/office/powerpoint/2010/main" val="79885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514AC7B-8B37-40BA-AEF3-1B21E97F95B1}"/>
              </a:ext>
            </a:extLst>
          </p:cNvPr>
          <p:cNvSpPr>
            <a:spLocks noGrp="1"/>
          </p:cNvSpPr>
          <p:nvPr>
            <p:ph sz="half" idx="1"/>
          </p:nvPr>
        </p:nvSpPr>
        <p:spPr>
          <a:xfrm>
            <a:off x="581192" y="1956390"/>
            <a:ext cx="7326673" cy="4467523"/>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13 independent variables. Our dependent variable is Rented Bike Count. There are three columns that are not numeric and will need to be prepared before modeling. There are no missing values in any columns.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number of bikes rented has a Poisson distribution. Temperature &amp; Humidity are close to a normal distribution. Wind speed, Visibility (10m), Solar Radiation, Rainfall and Snowfall have either a floor or a ceiling.</a:t>
            </a:r>
          </a:p>
          <a:p>
            <a:r>
              <a:rPr lang="en-US" sz="1800" dirty="0">
                <a:latin typeface="Calibri" panose="020F0502020204030204" pitchFamily="34" charset="0"/>
                <a:cs typeface="Times New Roman" panose="02020603050405020304" pitchFamily="18" charset="0"/>
              </a:rPr>
              <a:t>Distribution of Bikes Rented</a:t>
            </a:r>
          </a:p>
        </p:txBody>
      </p:sp>
      <p:sp>
        <p:nvSpPr>
          <p:cNvPr id="5" name="Content Placeholder 4">
            <a:extLst>
              <a:ext uri="{FF2B5EF4-FFF2-40B4-BE49-F238E27FC236}">
                <a16:creationId xmlns:a16="http://schemas.microsoft.com/office/drawing/2014/main" id="{4AEB4607-3E3F-4283-BC7F-49E99832CEF2}"/>
              </a:ext>
            </a:extLst>
          </p:cNvPr>
          <p:cNvSpPr>
            <a:spLocks noGrp="1"/>
          </p:cNvSpPr>
          <p:nvPr>
            <p:ph sz="half" idx="2"/>
          </p:nvPr>
        </p:nvSpPr>
        <p:spPr>
          <a:xfrm>
            <a:off x="8229599" y="1956391"/>
            <a:ext cx="3381209" cy="4467523"/>
          </a:xfrm>
        </p:spPr>
        <p:txBody>
          <a:bodyPr>
            <a:normAutofit fontScale="85000" lnSpcReduction="10000"/>
          </a:bodyPr>
          <a:lstStyle/>
          <a:p>
            <a:pPr marL="0" marR="0" lvl="0" indent="0">
              <a:lnSpc>
                <a:spcPct val="107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Variables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Date: year-month-day</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Rented Bike count: Count of bikes rented at each hour</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Hour: Hour of the day</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Temperature: Temperature in Celsius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Humidity -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Windspeed - m/s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Visibility - 10m</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Dew point temperature: Celsius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Solar radiation - MJ/m2</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Rainfall - mm</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Snowfall - cm</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Seasons: Winter, Spring, Summer, Autumn</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Holiday: Holiday/No holiday</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Functional Day: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NoFunc</a:t>
            </a:r>
            <a:r>
              <a:rPr lang="en-US" sz="1800" dirty="0">
                <a:effectLst/>
                <a:latin typeface="Calibri" panose="020F0502020204030204" pitchFamily="34" charset="0"/>
                <a:ea typeface="Calibri" panose="020F0502020204030204" pitchFamily="34" charset="0"/>
                <a:cs typeface="Times New Roman" panose="02020603050405020304" pitchFamily="18" charset="0"/>
              </a:rPr>
              <a:t>(Non Functional Hours), Fun(Functional hours)</a:t>
            </a:r>
          </a:p>
          <a:p>
            <a:endParaRPr lang="en-US" dirty="0"/>
          </a:p>
        </p:txBody>
      </p:sp>
      <p:sp>
        <p:nvSpPr>
          <p:cNvPr id="2" name="Title 1">
            <a:extLst>
              <a:ext uri="{FF2B5EF4-FFF2-40B4-BE49-F238E27FC236}">
                <a16:creationId xmlns:a16="http://schemas.microsoft.com/office/drawing/2014/main" id="{B92C4DFD-2D42-4F58-B1C8-73A79C7FCFDE}"/>
              </a:ext>
            </a:extLst>
          </p:cNvPr>
          <p:cNvSpPr>
            <a:spLocks noGrp="1"/>
          </p:cNvSpPr>
          <p:nvPr>
            <p:ph type="title"/>
          </p:nvPr>
        </p:nvSpPr>
        <p:spPr/>
        <p:txBody>
          <a:bodyPr/>
          <a:lstStyle/>
          <a:p>
            <a:r>
              <a:rPr lang="en-US" cap="none" dirty="0"/>
              <a:t>Data Description </a:t>
            </a:r>
          </a:p>
        </p:txBody>
      </p:sp>
      <p:pic>
        <p:nvPicPr>
          <p:cNvPr id="7" name="Picture 6">
            <a:extLst>
              <a:ext uri="{FF2B5EF4-FFF2-40B4-BE49-F238E27FC236}">
                <a16:creationId xmlns:a16="http://schemas.microsoft.com/office/drawing/2014/main" id="{F46FFCBC-7980-4152-903B-EB1F6640A040}"/>
              </a:ext>
            </a:extLst>
          </p:cNvPr>
          <p:cNvPicPr>
            <a:picLocks noChangeAspect="1"/>
          </p:cNvPicPr>
          <p:nvPr/>
        </p:nvPicPr>
        <p:blipFill>
          <a:blip r:embed="rId2"/>
          <a:stretch>
            <a:fillRect/>
          </a:stretch>
        </p:blipFill>
        <p:spPr>
          <a:xfrm>
            <a:off x="1207726" y="4346416"/>
            <a:ext cx="3596952" cy="2331922"/>
          </a:xfrm>
          <a:prstGeom prst="rect">
            <a:avLst/>
          </a:prstGeom>
        </p:spPr>
      </p:pic>
    </p:spTree>
    <p:extLst>
      <p:ext uri="{BB962C8B-B14F-4D97-AF65-F5344CB8AC3E}">
        <p14:creationId xmlns:p14="http://schemas.microsoft.com/office/powerpoint/2010/main" val="298613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7FEC72-2837-4A29-92BF-3B4CBD1CC105}"/>
              </a:ext>
            </a:extLst>
          </p:cNvPr>
          <p:cNvSpPr>
            <a:spLocks noGrp="1"/>
          </p:cNvSpPr>
          <p:nvPr>
            <p:ph sz="half" idx="1"/>
          </p:nvPr>
        </p:nvSpPr>
        <p:spPr>
          <a:xfrm>
            <a:off x="581193" y="1956391"/>
            <a:ext cx="5887339" cy="4467523"/>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creating a correlation matrix, we see “Temperature” and “Dew point temperature” are highly correlated.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want to avoid multicollinearity so we will drop one of the variables.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will keep “Temperature” because it has a higher correlation with Rented Bike Count.</a:t>
            </a:r>
          </a:p>
          <a:p>
            <a:endParaRPr lang="en-US" dirty="0"/>
          </a:p>
        </p:txBody>
      </p:sp>
      <p:sp>
        <p:nvSpPr>
          <p:cNvPr id="3" name="Content Placeholder 2">
            <a:extLst>
              <a:ext uri="{FF2B5EF4-FFF2-40B4-BE49-F238E27FC236}">
                <a16:creationId xmlns:a16="http://schemas.microsoft.com/office/drawing/2014/main" id="{AD5683D3-D275-4C78-A13A-92C7149077D6}"/>
              </a:ext>
            </a:extLst>
          </p:cNvPr>
          <p:cNvSpPr>
            <a:spLocks noGrp="1"/>
          </p:cNvSpPr>
          <p:nvPr>
            <p:ph sz="half" idx="2"/>
          </p:nvPr>
        </p:nvSpPr>
        <p:spPr>
          <a:xfrm>
            <a:off x="6722533" y="1956391"/>
            <a:ext cx="4888276" cy="4467523"/>
          </a:xfrm>
        </p:spPr>
        <p:txBody>
          <a:bodyPr/>
          <a:lstStyle/>
          <a:p>
            <a:pPr marL="0" indent="0" algn="ctr">
              <a:buNone/>
            </a:pPr>
            <a:r>
              <a:rPr lang="en-US" sz="2400" dirty="0">
                <a:latin typeface="Calibri" panose="020F0502020204030204" pitchFamily="34" charset="0"/>
                <a:cs typeface="Times New Roman" panose="02020603050405020304" pitchFamily="18" charset="0"/>
              </a:rPr>
              <a:t>Correlation Matrix</a:t>
            </a:r>
          </a:p>
          <a:p>
            <a:endParaRPr lang="en-US" dirty="0"/>
          </a:p>
        </p:txBody>
      </p:sp>
      <p:sp>
        <p:nvSpPr>
          <p:cNvPr id="4" name="Title 3">
            <a:extLst>
              <a:ext uri="{FF2B5EF4-FFF2-40B4-BE49-F238E27FC236}">
                <a16:creationId xmlns:a16="http://schemas.microsoft.com/office/drawing/2014/main" id="{A7549449-F35F-4DC8-8747-71EA314CE305}"/>
              </a:ext>
            </a:extLst>
          </p:cNvPr>
          <p:cNvSpPr>
            <a:spLocks noGrp="1"/>
          </p:cNvSpPr>
          <p:nvPr>
            <p:ph type="title"/>
          </p:nvPr>
        </p:nvSpPr>
        <p:spPr/>
        <p:txBody>
          <a:bodyPr/>
          <a:lstStyle/>
          <a:p>
            <a:r>
              <a:rPr lang="en-US" cap="none" dirty="0"/>
              <a:t>Correlation</a:t>
            </a:r>
          </a:p>
        </p:txBody>
      </p:sp>
      <p:pic>
        <p:nvPicPr>
          <p:cNvPr id="6" name="Picture 5">
            <a:extLst>
              <a:ext uri="{FF2B5EF4-FFF2-40B4-BE49-F238E27FC236}">
                <a16:creationId xmlns:a16="http://schemas.microsoft.com/office/drawing/2014/main" id="{567E688E-1912-40BD-9E21-A5D26A8A5008}"/>
              </a:ext>
            </a:extLst>
          </p:cNvPr>
          <p:cNvPicPr>
            <a:picLocks noChangeAspect="1"/>
          </p:cNvPicPr>
          <p:nvPr/>
        </p:nvPicPr>
        <p:blipFill>
          <a:blip r:embed="rId2"/>
          <a:stretch>
            <a:fillRect/>
          </a:stretch>
        </p:blipFill>
        <p:spPr>
          <a:xfrm>
            <a:off x="6344457" y="2321953"/>
            <a:ext cx="5847543" cy="4467522"/>
          </a:xfrm>
          <a:prstGeom prst="rect">
            <a:avLst/>
          </a:prstGeom>
        </p:spPr>
      </p:pic>
    </p:spTree>
    <p:extLst>
      <p:ext uri="{BB962C8B-B14F-4D97-AF65-F5344CB8AC3E}">
        <p14:creationId xmlns:p14="http://schemas.microsoft.com/office/powerpoint/2010/main" val="278779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19EB-C59C-4B81-909D-588C28F614AD}"/>
              </a:ext>
            </a:extLst>
          </p:cNvPr>
          <p:cNvSpPr>
            <a:spLocks noGrp="1"/>
          </p:cNvSpPr>
          <p:nvPr>
            <p:ph type="title"/>
          </p:nvPr>
        </p:nvSpPr>
        <p:spPr/>
        <p:txBody>
          <a:bodyPr/>
          <a:lstStyle/>
          <a:p>
            <a:r>
              <a:rPr lang="en-US" cap="none" dirty="0"/>
              <a:t>Cleaning and Preparing the Data</a:t>
            </a:r>
          </a:p>
        </p:txBody>
      </p:sp>
      <p:sp>
        <p:nvSpPr>
          <p:cNvPr id="3" name="Content Placeholder 2">
            <a:extLst>
              <a:ext uri="{FF2B5EF4-FFF2-40B4-BE49-F238E27FC236}">
                <a16:creationId xmlns:a16="http://schemas.microsoft.com/office/drawing/2014/main" id="{0F52DF4C-976E-4FC0-90F0-59D866769507}"/>
              </a:ext>
            </a:extLst>
          </p:cNvPr>
          <p:cNvSpPr>
            <a:spLocks noGrp="1"/>
          </p:cNvSpPr>
          <p:nvPr>
            <p:ph idx="1"/>
          </p:nvPr>
        </p:nvSpPr>
        <p:spPr>
          <a:xfrm>
            <a:off x="581192" y="1608667"/>
            <a:ext cx="11029615" cy="4366683"/>
          </a:xfrm>
        </p:spPr>
        <p:txBody>
          <a:bodyPr anchor="t"/>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Turned “Seasons”, “Holiday”, and “Functioning Day” into dummy variables.</a:t>
            </a:r>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Broke out the date column into 5 variations of date: </a:t>
            </a:r>
          </a:p>
          <a:p>
            <a:pPr marL="666900" lvl="1" indent="-342900">
              <a:buFont typeface="+mj-lt"/>
              <a:buAutoNum type="arabicPeriod"/>
            </a:pPr>
            <a:r>
              <a:rPr lang="en-US" sz="1800" dirty="0">
                <a:latin typeface="Calibri" panose="020F0502020204030204" pitchFamily="34" charset="0"/>
                <a:cs typeface="Times New Roman" panose="02020603050405020304" pitchFamily="18" charset="0"/>
              </a:rPr>
              <a:t>Year</a:t>
            </a:r>
          </a:p>
          <a:p>
            <a:pPr marL="666900" lvl="1" indent="-342900">
              <a:buFont typeface="+mj-lt"/>
              <a:buAutoNum type="arabicPeriod"/>
            </a:pPr>
            <a:r>
              <a:rPr lang="en-US" sz="1800" dirty="0">
                <a:latin typeface="Calibri" panose="020F0502020204030204" pitchFamily="34" charset="0"/>
                <a:cs typeface="Times New Roman" panose="02020603050405020304" pitchFamily="18" charset="0"/>
              </a:rPr>
              <a:t>Month</a:t>
            </a:r>
          </a:p>
          <a:p>
            <a:pPr marL="666900" lvl="1" indent="-342900">
              <a:buFont typeface="+mj-lt"/>
              <a:buAutoNum type="arabicPeriod"/>
            </a:pPr>
            <a:r>
              <a:rPr lang="en-US" sz="1800" dirty="0">
                <a:latin typeface="Calibri" panose="020F0502020204030204" pitchFamily="34" charset="0"/>
                <a:cs typeface="Times New Roman" panose="02020603050405020304" pitchFamily="18" charset="0"/>
              </a:rPr>
              <a:t>Day of Month</a:t>
            </a:r>
          </a:p>
          <a:p>
            <a:pPr marL="666900" lvl="1" indent="-342900">
              <a:buFont typeface="+mj-lt"/>
              <a:buAutoNum type="arabicPeriod"/>
            </a:pPr>
            <a:r>
              <a:rPr lang="en-US" sz="1800" dirty="0">
                <a:latin typeface="Calibri" panose="020F0502020204030204" pitchFamily="34" charset="0"/>
                <a:cs typeface="Times New Roman" panose="02020603050405020304" pitchFamily="18" charset="0"/>
              </a:rPr>
              <a:t>Week Day</a:t>
            </a:r>
          </a:p>
          <a:p>
            <a:pPr marL="666900" lvl="1" indent="-342900">
              <a:buFont typeface="+mj-lt"/>
              <a:buAutoNum type="arabicPeriod"/>
            </a:pPr>
            <a:r>
              <a:rPr lang="en-US" sz="1800" dirty="0">
                <a:latin typeface="Calibri" panose="020F0502020204030204" pitchFamily="34" charset="0"/>
                <a:cs typeface="Times New Roman" panose="02020603050405020304" pitchFamily="18" charset="0"/>
              </a:rPr>
              <a:t>Day of Week. </a:t>
            </a:r>
          </a:p>
          <a:p>
            <a:r>
              <a:rPr lang="en-US" dirty="0">
                <a:latin typeface="Calibri" panose="020F0502020204030204" pitchFamily="34" charset="0"/>
                <a:cs typeface="Times New Roman" panose="02020603050405020304" pitchFamily="18" charset="0"/>
              </a:rPr>
              <a:t>Dropped variable “Dew point temperature” </a:t>
            </a:r>
          </a:p>
          <a:p>
            <a:r>
              <a:rPr lang="en-US" dirty="0">
                <a:latin typeface="Calibri" panose="020F0502020204030204" pitchFamily="34" charset="0"/>
                <a:cs typeface="Times New Roman" panose="02020603050405020304" pitchFamily="18" charset="0"/>
              </a:rPr>
              <a:t>Scaled the variables with a min max scaler</a:t>
            </a:r>
          </a:p>
          <a:p>
            <a:endParaRPr lang="en-US" dirty="0"/>
          </a:p>
        </p:txBody>
      </p:sp>
    </p:spTree>
    <p:extLst>
      <p:ext uri="{BB962C8B-B14F-4D97-AF65-F5344CB8AC3E}">
        <p14:creationId xmlns:p14="http://schemas.microsoft.com/office/powerpoint/2010/main" val="422638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19EB-C59C-4B81-909D-588C28F614AD}"/>
              </a:ext>
            </a:extLst>
          </p:cNvPr>
          <p:cNvSpPr>
            <a:spLocks noGrp="1"/>
          </p:cNvSpPr>
          <p:nvPr>
            <p:ph type="title"/>
          </p:nvPr>
        </p:nvSpPr>
        <p:spPr/>
        <p:txBody>
          <a:bodyPr/>
          <a:lstStyle/>
          <a:p>
            <a:r>
              <a:rPr lang="en-US" cap="none" dirty="0"/>
              <a:t>Shortlist Promising Model</a:t>
            </a:r>
          </a:p>
        </p:txBody>
      </p:sp>
      <p:sp>
        <p:nvSpPr>
          <p:cNvPr id="3" name="Content Placeholder 2">
            <a:extLst>
              <a:ext uri="{FF2B5EF4-FFF2-40B4-BE49-F238E27FC236}">
                <a16:creationId xmlns:a16="http://schemas.microsoft.com/office/drawing/2014/main" id="{0F52DF4C-976E-4FC0-90F0-59D866769507}"/>
              </a:ext>
            </a:extLst>
          </p:cNvPr>
          <p:cNvSpPr>
            <a:spLocks noGrp="1"/>
          </p:cNvSpPr>
          <p:nvPr>
            <p:ph idx="1"/>
          </p:nvPr>
        </p:nvSpPr>
        <p:spPr>
          <a:xfrm>
            <a:off x="581192" y="1608666"/>
            <a:ext cx="11029615" cy="4995333"/>
          </a:xfrm>
        </p:spPr>
        <p:txBody>
          <a:bodyPr>
            <a:normAutofit fontScale="92500" lnSpcReduction="10000"/>
          </a:bodyPr>
          <a:lstStyle/>
          <a:p>
            <a:r>
              <a:rPr lang="en-US" sz="2100" dirty="0">
                <a:latin typeface="Calibri" panose="020F0502020204030204" pitchFamily="34" charset="0"/>
                <a:cs typeface="Times New Roman" panose="02020603050405020304" pitchFamily="18" charset="0"/>
              </a:rPr>
              <a:t>Test some models to find which algorithm has the most promise with our data. Models tried:</a:t>
            </a:r>
          </a:p>
          <a:p>
            <a:pPr marL="666900" lvl="1" indent="-342900">
              <a:buFont typeface="+mj-lt"/>
              <a:buAutoNum type="arabicPeriod"/>
            </a:pPr>
            <a:r>
              <a:rPr lang="en-US" sz="2100" dirty="0">
                <a:latin typeface="Calibri" panose="020F0502020204030204" pitchFamily="34" charset="0"/>
                <a:cs typeface="Times New Roman" panose="02020603050405020304" pitchFamily="18" charset="0"/>
              </a:rPr>
              <a:t>Linear Regression</a:t>
            </a:r>
          </a:p>
          <a:p>
            <a:pPr marL="666900" lvl="1" indent="-342900">
              <a:buFont typeface="+mj-lt"/>
              <a:buAutoNum type="arabicPeriod"/>
            </a:pPr>
            <a:r>
              <a:rPr lang="en-US" sz="2100" dirty="0">
                <a:latin typeface="Calibri" panose="020F0502020204030204" pitchFamily="34" charset="0"/>
                <a:cs typeface="Times New Roman" panose="02020603050405020304" pitchFamily="18" charset="0"/>
              </a:rPr>
              <a:t>Decision Tree</a:t>
            </a:r>
          </a:p>
          <a:p>
            <a:pPr marL="666900" lvl="1" indent="-342900">
              <a:buFont typeface="+mj-lt"/>
              <a:buAutoNum type="arabicPeriod"/>
            </a:pPr>
            <a:r>
              <a:rPr lang="en-US" sz="2100" dirty="0">
                <a:latin typeface="Calibri" panose="020F0502020204030204" pitchFamily="34" charset="0"/>
                <a:cs typeface="Times New Roman" panose="02020603050405020304" pitchFamily="18" charset="0"/>
              </a:rPr>
              <a:t>Random Forest</a:t>
            </a:r>
          </a:p>
          <a:p>
            <a:pPr marL="666900" lvl="1" indent="-342900">
              <a:buFont typeface="+mj-lt"/>
              <a:buAutoNum type="arabicPeriod"/>
            </a:pPr>
            <a:r>
              <a:rPr lang="en-US" sz="2100" dirty="0">
                <a:latin typeface="Calibri" panose="020F0502020204030204" pitchFamily="34" charset="0"/>
                <a:cs typeface="Times New Roman" panose="02020603050405020304" pitchFamily="18" charset="0"/>
              </a:rPr>
              <a:t>Support Vector Machine (SVM)</a:t>
            </a:r>
          </a:p>
          <a:p>
            <a:pPr marL="666900" lvl="1" indent="-342900">
              <a:buFont typeface="+mj-lt"/>
              <a:buAutoNum type="arabicPeriod"/>
            </a:pPr>
            <a:r>
              <a:rPr lang="en-US" sz="2100" dirty="0" err="1">
                <a:latin typeface="Calibri" panose="020F0502020204030204" pitchFamily="34" charset="0"/>
                <a:cs typeface="Times New Roman" panose="02020603050405020304" pitchFamily="18" charset="0"/>
              </a:rPr>
              <a:t>XGBoost</a:t>
            </a:r>
            <a:endParaRPr lang="en-US" sz="2100" dirty="0">
              <a:latin typeface="Calibri" panose="020F0502020204030204" pitchFamily="34" charset="0"/>
              <a:cs typeface="Times New Roman" panose="02020603050405020304" pitchFamily="18" charset="0"/>
            </a:endParaRPr>
          </a:p>
          <a:p>
            <a:r>
              <a:rPr lang="en-US" sz="2100" dirty="0">
                <a:latin typeface="Calibri" panose="020F0502020204030204" pitchFamily="34" charset="0"/>
                <a:cs typeface="Times New Roman" panose="02020603050405020304" pitchFamily="18" charset="0"/>
              </a:rPr>
              <a:t>The metrics used to compare models were:</a:t>
            </a:r>
          </a:p>
          <a:p>
            <a:pPr marL="781200" lvl="1" indent="-457200">
              <a:buFont typeface="+mj-lt"/>
              <a:buAutoNum type="arabicPeriod"/>
            </a:pPr>
            <a:r>
              <a:rPr lang="en-US" sz="2100" dirty="0">
                <a:latin typeface="Calibri" panose="020F0502020204030204" pitchFamily="34" charset="0"/>
                <a:cs typeface="Times New Roman" panose="02020603050405020304" pitchFamily="18" charset="0"/>
              </a:rPr>
              <a:t>Mean Absolute Error (MAE)</a:t>
            </a:r>
          </a:p>
          <a:p>
            <a:pPr marL="781200" lvl="1" indent="-457200">
              <a:buFont typeface="+mj-lt"/>
              <a:buAutoNum type="arabicPeriod"/>
            </a:pPr>
            <a:r>
              <a:rPr lang="en-US" sz="2100" dirty="0">
                <a:latin typeface="Calibri" panose="020F0502020204030204" pitchFamily="34" charset="0"/>
                <a:cs typeface="Times New Roman" panose="02020603050405020304" pitchFamily="18" charset="0"/>
              </a:rPr>
              <a:t>Mean Squared Error (MSE)</a:t>
            </a:r>
          </a:p>
          <a:p>
            <a:pPr marL="781200" lvl="1" indent="-457200">
              <a:buFont typeface="+mj-lt"/>
              <a:buAutoNum type="arabicPeriod"/>
            </a:pPr>
            <a:r>
              <a:rPr lang="en-US" sz="2100" dirty="0">
                <a:latin typeface="Calibri" panose="020F0502020204030204" pitchFamily="34" charset="0"/>
                <a:cs typeface="Times New Roman" panose="02020603050405020304" pitchFamily="18" charset="0"/>
              </a:rPr>
              <a:t>Root Means Squared Error (RMSE)</a:t>
            </a:r>
          </a:p>
          <a:p>
            <a:pPr marL="781200" lvl="1" indent="-457200">
              <a:buFont typeface="+mj-lt"/>
              <a:buAutoNum type="arabicPeriod"/>
            </a:pPr>
            <a:r>
              <a:rPr lang="en-US" sz="2100" dirty="0">
                <a:latin typeface="Calibri" panose="020F0502020204030204" pitchFamily="34" charset="0"/>
                <a:cs typeface="Times New Roman" panose="02020603050405020304" pitchFamily="18" charset="0"/>
              </a:rPr>
              <a:t>R Squared</a:t>
            </a:r>
          </a:p>
          <a:p>
            <a:r>
              <a:rPr lang="en-US" sz="2100" dirty="0">
                <a:latin typeface="Calibri" panose="020F0502020204030204" pitchFamily="34" charset="0"/>
                <a:cs typeface="Times New Roman" panose="02020603050405020304" pitchFamily="18" charset="0"/>
              </a:rPr>
              <a:t>Put the most weight behind the RMSE metric </a:t>
            </a:r>
          </a:p>
          <a:p>
            <a:endParaRPr lang="en-US" dirty="0"/>
          </a:p>
        </p:txBody>
      </p:sp>
    </p:spTree>
    <p:extLst>
      <p:ext uri="{BB962C8B-B14F-4D97-AF65-F5344CB8AC3E}">
        <p14:creationId xmlns:p14="http://schemas.microsoft.com/office/powerpoint/2010/main" val="346305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E3A564-6945-4F3E-9A67-2A913074AF12}"/>
              </a:ext>
            </a:extLst>
          </p:cNvPr>
          <p:cNvSpPr>
            <a:spLocks noGrp="1"/>
          </p:cNvSpPr>
          <p:nvPr>
            <p:ph type="title"/>
          </p:nvPr>
        </p:nvSpPr>
        <p:spPr/>
        <p:txBody>
          <a:bodyPr/>
          <a:lstStyle/>
          <a:p>
            <a:r>
              <a:rPr lang="en-US" cap="none" dirty="0"/>
              <a:t>Results of Shortlisting</a:t>
            </a:r>
          </a:p>
        </p:txBody>
      </p:sp>
      <p:sp>
        <p:nvSpPr>
          <p:cNvPr id="2" name="Content Placeholder 1">
            <a:extLst>
              <a:ext uri="{FF2B5EF4-FFF2-40B4-BE49-F238E27FC236}">
                <a16:creationId xmlns:a16="http://schemas.microsoft.com/office/drawing/2014/main" id="{FB957631-8F15-42D8-BE76-56039038B7D4}"/>
              </a:ext>
            </a:extLst>
          </p:cNvPr>
          <p:cNvSpPr>
            <a:spLocks noGrp="1"/>
          </p:cNvSpPr>
          <p:nvPr>
            <p:ph idx="1"/>
          </p:nvPr>
        </p:nvSpPr>
        <p:spPr/>
        <p:txBody>
          <a:bodyPr anchor="t"/>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Used Cross Validation with 10 folds. We took an average of the metrics for each model and a standard deviation of RMSE.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Looking at the results the Random Forest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models were the most accurate.</a:t>
            </a:r>
          </a:p>
          <a:p>
            <a:endParaRPr lang="en-US" dirty="0"/>
          </a:p>
        </p:txBody>
      </p:sp>
      <p:pic>
        <p:nvPicPr>
          <p:cNvPr id="11" name="Picture 10">
            <a:extLst>
              <a:ext uri="{FF2B5EF4-FFF2-40B4-BE49-F238E27FC236}">
                <a16:creationId xmlns:a16="http://schemas.microsoft.com/office/drawing/2014/main" id="{F641C4C9-679A-467A-B6F4-DD46AC2746F0}"/>
              </a:ext>
            </a:extLst>
          </p:cNvPr>
          <p:cNvPicPr>
            <a:picLocks noChangeAspect="1"/>
          </p:cNvPicPr>
          <p:nvPr/>
        </p:nvPicPr>
        <p:blipFill>
          <a:blip r:embed="rId2"/>
          <a:stretch>
            <a:fillRect/>
          </a:stretch>
        </p:blipFill>
        <p:spPr>
          <a:xfrm>
            <a:off x="1526610" y="3429000"/>
            <a:ext cx="9138779" cy="2277533"/>
          </a:xfrm>
          <a:prstGeom prst="rect">
            <a:avLst/>
          </a:prstGeom>
        </p:spPr>
      </p:pic>
    </p:spTree>
    <p:extLst>
      <p:ext uri="{BB962C8B-B14F-4D97-AF65-F5344CB8AC3E}">
        <p14:creationId xmlns:p14="http://schemas.microsoft.com/office/powerpoint/2010/main" val="151032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9172-A64E-4DEC-9D41-9787D19ED6C2}"/>
              </a:ext>
            </a:extLst>
          </p:cNvPr>
          <p:cNvSpPr>
            <a:spLocks noGrp="1"/>
          </p:cNvSpPr>
          <p:nvPr>
            <p:ph type="title"/>
          </p:nvPr>
        </p:nvSpPr>
        <p:spPr/>
        <p:txBody>
          <a:bodyPr/>
          <a:lstStyle/>
          <a:p>
            <a:r>
              <a:rPr lang="en-US" cap="none" dirty="0"/>
              <a:t>Fine-Tune the Models</a:t>
            </a:r>
          </a:p>
        </p:txBody>
      </p:sp>
      <p:sp>
        <p:nvSpPr>
          <p:cNvPr id="3" name="Content Placeholder 2">
            <a:extLst>
              <a:ext uri="{FF2B5EF4-FFF2-40B4-BE49-F238E27FC236}">
                <a16:creationId xmlns:a16="http://schemas.microsoft.com/office/drawing/2014/main" id="{78735BD1-AB06-47B1-8A0E-11FCD6015E17}"/>
              </a:ext>
            </a:extLst>
          </p:cNvPr>
          <p:cNvSpPr>
            <a:spLocks noGrp="1"/>
          </p:cNvSpPr>
          <p:nvPr>
            <p:ph idx="1"/>
          </p:nvPr>
        </p:nvSpPr>
        <p:spPr/>
        <p:txBody>
          <a:bodyPr anchor="t"/>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uned both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Random Forest models. </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U</a:t>
            </a:r>
            <a:r>
              <a:rPr lang="en-US" sz="1800" dirty="0">
                <a:effectLst/>
                <a:latin typeface="Calibri" panose="020F0502020204030204" pitchFamily="34" charset="0"/>
                <a:ea typeface="Calibri" panose="020F0502020204030204" pitchFamily="34" charset="0"/>
                <a:cs typeface="Times New Roman" panose="02020603050405020304" pitchFamily="18" charset="0"/>
              </a:rPr>
              <a:t>sed cross-validation and grid search to find the best set of hyperparameters.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RMSE was used as the metric to re-fit for testing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running many versions of both models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was the most accurate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best hyperparameters were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=10,n_estimators=1000". </a:t>
            </a:r>
          </a:p>
          <a:p>
            <a:endParaRPr lang="en-US" dirty="0"/>
          </a:p>
        </p:txBody>
      </p:sp>
      <p:pic>
        <p:nvPicPr>
          <p:cNvPr id="5" name="Picture 4">
            <a:extLst>
              <a:ext uri="{FF2B5EF4-FFF2-40B4-BE49-F238E27FC236}">
                <a16:creationId xmlns:a16="http://schemas.microsoft.com/office/drawing/2014/main" id="{BA232CE7-A78D-4A86-B4AD-075801E939FC}"/>
              </a:ext>
            </a:extLst>
          </p:cNvPr>
          <p:cNvPicPr>
            <a:picLocks noChangeAspect="1"/>
          </p:cNvPicPr>
          <p:nvPr/>
        </p:nvPicPr>
        <p:blipFill>
          <a:blip r:embed="rId2"/>
          <a:stretch>
            <a:fillRect/>
          </a:stretch>
        </p:blipFill>
        <p:spPr>
          <a:xfrm>
            <a:off x="1335703" y="4523299"/>
            <a:ext cx="9520591" cy="844568"/>
          </a:xfrm>
          <a:prstGeom prst="rect">
            <a:avLst/>
          </a:prstGeom>
        </p:spPr>
      </p:pic>
    </p:spTree>
    <p:extLst>
      <p:ext uri="{BB962C8B-B14F-4D97-AF65-F5344CB8AC3E}">
        <p14:creationId xmlns:p14="http://schemas.microsoft.com/office/powerpoint/2010/main" val="339436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06B3-A4F5-4264-9979-80A22C9F5B55}"/>
              </a:ext>
            </a:extLst>
          </p:cNvPr>
          <p:cNvSpPr>
            <a:spLocks noGrp="1"/>
          </p:cNvSpPr>
          <p:nvPr>
            <p:ph type="title"/>
          </p:nvPr>
        </p:nvSpPr>
        <p:spPr/>
        <p:txBody>
          <a:bodyPr/>
          <a:lstStyle/>
          <a:p>
            <a:r>
              <a:rPr lang="en-US" cap="none" dirty="0"/>
              <a:t>Conclusion</a:t>
            </a:r>
          </a:p>
        </p:txBody>
      </p:sp>
      <p:sp>
        <p:nvSpPr>
          <p:cNvPr id="3" name="Content Placeholder 2">
            <a:extLst>
              <a:ext uri="{FF2B5EF4-FFF2-40B4-BE49-F238E27FC236}">
                <a16:creationId xmlns:a16="http://schemas.microsoft.com/office/drawing/2014/main" id="{990C2431-9509-41CF-8AF4-ACFC68ABA874}"/>
              </a:ext>
            </a:extLst>
          </p:cNvPr>
          <p:cNvSpPr>
            <a:spLocks noGrp="1"/>
          </p:cNvSpPr>
          <p:nvPr>
            <p:ph idx="1"/>
          </p:nvPr>
        </p:nvSpPr>
        <p:spPr/>
        <p:txBody>
          <a:bodyPr anchor="t"/>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goal at the onset of the projects was to predict the hourly demand of bike rentals.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an accurate prediction we could increase profitability.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finding the best model and fine-tuning it, we tested the model on a new set of data. At the beginning of our projects we split out a test data set that was 20% of the total data.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results were the best yet as measured by our selected metrics. </a:t>
            </a:r>
          </a:p>
          <a:p>
            <a:endParaRPr lang="en-US" dirty="0"/>
          </a:p>
        </p:txBody>
      </p:sp>
      <p:pic>
        <p:nvPicPr>
          <p:cNvPr id="4" name="Picture 3">
            <a:extLst>
              <a:ext uri="{FF2B5EF4-FFF2-40B4-BE49-F238E27FC236}">
                <a16:creationId xmlns:a16="http://schemas.microsoft.com/office/drawing/2014/main" id="{92E536C7-CE3F-4B03-B65B-4D93CABD3544}"/>
              </a:ext>
            </a:extLst>
          </p:cNvPr>
          <p:cNvPicPr/>
          <p:nvPr/>
        </p:nvPicPr>
        <p:blipFill>
          <a:blip r:embed="rId2"/>
          <a:stretch>
            <a:fillRect/>
          </a:stretch>
        </p:blipFill>
        <p:spPr>
          <a:xfrm>
            <a:off x="3301999" y="4521200"/>
            <a:ext cx="5588000" cy="895349"/>
          </a:xfrm>
          <a:prstGeom prst="rect">
            <a:avLst/>
          </a:prstGeom>
        </p:spPr>
      </p:pic>
    </p:spTree>
    <p:extLst>
      <p:ext uri="{BB962C8B-B14F-4D97-AF65-F5344CB8AC3E}">
        <p14:creationId xmlns:p14="http://schemas.microsoft.com/office/powerpoint/2010/main" val="3128793248"/>
      </p:ext>
    </p:extLst>
  </p:cSld>
  <p:clrMapOvr>
    <a:masterClrMapping/>
  </p:clrMapOvr>
</p:sld>
</file>

<file path=ppt/theme/theme1.xml><?xml version="1.0" encoding="utf-8"?>
<a:theme xmlns:a="http://schemas.openxmlformats.org/drawingml/2006/main" name="Dividend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EB17DF47-B23F-4BE1-BFEA-606A2B278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175</TotalTime>
  <Words>775</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Helvetica Light</vt:lpstr>
      <vt:lpstr>Wingdings 2</vt:lpstr>
      <vt:lpstr>DividendVTI</vt:lpstr>
      <vt:lpstr>Increasing Profits Through Demand Forecasting</vt:lpstr>
      <vt:lpstr>Introduction of Business Case</vt:lpstr>
      <vt:lpstr>Data Description </vt:lpstr>
      <vt:lpstr>Correlation</vt:lpstr>
      <vt:lpstr>Cleaning and Preparing the Data</vt:lpstr>
      <vt:lpstr>Shortlist Promising Model</vt:lpstr>
      <vt:lpstr>Results of Shortlisting</vt:lpstr>
      <vt:lpstr>Fine-Tune the Models</vt:lpstr>
      <vt:lpstr>Conclusion</vt:lpstr>
      <vt:lpstr>Graph of Results </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Revenue</dc:title>
  <dc:creator>Ben Baugh</dc:creator>
  <cp:lastModifiedBy>Ben Baugh</cp:lastModifiedBy>
  <cp:revision>22</cp:revision>
  <dcterms:created xsi:type="dcterms:W3CDTF">2020-10-27T00:49:29Z</dcterms:created>
  <dcterms:modified xsi:type="dcterms:W3CDTF">2020-10-27T03:45:25Z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