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71" r:id="rId2"/>
    <p:sldId id="262" r:id="rId3"/>
    <p:sldId id="284" r:id="rId4"/>
    <p:sldId id="285" r:id="rId5"/>
    <p:sldId id="286" r:id="rId6"/>
    <p:sldId id="287" r:id="rId7"/>
    <p:sldId id="288" r:id="rId8"/>
    <p:sldId id="289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965FE-328B-4B44-A0CD-8364ADBD1952}" type="datetimeFigureOut">
              <a:rPr lang="es-CO" smtClean="0"/>
              <a:t>3/03/2020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488818-59E6-462B-8A37-6B80EC940A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0369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27381" y="2130426"/>
            <a:ext cx="10363200" cy="1470025"/>
          </a:xfrm>
        </p:spPr>
        <p:txBody>
          <a:bodyPr>
            <a:normAutofit/>
          </a:bodyPr>
          <a:lstStyle>
            <a:lvl1pPr algn="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351584" y="4149080"/>
            <a:ext cx="8534400" cy="144016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64755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9 Image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r">
              <a:defRPr sz="2400" b="1">
                <a:solidFill>
                  <a:srgbClr val="00558F"/>
                </a:solidFill>
              </a:defRPr>
            </a:lvl1pPr>
          </a:lstStyle>
          <a:p>
            <a:r>
              <a:rPr lang="es-ES" dirty="0" smtClean="0"/>
              <a:t>Haga clic para modificar </a:t>
            </a:r>
            <a:br>
              <a:rPr lang="es-ES" dirty="0" smtClean="0"/>
            </a:br>
            <a:r>
              <a:rPr lang="es-ES" dirty="0" smtClean="0"/>
              <a:t>el estilo de título del patrón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6225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2AD22-70DE-4F13-9C0B-1BBB74E0E355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3/03/2020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53072-CB0C-4590-8DB8-2DAFAD2DD70A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858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-93519" y="3125285"/>
            <a:ext cx="11991109" cy="2160240"/>
          </a:xfrm>
        </p:spPr>
        <p:txBody>
          <a:bodyPr>
            <a:normAutofit/>
          </a:bodyPr>
          <a:lstStyle/>
          <a:p>
            <a:r>
              <a:rPr lang="es-VE" sz="4400" dirty="0" smtClean="0"/>
              <a:t>Machine </a:t>
            </a:r>
            <a:r>
              <a:rPr lang="es-VE" sz="4400" dirty="0" err="1" smtClean="0"/>
              <a:t>Learning</a:t>
            </a:r>
            <a:r>
              <a:rPr lang="es-VE" sz="4400" dirty="0" smtClean="0"/>
              <a:t>: </a:t>
            </a:r>
            <a:r>
              <a:rPr lang="es-VE" sz="4400" dirty="0" err="1" smtClean="0"/>
              <a:t>Feature</a:t>
            </a:r>
            <a:r>
              <a:rPr lang="es-VE" sz="4400" dirty="0" smtClean="0"/>
              <a:t> </a:t>
            </a:r>
            <a:r>
              <a:rPr lang="es-VE" sz="4400" dirty="0" err="1" smtClean="0"/>
              <a:t>Selection</a:t>
            </a:r>
            <a:r>
              <a:rPr lang="es-VE" sz="3600" dirty="0"/>
              <a:t/>
            </a:r>
            <a:br>
              <a:rPr lang="es-VE" sz="3600" dirty="0"/>
            </a:br>
            <a:endParaRPr lang="en-US" sz="3200" b="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219207" y="4339952"/>
            <a:ext cx="3678383" cy="606120"/>
          </a:xfrm>
        </p:spPr>
        <p:txBody>
          <a:bodyPr>
            <a:normAutofit/>
          </a:bodyPr>
          <a:lstStyle/>
          <a:p>
            <a:pPr algn="ctr"/>
            <a:r>
              <a:rPr lang="es-VE" dirty="0" smtClean="0"/>
              <a:t>Fran Ernesto Romero</a:t>
            </a:r>
          </a:p>
          <a:p>
            <a:pPr algn="ctr"/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8229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4635753" y="195504"/>
            <a:ext cx="67922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800" dirty="0" smtClean="0">
                <a:solidFill>
                  <a:schemeClr val="accent1">
                    <a:lumMod val="75000"/>
                  </a:schemeClr>
                </a:solidFill>
              </a:rPr>
              <a:t>Machine Learning Pipeline</a:t>
            </a:r>
            <a:endParaRPr lang="es-CO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60966"/>
            <a:ext cx="12192000" cy="463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744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22" y="2580925"/>
            <a:ext cx="5111764" cy="209795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507677" y="1603169"/>
            <a:ext cx="44888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solidFill>
                  <a:srgbClr val="0070C0"/>
                </a:solidFill>
              </a:rPr>
              <a:t>Discard</a:t>
            </a:r>
            <a:r>
              <a:rPr lang="en-US" sz="2800" dirty="0"/>
              <a:t> redundant or irrelevant attributes, reducing the computational cost of the analysis and the generated model.</a:t>
            </a:r>
            <a:endParaRPr lang="es-CO" sz="2800" dirty="0" smtClean="0"/>
          </a:p>
        </p:txBody>
      </p:sp>
      <p:sp>
        <p:nvSpPr>
          <p:cNvPr id="6" name="CuadroTexto 5"/>
          <p:cNvSpPr txBox="1"/>
          <p:nvPr/>
        </p:nvSpPr>
        <p:spPr>
          <a:xfrm>
            <a:off x="6507678" y="4285014"/>
            <a:ext cx="44888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solidFill>
                  <a:srgbClr val="0070C0"/>
                </a:solidFill>
              </a:rPr>
              <a:t>Discard</a:t>
            </a:r>
            <a:r>
              <a:rPr lang="en-US" sz="2800" dirty="0"/>
              <a:t> attributes that generate learning noise, improving model accuracy.</a:t>
            </a:r>
            <a:endParaRPr lang="es-CO" sz="2800" dirty="0"/>
          </a:p>
        </p:txBody>
      </p:sp>
      <p:sp>
        <p:nvSpPr>
          <p:cNvPr id="7" name="CuadroTexto 6"/>
          <p:cNvSpPr txBox="1"/>
          <p:nvPr/>
        </p:nvSpPr>
        <p:spPr>
          <a:xfrm>
            <a:off x="5213535" y="255675"/>
            <a:ext cx="60576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800" dirty="0" err="1" smtClean="0">
                <a:solidFill>
                  <a:schemeClr val="accent1">
                    <a:lumMod val="75000"/>
                  </a:schemeClr>
                </a:solidFill>
              </a:rPr>
              <a:t>Feature</a:t>
            </a:r>
            <a:r>
              <a:rPr lang="es-CO" sz="4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CO" sz="4800" dirty="0" err="1" smtClean="0">
                <a:solidFill>
                  <a:schemeClr val="accent1">
                    <a:lumMod val="75000"/>
                  </a:schemeClr>
                </a:solidFill>
              </a:rPr>
              <a:t>Selection</a:t>
            </a:r>
            <a:r>
              <a:rPr lang="es-CO" sz="4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CO" sz="4800" dirty="0" err="1" smtClean="0">
                <a:solidFill>
                  <a:schemeClr val="accent1">
                    <a:lumMod val="75000"/>
                  </a:schemeClr>
                </a:solidFill>
              </a:rPr>
              <a:t>Goals</a:t>
            </a:r>
            <a:endParaRPr lang="es-CO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385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 smtClean="0"/>
              <a:t> </a:t>
            </a:r>
            <a:r>
              <a:rPr lang="es-CO" b="1" dirty="0" err="1" smtClean="0"/>
              <a:t>Attribute</a:t>
            </a:r>
            <a:r>
              <a:rPr lang="es-CO" b="1" dirty="0" smtClean="0"/>
              <a:t> </a:t>
            </a:r>
            <a:r>
              <a:rPr lang="es-CO" b="1" dirty="0" err="1" smtClean="0"/>
              <a:t>subset</a:t>
            </a:r>
            <a:r>
              <a:rPr lang="es-CO" b="1" dirty="0" smtClean="0"/>
              <a:t>:</a:t>
            </a:r>
          </a:p>
          <a:p>
            <a:endParaRPr lang="es-CO" b="1" dirty="0" smtClean="0"/>
          </a:p>
          <a:p>
            <a:pPr marL="0" indent="0">
              <a:buNone/>
            </a:pP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smtClean="0">
                <a:solidFill>
                  <a:srgbClr val="0070C0"/>
                </a:solidFill>
              </a:rPr>
              <a:t>  </a:t>
            </a:r>
            <a:r>
              <a:rPr lang="es-CO" sz="3200" i="1" dirty="0" smtClean="0">
                <a:solidFill>
                  <a:srgbClr val="0070C0"/>
                </a:solidFill>
              </a:rPr>
              <a:t>{</a:t>
            </a:r>
            <a:r>
              <a:rPr lang="en-US" sz="3200" i="1" dirty="0">
                <a:solidFill>
                  <a:srgbClr val="0070C0"/>
                </a:solidFill>
              </a:rPr>
              <a:t>age, weight, </a:t>
            </a:r>
            <a:r>
              <a:rPr lang="en-US" sz="3200" i="1" dirty="0" smtClean="0">
                <a:solidFill>
                  <a:srgbClr val="0070C0"/>
                </a:solidFill>
              </a:rPr>
              <a:t>size, </a:t>
            </a:r>
            <a:r>
              <a:rPr lang="en-US" sz="3200" i="1" dirty="0">
                <a:solidFill>
                  <a:srgbClr val="0070C0"/>
                </a:solidFill>
              </a:rPr>
              <a:t>height, occupation, brothers</a:t>
            </a:r>
            <a:r>
              <a:rPr lang="es-CO" sz="3200" i="1" dirty="0" smtClean="0">
                <a:solidFill>
                  <a:srgbClr val="0070C0"/>
                </a:solidFill>
              </a:rPr>
              <a:t>} </a:t>
            </a:r>
            <a:r>
              <a:rPr lang="es-CO" sz="3200" i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</a:p>
          <a:p>
            <a:pPr marL="0" indent="0">
              <a:buNone/>
            </a:pPr>
            <a:r>
              <a:rPr lang="es-CO" sz="3200" i="1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s-CO" sz="3200" i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  {</a:t>
            </a:r>
            <a:r>
              <a:rPr lang="en-US" sz="3200" i="1" dirty="0">
                <a:solidFill>
                  <a:srgbClr val="0070C0"/>
                </a:solidFill>
              </a:rPr>
              <a:t>weight</a:t>
            </a:r>
            <a:r>
              <a:rPr lang="es-CO" sz="3200" i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, </a:t>
            </a:r>
            <a:r>
              <a:rPr lang="en-US" sz="3200" i="1" dirty="0">
                <a:solidFill>
                  <a:srgbClr val="0070C0"/>
                </a:solidFill>
              </a:rPr>
              <a:t>size</a:t>
            </a:r>
            <a:r>
              <a:rPr lang="es-CO" sz="3200" i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, </a:t>
            </a:r>
            <a:r>
              <a:rPr lang="en-US" sz="3200" i="1" dirty="0">
                <a:solidFill>
                  <a:srgbClr val="0070C0"/>
                </a:solidFill>
              </a:rPr>
              <a:t>height</a:t>
            </a:r>
            <a:r>
              <a:rPr lang="es-CO" sz="3200" i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}</a:t>
            </a:r>
          </a:p>
          <a:p>
            <a:pPr marL="0" indent="0">
              <a:buNone/>
            </a:pPr>
            <a:endParaRPr lang="es-CO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r>
              <a:rPr lang="es-CO" b="1" dirty="0" err="1" smtClean="0">
                <a:sym typeface="Wingdings" panose="05000000000000000000" pitchFamily="2" charset="2"/>
              </a:rPr>
              <a:t>Attribute</a:t>
            </a:r>
            <a:r>
              <a:rPr lang="es-CO" b="1" dirty="0" smtClean="0">
                <a:sym typeface="Wingdings" panose="05000000000000000000" pitchFamily="2" charset="2"/>
              </a:rPr>
              <a:t> ranking:</a:t>
            </a:r>
          </a:p>
          <a:p>
            <a:endParaRPr lang="es-CO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s-CO" b="1" dirty="0">
                <a:sym typeface="Wingdings" panose="05000000000000000000" pitchFamily="2" charset="2"/>
              </a:rPr>
              <a:t> </a:t>
            </a:r>
            <a:r>
              <a:rPr lang="es-CO" b="1" dirty="0" smtClean="0">
                <a:sym typeface="Wingdings" panose="05000000000000000000" pitchFamily="2" charset="2"/>
              </a:rPr>
              <a:t>  </a:t>
            </a:r>
            <a:r>
              <a:rPr lang="es-CO" sz="2800" i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1. </a:t>
            </a:r>
            <a:r>
              <a:rPr lang="en-US" sz="2800" i="1" dirty="0">
                <a:solidFill>
                  <a:srgbClr val="0070C0"/>
                </a:solidFill>
              </a:rPr>
              <a:t>weight </a:t>
            </a:r>
            <a:r>
              <a:rPr lang="en-US" sz="2800" i="1" dirty="0" smtClean="0">
                <a:solidFill>
                  <a:srgbClr val="0070C0"/>
                </a:solidFill>
              </a:rPr>
              <a:t>         </a:t>
            </a:r>
            <a:r>
              <a:rPr lang="es-CO" sz="2800" i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4. </a:t>
            </a:r>
            <a:r>
              <a:rPr lang="es-CO" sz="2800" i="1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age</a:t>
            </a:r>
            <a:endParaRPr lang="es-CO" sz="2800" i="1" dirty="0" smtClean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s-CO" sz="2800" i="1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s-CO" sz="2800" i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  2. </a:t>
            </a:r>
            <a:r>
              <a:rPr lang="en-US" sz="2800" i="1" dirty="0">
                <a:solidFill>
                  <a:srgbClr val="0070C0"/>
                </a:solidFill>
              </a:rPr>
              <a:t>size </a:t>
            </a:r>
            <a:r>
              <a:rPr lang="en-US" sz="2800" i="1" dirty="0" smtClean="0">
                <a:solidFill>
                  <a:srgbClr val="0070C0"/>
                </a:solidFill>
              </a:rPr>
              <a:t>            </a:t>
            </a:r>
            <a:r>
              <a:rPr lang="es-CO" sz="2800" i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5. </a:t>
            </a:r>
            <a:r>
              <a:rPr lang="en-US" sz="2800" i="1" dirty="0">
                <a:solidFill>
                  <a:srgbClr val="0070C0"/>
                </a:solidFill>
              </a:rPr>
              <a:t>occupation</a:t>
            </a:r>
            <a:endParaRPr lang="es-CO" sz="2800" i="1" dirty="0" smtClean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s-CO" sz="2800" i="1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s-CO" sz="2800" i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  3. </a:t>
            </a:r>
            <a:r>
              <a:rPr lang="en-US" sz="2800" i="1" dirty="0">
                <a:solidFill>
                  <a:srgbClr val="0070C0"/>
                </a:solidFill>
              </a:rPr>
              <a:t>height </a:t>
            </a:r>
            <a:r>
              <a:rPr lang="en-US" sz="2800" i="1" dirty="0" smtClean="0">
                <a:solidFill>
                  <a:srgbClr val="0070C0"/>
                </a:solidFill>
              </a:rPr>
              <a:t>        </a:t>
            </a:r>
            <a:r>
              <a:rPr lang="es-CO" sz="2800" i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6. </a:t>
            </a:r>
            <a:r>
              <a:rPr lang="en-US" sz="2800" i="1" dirty="0">
                <a:solidFill>
                  <a:srgbClr val="0070C0"/>
                </a:solidFill>
              </a:rPr>
              <a:t>brothers</a:t>
            </a:r>
            <a:endParaRPr lang="es-CO" sz="2800" i="1" dirty="0" smtClean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s-CO" dirty="0">
              <a:solidFill>
                <a:srgbClr val="0070C0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878572" y="275248"/>
            <a:ext cx="64599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800" dirty="0" err="1" smtClean="0">
                <a:solidFill>
                  <a:schemeClr val="accent1">
                    <a:lumMod val="75000"/>
                  </a:schemeClr>
                </a:solidFill>
              </a:rPr>
              <a:t>Feature</a:t>
            </a:r>
            <a:r>
              <a:rPr lang="es-CO" sz="4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CO" sz="4800" dirty="0" err="1" smtClean="0">
                <a:solidFill>
                  <a:schemeClr val="accent1">
                    <a:lumMod val="75000"/>
                  </a:schemeClr>
                </a:solidFill>
              </a:rPr>
              <a:t>Selection</a:t>
            </a:r>
            <a:r>
              <a:rPr lang="es-CO" sz="4800" dirty="0" smtClean="0">
                <a:solidFill>
                  <a:schemeClr val="accent1">
                    <a:lumMod val="75000"/>
                  </a:schemeClr>
                </a:solidFill>
              </a:rPr>
              <a:t> Output</a:t>
            </a:r>
            <a:endParaRPr lang="es-CO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784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666851" y="3538837"/>
            <a:ext cx="1999763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CO" dirty="0" err="1" smtClean="0"/>
              <a:t>Search</a:t>
            </a:r>
            <a:r>
              <a:rPr lang="es-CO" dirty="0" smtClean="0"/>
              <a:t> </a:t>
            </a:r>
            <a:r>
              <a:rPr lang="es-CO" dirty="0" err="1" smtClean="0"/>
              <a:t>Algorithm</a:t>
            </a:r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4504345" y="2092399"/>
            <a:ext cx="2162269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CO" dirty="0" err="1" smtClean="0"/>
              <a:t>Learning</a:t>
            </a:r>
            <a:r>
              <a:rPr lang="es-CO" dirty="0" smtClean="0"/>
              <a:t> </a:t>
            </a:r>
            <a:r>
              <a:rPr lang="es-CO" dirty="0" err="1" smtClean="0"/>
              <a:t>Algorithm</a:t>
            </a:r>
            <a:endParaRPr lang="es-CO" dirty="0"/>
          </a:p>
        </p:txBody>
      </p:sp>
      <p:sp>
        <p:nvSpPr>
          <p:cNvPr id="6" name="Flecha arriba 5"/>
          <p:cNvSpPr/>
          <p:nvPr/>
        </p:nvSpPr>
        <p:spPr>
          <a:xfrm>
            <a:off x="4794867" y="2489942"/>
            <a:ext cx="308758" cy="960704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Flecha arriba 6"/>
          <p:cNvSpPr/>
          <p:nvPr/>
        </p:nvSpPr>
        <p:spPr>
          <a:xfrm rot="10800000">
            <a:off x="6004490" y="2519932"/>
            <a:ext cx="308758" cy="960704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uadroTexto 7"/>
          <p:cNvSpPr txBox="1"/>
          <p:nvPr/>
        </p:nvSpPr>
        <p:spPr>
          <a:xfrm>
            <a:off x="4490588" y="2785628"/>
            <a:ext cx="813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 smtClean="0"/>
              <a:t>Subset</a:t>
            </a:r>
            <a:endParaRPr lang="es-CO" dirty="0"/>
          </a:p>
        </p:txBody>
      </p:sp>
      <p:sp>
        <p:nvSpPr>
          <p:cNvPr id="9" name="CuadroTexto 8"/>
          <p:cNvSpPr txBox="1"/>
          <p:nvPr/>
        </p:nvSpPr>
        <p:spPr>
          <a:xfrm>
            <a:off x="5630735" y="2739600"/>
            <a:ext cx="1159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 smtClean="0"/>
              <a:t>Evaluation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222936" y="3450646"/>
            <a:ext cx="2868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 smtClean="0">
                <a:solidFill>
                  <a:schemeClr val="accent2">
                    <a:lumMod val="75000"/>
                  </a:schemeClr>
                </a:solidFill>
              </a:rPr>
              <a:t>{</a:t>
            </a:r>
            <a:r>
              <a:rPr lang="es-CO" sz="2800" b="1" dirty="0" err="1" smtClean="0">
                <a:solidFill>
                  <a:schemeClr val="accent2">
                    <a:lumMod val="75000"/>
                  </a:schemeClr>
                </a:solidFill>
              </a:rPr>
              <a:t>Attribute</a:t>
            </a:r>
            <a:r>
              <a:rPr lang="es-CO" sz="28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CO" sz="2800" b="1" dirty="0" err="1" smtClean="0">
                <a:solidFill>
                  <a:schemeClr val="accent2">
                    <a:lumMod val="75000"/>
                  </a:schemeClr>
                </a:solidFill>
              </a:rPr>
              <a:t>Subset</a:t>
            </a:r>
            <a:r>
              <a:rPr lang="es-CO" sz="2800" b="1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  <a:endParaRPr lang="es-CO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Flecha derecha 10"/>
          <p:cNvSpPr/>
          <p:nvPr/>
        </p:nvSpPr>
        <p:spPr>
          <a:xfrm>
            <a:off x="3441298" y="3584267"/>
            <a:ext cx="471348" cy="27847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/>
          <p:cNvSpPr txBox="1"/>
          <p:nvPr/>
        </p:nvSpPr>
        <p:spPr>
          <a:xfrm>
            <a:off x="7823475" y="3461893"/>
            <a:ext cx="366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 smtClean="0">
                <a:solidFill>
                  <a:schemeClr val="accent2">
                    <a:lumMod val="75000"/>
                  </a:schemeClr>
                </a:solidFill>
              </a:rPr>
              <a:t>{Final </a:t>
            </a:r>
            <a:r>
              <a:rPr lang="es-CO" sz="2800" b="1" dirty="0" err="1" smtClean="0">
                <a:solidFill>
                  <a:schemeClr val="accent2">
                    <a:lumMod val="75000"/>
                  </a:schemeClr>
                </a:solidFill>
              </a:rPr>
              <a:t>Attribute</a:t>
            </a:r>
            <a:r>
              <a:rPr lang="es-CO" sz="28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CO" sz="2800" b="1" dirty="0" err="1" smtClean="0">
                <a:solidFill>
                  <a:schemeClr val="accent2">
                    <a:lumMod val="75000"/>
                  </a:schemeClr>
                </a:solidFill>
              </a:rPr>
              <a:t>Subset</a:t>
            </a:r>
            <a:r>
              <a:rPr lang="es-CO" sz="2800" b="1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  <a:endParaRPr lang="es-CO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Flecha derecha 12"/>
          <p:cNvSpPr/>
          <p:nvPr/>
        </p:nvSpPr>
        <p:spPr>
          <a:xfrm>
            <a:off x="7352127" y="3584267"/>
            <a:ext cx="471348" cy="27847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7" name="Conector recto de flecha 16"/>
          <p:cNvCxnSpPr>
            <a:stCxn id="5" idx="3"/>
          </p:cNvCxnSpPr>
          <p:nvPr/>
        </p:nvCxnSpPr>
        <p:spPr>
          <a:xfrm flipV="1">
            <a:off x="6666614" y="2265219"/>
            <a:ext cx="1375950" cy="1184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Rectángulo redondeado 18"/>
          <p:cNvSpPr/>
          <p:nvPr/>
        </p:nvSpPr>
        <p:spPr>
          <a:xfrm>
            <a:off x="3948277" y="1885220"/>
            <a:ext cx="3295673" cy="2342387"/>
          </a:xfrm>
          <a:prstGeom prst="round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CuadroTexto 19"/>
          <p:cNvSpPr txBox="1"/>
          <p:nvPr/>
        </p:nvSpPr>
        <p:spPr>
          <a:xfrm>
            <a:off x="3676972" y="1345821"/>
            <a:ext cx="3351969" cy="461665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r"/>
            <a:r>
              <a:rPr lang="es-CO" sz="24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</a:t>
            </a:r>
            <a:r>
              <a:rPr lang="es-CO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O" sz="24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Selection</a:t>
            </a:r>
            <a:endParaRPr lang="es-CO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288179" y="4858240"/>
            <a:ext cx="11105046" cy="120032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 err="1" smtClean="0"/>
              <a:t>Greedy</a:t>
            </a:r>
            <a:r>
              <a:rPr lang="es-CO" dirty="0" smtClean="0"/>
              <a:t>: </a:t>
            </a:r>
            <a:r>
              <a:rPr lang="en-US" dirty="0"/>
              <a:t>Take the best attribute, then the best couple, then the best triad, until there is no improvement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Exhaustive: </a:t>
            </a:r>
            <a:r>
              <a:rPr lang="en-US" dirty="0"/>
              <a:t>Take all possible subsets of attributes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 err="1" smtClean="0"/>
              <a:t>Random</a:t>
            </a:r>
            <a:endParaRPr lang="es-CO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 err="1" smtClean="0"/>
              <a:t>Genetic</a:t>
            </a:r>
            <a:r>
              <a:rPr lang="es-CO" b="1" dirty="0" smtClean="0"/>
              <a:t> </a:t>
            </a:r>
            <a:r>
              <a:rPr lang="es-CO" b="1" dirty="0" err="1" smtClean="0"/>
              <a:t>Search</a:t>
            </a:r>
            <a:endParaRPr lang="es-CO" dirty="0"/>
          </a:p>
        </p:txBody>
      </p:sp>
      <p:cxnSp>
        <p:nvCxnSpPr>
          <p:cNvPr id="29" name="Conector recto de flecha 28"/>
          <p:cNvCxnSpPr>
            <a:stCxn id="4" idx="2"/>
            <a:endCxn id="23" idx="0"/>
          </p:cNvCxnSpPr>
          <p:nvPr/>
        </p:nvCxnSpPr>
        <p:spPr>
          <a:xfrm>
            <a:off x="5666733" y="3908169"/>
            <a:ext cx="173969" cy="95007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4295553" y="300820"/>
            <a:ext cx="11548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 err="1" smtClean="0">
                <a:solidFill>
                  <a:srgbClr val="0070C0"/>
                </a:solidFill>
              </a:rPr>
              <a:t>Feature</a:t>
            </a:r>
            <a:r>
              <a:rPr lang="es-CO" sz="3600" dirty="0" smtClean="0">
                <a:solidFill>
                  <a:srgbClr val="0070C0"/>
                </a:solidFill>
              </a:rPr>
              <a:t> </a:t>
            </a:r>
            <a:r>
              <a:rPr lang="es-CO" sz="3600" dirty="0" err="1" smtClean="0">
                <a:solidFill>
                  <a:srgbClr val="0070C0"/>
                </a:solidFill>
              </a:rPr>
              <a:t>Selection</a:t>
            </a:r>
            <a:r>
              <a:rPr lang="es-CO" sz="3600" dirty="0" smtClean="0">
                <a:solidFill>
                  <a:srgbClr val="0070C0"/>
                </a:solidFill>
              </a:rPr>
              <a:t>: </a:t>
            </a:r>
            <a:r>
              <a:rPr lang="es-CO" sz="3600" dirty="0" err="1" smtClean="0">
                <a:solidFill>
                  <a:srgbClr val="0070C0"/>
                </a:solidFill>
              </a:rPr>
              <a:t>Wrapper</a:t>
            </a:r>
            <a:r>
              <a:rPr lang="es-CO" sz="3600" dirty="0" smtClean="0">
                <a:solidFill>
                  <a:srgbClr val="0070C0"/>
                </a:solidFill>
              </a:rPr>
              <a:t> </a:t>
            </a:r>
            <a:r>
              <a:rPr lang="es-CO" sz="3600" dirty="0" err="1" smtClean="0">
                <a:solidFill>
                  <a:srgbClr val="0070C0"/>
                </a:solidFill>
              </a:rPr>
              <a:t>Methods</a:t>
            </a:r>
            <a:r>
              <a:rPr lang="es-CO" sz="3600" dirty="0" smtClean="0">
                <a:solidFill>
                  <a:srgbClr val="0070C0"/>
                </a:solidFill>
              </a:rPr>
              <a:t>  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8042564" y="1931188"/>
            <a:ext cx="3350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err="1" smtClean="0"/>
              <a:t>Decision</a:t>
            </a:r>
            <a:r>
              <a:rPr lang="es-CO" b="1" dirty="0" smtClean="0"/>
              <a:t> </a:t>
            </a:r>
            <a:r>
              <a:rPr lang="es-CO" b="1" dirty="0" err="1" smtClean="0"/>
              <a:t>Trees</a:t>
            </a:r>
            <a:r>
              <a:rPr lang="es-CO" b="1" dirty="0" smtClean="0"/>
              <a:t>, </a:t>
            </a:r>
            <a:r>
              <a:rPr lang="es-CO" b="1" dirty="0" err="1" smtClean="0"/>
              <a:t>Random</a:t>
            </a:r>
            <a:r>
              <a:rPr lang="es-CO" b="1" dirty="0" smtClean="0"/>
              <a:t> Forrest…</a:t>
            </a:r>
          </a:p>
          <a:p>
            <a:r>
              <a:rPr lang="es-CO" dirty="0" err="1" smtClean="0"/>
              <a:t>Accuracy</a:t>
            </a:r>
            <a:r>
              <a:rPr lang="es-CO" dirty="0" smtClean="0"/>
              <a:t>, F1, </a:t>
            </a:r>
            <a:r>
              <a:rPr lang="es-CO" dirty="0" err="1" smtClean="0"/>
              <a:t>Precision</a:t>
            </a:r>
            <a:r>
              <a:rPr lang="es-CO" dirty="0" smtClean="0"/>
              <a:t>, </a:t>
            </a:r>
            <a:r>
              <a:rPr lang="es-CO" dirty="0" err="1" smtClean="0"/>
              <a:t>Recall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67449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uadroTexto 29"/>
          <p:cNvSpPr txBox="1"/>
          <p:nvPr/>
        </p:nvSpPr>
        <p:spPr>
          <a:xfrm>
            <a:off x="4009769" y="242993"/>
            <a:ext cx="8182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 err="1" smtClean="0">
                <a:solidFill>
                  <a:srgbClr val="0070C0"/>
                </a:solidFill>
              </a:rPr>
              <a:t>Feature</a:t>
            </a:r>
            <a:r>
              <a:rPr lang="es-CO" sz="3600" dirty="0" smtClean="0">
                <a:solidFill>
                  <a:srgbClr val="0070C0"/>
                </a:solidFill>
              </a:rPr>
              <a:t> </a:t>
            </a:r>
            <a:r>
              <a:rPr lang="es-CO" sz="3600" dirty="0" err="1" smtClean="0">
                <a:solidFill>
                  <a:srgbClr val="0070C0"/>
                </a:solidFill>
              </a:rPr>
              <a:t>Selection</a:t>
            </a:r>
            <a:r>
              <a:rPr lang="es-CO" sz="3600" dirty="0">
                <a:solidFill>
                  <a:srgbClr val="0070C0"/>
                </a:solidFill>
              </a:rPr>
              <a:t>: </a:t>
            </a:r>
            <a:r>
              <a:rPr lang="es-CO" sz="3600" dirty="0" err="1">
                <a:solidFill>
                  <a:srgbClr val="0070C0"/>
                </a:solidFill>
              </a:rPr>
              <a:t>Embedded</a:t>
            </a:r>
            <a:r>
              <a:rPr lang="es-CO" sz="3600" dirty="0">
                <a:solidFill>
                  <a:srgbClr val="0070C0"/>
                </a:solidFill>
              </a:rPr>
              <a:t> </a:t>
            </a:r>
            <a:r>
              <a:rPr lang="es-CO" sz="3600" dirty="0" err="1">
                <a:solidFill>
                  <a:srgbClr val="0070C0"/>
                </a:solidFill>
              </a:rPr>
              <a:t>Methods</a:t>
            </a:r>
            <a:r>
              <a:rPr lang="es-CO" sz="3600" dirty="0">
                <a:solidFill>
                  <a:srgbClr val="0070C0"/>
                </a:solidFill>
              </a:rPr>
              <a:t>  </a:t>
            </a:r>
            <a:endParaRPr lang="es-CO" sz="3600" dirty="0" smtClean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Marcador de contenido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514095" y="1576243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Generally, we want to </a:t>
                </a: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find the </a:t>
                </a:r>
                <a:r>
                  <a:rPr lang="en-US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parameters</a:t>
                </a:r>
                <a14:m>
                  <m:oMath xmlns:m="http://schemas.openxmlformats.org/officeDocument/2006/math">
                    <m:r>
                      <a:rPr lang="es-CO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CO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s-CO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s-CO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s-CO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s-CO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CO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s-CO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s-CO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s-CO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s-CO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s-CO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O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that </a:t>
                </a: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minimize the cost </a:t>
                </a:r>
                <a:r>
                  <a:rPr lang="en-US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function, </a:t>
                </a:r>
                <a14:m>
                  <m:oMath xmlns:m="http://schemas.openxmlformats.org/officeDocument/2006/math">
                    <m:r>
                      <a:rPr lang="es-CO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s-CO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CO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s-CO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CO" sz="24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i="1" dirty="0">
                    <a:latin typeface="Cambria Math" panose="02040503050406030204" pitchFamily="18" charset="0"/>
                  </a:rPr>
                  <a:t>The optimal value</a:t>
                </a:r>
                <a14:m>
                  <m:oMath xmlns:m="http://schemas.openxmlformats.org/officeDocument/2006/math">
                    <m:r>
                      <a:rPr lang="es-CO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CO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2400" i="1" dirty="0" smtClean="0">
                    <a:latin typeface="Cambria Math" panose="02040503050406030204" pitchFamily="18" charset="0"/>
                  </a:rPr>
                  <a:t>can </a:t>
                </a:r>
                <a:r>
                  <a:rPr lang="en-US" sz="2400" i="1" dirty="0">
                    <a:latin typeface="Cambria Math" panose="02040503050406030204" pitchFamily="18" charset="0"/>
                  </a:rPr>
                  <a:t>result in an </a:t>
                </a:r>
                <a:r>
                  <a:rPr lang="en-US" sz="2400" i="1" dirty="0" smtClean="0">
                    <a:latin typeface="Cambria Math" panose="02040503050406030204" pitchFamily="18" charset="0"/>
                  </a:rPr>
                  <a:t>overfit  model:</a:t>
                </a:r>
              </a:p>
              <a:p>
                <a:pPr marL="0" indent="0">
                  <a:buNone/>
                </a:pP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i="1" dirty="0" smtClean="0">
                    <a:latin typeface="Cambria Math" panose="02040503050406030204" pitchFamily="18" charset="0"/>
                  </a:rPr>
                  <a:t>In order to reduce the complexity, we can set some restriction on </a:t>
                </a:r>
                <a14:m>
                  <m:oMath xmlns:m="http://schemas.openxmlformats.org/officeDocument/2006/math">
                    <m:r>
                      <a:rPr lang="es-CO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CO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s-CO" sz="2400" b="0" i="1" dirty="0" smtClean="0">
                    <a:latin typeface="Cambria Math" panose="02040503050406030204" pitchFamily="18" charset="0"/>
                  </a:rPr>
                  <a:t>:</a:t>
                </a:r>
              </a:p>
              <a:p>
                <a:pPr marL="0" indent="0">
                  <a:buNone/>
                </a:pPr>
                <a:endParaRPr lang="es-CO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s-CO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s-CO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nary>
                      <m:r>
                        <a:rPr lang="es-C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   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s-CO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O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s-CO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s-CO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s-CO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nary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CO" sz="24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514095" y="1576243"/>
                <a:ext cx="10515600" cy="4351338"/>
              </a:xfrm>
              <a:blipFill rotWithShape="0">
                <a:blip r:embed="rId2"/>
                <a:stretch>
                  <a:fillRect l="-870" t="-1964" r="-139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Imagen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621" y="2303751"/>
            <a:ext cx="13144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046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uadroTexto 29"/>
          <p:cNvSpPr txBox="1"/>
          <p:nvPr/>
        </p:nvSpPr>
        <p:spPr>
          <a:xfrm>
            <a:off x="3724160" y="335505"/>
            <a:ext cx="8269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 err="1" smtClean="0">
                <a:solidFill>
                  <a:srgbClr val="0070C0"/>
                </a:solidFill>
              </a:rPr>
              <a:t>Feature</a:t>
            </a:r>
            <a:r>
              <a:rPr lang="es-CO" sz="3600" dirty="0" smtClean="0">
                <a:solidFill>
                  <a:srgbClr val="0070C0"/>
                </a:solidFill>
              </a:rPr>
              <a:t> </a:t>
            </a:r>
            <a:r>
              <a:rPr lang="es-CO" sz="3600" dirty="0" err="1" smtClean="0">
                <a:solidFill>
                  <a:srgbClr val="0070C0"/>
                </a:solidFill>
              </a:rPr>
              <a:t>Selection</a:t>
            </a:r>
            <a:r>
              <a:rPr lang="es-CO" sz="3600" dirty="0">
                <a:solidFill>
                  <a:srgbClr val="0070C0"/>
                </a:solidFill>
              </a:rPr>
              <a:t>: </a:t>
            </a:r>
            <a:r>
              <a:rPr lang="es-CO" sz="3600" dirty="0" err="1">
                <a:solidFill>
                  <a:srgbClr val="0070C0"/>
                </a:solidFill>
              </a:rPr>
              <a:t>Embedded</a:t>
            </a:r>
            <a:r>
              <a:rPr lang="es-CO" sz="3600" dirty="0">
                <a:solidFill>
                  <a:srgbClr val="0070C0"/>
                </a:solidFill>
              </a:rPr>
              <a:t> </a:t>
            </a:r>
            <a:r>
              <a:rPr lang="es-CO" sz="3600" dirty="0" err="1">
                <a:solidFill>
                  <a:srgbClr val="0070C0"/>
                </a:solidFill>
              </a:rPr>
              <a:t>Methods</a:t>
            </a:r>
            <a:r>
              <a:rPr lang="es-CO" sz="3600" dirty="0">
                <a:solidFill>
                  <a:srgbClr val="0070C0"/>
                </a:solidFill>
              </a:rPr>
              <a:t>  </a:t>
            </a:r>
            <a:endParaRPr lang="es-CO" sz="3600" dirty="0" smtClean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la 2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80056" y="1403386"/>
              <a:ext cx="10238509" cy="504329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882245"/>
                    <a:gridCol w="3356264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s-CO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s-CO" sz="2800">
                                        <a:latin typeface="Cambria Math" panose="02040503050406030204" pitchFamily="18" charset="0"/>
                                      </a:rPr>
                                      <m:t>𝑚𝑖𝑛</m:t>
                                    </m:r>
                                  </m:fName>
                                  <m:e>
                                    <m:r>
                                      <a:rPr lang="es-CO" sz="280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s-CO" sz="28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CO" sz="280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d>
                                  <m:dPr>
                                    <m:ctrlPr>
                                      <a:rPr lang="es-CO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CO" sz="280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</m:d>
                                <m:r>
                                  <a:rPr lang="es-CO" sz="2800" smtClean="0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r>
                                  <a:rPr lang="es-CO" sz="2800" smtClean="0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s-CO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s-CO" sz="280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s-CO" sz="280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s-CO" sz="280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s-CO" sz="2800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s-CO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CO" sz="2800">
                                                <a:latin typeface="Cambria Math" panose="02040503050406030204" pitchFamily="18" charset="0"/>
                                              </a:rPr>
                                              <m:t>𝜽</m:t>
                                            </m:r>
                                          </m:e>
                                          <m:sub>
                                            <m:r>
                                              <a:rPr lang="es-CO" sz="2800"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s-CO" sz="28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  <m:r>
                                  <a:rPr lang="es-CO" sz="28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 smtClean="0"/>
                        </a:p>
                        <a:p>
                          <a:endParaRPr lang="es-CO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s-CO" sz="2000" dirty="0" smtClean="0"/>
                        </a:p>
                        <a:p>
                          <a:pPr algn="l"/>
                          <a:r>
                            <a:rPr lang="es-CO" sz="3200" dirty="0" smtClean="0"/>
                            <a:t>Ridge (L2)</a:t>
                          </a:r>
                        </a:p>
                        <a:p>
                          <a:pPr algn="l"/>
                          <a:r>
                            <a:rPr lang="es-CO" sz="1800" dirty="0" err="1" smtClean="0"/>
                            <a:t>Correlated</a:t>
                          </a:r>
                          <a:r>
                            <a:rPr lang="es-CO" sz="1800" dirty="0" smtClean="0"/>
                            <a:t> </a:t>
                          </a:r>
                          <a:r>
                            <a:rPr lang="es-CO" sz="1800" dirty="0" err="1" smtClean="0"/>
                            <a:t>attributes</a:t>
                          </a:r>
                          <a:endParaRPr lang="es-CO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s-CO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s-CO" sz="2800">
                                        <a:latin typeface="Cambria Math" panose="02040503050406030204" pitchFamily="18" charset="0"/>
                                      </a:rPr>
                                      <m:t>𝑚𝑖𝑛</m:t>
                                    </m:r>
                                  </m:fName>
                                  <m:e>
                                    <m:r>
                                      <a:rPr lang="es-CO" sz="280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s-CO" sz="28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CO" sz="280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d>
                                  <m:dPr>
                                    <m:ctrlPr>
                                      <a:rPr lang="es-CO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CO" sz="280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</m:d>
                                <m:r>
                                  <a:rPr lang="es-CO" sz="2800" smtClean="0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r>
                                  <a:rPr lang="es-CO" sz="2800" smtClean="0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s-CO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s-CO" sz="280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s-CO" sz="280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s-CO" sz="280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s-CO" sz="2800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  <m:e>
                                    <m:r>
                                      <a:rPr lang="es-CO" sz="2800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s-CO" sz="2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O" sz="2800">
                                            <a:latin typeface="Cambria Math" panose="02040503050406030204" pitchFamily="18" charset="0"/>
                                          </a:rPr>
                                          <m:t>𝜽</m:t>
                                        </m:r>
                                      </m:e>
                                      <m:sub>
                                        <m:r>
                                          <a:rPr lang="es-CO" sz="280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s-CO" sz="2800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</m:nary>
                                <m:r>
                                  <a:rPr lang="es-CO" sz="28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 smtClean="0"/>
                        </a:p>
                        <a:p>
                          <a:endParaRPr lang="es-CO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 sz="2000" dirty="0" smtClean="0"/>
                        </a:p>
                        <a:p>
                          <a:r>
                            <a:rPr lang="es-CO" sz="3200" dirty="0" smtClean="0">
                              <a:solidFill>
                                <a:srgbClr val="0070C0"/>
                              </a:solidFill>
                            </a:rPr>
                            <a:t>Lasso(L1)</a:t>
                          </a:r>
                        </a:p>
                        <a:p>
                          <a:r>
                            <a:rPr lang="es-CO" sz="1800" dirty="0" err="1" smtClean="0">
                              <a:solidFill>
                                <a:srgbClr val="0070C0"/>
                              </a:solidFill>
                            </a:rPr>
                            <a:t>Detect</a:t>
                          </a:r>
                          <a:r>
                            <a:rPr lang="es-CO" sz="1800" dirty="0" smtClean="0">
                              <a:solidFill>
                                <a:srgbClr val="0070C0"/>
                              </a:solidFill>
                            </a:rPr>
                            <a:t> </a:t>
                          </a:r>
                          <a:r>
                            <a:rPr lang="es-CO" sz="1800" dirty="0" err="1" smtClean="0">
                              <a:solidFill>
                                <a:srgbClr val="0070C0"/>
                              </a:solidFill>
                            </a:rPr>
                            <a:t>irrelevant</a:t>
                          </a:r>
                          <a:r>
                            <a:rPr lang="es-CO" sz="1800" dirty="0" smtClean="0">
                              <a:solidFill>
                                <a:srgbClr val="0070C0"/>
                              </a:solidFill>
                            </a:rPr>
                            <a:t> </a:t>
                          </a:r>
                          <a:r>
                            <a:rPr lang="es-CO" sz="1800" dirty="0" err="1" smtClean="0">
                              <a:solidFill>
                                <a:srgbClr val="0070C0"/>
                              </a:solidFill>
                            </a:rPr>
                            <a:t>attributes</a:t>
                          </a:r>
                          <a:r>
                            <a:rPr lang="es-CO" sz="1800" dirty="0" smtClean="0">
                              <a:solidFill>
                                <a:srgbClr val="0070C0"/>
                              </a:solidFill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CO" sz="180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18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s-CO" sz="18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s-CO" sz="1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=0)</a:t>
                          </a:r>
                          <a:endParaRPr lang="es-CO" sz="1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s-CO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s-CO" sz="2800">
                                        <a:latin typeface="Cambria Math" panose="02040503050406030204" pitchFamily="18" charset="0"/>
                                      </a:rPr>
                                      <m:t>𝑚𝑖𝑛</m:t>
                                    </m:r>
                                  </m:fName>
                                  <m:e>
                                    <m:r>
                                      <a:rPr lang="es-CO" sz="280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s-CO" sz="28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CO" sz="280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d>
                                  <m:dPr>
                                    <m:ctrlPr>
                                      <a:rPr lang="es-CO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CO" sz="280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</m:d>
                                <m:r>
                                  <a:rPr lang="es-CO" sz="280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CO" sz="2800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s-CO" sz="2800" smtClean="0">
                                    <a:latin typeface="Cambria Math" panose="02040503050406030204" pitchFamily="18" charset="0"/>
                                  </a:rPr>
                                  <m:t>. </m:t>
                                </m:r>
                                <m:r>
                                  <a:rPr lang="es-CO" sz="2800" smtClean="0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s-CO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s-CO" sz="280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s-CO" sz="280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s-CO" sz="280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s-CO" sz="2800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s-CO" sz="2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s-CO" sz="2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CO" sz="2800">
                                                <a:latin typeface="Cambria Math" panose="02040503050406030204" pitchFamily="18" charset="0"/>
                                              </a:rPr>
                                              <m:t>𝜽</m:t>
                                            </m:r>
                                          </m:e>
                                          <m:sub>
                                            <m:r>
                                              <a:rPr lang="es-CO" sz="2800"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  <m:r>
                                  <a:rPr lang="es-CO" sz="2800" smtClean="0">
                                    <a:latin typeface="Cambria Math" panose="02040503050406030204" pitchFamily="18" charset="0"/>
                                  </a:rPr>
                                  <m:t>+(</m:t>
                                </m:r>
                                <m:r>
                                  <a:rPr lang="es-CO" sz="280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s-CO" sz="280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CO" sz="2800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s-CO" sz="28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s-CO" sz="2800" smtClean="0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s-CO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s-CO" sz="280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s-CO" sz="280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s-CO" sz="280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s-CO" sz="2800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s-CO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CO" sz="2800">
                                                <a:latin typeface="Cambria Math" panose="02040503050406030204" pitchFamily="18" charset="0"/>
                                              </a:rPr>
                                              <m:t>𝜽</m:t>
                                            </m:r>
                                          </m:e>
                                          <m:sub>
                                            <m:r>
                                              <a:rPr lang="es-CO" sz="2800"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s-CO" sz="28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  <m:r>
                                  <a:rPr lang="es-CO" sz="28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 smtClean="0"/>
                        </a:p>
                        <a:p>
                          <a:endParaRPr lang="es-CO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CO" sz="2800" dirty="0" smtClean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O" sz="2800" dirty="0" err="1" smtClean="0"/>
                            <a:t>ElasticNet</a:t>
                          </a:r>
                          <a:r>
                            <a:rPr lang="es-CO" sz="2800" dirty="0" smtClean="0"/>
                            <a:t>(L1)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O" sz="2000" dirty="0" err="1" smtClean="0"/>
                            <a:t>Many</a:t>
                          </a:r>
                          <a:r>
                            <a:rPr lang="es-CO" sz="2000" dirty="0" smtClean="0"/>
                            <a:t> </a:t>
                          </a:r>
                          <a:r>
                            <a:rPr lang="es-CO" sz="2000" dirty="0" err="1" smtClean="0"/>
                            <a:t>attributes</a:t>
                          </a:r>
                          <a:endParaRPr lang="es-CO" sz="2000" dirty="0" smtClean="0"/>
                        </a:p>
                        <a:p>
                          <a:endParaRPr lang="es-CO" sz="28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la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5430991"/>
                  </p:ext>
                </p:extLst>
              </p:nvPr>
            </p:nvGraphicFramePr>
            <p:xfrm>
              <a:off x="780056" y="1403386"/>
              <a:ext cx="10238509" cy="504329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882245"/>
                    <a:gridCol w="3356264"/>
                  </a:tblGrid>
                  <a:tr h="1681099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r="-48761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s-CO" sz="2000" dirty="0" smtClean="0"/>
                        </a:p>
                        <a:p>
                          <a:pPr algn="l"/>
                          <a:r>
                            <a:rPr lang="es-CO" sz="3200" dirty="0" smtClean="0"/>
                            <a:t>Ridge (L2)</a:t>
                          </a:r>
                        </a:p>
                        <a:p>
                          <a:pPr algn="l"/>
                          <a:r>
                            <a:rPr lang="es-CO" sz="1800" dirty="0" err="1" smtClean="0"/>
                            <a:t>Correlated</a:t>
                          </a:r>
                          <a:r>
                            <a:rPr lang="es-CO" sz="1800" dirty="0" smtClean="0"/>
                            <a:t> </a:t>
                          </a:r>
                          <a:r>
                            <a:rPr lang="es-CO" sz="1800" dirty="0" err="1" smtClean="0"/>
                            <a:t>attributes</a:t>
                          </a:r>
                          <a:endParaRPr lang="es-CO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1681099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t="-100000" r="-48761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5082" t="-100000" b="-100000"/>
                          </a:stretch>
                        </a:blipFill>
                      </a:tcPr>
                    </a:tc>
                  </a:tr>
                  <a:tr h="1681099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t="-200000" r="-487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CO" sz="2800" dirty="0" smtClean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O" sz="2800" dirty="0" err="1" smtClean="0"/>
                            <a:t>ElasticNet</a:t>
                          </a:r>
                          <a:r>
                            <a:rPr lang="es-CO" sz="2800" dirty="0" smtClean="0"/>
                            <a:t>(L1)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O" sz="2000" dirty="0" err="1" smtClean="0"/>
                            <a:t>Many</a:t>
                          </a:r>
                          <a:r>
                            <a:rPr lang="es-CO" sz="2000" dirty="0" smtClean="0"/>
                            <a:t> </a:t>
                          </a:r>
                          <a:r>
                            <a:rPr lang="es-CO" sz="2000" dirty="0" err="1" smtClean="0"/>
                            <a:t>attributes</a:t>
                          </a:r>
                          <a:endParaRPr lang="es-CO" sz="2000" dirty="0" smtClean="0"/>
                        </a:p>
                        <a:p>
                          <a:endParaRPr lang="es-CO" sz="28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11708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uadroTexto 29"/>
          <p:cNvSpPr txBox="1"/>
          <p:nvPr/>
        </p:nvSpPr>
        <p:spPr>
          <a:xfrm>
            <a:off x="4353656" y="358221"/>
            <a:ext cx="77355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dirty="0" err="1" smtClean="0">
                <a:solidFill>
                  <a:srgbClr val="0070C0"/>
                </a:solidFill>
              </a:rPr>
              <a:t>Feature</a:t>
            </a:r>
            <a:r>
              <a:rPr lang="es-CO" sz="4000" dirty="0" smtClean="0">
                <a:solidFill>
                  <a:srgbClr val="0070C0"/>
                </a:solidFill>
              </a:rPr>
              <a:t> </a:t>
            </a:r>
            <a:r>
              <a:rPr lang="es-CO" sz="4000" dirty="0" err="1" smtClean="0">
                <a:solidFill>
                  <a:srgbClr val="0070C0"/>
                </a:solidFill>
              </a:rPr>
              <a:t>Selection</a:t>
            </a:r>
            <a:r>
              <a:rPr lang="es-CO" sz="4000" dirty="0">
                <a:solidFill>
                  <a:srgbClr val="0070C0"/>
                </a:solidFill>
              </a:rPr>
              <a:t>: </a:t>
            </a:r>
            <a:r>
              <a:rPr lang="es-CO" sz="4000" dirty="0" err="1" smtClean="0">
                <a:solidFill>
                  <a:srgbClr val="0070C0"/>
                </a:solidFill>
              </a:rPr>
              <a:t>Filter</a:t>
            </a:r>
            <a:r>
              <a:rPr lang="es-CO" sz="4000" dirty="0" smtClean="0">
                <a:solidFill>
                  <a:srgbClr val="0070C0"/>
                </a:solidFill>
              </a:rPr>
              <a:t> </a:t>
            </a:r>
            <a:r>
              <a:rPr lang="es-CO" sz="4000" dirty="0" err="1" smtClean="0">
                <a:solidFill>
                  <a:srgbClr val="0070C0"/>
                </a:solidFill>
              </a:rPr>
              <a:t>Methods</a:t>
            </a:r>
            <a:r>
              <a:rPr lang="es-CO" sz="4000" dirty="0" smtClean="0">
                <a:solidFill>
                  <a:srgbClr val="0070C0"/>
                </a:solidFill>
              </a:rPr>
              <a:t>  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495300" y="1463976"/>
            <a:ext cx="1643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 smtClean="0">
                <a:solidFill>
                  <a:srgbClr val="0070C0"/>
                </a:solidFill>
              </a:rPr>
              <a:t>Covariance</a:t>
            </a:r>
            <a:r>
              <a:rPr lang="es-CO" sz="2400" dirty="0" smtClean="0">
                <a:solidFill>
                  <a:srgbClr val="0070C0"/>
                </a:solidFill>
              </a:rPr>
              <a:t>:</a:t>
            </a:r>
            <a:endParaRPr lang="es-CO" sz="2400" dirty="0">
              <a:solidFill>
                <a:srgbClr val="0070C0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95299" y="4313232"/>
            <a:ext cx="1668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 smtClean="0">
                <a:solidFill>
                  <a:srgbClr val="0070C0"/>
                </a:solidFill>
              </a:rPr>
              <a:t>Correlation</a:t>
            </a:r>
            <a:r>
              <a:rPr lang="es-CO" sz="2400" dirty="0" smtClean="0">
                <a:solidFill>
                  <a:srgbClr val="0070C0"/>
                </a:solidFill>
              </a:rPr>
              <a:t>:</a:t>
            </a:r>
            <a:endParaRPr lang="es-CO" sz="2400" dirty="0">
              <a:solidFill>
                <a:srgbClr val="0070C0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273" y="4047219"/>
            <a:ext cx="4718365" cy="215472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526054" y="2989793"/>
            <a:ext cx="98544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Sxy</a:t>
            </a:r>
            <a:r>
              <a:rPr lang="es-CO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&gt; 0: </a:t>
            </a:r>
            <a:r>
              <a:rPr lang="es-CO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there</a:t>
            </a:r>
            <a:r>
              <a:rPr lang="es-CO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CO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is</a:t>
            </a:r>
            <a:r>
              <a:rPr lang="es-CO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a </a:t>
            </a:r>
            <a:r>
              <a:rPr lang="es-CO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direct</a:t>
            </a:r>
            <a:r>
              <a:rPr lang="es-CO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positive </a:t>
            </a:r>
            <a:r>
              <a:rPr lang="es-CO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dependence</a:t>
            </a:r>
            <a:r>
              <a:rPr lang="es-CO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;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At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higher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x-values, higher y-values</a:t>
            </a:r>
            <a:endParaRPr lang="es-CO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Sxy</a:t>
            </a:r>
            <a:r>
              <a:rPr lang="es-CO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s-CO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0: </a:t>
            </a:r>
            <a:r>
              <a:rPr lang="es-CO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there</a:t>
            </a:r>
            <a:r>
              <a:rPr lang="es-CO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CO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isn’t</a:t>
            </a:r>
            <a:r>
              <a:rPr lang="es-CO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s-CO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dependence</a:t>
            </a:r>
            <a:endParaRPr lang="es-CO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Sxy</a:t>
            </a:r>
            <a:r>
              <a:rPr lang="es-CO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CO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 </a:t>
            </a:r>
            <a:r>
              <a:rPr lang="es-CO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0: </a:t>
            </a:r>
            <a:r>
              <a:rPr lang="es-CO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there</a:t>
            </a:r>
            <a:r>
              <a:rPr lang="es-CO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CO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is</a:t>
            </a:r>
            <a:r>
              <a:rPr lang="es-CO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a </a:t>
            </a:r>
            <a:r>
              <a:rPr lang="es-CO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inverse</a:t>
            </a:r>
            <a:r>
              <a:rPr lang="es-CO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CO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dependence</a:t>
            </a:r>
            <a:r>
              <a:rPr lang="es-CO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;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At higher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x-values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of x,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lower y- values</a:t>
            </a:r>
            <a:endParaRPr lang="es-CO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0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681563" y="5139825"/>
            <a:ext cx="3698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Sx</a:t>
            </a:r>
            <a:r>
              <a:rPr lang="es-CO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s-CO" sz="24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Sy</a:t>
            </a:r>
            <a:r>
              <a:rPr lang="es-CO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: Standard </a:t>
            </a:r>
            <a:r>
              <a:rPr lang="es-CO" sz="24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deviation</a:t>
            </a:r>
            <a:r>
              <a:rPr lang="es-CO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s-CO" sz="24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2392001" y="1797415"/>
                <a:ext cx="6246454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CO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CO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O" sz="2400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s-CO" sz="2400" dirty="0"/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001" y="1797415"/>
                <a:ext cx="6246454" cy="100822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/>
              <p:cNvSpPr/>
              <p:nvPr/>
            </p:nvSpPr>
            <p:spPr>
              <a:xfrm>
                <a:off x="493605" y="4975596"/>
                <a:ext cx="1671163" cy="8999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s-CO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O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s-CO" sz="2400" i="1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O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s-CO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CO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s-CO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CO" sz="2400" dirty="0"/>
              </a:p>
            </p:txBody>
          </p:sp>
        </mc:Choice>
        <mc:Fallback xmlns=""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605" y="4975596"/>
                <a:ext cx="1671163" cy="89992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7110282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</TotalTime>
  <Words>265</Words>
  <Application>Microsoft Office PowerPoint</Application>
  <PresentationFormat>Panorámica</PresentationFormat>
  <Paragraphs>61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 Math</vt:lpstr>
      <vt:lpstr>Wingdings</vt:lpstr>
      <vt:lpstr>1_Tema de Office</vt:lpstr>
      <vt:lpstr>Machine Learning: Feature Selection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Fran Ernesto Romero Alvarez</dc:creator>
  <cp:lastModifiedBy>Fran Ernesto Romero Alvarez</cp:lastModifiedBy>
  <cp:revision>85</cp:revision>
  <dcterms:created xsi:type="dcterms:W3CDTF">2020-01-29T22:47:21Z</dcterms:created>
  <dcterms:modified xsi:type="dcterms:W3CDTF">2020-03-04T01:51:26Z</dcterms:modified>
</cp:coreProperties>
</file>