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65FE-328B-4B44-A0CD-8364ADBD1952}" type="datetimeFigureOut">
              <a:rPr lang="es-CO" smtClean="0"/>
              <a:t>2/03/2020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88818-59E6-462B-8A37-6B80EC940A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36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9978B-8CD2-1445-BD06-3C38A1379FB2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799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27381" y="2130426"/>
            <a:ext cx="103632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51584" y="4149080"/>
            <a:ext cx="8534400" cy="144016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475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r">
              <a:defRPr sz="2400" b="1">
                <a:solidFill>
                  <a:srgbClr val="00558F"/>
                </a:solidFill>
              </a:defRPr>
            </a:lvl1pPr>
          </a:lstStyle>
          <a:p>
            <a:r>
              <a:rPr lang="es-ES" dirty="0" smtClean="0"/>
              <a:t>Haga clic para modificar </a:t>
            </a:r>
            <a:br>
              <a:rPr lang="es-ES" dirty="0" smtClean="0"/>
            </a:br>
            <a:r>
              <a:rPr lang="es-ES" dirty="0" smtClean="0"/>
              <a:t>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622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noProof="0" smtClean="0"/>
              <a:t>Click to edit Master title style</a:t>
            </a:r>
            <a:endParaRPr kumimoji="0" lang="es-V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11088555" y="6332539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algn="ctr">
              <a:defRPr/>
            </a:pPr>
            <a:fld id="{47C00B77-D2D9-47E2-B0C1-04B9AB3B1724}" type="slidenum">
              <a:rPr lang="es-VE" sz="1400" smtClean="0">
                <a:solidFill>
                  <a:srgbClr val="9BBB59">
                    <a:shade val="75000"/>
                  </a:srgbClr>
                </a:solidFill>
              </a:rPr>
              <a:pPr algn="ctr">
                <a:defRPr/>
              </a:pPr>
              <a:t>‹Nº›</a:t>
            </a:fld>
            <a:endParaRPr lang="es-VE" sz="1400" dirty="0">
              <a:solidFill>
                <a:srgbClr val="9BBB59">
                  <a:shade val="75000"/>
                </a:srgbClr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11088555" y="6332539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algn="ctr">
              <a:defRPr/>
            </a:pPr>
            <a:fld id="{47C00B77-D2D9-47E2-B0C1-04B9AB3B1724}" type="slidenum">
              <a:rPr lang="es-VE" sz="1400" smtClean="0">
                <a:solidFill>
                  <a:srgbClr val="9BBB59">
                    <a:shade val="75000"/>
                  </a:srgbClr>
                </a:solidFill>
              </a:rPr>
              <a:pPr algn="ctr">
                <a:defRPr/>
              </a:pPr>
              <a:t>‹Nº›</a:t>
            </a:fld>
            <a:endParaRPr lang="es-VE" sz="1400" dirty="0">
              <a:solidFill>
                <a:srgbClr val="9BBB5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s-VE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088555" y="6332539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4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35AE86-78CE-8C4E-A92D-F45EB2D00AD8}" type="slidenum">
              <a:rPr lang="es-VE" smtClean="0">
                <a:solidFill>
                  <a:srgbClr val="9BBB59">
                    <a:shade val="75000"/>
                  </a:srgbClr>
                </a:solidFill>
              </a:rPr>
              <a:pPr/>
              <a:t>‹Nº›</a:t>
            </a:fld>
            <a:endParaRPr lang="es-VE">
              <a:solidFill>
                <a:srgbClr val="9BBB59">
                  <a:shade val="75000"/>
                </a:srgb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986955" y="62484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1112939" y="63428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9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AD22-70DE-4F13-9C0B-1BBB74E0E355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2/03/2020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3072-CB0C-4590-8DB8-2DAFAD2DD70A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35560" y="2204864"/>
            <a:ext cx="8352928" cy="2160240"/>
          </a:xfrm>
        </p:spPr>
        <p:txBody>
          <a:bodyPr>
            <a:normAutofit fontScale="90000"/>
          </a:bodyPr>
          <a:lstStyle/>
          <a:p>
            <a:r>
              <a:rPr lang="es-VE" sz="8000" dirty="0">
                <a:solidFill>
                  <a:srgbClr val="0070C0"/>
                </a:solidFill>
              </a:rPr>
              <a:t/>
            </a:r>
            <a:br>
              <a:rPr lang="es-VE" sz="8000" dirty="0">
                <a:solidFill>
                  <a:srgbClr val="0070C0"/>
                </a:solidFill>
              </a:rPr>
            </a:br>
            <a:r>
              <a:rPr lang="es-VE" sz="5300" dirty="0" err="1" smtClean="0"/>
              <a:t>Introduction</a:t>
            </a:r>
            <a:r>
              <a:rPr lang="es-VE" sz="5300" dirty="0" smtClean="0"/>
              <a:t> To </a:t>
            </a:r>
            <a:br>
              <a:rPr lang="es-VE" sz="5300" dirty="0" smtClean="0"/>
            </a:br>
            <a:r>
              <a:rPr lang="es-VE" sz="5300" dirty="0" smtClean="0"/>
              <a:t>Machine </a:t>
            </a:r>
            <a:r>
              <a:rPr lang="es-VE" sz="5300" dirty="0" err="1"/>
              <a:t>Learning</a:t>
            </a:r>
            <a:r>
              <a:rPr lang="es-VE" sz="4400" dirty="0"/>
              <a:t/>
            </a:r>
            <a:br>
              <a:rPr lang="es-VE" sz="4400" dirty="0"/>
            </a:br>
            <a:endParaRPr lang="en-US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95600" y="4797152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s-VE" dirty="0" smtClean="0"/>
              <a:t>Fran Ernesto Romero</a:t>
            </a: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22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4454" y="181120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/>
              <a:t>Regularization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s-CO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CO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s-CO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CO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𝑠𝑢𝑏𝑗𝑒𝑐𝑡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CO" sz="2400" i="1" dirty="0" err="1" smtClean="0">
                    <a:latin typeface="Cambria Math" panose="02040503050406030204" pitchFamily="18" charset="0"/>
                  </a:rPr>
                  <a:t>Using</a:t>
                </a:r>
                <a:r>
                  <a:rPr lang="es-CO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s-CO" sz="2400" i="1" dirty="0" err="1" smtClean="0">
                    <a:latin typeface="Cambria Math" panose="02040503050406030204" pitchFamily="18" charset="0"/>
                  </a:rPr>
                  <a:t>Lagrange</a:t>
                </a:r>
                <a:r>
                  <a:rPr lang="es-CO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s-CO" sz="2400" i="1" dirty="0" err="1" smtClean="0">
                    <a:latin typeface="Cambria Math" panose="02040503050406030204" pitchFamily="18" charset="0"/>
                  </a:rPr>
                  <a:t>Multipliers</a:t>
                </a:r>
                <a:r>
                  <a:rPr lang="es-CO" sz="2400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3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9145" y="118774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/>
              <a:t>Regularization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418007"/>
                  </p:ext>
                </p:extLst>
              </p:nvPr>
            </p:nvGraphicFramePr>
            <p:xfrm>
              <a:off x="976745" y="1498984"/>
              <a:ext cx="10238509" cy="50432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82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62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2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s-CO" sz="2000" dirty="0" smtClean="0"/>
                        </a:p>
                        <a:p>
                          <a:pPr algn="l"/>
                          <a:r>
                            <a:rPr lang="es-CO" sz="3200" dirty="0" smtClean="0"/>
                            <a:t>Ridge (L2)</a:t>
                          </a:r>
                        </a:p>
                        <a:p>
                          <a:pPr algn="l"/>
                          <a:r>
                            <a:rPr lang="es-CO" sz="1800" dirty="0" err="1" smtClean="0"/>
                            <a:t>Correlated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attributes</a:t>
                          </a:r>
                          <a:endParaRPr lang="es-C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2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s-CO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b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 sz="2000" dirty="0" smtClean="0"/>
                        </a:p>
                        <a:p>
                          <a:r>
                            <a:rPr lang="es-CO" sz="3200" dirty="0" smtClean="0"/>
                            <a:t>Lasso(L1)</a:t>
                          </a:r>
                        </a:p>
                        <a:p>
                          <a:r>
                            <a:rPr lang="es-CO" sz="1800" dirty="0" err="1" smtClean="0"/>
                            <a:t>Detect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irrelevant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attributes</a:t>
                          </a:r>
                          <a:endParaRPr lang="es-C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fName>
                                  <m:e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280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s-CO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280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CO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CO" sz="28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s-CO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  <m:sub>
                                            <m:r>
                                              <a:rPr lang="es-CO" sz="280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s-CO" sz="2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s-CO" sz="28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O" sz="2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err="1" smtClean="0"/>
                            <a:t>ElasticNet</a:t>
                          </a:r>
                          <a:r>
                            <a:rPr lang="es-CO" sz="2800" dirty="0" smtClean="0"/>
                            <a:t>(L1)</a:t>
                          </a:r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418007"/>
                  </p:ext>
                </p:extLst>
              </p:nvPr>
            </p:nvGraphicFramePr>
            <p:xfrm>
              <a:off x="976745" y="1498984"/>
              <a:ext cx="10238509" cy="504329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882245"/>
                    <a:gridCol w="3356264"/>
                  </a:tblGrid>
                  <a:tr h="168109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r="-48804" b="-200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s-CO" sz="2000" dirty="0" smtClean="0"/>
                        </a:p>
                        <a:p>
                          <a:pPr algn="l"/>
                          <a:r>
                            <a:rPr lang="es-CO" sz="3200" dirty="0" smtClean="0"/>
                            <a:t>Ridge (L2)</a:t>
                          </a:r>
                        </a:p>
                        <a:p>
                          <a:pPr algn="l"/>
                          <a:r>
                            <a:rPr lang="es-CO" sz="1800" dirty="0" err="1" smtClean="0"/>
                            <a:t>Correlated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attributes</a:t>
                          </a:r>
                          <a:endParaRPr lang="es-C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168109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99639" r="-48804" b="-99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sz="2000" dirty="0" smtClean="0"/>
                        </a:p>
                        <a:p>
                          <a:r>
                            <a:rPr lang="es-CO" sz="3200" dirty="0" smtClean="0"/>
                            <a:t>Lasso(L1)</a:t>
                          </a:r>
                        </a:p>
                        <a:p>
                          <a:r>
                            <a:rPr lang="es-CO" sz="1800" dirty="0" err="1" smtClean="0"/>
                            <a:t>Detect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irrelevant</a:t>
                          </a:r>
                          <a:r>
                            <a:rPr lang="es-CO" sz="1800" dirty="0" smtClean="0"/>
                            <a:t> </a:t>
                          </a:r>
                          <a:r>
                            <a:rPr lang="es-CO" sz="1800" dirty="0" err="1" smtClean="0"/>
                            <a:t>attributes</a:t>
                          </a:r>
                          <a:endParaRPr lang="es-CO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1681099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0362" r="-48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CO" sz="28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2800" dirty="0" err="1" smtClean="0"/>
                            <a:t>ElasticNet</a:t>
                          </a:r>
                          <a:r>
                            <a:rPr lang="es-CO" sz="2800" dirty="0" smtClean="0"/>
                            <a:t>(L1)</a:t>
                          </a:r>
                        </a:p>
                        <a:p>
                          <a:endParaRPr lang="es-CO" sz="2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ectángulo 2"/>
          <p:cNvSpPr/>
          <p:nvPr/>
        </p:nvSpPr>
        <p:spPr>
          <a:xfrm>
            <a:off x="7875061" y="567580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Many</a:t>
            </a:r>
            <a:r>
              <a:rPr lang="es-CO" dirty="0"/>
              <a:t> </a:t>
            </a:r>
            <a:r>
              <a:rPr lang="es-CO" dirty="0" err="1"/>
              <a:t>attributes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34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4455" y="139557"/>
            <a:ext cx="10972800" cy="1143000"/>
          </a:xfrm>
        </p:spPr>
        <p:txBody>
          <a:bodyPr/>
          <a:lstStyle/>
          <a:p>
            <a:r>
              <a:rPr lang="es-CO" sz="3600" dirty="0" err="1"/>
              <a:t>Regularization</a:t>
            </a:r>
            <a:endParaRPr lang="es-CO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94" y="1503651"/>
            <a:ext cx="7141152" cy="47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98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1" y="233364"/>
            <a:ext cx="10972800" cy="1143000"/>
          </a:xfrm>
        </p:spPr>
        <p:txBody>
          <a:bodyPr/>
          <a:lstStyle/>
          <a:p>
            <a:r>
              <a:rPr lang="es-CO" sz="3600" dirty="0"/>
              <a:t>Linear Regression</a:t>
            </a:r>
            <a:endParaRPr lang="es-V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 smtClean="0">
                    <a:latin typeface="Cambria Math" panose="02040503050406030204" pitchFamily="18" charset="0"/>
                  </a:rPr>
                  <a:t>We have a set </a:t>
                </a:r>
                <a:r>
                  <a:rPr lang="en-US" sz="2400" b="0" i="1" dirty="0" smtClean="0">
                    <a:latin typeface="Cambria Math" panose="02040503050406030204" pitchFamily="18" charset="0"/>
                  </a:rPr>
                  <a:t>I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 of observations (instances):</a:t>
                </a:r>
                <a:endParaRPr lang="es-CO" sz="24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 …,(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s-CO" b="1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want to find the linear model that best fits -describe- to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𝒂𝑿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CO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4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47C00B77-D2D9-47E2-B0C1-04B9AB3B1724}" type="slidenum">
              <a:rPr lang="es-VE" smtClean="0"/>
              <a:pPr/>
              <a:t>2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4501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891" y="118774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smtClean="0"/>
              <a:t>Linear Regression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 smtClean="0">
                    <a:latin typeface="Cambria Math" panose="02040503050406030204" pitchFamily="18" charset="0"/>
                  </a:rPr>
                  <a:t>We will use the </a:t>
                </a:r>
                <a:r>
                  <a:rPr lang="en-US" sz="2400" b="0" i="1" dirty="0" smtClean="0">
                    <a:latin typeface="Cambria Math" panose="02040503050406030204" pitchFamily="18" charset="0"/>
                  </a:rPr>
                  <a:t>Mean Square Error  - MSE  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as a </a:t>
                </a:r>
                <a:r>
                  <a:rPr lang="en-US" sz="2400" b="0" i="1" dirty="0" smtClean="0">
                    <a:latin typeface="Cambria Math" panose="02040503050406030204" pitchFamily="18" charset="0"/>
                  </a:rPr>
                  <a:t>cost function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s-CO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CO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sSub>
                                <m:sSub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b="1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use partial derivatives to find the values of </a:t>
                </a:r>
                <a:r>
                  <a:rPr lang="en-US" sz="24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en-US" sz="24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minimize </a:t>
                </a:r>
                <a:r>
                  <a:rPr lang="en-US" sz="24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E(a, b)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08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364" y="160338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smtClean="0"/>
              <a:t>Linear Regression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51164" y="149326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 smtClean="0">
                    <a:latin typeface="Cambria Math" panose="02040503050406030204" pitchFamily="18" charset="0"/>
                  </a:rPr>
                  <a:t>Finally,  the linear model that best fits </a:t>
                </a:r>
                <a:r>
                  <a:rPr lang="en-US" sz="2400" b="1" i="1" dirty="0" smtClean="0">
                    <a:latin typeface="Cambria Math" panose="02040503050406030204" pitchFamily="18" charset="0"/>
                  </a:rPr>
                  <a:t>I</a:t>
                </a:r>
                <a:r>
                  <a:rPr lang="en-US" sz="2400" b="0" dirty="0" smtClean="0">
                    <a:latin typeface="Cambria Math" panose="02040503050406030204" pitchFamily="18" charset="0"/>
                  </a:rPr>
                  <a:t> is:</a:t>
                </a:r>
                <a:endParaRPr lang="es-CO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CO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𝒃</m:t>
                      </m:r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𝑿𝒀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CO" b="1" dirty="0" smtClean="0"/>
              </a:p>
              <a:p>
                <a:pPr marL="0" indent="0" algn="ctr">
                  <a:buNone/>
                </a:pPr>
                <a:endParaRPr lang="es-CO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b="1" dirty="0" smtClean="0"/>
              </a:p>
              <a:p>
                <a:pPr marL="0" indent="0" algn="ctr">
                  <a:buNone/>
                </a:pPr>
                <a:endParaRPr lang="es-CO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CO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s-CO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CO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O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𝑿𝒀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164" y="1493261"/>
                <a:ext cx="10515600" cy="4351338"/>
              </a:xfrm>
              <a:blipFill rotWithShape="0">
                <a:blip r:embed="rId3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227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364" y="118774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 smtClean="0"/>
              <a:t>Multiple</a:t>
            </a:r>
            <a:r>
              <a:rPr lang="es-CO" sz="3600" dirty="0" smtClean="0"/>
              <a:t> Linear Regression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0" dirty="0" smtClean="0">
                    <a:latin typeface="Cambria Math" panose="02040503050406030204" pitchFamily="18" charset="0"/>
                  </a:rPr>
                  <a:t>We can generalize the linear regression model:</a:t>
                </a:r>
              </a:p>
              <a:p>
                <a:pPr marL="0" indent="0">
                  <a:buNone/>
                </a:pPr>
                <a:endParaRPr lang="es-CO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,….,</m:t>
                          </m:r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,….,</m:t>
                          </m:r>
                          <m:sSubSup>
                            <m:sSubSup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 …,(</m:t>
                      </m:r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,….,</m:t>
                      </m:r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s-CO" b="1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want to find the linear model that best fits -describe- to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m:rPr>
                              <m:nor/>
                            </m:rPr>
                            <a:rPr lang="es-CO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O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matrix notation: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CO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3"/>
                <a:stretch>
                  <a:fillRect l="-928" t="-1961" b="-4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04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18774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 smtClean="0"/>
              <a:t>Multiple</a:t>
            </a:r>
            <a:r>
              <a:rPr lang="es-CO" sz="3600" dirty="0" smtClean="0"/>
              <a:t> Linear Regression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5939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0" dirty="0" smtClean="0">
                    <a:latin typeface="Cambria Math" panose="02040503050406030204" pitchFamily="18" charset="0"/>
                  </a:rPr>
                  <a:t>The sum of the squares of the errors must be minimized:</a:t>
                </a:r>
              </a:p>
              <a:p>
                <a:pPr marL="0" indent="0">
                  <a:buNone/>
                </a:pPr>
                <a:endParaRPr lang="es-CO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s-CO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s-CO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s-CO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O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CO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s-CO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s-CO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CO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CO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600" dirty="0" smtClean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s-CO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m:rPr>
                          <m:nor/>
                        </m:rPr>
                        <a:rPr lang="es-CO" sz="2600" b="1" dirty="0" smtClean="0"/>
                        <m:t> = 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sz="2600" b="1" dirty="0" smtClean="0"/>
                        <m:t>−2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sz="2600" b="1" dirty="0" smtClean="0"/>
                        <m:t>+ </m:t>
                      </m:r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s-CO" sz="2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CO" sz="2600" b="1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can derive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respect to </a:t>
                </a:r>
                <a:r>
                  <a:rPr lang="el-GR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s-CO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equal zero to find the minimum, obtaining the equation: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s-CO" sz="2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l-GR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l-GR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s-CO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s-CO" sz="2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s-CO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acc>
                        <m:accPr>
                          <m:chr m:val="̂"/>
                          <m:ctrlP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l-GR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CO" sz="2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s-CO" sz="2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s-CO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s-CO" sz="2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s-CO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s-CO" sz="2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59391" cy="4351338"/>
              </a:xfrm>
              <a:blipFill rotWithShape="0">
                <a:blip r:embed="rId3"/>
                <a:stretch>
                  <a:fillRect l="-717" t="-168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349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755" y="201901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 smtClean="0"/>
              <a:t>Gradient</a:t>
            </a:r>
            <a:r>
              <a:rPr lang="es-CO" sz="3600" dirty="0" smtClean="0"/>
              <a:t> </a:t>
            </a:r>
            <a:r>
              <a:rPr lang="es-CO" sz="3600" dirty="0" err="1" smtClean="0"/>
              <a:t>Descent</a:t>
            </a:r>
            <a:r>
              <a:rPr lang="es-CO" sz="3600" dirty="0" smtClean="0"/>
              <a:t> </a:t>
            </a:r>
            <a:r>
              <a:rPr lang="es-CO" sz="3600" dirty="0" err="1" smtClean="0"/>
              <a:t>Algorithm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CO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s-CO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8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2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s-CO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f>
                        <m:fPr>
                          <m:ctrlP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O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i="1"/>
                        <m:t>fastest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increase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direction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and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rate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m:rPr>
                          <m:nor/>
                        </m:rPr>
                        <a:rPr lang="es-CO" sz="2800" b="0" i="1" smtClean="0"/>
                        <m:t>of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m:rPr>
                          <m:nor/>
                        </m:rP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sz="2800" b="0" i="1" smtClean="0"/>
                        <m:t>in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sz="2800" b="1" i="1" dirty="0" smtClean="0"/>
              </a:p>
              <a:p>
                <a:pPr marL="0" indent="0">
                  <a:buNone/>
                </a:pPr>
                <a:endParaRPr lang="es-CO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2800" i="1"/>
                        <m:t>fastest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s-CO" sz="2800" b="0" i="1" smtClean="0"/>
                        <m:t>drecrease</m:t>
                      </m:r>
                      <m:r>
                        <m:rPr>
                          <m:nor/>
                        </m:rPr>
                        <a:rPr lang="es-CO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direction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and</m:t>
                      </m:r>
                      <m:r>
                        <m:rPr>
                          <m:nor/>
                        </m:rPr>
                        <a:rPr lang="en-US" sz="2800" i="1"/>
                        <m:t> </m:t>
                      </m:r>
                      <m:r>
                        <m:rPr>
                          <m:nor/>
                        </m:rPr>
                        <a:rPr lang="en-US" sz="2800" i="1"/>
                        <m:t>rate</m:t>
                      </m:r>
                      <m:r>
                        <m:rPr>
                          <m:nor/>
                        </m:rPr>
                        <a:rPr lang="es-CO" sz="2800" b="0" i="1" smtClean="0"/>
                        <m:t> </m:t>
                      </m:r>
                      <m:r>
                        <m:rPr>
                          <m:nor/>
                        </m:rPr>
                        <a:rPr lang="es-CO" sz="2800" i="1"/>
                        <m:t>of</m:t>
                      </m:r>
                      <m:r>
                        <m:rPr>
                          <m:nor/>
                        </m:rPr>
                        <a:rPr lang="es-CO" sz="2800" i="1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m:rPr>
                          <m:nor/>
                        </m:rP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CO" sz="2800" i="1"/>
                        <m:t>in</m:t>
                      </m:r>
                      <m:r>
                        <m:rPr>
                          <m:nor/>
                        </m:rPr>
                        <a:rPr lang="es-CO" sz="2800" i="1"/>
                        <m:t> </m:t>
                      </m:r>
                      <m:r>
                        <a:rPr lang="es-CO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s-CO" sz="2800" b="1" i="1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774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49947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 smtClean="0"/>
              <a:t>Gradient</a:t>
            </a:r>
            <a:r>
              <a:rPr lang="es-CO" sz="3600" dirty="0" smtClean="0"/>
              <a:t> </a:t>
            </a:r>
            <a:r>
              <a:rPr lang="es-CO" sz="3600" dirty="0" err="1" smtClean="0"/>
              <a:t>Descent</a:t>
            </a:r>
            <a:r>
              <a:rPr lang="es-CO" sz="3600" dirty="0" smtClean="0"/>
              <a:t> </a:t>
            </a:r>
            <a:r>
              <a:rPr lang="es-CO" sz="3600" dirty="0" err="1" smtClean="0"/>
              <a:t>Algorithm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s-CO" sz="32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1. </m:t>
                    </m:r>
                    <m:r>
                      <a:rPr lang="es-CO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s-CO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𝑛𝑖𝑡𝑖𝑙𝑖𝑧𝑒</m:t>
                    </m:r>
                    <m:r>
                      <a:rPr lang="es-CO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CO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O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CO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O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CO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s-CO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𝐸𝑝𝑜𝑐h𝑠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s-CO" sz="32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s-CO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𝑅𝑒𝑝𝑒𝑎𝑡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𝐸𝑝𝑜𝑐h𝑠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</m:oMath>
                </a14:m>
                <a:r>
                  <a:rPr lang="es-CO" sz="3200" b="0" dirty="0" smtClean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s-CO" sz="32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2.1.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CO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s-CO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s-CO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s-CO" sz="3200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s-CO" sz="3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3200" dirty="0"/>
              </a:p>
              <a:p>
                <a:pPr marL="0" indent="0">
                  <a:buNone/>
                </a:pPr>
                <a:endParaRPr lang="es-CO" sz="3200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1943"/>
                <a:ext cx="11059391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58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4063" y="170728"/>
            <a:ext cx="10972800" cy="1143000"/>
          </a:xfrm>
        </p:spPr>
        <p:txBody>
          <a:bodyPr>
            <a:normAutofit/>
          </a:bodyPr>
          <a:lstStyle/>
          <a:p>
            <a:r>
              <a:rPr lang="es-CO" sz="3600" dirty="0" err="1"/>
              <a:t>Regularization</a:t>
            </a:r>
            <a:endParaRPr lang="es-CO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Generally, we want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 the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parameters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s-CO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s-CO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 the cost </a:t>
                </a:r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function,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s-C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</a:rPr>
                  <a:t>The optimal value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i="1" dirty="0" smtClean="0">
                    <a:latin typeface="Cambria Math" panose="02040503050406030204" pitchFamily="18" charset="0"/>
                  </a:rPr>
                  <a:t>can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result in an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overfit  model:</a:t>
                </a:r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</a:rPr>
                  <a:t>In order to reduce the complexity, we can set some restriction on </a:t>
                </a:r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s-CO" sz="2400" b="0" i="1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s-CO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CO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s-CO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CO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s-CO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961" r="-1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958" y="2553133"/>
            <a:ext cx="1314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2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1252</Words>
  <Application>Microsoft Office PowerPoint</Application>
  <PresentationFormat>Panorámica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1_Tema de Office</vt:lpstr>
      <vt:lpstr> Introduction To  Machine Learning </vt:lpstr>
      <vt:lpstr>Linear Regression</vt:lpstr>
      <vt:lpstr>Linear Regression</vt:lpstr>
      <vt:lpstr>Linear Regression</vt:lpstr>
      <vt:lpstr>Multiple Linear Regression</vt:lpstr>
      <vt:lpstr>Multiple Linear Regression</vt:lpstr>
      <vt:lpstr>Gradient Descent Algorithm</vt:lpstr>
      <vt:lpstr>Gradient Descent Algorithm</vt:lpstr>
      <vt:lpstr>Regularization</vt:lpstr>
      <vt:lpstr>Regularization</vt:lpstr>
      <vt:lpstr>Regularization</vt:lpstr>
      <vt:lpstr>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Fran Ernesto Romero Alvarez</dc:creator>
  <cp:lastModifiedBy>Fran Ernesto Romero Alvarez</cp:lastModifiedBy>
  <cp:revision>63</cp:revision>
  <dcterms:created xsi:type="dcterms:W3CDTF">2020-01-29T22:47:21Z</dcterms:created>
  <dcterms:modified xsi:type="dcterms:W3CDTF">2020-03-03T00:53:43Z</dcterms:modified>
</cp:coreProperties>
</file>