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62" r:id="rId3"/>
    <p:sldId id="263" r:id="rId4"/>
    <p:sldId id="273" r:id="rId5"/>
    <p:sldId id="277" r:id="rId6"/>
    <p:sldId id="278" r:id="rId7"/>
    <p:sldId id="279" r:id="rId8"/>
    <p:sldId id="283" r:id="rId9"/>
    <p:sldId id="280" r:id="rId10"/>
    <p:sldId id="281" r:id="rId11"/>
    <p:sldId id="282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65FE-328B-4B44-A0CD-8364ADBD1952}" type="datetimeFigureOut">
              <a:rPr lang="es-CO" smtClean="0"/>
              <a:t>4/03/2020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8818-59E6-462B-8A37-6B80EC940A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6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7381" y="2130426"/>
            <a:ext cx="103632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584" y="4149080"/>
            <a:ext cx="8534400" cy="144016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47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r">
              <a:defRPr sz="2400" b="1">
                <a:solidFill>
                  <a:srgbClr val="00558F"/>
                </a:solidFill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22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4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5AE86-78CE-8C4E-A92D-F45EB2D00AD8}" type="slidenum">
              <a:rPr lang="es-VE" smtClean="0">
                <a:solidFill>
                  <a:srgbClr val="9BBB59">
                    <a:shade val="75000"/>
                  </a:srgbClr>
                </a:solidFill>
              </a:rPr>
              <a:pPr/>
              <a:t>‹Nº›</a:t>
            </a:fld>
            <a:endParaRPr lang="es-VE">
              <a:solidFill>
                <a:srgbClr val="9BBB59">
                  <a:shade val="75000"/>
                </a:srgb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9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AD22-70DE-4F13-9C0B-1BBB74E0E355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4/03/2020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3072-CB0C-4590-8DB8-2DAFAD2DD70A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93519" y="2204864"/>
            <a:ext cx="11991109" cy="2160240"/>
          </a:xfrm>
        </p:spPr>
        <p:txBody>
          <a:bodyPr>
            <a:normAutofit fontScale="90000"/>
          </a:bodyPr>
          <a:lstStyle/>
          <a:p>
            <a:br>
              <a:rPr lang="es-VE" sz="8000" dirty="0">
                <a:solidFill>
                  <a:srgbClr val="0070C0"/>
                </a:solidFill>
              </a:rPr>
            </a:br>
            <a:r>
              <a:rPr lang="es-VE" sz="5300" dirty="0"/>
              <a:t>Machine </a:t>
            </a:r>
            <a:r>
              <a:rPr lang="es-VE" sz="5300" dirty="0" err="1"/>
              <a:t>Learning</a:t>
            </a:r>
            <a:r>
              <a:rPr lang="es-VE" sz="5300" dirty="0"/>
              <a:t>: </a:t>
            </a:r>
            <a:r>
              <a:rPr lang="es-VE" sz="5300" dirty="0" err="1"/>
              <a:t>Classifiers</a:t>
            </a:r>
            <a:br>
              <a:rPr lang="es-VE" sz="4400" dirty="0"/>
            </a:br>
            <a:endParaRPr lang="en-US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15915" y="3924074"/>
            <a:ext cx="3681675" cy="1199704"/>
          </a:xfrm>
        </p:spPr>
        <p:txBody>
          <a:bodyPr>
            <a:normAutofit/>
          </a:bodyPr>
          <a:lstStyle/>
          <a:p>
            <a:pPr algn="ctr"/>
            <a:r>
              <a:rPr lang="es-VE" dirty="0"/>
              <a:t>Fran Ernesto Romero</a:t>
            </a: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229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>
                <a:solidFill>
                  <a:schemeClr val="tx2"/>
                </a:solidFill>
              </a:rPr>
              <a:t>ID3 </a:t>
            </a:r>
            <a:r>
              <a:rPr lang="es-CO" sz="3200" dirty="0" err="1">
                <a:solidFill>
                  <a:schemeClr val="tx2"/>
                </a:solidFill>
              </a:rPr>
              <a:t>Algorithm</a:t>
            </a:r>
            <a:r>
              <a:rPr lang="es-CO" sz="3200" dirty="0">
                <a:solidFill>
                  <a:schemeClr val="tx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CO" sz="2800" dirty="0" err="1">
                    <a:solidFill>
                      <a:schemeClr val="tx2"/>
                    </a:solidFill>
                  </a:rPr>
                  <a:t>Binary</a:t>
                </a:r>
                <a:r>
                  <a:rPr lang="es-CO" sz="2800" dirty="0">
                    <a:solidFill>
                      <a:schemeClr val="tx2"/>
                    </a:solidFill>
                  </a:rPr>
                  <a:t> </a:t>
                </a:r>
                <a:r>
                  <a:rPr lang="es-CO" sz="2800" dirty="0" err="1">
                    <a:solidFill>
                      <a:schemeClr val="tx2"/>
                    </a:solidFill>
                  </a:rPr>
                  <a:t>Entropy</a:t>
                </a:r>
                <a:endParaRPr lang="es-CO" sz="2800" dirty="0">
                  <a:solidFill>
                    <a:schemeClr val="tx2"/>
                  </a:solidFill>
                </a:endParaRPr>
              </a:p>
              <a:p>
                <a:endParaRPr lang="es-CO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CO" sz="2800" i="1" dirty="0"/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CO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28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CO" sz="2800" i="1" dirty="0"/>
                  <a:t>) </a:t>
                </a:r>
              </a:p>
              <a:p>
                <a:pPr marL="0" indent="0">
                  <a:buNone/>
                </a:pPr>
                <a:endParaRPr lang="es-CO" b="1" dirty="0"/>
              </a:p>
              <a:p>
                <a:r>
                  <a:rPr lang="en-US" sz="2800" dirty="0">
                    <a:solidFill>
                      <a:schemeClr val="tx2"/>
                    </a:solidFill>
                  </a:rPr>
                  <a:t>Attribute Entropy (v: attribute value):</a:t>
                </a:r>
              </a:p>
              <a:p>
                <a:endParaRPr lang="es-CO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b="1" dirty="0"/>
              </a:p>
              <a:p>
                <a:pPr marL="0" indent="0">
                  <a:buNone/>
                </a:pPr>
                <a:endParaRPr lang="es-CO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5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>
                <a:solidFill>
                  <a:schemeClr val="tx2"/>
                </a:solidFill>
              </a:rPr>
              <a:t>ID3 </a:t>
            </a:r>
            <a:r>
              <a:rPr lang="es-CO" sz="3200" dirty="0" err="1">
                <a:solidFill>
                  <a:schemeClr val="tx2"/>
                </a:solidFill>
              </a:rPr>
              <a:t>Algorithm</a:t>
            </a:r>
            <a:r>
              <a:rPr lang="es-CO" sz="3200" dirty="0">
                <a:solidFill>
                  <a:schemeClr val="tx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CO" i="1" dirty="0">
                    <a:solidFill>
                      <a:srgbClr val="0070C0"/>
                    </a:solidFill>
                  </a:rPr>
                  <a:t>Information </a:t>
                </a:r>
                <a:r>
                  <a:rPr lang="es-CO" i="1" dirty="0" err="1">
                    <a:solidFill>
                      <a:srgbClr val="0070C0"/>
                    </a:solidFill>
                  </a:rPr>
                  <a:t>Gain</a:t>
                </a:r>
                <a:r>
                  <a:rPr lang="es-CO" i="1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Difference between the entropy of a node and each one its descendants.</a:t>
                </a:r>
              </a:p>
              <a:p>
                <a:endParaRPr lang="es-CO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𝐼𝑛𝑓𝑜𝐺𝑎𝑖𝑛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O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  <a:p>
                <a:pPr marL="0" indent="0">
                  <a:buNone/>
                </a:pPr>
                <a:endParaRPr lang="es-CO" b="1" dirty="0"/>
              </a:p>
              <a:p>
                <a:pPr algn="just"/>
                <a:r>
                  <a:rPr lang="en-US" dirty="0"/>
                  <a:t>ID3 examines all the attributes and chooses the maximum </a:t>
                </a:r>
                <a:r>
                  <a:rPr lang="en-US" i="1" dirty="0" err="1"/>
                  <a:t>InfoGain</a:t>
                </a:r>
                <a:r>
                  <a:rPr lang="en-US" dirty="0"/>
                  <a:t>, add the branch and uses the same process recursively to form sub-trees from the generated nodes</a:t>
                </a:r>
                <a:endParaRPr lang="es-CO" b="1" dirty="0"/>
              </a:p>
              <a:p>
                <a:pPr marL="0" indent="0">
                  <a:buNone/>
                </a:pPr>
                <a:endParaRPr lang="es-CO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s-C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754" t="-700" r="-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71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 err="1">
                <a:solidFill>
                  <a:schemeClr val="tx2"/>
                </a:solidFill>
              </a:rPr>
              <a:t>Random</a:t>
            </a:r>
            <a:r>
              <a:rPr lang="es-CO" sz="3200" dirty="0">
                <a:solidFill>
                  <a:schemeClr val="tx2"/>
                </a:solidFill>
              </a:rPr>
              <a:t> Forrest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7E019C-8FA9-41E7-8080-A6B5D971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19" y="1756906"/>
            <a:ext cx="7980961" cy="29403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5B5B178-7458-4F12-8DB0-7CF957C3089D}"/>
              </a:ext>
            </a:extLst>
          </p:cNvPr>
          <p:cNvSpPr txBox="1"/>
          <p:nvPr/>
        </p:nvSpPr>
        <p:spPr>
          <a:xfrm>
            <a:off x="2368565" y="4898742"/>
            <a:ext cx="68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/>
              <a:t>Decision</a:t>
            </a:r>
            <a:r>
              <a:rPr lang="es-MX" sz="2800" dirty="0"/>
              <a:t> </a:t>
            </a:r>
            <a:r>
              <a:rPr lang="es-MX" sz="2800" dirty="0" err="1"/>
              <a:t>Trees</a:t>
            </a:r>
            <a:r>
              <a:rPr lang="es-MX" sz="2800" dirty="0"/>
              <a:t> May </a:t>
            </a:r>
            <a:r>
              <a:rPr lang="es-MX" sz="2800" dirty="0" err="1"/>
              <a:t>suffer</a:t>
            </a:r>
            <a:r>
              <a:rPr lang="es-MX" sz="2800" dirty="0"/>
              <a:t> </a:t>
            </a:r>
            <a:r>
              <a:rPr lang="es-MX" sz="2800" dirty="0" err="1"/>
              <a:t>from</a:t>
            </a:r>
            <a:r>
              <a:rPr lang="es-MX" sz="2800" dirty="0"/>
              <a:t> </a:t>
            </a:r>
            <a:r>
              <a:rPr lang="es-MX" sz="2800" dirty="0" err="1"/>
              <a:t>overfitting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98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 err="1">
                <a:solidFill>
                  <a:schemeClr val="tx2"/>
                </a:solidFill>
              </a:rPr>
              <a:t>Random</a:t>
            </a:r>
            <a:r>
              <a:rPr lang="es-CO" sz="3200" dirty="0">
                <a:solidFill>
                  <a:schemeClr val="tx2"/>
                </a:solidFill>
              </a:rPr>
              <a:t> Forrest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53A676-6254-4497-B30C-EE6F1053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3" y="1417638"/>
            <a:ext cx="11509333" cy="440088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5685248-D7DE-47C5-8705-E6771C1067B9}"/>
              </a:ext>
            </a:extLst>
          </p:cNvPr>
          <p:cNvSpPr/>
          <p:nvPr/>
        </p:nvSpPr>
        <p:spPr>
          <a:xfrm>
            <a:off x="216073" y="5987534"/>
            <a:ext cx="591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build many decision trees…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7734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 err="1">
                <a:solidFill>
                  <a:schemeClr val="tx2"/>
                </a:solidFill>
              </a:rPr>
              <a:t>Random</a:t>
            </a:r>
            <a:r>
              <a:rPr lang="es-CO" sz="3200" dirty="0">
                <a:solidFill>
                  <a:schemeClr val="tx2"/>
                </a:solidFill>
              </a:rPr>
              <a:t> Forrest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32C93-B888-483B-A101-DCC4B451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1" y="1405112"/>
            <a:ext cx="9471928" cy="48453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D1D902-30FA-4CDF-8F72-6F647419F234}"/>
              </a:ext>
            </a:extLst>
          </p:cNvPr>
          <p:cNvSpPr/>
          <p:nvPr/>
        </p:nvSpPr>
        <p:spPr>
          <a:xfrm>
            <a:off x="9933140" y="2191435"/>
            <a:ext cx="16492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a new instance, evaluate each tree and select the most frequent class</a:t>
            </a:r>
            <a:endParaRPr lang="es-CO" sz="2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1FAD7AF-E35F-4204-A0BD-55E827ED654E}"/>
              </a:ext>
            </a:extLst>
          </p:cNvPr>
          <p:cNvCxnSpPr/>
          <p:nvPr/>
        </p:nvCxnSpPr>
        <p:spPr>
          <a:xfrm>
            <a:off x="4559474" y="2004164"/>
            <a:ext cx="1152394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81014E3-B5E7-4906-8A3D-9F7D311A9955}"/>
              </a:ext>
            </a:extLst>
          </p:cNvPr>
          <p:cNvCxnSpPr/>
          <p:nvPr/>
        </p:nvCxnSpPr>
        <p:spPr>
          <a:xfrm flipV="1">
            <a:off x="4572000" y="2455101"/>
            <a:ext cx="1177447" cy="2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BB83425-7906-4D60-8C1B-5A735181E66B}"/>
              </a:ext>
            </a:extLst>
          </p:cNvPr>
          <p:cNvCxnSpPr/>
          <p:nvPr/>
        </p:nvCxnSpPr>
        <p:spPr>
          <a:xfrm flipV="1">
            <a:off x="4559474" y="2680570"/>
            <a:ext cx="1152394" cy="4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B96E907-0C7A-4B8B-A83F-46378E1078B1}"/>
              </a:ext>
            </a:extLst>
          </p:cNvPr>
          <p:cNvCxnSpPr/>
          <p:nvPr/>
        </p:nvCxnSpPr>
        <p:spPr>
          <a:xfrm flipV="1">
            <a:off x="4572000" y="2906038"/>
            <a:ext cx="1177447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5D013AF-462B-42EE-AD3B-6C25C3D550C1}"/>
              </a:ext>
            </a:extLst>
          </p:cNvPr>
          <p:cNvCxnSpPr/>
          <p:nvPr/>
        </p:nvCxnSpPr>
        <p:spPr>
          <a:xfrm>
            <a:off x="3532340" y="3945699"/>
            <a:ext cx="2179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4D14C38-E478-4C9A-90B5-057DF2845069}"/>
              </a:ext>
            </a:extLst>
          </p:cNvPr>
          <p:cNvCxnSpPr/>
          <p:nvPr/>
        </p:nvCxnSpPr>
        <p:spPr>
          <a:xfrm>
            <a:off x="4121063" y="4171167"/>
            <a:ext cx="184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2A870AF-FE99-49E3-B72C-91C67C602606}"/>
              </a:ext>
            </a:extLst>
          </p:cNvPr>
          <p:cNvCxnSpPr/>
          <p:nvPr/>
        </p:nvCxnSpPr>
        <p:spPr>
          <a:xfrm>
            <a:off x="4559474" y="4572000"/>
            <a:ext cx="1536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55" y="201901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/>
              <a:t>Gradient</a:t>
            </a:r>
            <a:r>
              <a:rPr lang="es-CO" sz="3600" dirty="0"/>
              <a:t> </a:t>
            </a:r>
            <a:r>
              <a:rPr lang="es-CO" sz="3600" dirty="0" err="1"/>
              <a:t>Descent</a:t>
            </a:r>
            <a:r>
              <a:rPr lang="es-CO" sz="3600" dirty="0"/>
              <a:t> </a:t>
            </a:r>
            <a:r>
              <a:rPr lang="es-CO" sz="3600" dirty="0" err="1"/>
              <a:t>Algorithm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CO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i="1"/>
                        <m:t>fastest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increase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direction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and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rate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of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m:rPr>
                          <m:nor/>
                        </m:rP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in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sz="2800" b="1" i="1" dirty="0"/>
              </a:p>
              <a:p>
                <a:pPr marL="0" indent="0">
                  <a:buNone/>
                </a:pPr>
                <a:endParaRPr lang="es-CO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i="1"/>
                        <m:t>fastest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drecrease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direction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and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rate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s-CO" sz="2800" i="1"/>
                        <m:t>of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m:rPr>
                          <m:nor/>
                        </m:rP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800" i="1"/>
                        <m:t>in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sz="2800" b="1" i="1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7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/>
              <a:t>Gradient</a:t>
            </a:r>
            <a:r>
              <a:rPr lang="es-CO" sz="3600" dirty="0"/>
              <a:t> </a:t>
            </a:r>
            <a:r>
              <a:rPr lang="es-CO" sz="3600" dirty="0" err="1"/>
              <a:t>Descent</a:t>
            </a:r>
            <a:r>
              <a:rPr lang="es-CO" sz="3600" dirty="0"/>
              <a:t> </a:t>
            </a:r>
            <a:r>
              <a:rPr lang="es-CO" sz="3600" dirty="0" err="1"/>
              <a:t>Algorithm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s-CO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</m:t>
                    </m:r>
                    <m:r>
                      <a:rPr lang="es-CO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s-CO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𝑛𝑖𝑡𝑖𝑙𝑖𝑧𝑒</m:t>
                    </m:r>
                    <m:r>
                      <a:rPr lang="es-CO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O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𝐸𝑝𝑜𝑐h𝑠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s-CO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s-CO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𝑅𝑒𝑝𝑒𝑎𝑡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𝐸𝑝𝑜𝑐h𝑠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r>
                  <a:rPr lang="es-CO" sz="3200" b="0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CO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2.1.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O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s-CO" sz="32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s-CO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3200" dirty="0"/>
              </a:p>
              <a:p>
                <a:pPr marL="0" indent="0">
                  <a:buNone/>
                </a:pPr>
                <a:endParaRPr lang="es-CO" sz="3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5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191" y="149947"/>
            <a:ext cx="10972800" cy="1143000"/>
          </a:xfrm>
        </p:spPr>
        <p:txBody>
          <a:bodyPr/>
          <a:lstStyle/>
          <a:p>
            <a:r>
              <a:rPr lang="es-CO" sz="3600" dirty="0"/>
              <a:t>Machine </a:t>
            </a:r>
            <a:r>
              <a:rPr lang="es-CO" sz="3600" dirty="0" err="1"/>
              <a:t>Learning</a:t>
            </a:r>
            <a:r>
              <a:rPr lang="es-CO" sz="3600" dirty="0"/>
              <a:t> Pipeline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12192000" cy="48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191" y="149947"/>
            <a:ext cx="10972800" cy="1143000"/>
          </a:xfrm>
        </p:spPr>
        <p:txBody>
          <a:bodyPr/>
          <a:lstStyle/>
          <a:p>
            <a:r>
              <a:rPr lang="es-CO" sz="3600" dirty="0" err="1"/>
              <a:t>Logistic</a:t>
            </a:r>
            <a:r>
              <a:rPr lang="es-CO" sz="3600" dirty="0"/>
              <a:t> </a:t>
            </a:r>
            <a:r>
              <a:rPr lang="es-CO" sz="3600" dirty="0" err="1"/>
              <a:t>Regression</a:t>
            </a:r>
            <a:endParaRPr lang="es-CO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280" y="2067791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Logistic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91" y="2808174"/>
            <a:ext cx="3557847" cy="236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29047" y="3438322"/>
                <a:ext cx="3820982" cy="11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s-E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47" y="3438322"/>
                <a:ext cx="3820982" cy="1107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1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191" y="149947"/>
            <a:ext cx="10972800" cy="1143000"/>
          </a:xfrm>
        </p:spPr>
        <p:txBody>
          <a:bodyPr/>
          <a:lstStyle/>
          <a:p>
            <a:r>
              <a:rPr lang="es-CO" sz="3600" dirty="0" err="1"/>
              <a:t>Logistic</a:t>
            </a:r>
            <a:r>
              <a:rPr lang="es-CO" sz="3600" dirty="0"/>
              <a:t> </a:t>
            </a:r>
            <a:r>
              <a:rPr lang="es-CO" sz="3600" dirty="0" err="1"/>
              <a:t>Regression</a:t>
            </a:r>
            <a:endParaRPr lang="es-CO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32261" y="1540092"/>
            <a:ext cx="581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Using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cross-entropy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31769" y="2373179"/>
                <a:ext cx="6883551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E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9" y="2373179"/>
                <a:ext cx="6883551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10342" y="3859265"/>
            <a:ext cx="636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Calculating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gradient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es-CO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660372" y="4797770"/>
                <a:ext cx="4975978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72" y="4797770"/>
                <a:ext cx="4975978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1" y="4629630"/>
            <a:ext cx="2378997" cy="2085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636350" y="2745844"/>
                <a:ext cx="2547039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50" y="2745844"/>
                <a:ext cx="2547039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4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4087" y="158260"/>
            <a:ext cx="3876502" cy="1143000"/>
          </a:xfrm>
        </p:spPr>
        <p:txBody>
          <a:bodyPr/>
          <a:lstStyle/>
          <a:p>
            <a:r>
              <a:rPr lang="es-ES" sz="3600" dirty="0"/>
              <a:t>Decision </a:t>
            </a:r>
            <a:r>
              <a:rPr lang="es-ES" sz="3600" dirty="0" err="1"/>
              <a:t>Trees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08" y="1417638"/>
            <a:ext cx="7000008" cy="49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5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>
                <a:solidFill>
                  <a:schemeClr val="tx2"/>
                </a:solidFill>
              </a:rPr>
              <a:t>ID3 </a:t>
            </a:r>
            <a:r>
              <a:rPr lang="es-CO" sz="3200" dirty="0" err="1">
                <a:solidFill>
                  <a:schemeClr val="tx2"/>
                </a:solidFill>
              </a:rPr>
              <a:t>Algorithm</a:t>
            </a:r>
            <a:r>
              <a:rPr lang="es-CO" sz="3200" dirty="0">
                <a:solidFill>
                  <a:schemeClr val="tx2"/>
                </a:solidFill>
              </a:rPr>
              <a:t> (Gini)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MX" i="1" dirty="0">
                    <a:solidFill>
                      <a:srgbClr val="0070C0"/>
                    </a:solidFill>
                  </a:rPr>
                  <a:t>Gini </a:t>
                </a:r>
                <a:r>
                  <a:rPr lang="es-MX" i="1" dirty="0" err="1">
                    <a:solidFill>
                      <a:srgbClr val="0070C0"/>
                    </a:solidFill>
                  </a:rPr>
                  <a:t>Impurity</a:t>
                </a:r>
                <a:endParaRPr lang="es-MX" i="1" dirty="0">
                  <a:solidFill>
                    <a:srgbClr val="0070C0"/>
                  </a:solidFill>
                </a:endParaRPr>
              </a:p>
              <a:p>
                <a:endParaRPr lang="es-MX" i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we have C total classes and </a:t>
                </a:r>
                <a:r>
                  <a:rPr lang="en-US" i="1" dirty="0"/>
                  <a:t>p(</a:t>
                </a:r>
                <a:r>
                  <a:rPr lang="en-US" i="1" dirty="0" err="1"/>
                  <a:t>i</a:t>
                </a:r>
                <a:r>
                  <a:rPr lang="en-US" i="1" dirty="0"/>
                  <a:t>)</a:t>
                </a:r>
                <a:r>
                  <a:rPr lang="en-US" dirty="0"/>
                  <a:t> is the probability of picking a datapoint with class </a:t>
                </a:r>
                <a:r>
                  <a:rPr lang="en-US" i="1" dirty="0" err="1"/>
                  <a:t>i</a:t>
                </a:r>
                <a:r>
                  <a:rPr lang="en-US" dirty="0"/>
                  <a:t>, then the Gini Impurity is calculated as:</a:t>
                </a:r>
              </a:p>
              <a:p>
                <a:endParaRPr lang="es-CO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b="1" dirty="0"/>
              </a:p>
              <a:p>
                <a:pPr marL="0" indent="0">
                  <a:buNone/>
                </a:pPr>
                <a:endParaRPr lang="es-CO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s-CO" dirty="0"/>
                  <a:t>Gini </a:t>
                </a:r>
                <a:r>
                  <a:rPr lang="es-CO" dirty="0" err="1"/>
                  <a:t>impurity</a:t>
                </a:r>
                <a:r>
                  <a:rPr lang="es-CO" dirty="0"/>
                  <a:t> </a:t>
                </a:r>
                <a:r>
                  <a:rPr lang="es-CO" dirty="0" err="1"/>
                  <a:t>is</a:t>
                </a:r>
                <a:r>
                  <a:rPr lang="es-CO" dirty="0"/>
                  <a:t> </a:t>
                </a:r>
                <a:r>
                  <a:rPr lang="es-CO" dirty="0" err="1"/>
                  <a:t>commonly</a:t>
                </a:r>
                <a:r>
                  <a:rPr lang="es-CO" dirty="0"/>
                  <a:t> </a:t>
                </a:r>
                <a:r>
                  <a:rPr lang="es-CO" dirty="0" err="1"/>
                  <a:t>used</a:t>
                </a:r>
                <a:r>
                  <a:rPr lang="es-CO" dirty="0"/>
                  <a:t> </a:t>
                </a:r>
                <a:r>
                  <a:rPr lang="es-CO" dirty="0" err="1"/>
                  <a:t>to</a:t>
                </a:r>
                <a:r>
                  <a:rPr lang="es-CO" dirty="0"/>
                  <a:t> </a:t>
                </a:r>
                <a:r>
                  <a:rPr lang="es-CO" dirty="0" err="1"/>
                  <a:t>split</a:t>
                </a:r>
                <a:r>
                  <a:rPr lang="es-CO" dirty="0"/>
                  <a:t> </a:t>
                </a:r>
                <a:r>
                  <a:rPr lang="es-CO" dirty="0" err="1"/>
                  <a:t>Decisions</a:t>
                </a:r>
                <a:r>
                  <a:rPr lang="es-CO" dirty="0"/>
                  <a:t> </a:t>
                </a:r>
                <a:r>
                  <a:rPr lang="es-CO" dirty="0" err="1"/>
                  <a:t>Tree</a:t>
                </a:r>
                <a:r>
                  <a:rPr lang="es-CO" dirty="0"/>
                  <a:t> in </a:t>
                </a:r>
                <a:r>
                  <a:rPr lang="es-CO" dirty="0" err="1"/>
                  <a:t>each</a:t>
                </a:r>
                <a:r>
                  <a:rPr lang="es-CO" dirty="0"/>
                  <a:t> step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754" t="-700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37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>
                <a:solidFill>
                  <a:schemeClr val="tx2"/>
                </a:solidFill>
              </a:rPr>
              <a:t>ID3 </a:t>
            </a:r>
            <a:r>
              <a:rPr lang="es-CO" sz="3200" dirty="0" err="1">
                <a:solidFill>
                  <a:schemeClr val="tx2"/>
                </a:solidFill>
              </a:rPr>
              <a:t>Algorithm</a:t>
            </a:r>
            <a:r>
              <a:rPr lang="es-CO" sz="3200" dirty="0">
                <a:solidFill>
                  <a:schemeClr val="tx2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Entropy (measure of  system uncertainty):</a:t>
                </a:r>
                <a:endParaRPr lang="es-CO" sz="2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CO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s-CO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i="1" dirty="0"/>
              </a:p>
              <a:p>
                <a:pPr marL="0" indent="0">
                  <a:buNone/>
                </a:pPr>
                <a:endParaRPr lang="es-CO" b="1" dirty="0"/>
              </a:p>
              <a:p>
                <a:r>
                  <a:rPr lang="es-CO" sz="2800" dirty="0" err="1">
                    <a:solidFill>
                      <a:schemeClr val="tx2"/>
                    </a:solidFill>
                  </a:rPr>
                  <a:t>Example</a:t>
                </a:r>
                <a:r>
                  <a:rPr lang="es-CO" sz="2800" dirty="0">
                    <a:solidFill>
                      <a:schemeClr val="tx2"/>
                    </a:solidFill>
                  </a:rPr>
                  <a:t>: </a:t>
                </a:r>
                <a:r>
                  <a:rPr lang="es-CO" sz="2800" dirty="0" err="1">
                    <a:solidFill>
                      <a:schemeClr val="tx2"/>
                    </a:solidFill>
                  </a:rPr>
                  <a:t>Throw</a:t>
                </a:r>
                <a:r>
                  <a:rPr lang="es-CO" sz="2800" dirty="0">
                    <a:solidFill>
                      <a:schemeClr val="tx2"/>
                    </a:solidFill>
                  </a:rPr>
                  <a:t> a </a:t>
                </a:r>
                <a:r>
                  <a:rPr lang="es-CO" sz="2800" dirty="0" err="1">
                    <a:solidFill>
                      <a:schemeClr val="tx2"/>
                    </a:solidFill>
                  </a:rPr>
                  <a:t>coin</a:t>
                </a:r>
                <a:r>
                  <a:rPr lang="es-CO" sz="28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es-CO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=0.5</m:t>
                      </m:r>
                      <m:func>
                        <m:func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0.5</m:t>
                      </m:r>
                      <m:func>
                        <m:func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den>
                              </m:f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=2∗0.5∗</m:t>
                          </m:r>
                          <m:func>
                            <m:func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48945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346</Words>
  <Application>Microsoft Office PowerPoint</Application>
  <PresentationFormat>Panorámica</PresentationFormat>
  <Paragraphs>67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1_Tema de Office</vt:lpstr>
      <vt:lpstr> Machine Learning: Classifiers </vt:lpstr>
      <vt:lpstr>Gradient Descent Algorithm</vt:lpstr>
      <vt:lpstr>Gradient Descent Algorithm</vt:lpstr>
      <vt:lpstr>Machine Learning Pipeline</vt:lpstr>
      <vt:lpstr>Logistic Regression</vt:lpstr>
      <vt:lpstr>Logistic Regression</vt:lpstr>
      <vt:lpstr>Decision Trees</vt:lpstr>
      <vt:lpstr>ID3 Algorithm (Gini) </vt:lpstr>
      <vt:lpstr>ID3 Algorithm </vt:lpstr>
      <vt:lpstr>ID3 Algorithm </vt:lpstr>
      <vt:lpstr>ID3 Algorithm </vt:lpstr>
      <vt:lpstr>Random Forrest</vt:lpstr>
      <vt:lpstr>Random Forrest</vt:lpstr>
      <vt:lpstr>Random Forrest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Fran Ernesto Romero Alvarez</dc:creator>
  <cp:lastModifiedBy>Fran Ernesto Romero Alvarez</cp:lastModifiedBy>
  <cp:revision>84</cp:revision>
  <dcterms:created xsi:type="dcterms:W3CDTF">2020-01-29T22:47:21Z</dcterms:created>
  <dcterms:modified xsi:type="dcterms:W3CDTF">2020-03-04T16:47:40Z</dcterms:modified>
</cp:coreProperties>
</file>