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sldIdLst>
    <p:sldId id="256" r:id="rId3"/>
    <p:sldId id="262" r:id="rId4"/>
    <p:sldId id="265" r:id="rId5"/>
    <p:sldId id="264" r:id="rId6"/>
    <p:sldId id="263" r:id="rId7"/>
    <p:sldId id="267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27381" y="2130426"/>
            <a:ext cx="103632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51584" y="4149080"/>
            <a:ext cx="8534400" cy="144016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90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r">
              <a:defRPr sz="2400" b="1">
                <a:solidFill>
                  <a:srgbClr val="00558F"/>
                </a:solidFill>
              </a:defRPr>
            </a:lvl1pPr>
          </a:lstStyle>
          <a:p>
            <a:r>
              <a:rPr lang="es-ES" dirty="0" smtClean="0"/>
              <a:t>Haga clic para modificar </a:t>
            </a:r>
            <a:br>
              <a:rPr lang="es-ES" dirty="0" smtClean="0"/>
            </a:br>
            <a:r>
              <a:rPr lang="es-ES" dirty="0" smtClean="0"/>
              <a:t>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866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s-VE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s-VE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Oval 10"/>
          <p:cNvSpPr/>
          <p:nvPr/>
        </p:nvSpPr>
        <p:spPr>
          <a:xfrm>
            <a:off x="10986955" y="62484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112939" y="63428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088555" y="6332539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4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463875-B808-406A-93F2-BDB098419629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Oval 13"/>
          <p:cNvSpPr/>
          <p:nvPr/>
        </p:nvSpPr>
        <p:spPr>
          <a:xfrm>
            <a:off x="10986955" y="62484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112939" y="63428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5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27381" y="2130426"/>
            <a:ext cx="103632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51584" y="4149080"/>
            <a:ext cx="8534400" cy="144016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063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r">
              <a:defRPr sz="2400" b="1">
                <a:solidFill>
                  <a:srgbClr val="00558F"/>
                </a:solidFill>
              </a:defRPr>
            </a:lvl1pPr>
          </a:lstStyle>
          <a:p>
            <a:r>
              <a:rPr lang="es-ES" dirty="0" smtClean="0"/>
              <a:t>Haga clic para modificar </a:t>
            </a:r>
            <a:br>
              <a:rPr lang="es-ES" dirty="0" smtClean="0"/>
            </a:br>
            <a:r>
              <a:rPr lang="es-ES" dirty="0" smtClean="0"/>
              <a:t>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148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s-VE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s-VE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Oval 10"/>
          <p:cNvSpPr/>
          <p:nvPr/>
        </p:nvSpPr>
        <p:spPr>
          <a:xfrm>
            <a:off x="10986955" y="62484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112939" y="63428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088555" y="6332539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4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463875-B808-406A-93F2-BDB098419629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Oval 13"/>
          <p:cNvSpPr/>
          <p:nvPr/>
        </p:nvSpPr>
        <p:spPr>
          <a:xfrm>
            <a:off x="10986955" y="62484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112939" y="63428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9690E-D474-44DA-AAC6-69708E30280E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3875-B808-406A-93F2-BDB098419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156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9690E-D474-44DA-AAC6-69708E30280E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3875-B808-406A-93F2-BDB0984196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13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Relationship Id="rId5" Type="http://schemas.openxmlformats.org/officeDocument/2006/relationships/hyperlink" Target="https://towardsdatascience.com/understanding-auc-roc-curve-68b2303cc9c5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96640" y="2433102"/>
            <a:ext cx="7581406" cy="2387600"/>
          </a:xfrm>
        </p:spPr>
        <p:txBody>
          <a:bodyPr/>
          <a:lstStyle/>
          <a:p>
            <a:r>
              <a:rPr lang="es-CO" b="1" dirty="0" smtClean="0"/>
              <a:t>Machine </a:t>
            </a:r>
            <a:r>
              <a:rPr lang="es-CO" b="1" dirty="0" err="1" smtClean="0"/>
              <a:t>Learning</a:t>
            </a:r>
            <a:r>
              <a:rPr lang="es-CO" b="1" dirty="0" smtClean="0"/>
              <a:t>: Performance </a:t>
            </a:r>
            <a:r>
              <a:rPr lang="es-CO" b="1" dirty="0" err="1" smtClean="0"/>
              <a:t>Metrics</a:t>
            </a:r>
            <a:r>
              <a:rPr lang="es-CO" b="1" dirty="0" smtClean="0"/>
              <a:t/>
            </a:r>
            <a:br>
              <a:rPr lang="es-CO" b="1" dirty="0" smtClean="0"/>
            </a:br>
            <a:r>
              <a:rPr lang="es-CO" sz="2800" b="1" dirty="0" smtClean="0">
                <a:solidFill>
                  <a:schemeClr val="bg1">
                    <a:lumMod val="65000"/>
                  </a:schemeClr>
                </a:solidFill>
              </a:rPr>
              <a:t>Fran Ernesto Romero</a:t>
            </a:r>
            <a:endParaRPr lang="es-CO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79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8153" y="100409"/>
            <a:ext cx="11187256" cy="1325563"/>
          </a:xfrm>
        </p:spPr>
        <p:txBody>
          <a:bodyPr>
            <a:normAutofit/>
          </a:bodyPr>
          <a:lstStyle/>
          <a:p>
            <a:r>
              <a:rPr lang="es-CO" sz="2800" b="0" dirty="0" err="1" smtClean="0">
                <a:solidFill>
                  <a:srgbClr val="0070C0"/>
                </a:solidFill>
              </a:rPr>
              <a:t>Confusion</a:t>
            </a:r>
            <a:r>
              <a:rPr lang="es-CO" sz="2800" b="0" dirty="0" smtClean="0">
                <a:solidFill>
                  <a:srgbClr val="0070C0"/>
                </a:solidFill>
              </a:rPr>
              <a:t> </a:t>
            </a:r>
            <a:r>
              <a:rPr lang="es-CO" sz="2800" b="0" dirty="0" err="1" smtClean="0">
                <a:solidFill>
                  <a:srgbClr val="0070C0"/>
                </a:solidFill>
              </a:rPr>
              <a:t>Matrix</a:t>
            </a:r>
            <a:r>
              <a:rPr lang="es-CO" sz="2800" b="0" dirty="0" smtClean="0">
                <a:solidFill>
                  <a:srgbClr val="0070C0"/>
                </a:solidFill>
              </a:rPr>
              <a:t>, </a:t>
            </a:r>
            <a:r>
              <a:rPr lang="es-CO" sz="2800" b="0" dirty="0" err="1" smtClean="0">
                <a:solidFill>
                  <a:srgbClr val="0070C0"/>
                </a:solidFill>
              </a:rPr>
              <a:t>Sensitivity</a:t>
            </a:r>
            <a:r>
              <a:rPr lang="es-CO" sz="2800" b="0" dirty="0" smtClean="0">
                <a:solidFill>
                  <a:srgbClr val="0070C0"/>
                </a:solidFill>
              </a:rPr>
              <a:t>, </a:t>
            </a:r>
            <a:r>
              <a:rPr lang="es-CO" sz="2800" b="0" dirty="0" err="1" smtClean="0">
                <a:solidFill>
                  <a:srgbClr val="0070C0"/>
                </a:solidFill>
              </a:rPr>
              <a:t>Specificity</a:t>
            </a:r>
            <a:r>
              <a:rPr lang="es-CO" sz="2800" b="0" dirty="0" smtClean="0">
                <a:solidFill>
                  <a:srgbClr val="0070C0"/>
                </a:solidFill>
              </a:rPr>
              <a:t> and </a:t>
            </a:r>
            <a:r>
              <a:rPr lang="es-CO" sz="2800" b="0" dirty="0" err="1" smtClean="0">
                <a:solidFill>
                  <a:srgbClr val="0070C0"/>
                </a:solidFill>
              </a:rPr>
              <a:t>Precision</a:t>
            </a:r>
            <a:endParaRPr lang="es-CO" sz="2800" b="0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0" y="1447780"/>
            <a:ext cx="3925495" cy="3405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017902" y="5189517"/>
                <a:ext cx="3406061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s-CO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s-CO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02" y="5189517"/>
                <a:ext cx="3406061" cy="8138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5005384" y="2336591"/>
                <a:ext cx="3678571" cy="843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𝑆𝑒𝑛𝑠𝑖𝑡𝑖𝑣𝑖𝑡𝑦</m:t>
                            </m:r>
                          </m:e>
                        </m:mr>
                        <m:mr>
                          <m:e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  <m:r>
                        <a:rPr lang="es-CO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s-CO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384" y="2336591"/>
                <a:ext cx="3678571" cy="8438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echa derecha 6"/>
          <p:cNvSpPr/>
          <p:nvPr/>
        </p:nvSpPr>
        <p:spPr>
          <a:xfrm>
            <a:off x="4569009" y="2571462"/>
            <a:ext cx="436375" cy="403761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lecha abajo 7"/>
          <p:cNvSpPr/>
          <p:nvPr/>
        </p:nvSpPr>
        <p:spPr>
          <a:xfrm>
            <a:off x="2269671" y="4853029"/>
            <a:ext cx="451262" cy="33648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6099017" y="5325817"/>
                <a:ext cx="5211042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s-CO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s-CO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es-CO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s-CO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017" y="5325817"/>
                <a:ext cx="5211042" cy="8138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5005384" y="3650971"/>
                <a:ext cx="3737883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s-CO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es-CO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384" y="3650971"/>
                <a:ext cx="3737883" cy="81381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echa derecha 10"/>
          <p:cNvSpPr/>
          <p:nvPr/>
        </p:nvSpPr>
        <p:spPr>
          <a:xfrm>
            <a:off x="4569009" y="3885842"/>
            <a:ext cx="436375" cy="40376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6610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8" y="1438530"/>
            <a:ext cx="11734266" cy="4473897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92018" y="112967"/>
            <a:ext cx="11187256" cy="1325563"/>
          </a:xfrm>
        </p:spPr>
        <p:txBody>
          <a:bodyPr>
            <a:normAutofit/>
          </a:bodyPr>
          <a:lstStyle/>
          <a:p>
            <a:r>
              <a:rPr lang="es-CO" sz="2800" b="0" dirty="0" err="1" smtClean="0">
                <a:solidFill>
                  <a:srgbClr val="0070C0"/>
                </a:solidFill>
              </a:rPr>
              <a:t>Confusion</a:t>
            </a:r>
            <a:r>
              <a:rPr lang="es-CO" sz="2800" b="0" dirty="0" smtClean="0">
                <a:solidFill>
                  <a:srgbClr val="0070C0"/>
                </a:solidFill>
              </a:rPr>
              <a:t> </a:t>
            </a:r>
            <a:r>
              <a:rPr lang="es-CO" sz="2800" b="0" dirty="0" err="1" smtClean="0">
                <a:solidFill>
                  <a:srgbClr val="0070C0"/>
                </a:solidFill>
              </a:rPr>
              <a:t>Matrix</a:t>
            </a:r>
            <a:r>
              <a:rPr lang="es-CO" sz="2800" b="0" dirty="0" smtClean="0">
                <a:solidFill>
                  <a:srgbClr val="0070C0"/>
                </a:solidFill>
              </a:rPr>
              <a:t>, </a:t>
            </a:r>
            <a:r>
              <a:rPr lang="es-CO" sz="2800" b="0" dirty="0" err="1" smtClean="0">
                <a:solidFill>
                  <a:srgbClr val="0070C0"/>
                </a:solidFill>
              </a:rPr>
              <a:t>Sensitivity</a:t>
            </a:r>
            <a:r>
              <a:rPr lang="es-CO" sz="2800" b="0" dirty="0" smtClean="0">
                <a:solidFill>
                  <a:srgbClr val="0070C0"/>
                </a:solidFill>
              </a:rPr>
              <a:t>, </a:t>
            </a:r>
            <a:r>
              <a:rPr lang="es-CO" sz="2800" b="0" dirty="0" err="1" smtClean="0">
                <a:solidFill>
                  <a:srgbClr val="0070C0"/>
                </a:solidFill>
              </a:rPr>
              <a:t>Specificity</a:t>
            </a:r>
            <a:r>
              <a:rPr lang="es-CO" sz="2800" b="0" dirty="0" smtClean="0">
                <a:solidFill>
                  <a:srgbClr val="0070C0"/>
                </a:solidFill>
              </a:rPr>
              <a:t> and </a:t>
            </a:r>
            <a:r>
              <a:rPr lang="es-CO" sz="2800" b="0" dirty="0" err="1" smtClean="0">
                <a:solidFill>
                  <a:srgbClr val="0070C0"/>
                </a:solidFill>
              </a:rPr>
              <a:t>Precision</a:t>
            </a:r>
            <a:endParaRPr lang="es-CO" sz="2800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99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281" y="170729"/>
            <a:ext cx="10972800" cy="1143000"/>
          </a:xfrm>
        </p:spPr>
        <p:txBody>
          <a:bodyPr/>
          <a:lstStyle/>
          <a:p>
            <a:r>
              <a:rPr lang="es-CO" sz="3200" b="0" dirty="0" err="1" smtClean="0">
                <a:solidFill>
                  <a:srgbClr val="0070C0"/>
                </a:solidFill>
              </a:rPr>
              <a:t>Sensitivity</a:t>
            </a:r>
            <a:r>
              <a:rPr lang="es-CO" sz="3200" b="0" dirty="0" smtClean="0">
                <a:solidFill>
                  <a:srgbClr val="0070C0"/>
                </a:solidFill>
              </a:rPr>
              <a:t> and </a:t>
            </a:r>
            <a:r>
              <a:rPr lang="es-CO" sz="3200" b="0" dirty="0" err="1" smtClean="0">
                <a:solidFill>
                  <a:srgbClr val="0070C0"/>
                </a:solidFill>
              </a:rPr>
              <a:t>Specificity</a:t>
            </a:r>
            <a:endParaRPr lang="es-CO" sz="3200" b="0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correctly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identifying</a:t>
            </a:r>
            <a:r>
              <a:rPr lang="es-CO" sz="36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positives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most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important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thing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to do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data,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should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choose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method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higher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Sensitivity</a:t>
            </a:r>
            <a:endParaRPr lang="es-CO" sz="3600" b="1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s-CO" sz="36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s-CO" sz="36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s-CO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correctly</a:t>
            </a:r>
            <a:r>
              <a:rPr lang="es-CO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b="1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identifying</a:t>
            </a:r>
            <a:r>
              <a:rPr lang="es-CO" sz="3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negatives</a:t>
            </a:r>
            <a:r>
              <a:rPr lang="es-CO" sz="36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more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important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than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should</a:t>
            </a:r>
            <a:r>
              <a:rPr lang="es-CO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put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more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emphasis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s-CO" sz="36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on</a:t>
            </a:r>
            <a:r>
              <a:rPr lang="es-CO" sz="3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36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Specificity</a:t>
            </a:r>
            <a:endParaRPr lang="es-CO" sz="36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s-CO" sz="36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191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600" b="0" dirty="0" smtClean="0">
                <a:solidFill>
                  <a:srgbClr val="0070C0"/>
                </a:solidFill>
              </a:rPr>
              <a:t>F1 </a:t>
            </a:r>
            <a:r>
              <a:rPr lang="es-CO" sz="3600" b="0" dirty="0" err="1" smtClean="0">
                <a:solidFill>
                  <a:srgbClr val="0070C0"/>
                </a:solidFill>
              </a:rPr>
              <a:t>Metric</a:t>
            </a:r>
            <a:endParaRPr lang="es-CO" sz="3600" b="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838200" y="1810253"/>
                <a:ext cx="4119589" cy="825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0253"/>
                <a:ext cx="4119589" cy="8252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735725" y="3082397"/>
            <a:ext cx="99532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If the data set is balanced, F1 does not provide more information</a:t>
            </a:r>
            <a:r>
              <a:rPr lang="en-US" sz="2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6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If the data set is unbalanced and both classes are important, the classifier with the highest F1 score for both classes is selected</a:t>
            </a:r>
            <a:r>
              <a:rPr lang="en-US" sz="2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6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If the data set is unbalanced but one class is more important than the other, the classifier with the highest F1 score in the interest class is chosen.</a:t>
            </a:r>
            <a:endParaRPr lang="es-CO" sz="26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8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5173" y="0"/>
            <a:ext cx="10515600" cy="1325563"/>
          </a:xfrm>
        </p:spPr>
        <p:txBody>
          <a:bodyPr/>
          <a:lstStyle/>
          <a:p>
            <a:r>
              <a:rPr lang="es-CO" sz="3200" b="0" dirty="0">
                <a:solidFill>
                  <a:srgbClr val="0070C0"/>
                </a:solidFill>
              </a:rPr>
              <a:t>Receiver </a:t>
            </a:r>
            <a:r>
              <a:rPr lang="es-CO" sz="3200" b="0" dirty="0" err="1">
                <a:solidFill>
                  <a:srgbClr val="0070C0"/>
                </a:solidFill>
              </a:rPr>
              <a:t>Operating</a:t>
            </a:r>
            <a:r>
              <a:rPr lang="es-CO" sz="3200" b="0" dirty="0">
                <a:solidFill>
                  <a:srgbClr val="0070C0"/>
                </a:solidFill>
              </a:rPr>
              <a:t> </a:t>
            </a:r>
            <a:r>
              <a:rPr lang="es-CO" sz="3200" b="0" dirty="0" err="1">
                <a:solidFill>
                  <a:srgbClr val="0070C0"/>
                </a:solidFill>
              </a:rPr>
              <a:t>Characteristics</a:t>
            </a:r>
            <a:endParaRPr lang="es-CO" sz="3200" b="0" dirty="0">
              <a:solidFill>
                <a:srgbClr val="0070C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82" y="1475509"/>
            <a:ext cx="4518741" cy="45986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19" y="2106756"/>
            <a:ext cx="3438525" cy="31432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672936" y="6224154"/>
            <a:ext cx="5973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 smtClean="0"/>
              <a:t>Image</a:t>
            </a:r>
            <a:r>
              <a:rPr lang="es-CO" sz="1200" dirty="0" smtClean="0"/>
              <a:t> </a:t>
            </a:r>
            <a:r>
              <a:rPr lang="es-CO" sz="1200" dirty="0" err="1" smtClean="0"/>
              <a:t>source</a:t>
            </a:r>
            <a:r>
              <a:rPr lang="es-CO" sz="1200" dirty="0" smtClean="0"/>
              <a:t>: </a:t>
            </a:r>
            <a:r>
              <a:rPr lang="es-CO" sz="1200" dirty="0">
                <a:hlinkClick r:id="rId5"/>
              </a:rPr>
              <a:t>https://</a:t>
            </a:r>
            <a:r>
              <a:rPr lang="es-CO" sz="1200" dirty="0" smtClean="0">
                <a:hlinkClick r:id="rId5"/>
              </a:rPr>
              <a:t>towardsdatascience.com/understanding-auc-roc-curve-68b2303cc9c5</a:t>
            </a:r>
            <a:r>
              <a:rPr lang="es-CO" sz="1200" dirty="0" smtClean="0"/>
              <a:t> 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905225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157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1_Tema de Office</vt:lpstr>
      <vt:lpstr>2_Tema de Office</vt:lpstr>
      <vt:lpstr>Machine Learning: Performance Metrics Fran Ernesto Romero</vt:lpstr>
      <vt:lpstr>Confusion Matrix, Sensitivity, Specificity and Precision</vt:lpstr>
      <vt:lpstr>Confusion Matrix, Sensitivity, Specificity and Precision</vt:lpstr>
      <vt:lpstr>Sensitivity and Specificity</vt:lpstr>
      <vt:lpstr>F1 Metric</vt:lpstr>
      <vt:lpstr>Receiver Operating Characteristics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Selección de Atributos Aprendizaje de Máquina</dc:title>
  <dc:creator>FRANK</dc:creator>
  <cp:lastModifiedBy>Fran Ernesto Romero Alvarez</cp:lastModifiedBy>
  <cp:revision>53</cp:revision>
  <dcterms:created xsi:type="dcterms:W3CDTF">2017-09-29T12:56:48Z</dcterms:created>
  <dcterms:modified xsi:type="dcterms:W3CDTF">2020-03-04T01:44:20Z</dcterms:modified>
</cp:coreProperties>
</file>