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466" r:id="rId2"/>
    <p:sldId id="442" r:id="rId3"/>
    <p:sldId id="444" r:id="rId4"/>
    <p:sldId id="467" r:id="rId5"/>
    <p:sldId id="469" r:id="rId6"/>
    <p:sldId id="468" r:id="rId7"/>
    <p:sldId id="470" r:id="rId8"/>
    <p:sldId id="445" r:id="rId9"/>
    <p:sldId id="472" r:id="rId10"/>
    <p:sldId id="473" r:id="rId11"/>
    <p:sldId id="474" r:id="rId12"/>
    <p:sldId id="475" r:id="rId13"/>
    <p:sldId id="477" r:id="rId14"/>
    <p:sldId id="478" r:id="rId15"/>
    <p:sldId id="476" r:id="rId16"/>
  </p:sldIdLst>
  <p:sldSz cx="9144000" cy="6858000" type="screen4x3"/>
  <p:notesSz cx="6858000" cy="9144000"/>
  <p:custDataLst>
    <p:tags r:id="rId1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DDD"/>
    <a:srgbClr val="5B9BD5"/>
    <a:srgbClr val="C9EAFF"/>
    <a:srgbClr val="B7E4FF"/>
    <a:srgbClr val="CCECFF"/>
    <a:srgbClr val="E9E7E5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89988" autoAdjust="0"/>
  </p:normalViewPr>
  <p:slideViewPr>
    <p:cSldViewPr snapToGrid="0">
      <p:cViewPr varScale="1">
        <p:scale>
          <a:sx n="71" d="100"/>
          <a:sy n="7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AA230-6D2D-4DA3-9DA8-20766FEBAD7F}" type="datetimeFigureOut">
              <a:rPr lang="es-ES" smtClean="0"/>
              <a:pPr/>
              <a:t>06/06/2020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CABB2-9764-4840-B079-AD9EC7FF2C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38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CABB2-9764-4840-B079-AD9EC7FF2CC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66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0" y="6362700"/>
            <a:ext cx="2057400" cy="365125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60BCB22-6F5C-4457-86DC-2E433F389CE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9144000" cy="8096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41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6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39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60BCB22-6F5C-4457-86DC-2E433F389CE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8096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865" y="6497412"/>
            <a:ext cx="1373823" cy="2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1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9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0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13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5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B22-6F5C-4457-86DC-2E433F389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avier.riascos@utadeo.edu.co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0618" y="3823572"/>
            <a:ext cx="7065434" cy="634788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s-CO" sz="2600" b="1" dirty="0">
                <a:solidFill>
                  <a:srgbClr val="0070C0"/>
                </a:solidFill>
                <a:latin typeface="+mn-lt"/>
              </a:rPr>
              <a:t>Parte 3: </a:t>
            </a:r>
            <a:r>
              <a:rPr lang="es-CO" sz="2600" b="1" dirty="0" smtClean="0">
                <a:solidFill>
                  <a:srgbClr val="0070C0"/>
                </a:solidFill>
                <a:latin typeface="+mn-lt"/>
              </a:rPr>
              <a:t>Estimación de parámetros, Inferencia estadística bayesiana y modelos jerárquicos</a:t>
            </a:r>
            <a:br>
              <a:rPr lang="es-CO" sz="2600" b="1" dirty="0" smtClean="0">
                <a:solidFill>
                  <a:srgbClr val="0070C0"/>
                </a:solidFill>
                <a:latin typeface="+mn-lt"/>
              </a:rPr>
            </a:br>
            <a:endParaRPr lang="es-ES" sz="2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7" y="847725"/>
            <a:ext cx="3408259" cy="7239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496484" y="1718311"/>
            <a:ext cx="6133676" cy="40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>
                <a:solidFill>
                  <a:srgbClr val="002060"/>
                </a:solidFill>
                <a:latin typeface="+mn-lt"/>
              </a:rPr>
              <a:t>Departamento de Ciencias Básicas y </a:t>
            </a:r>
            <a:r>
              <a:rPr lang="es-CO" sz="2400" b="1" dirty="0" smtClean="0">
                <a:solidFill>
                  <a:srgbClr val="002060"/>
                </a:solidFill>
                <a:latin typeface="+mn-lt"/>
              </a:rPr>
              <a:t>Modelado</a:t>
            </a:r>
          </a:p>
          <a:p>
            <a:endParaRPr lang="es-CO" sz="2400" b="1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770744" y="5871852"/>
            <a:ext cx="5780086" cy="9059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Profesor:</a:t>
            </a:r>
            <a:r>
              <a:rPr lang="es-CO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s-CO" sz="2200" dirty="0" smtClean="0">
                <a:latin typeface="+mn-lt"/>
              </a:rPr>
              <a:t>Javier </a:t>
            </a:r>
            <a:r>
              <a:rPr lang="es-CO" sz="2200" dirty="0" err="1">
                <a:latin typeface="+mn-lt"/>
              </a:rPr>
              <a:t>Riascos</a:t>
            </a:r>
            <a:r>
              <a:rPr lang="es-CO" sz="2200" dirty="0">
                <a:latin typeface="+mn-lt"/>
              </a:rPr>
              <a:t> </a:t>
            </a:r>
            <a:r>
              <a:rPr lang="es-CO" sz="2200" dirty="0" smtClean="0">
                <a:latin typeface="+mn-lt"/>
              </a:rPr>
              <a:t>Ochoa, PhD</a:t>
            </a:r>
            <a:r>
              <a:rPr lang="es-CO" sz="2200" dirty="0" smtClean="0">
                <a:solidFill>
                  <a:srgbClr val="0070C0"/>
                </a:solidFill>
                <a:latin typeface="+mn-lt"/>
              </a:rPr>
              <a:t>       </a:t>
            </a:r>
            <a:r>
              <a:rPr lang="es-CO" sz="1400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es-CO" sz="1400" dirty="0" smtClean="0">
                <a:solidFill>
                  <a:srgbClr val="0070C0"/>
                </a:solidFill>
                <a:latin typeface="+mn-lt"/>
                <a:cs typeface="Courier New" panose="02070309020205020404" pitchFamily="49" charset="0"/>
                <a:hlinkClick r:id="rId5"/>
              </a:rPr>
              <a:t>javier.riascos@utadeo.edu.co</a:t>
            </a:r>
            <a:r>
              <a:rPr lang="es-CO" sz="1400" dirty="0" smtClean="0">
                <a:solidFill>
                  <a:srgbClr val="0070C0"/>
                </a:solidFill>
                <a:latin typeface="+mn-lt"/>
              </a:rPr>
              <a:t>)</a:t>
            </a:r>
            <a:endParaRPr lang="es-CO" sz="1400" dirty="0">
              <a:solidFill>
                <a:srgbClr val="0070C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761067" y="4118187"/>
            <a:ext cx="6858498" cy="9999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5204" y="3212597"/>
            <a:ext cx="7943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Modelos probabilísticos y análisis estadístico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61067" y="2119545"/>
            <a:ext cx="5724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002060"/>
                </a:solidFill>
              </a:rPr>
              <a:t>Maestría en Modelado y Simulación – Maestría en Analítica de Datos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2807" y="4997219"/>
            <a:ext cx="8591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0070C0"/>
                </a:solidFill>
              </a:rPr>
              <a:t>Tema </a:t>
            </a:r>
            <a:r>
              <a:rPr lang="es-CO" sz="2400" b="1" dirty="0" smtClean="0">
                <a:solidFill>
                  <a:srgbClr val="0070C0"/>
                </a:solidFill>
              </a:rPr>
              <a:t>4: Estimación de la posteriori, </a:t>
            </a:r>
          </a:p>
          <a:p>
            <a:r>
              <a:rPr lang="es-CO" sz="2400" b="1" dirty="0">
                <a:solidFill>
                  <a:srgbClr val="0070C0"/>
                </a:solidFill>
              </a:rPr>
              <a:t> </a:t>
            </a:r>
            <a:r>
              <a:rPr lang="es-CO" sz="2400" b="1" dirty="0" smtClean="0">
                <a:solidFill>
                  <a:srgbClr val="0070C0"/>
                </a:solidFill>
              </a:rPr>
              <a:t>              Modelos jerárquicos bayesianos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461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 BAYESIANOS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31482" t="22569" r="12630" b="10962"/>
          <a:stretch/>
        </p:blipFill>
        <p:spPr>
          <a:xfrm>
            <a:off x="986971" y="1381351"/>
            <a:ext cx="7271658" cy="4862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errar llave 13"/>
          <p:cNvSpPr/>
          <p:nvPr/>
        </p:nvSpPr>
        <p:spPr>
          <a:xfrm>
            <a:off x="6593982" y="3774991"/>
            <a:ext cx="196783" cy="541515"/>
          </a:xfrm>
          <a:prstGeom prst="rightBrace">
            <a:avLst>
              <a:gd name="adj1" fmla="val 35784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18307" y="3861082"/>
            <a:ext cx="9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NIVEL 2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17" name="Cerrar llave 16"/>
          <p:cNvSpPr/>
          <p:nvPr/>
        </p:nvSpPr>
        <p:spPr>
          <a:xfrm>
            <a:off x="6593982" y="4558208"/>
            <a:ext cx="196783" cy="541515"/>
          </a:xfrm>
          <a:prstGeom prst="rightBrace">
            <a:avLst>
              <a:gd name="adj1" fmla="val 35784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68036" y="4623627"/>
            <a:ext cx="9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NIVEL 1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18307" y="3129719"/>
            <a:ext cx="9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NIVEL 3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20" name="Cerrar llave 19"/>
          <p:cNvSpPr/>
          <p:nvPr/>
        </p:nvSpPr>
        <p:spPr>
          <a:xfrm>
            <a:off x="6562827" y="3043628"/>
            <a:ext cx="196783" cy="541515"/>
          </a:xfrm>
          <a:prstGeom prst="rightBrace">
            <a:avLst>
              <a:gd name="adj1" fmla="val 35784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 BAYESIANOS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1899" y="1133146"/>
            <a:ext cx="390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Modelos jerárquicos lineales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30" y="2649292"/>
            <a:ext cx="4975412" cy="2073142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391899" y="1803829"/>
            <a:ext cx="8350490" cy="84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smtClean="0"/>
              <a:t>La distribución de la variable de interés (la </a:t>
            </a:r>
            <a:r>
              <a:rPr lang="es-MX" sz="2400" dirty="0" err="1" smtClean="0"/>
              <a:t>likelihood</a:t>
            </a:r>
            <a:r>
              <a:rPr lang="es-MX" sz="2400" dirty="0" smtClean="0"/>
              <a:t>) se distribuye normal.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365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 BAYESIANOS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1899" y="1133146"/>
            <a:ext cx="7757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Paquete “</a:t>
            </a:r>
            <a:r>
              <a:rPr lang="es-CO" sz="2400" b="1" dirty="0" err="1" smtClean="0">
                <a:solidFill>
                  <a:srgbClr val="00B050"/>
                </a:solidFill>
              </a:rPr>
              <a:t>Rethinking</a:t>
            </a:r>
            <a:r>
              <a:rPr lang="es-CO" sz="2400" b="1" dirty="0" smtClean="0">
                <a:solidFill>
                  <a:srgbClr val="00B050"/>
                </a:solidFill>
              </a:rPr>
              <a:t>” en R para modelos bayesianos</a:t>
            </a:r>
            <a:endParaRPr lang="es-CO" sz="2400" b="1" i="1" dirty="0">
              <a:solidFill>
                <a:srgbClr val="00B050"/>
              </a:solidFill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391899" y="1803829"/>
            <a:ext cx="8350490" cy="84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smtClean="0"/>
              <a:t>Permite </a:t>
            </a:r>
            <a:r>
              <a:rPr lang="es-MX" sz="2400" dirty="0"/>
              <a:t>ajustar modelos Bayesianos y en </a:t>
            </a:r>
            <a:r>
              <a:rPr lang="es-MX" sz="2400" dirty="0" smtClean="0"/>
              <a:t>particular analizar </a:t>
            </a:r>
            <a:r>
              <a:rPr lang="es-MX" sz="2400" dirty="0" smtClean="0"/>
              <a:t>modelos </a:t>
            </a:r>
            <a:r>
              <a:rPr lang="es-MX" sz="2400" dirty="0" smtClean="0"/>
              <a:t>jerárquicos.</a:t>
            </a:r>
            <a:endParaRPr lang="es-MX" sz="2400" dirty="0" smtClean="0"/>
          </a:p>
          <a:p>
            <a:endParaRPr lang="es-MX" sz="2400" dirty="0"/>
          </a:p>
          <a:p>
            <a:r>
              <a:rPr lang="es-MX" sz="2400" b="1" dirty="0" smtClean="0"/>
              <a:t>Instalación</a:t>
            </a:r>
            <a:endParaRPr lang="es-MX" sz="2400" b="1" dirty="0"/>
          </a:p>
          <a:p>
            <a:r>
              <a:rPr lang="es-MX" sz="2400" dirty="0" err="1"/>
              <a:t>install.packages</a:t>
            </a:r>
            <a:r>
              <a:rPr lang="es-MX" sz="2400" dirty="0"/>
              <a:t>(c('</a:t>
            </a:r>
            <a:r>
              <a:rPr lang="es-MX" sz="2400" dirty="0" err="1"/>
              <a:t>devtools</a:t>
            </a:r>
            <a:r>
              <a:rPr lang="es-MX" sz="2400" dirty="0"/>
              <a:t>','coda','</a:t>
            </a:r>
            <a:r>
              <a:rPr lang="es-MX" sz="2400" dirty="0" err="1"/>
              <a:t>mvtnorm</a:t>
            </a:r>
            <a:r>
              <a:rPr lang="es-MX" sz="2400" dirty="0"/>
              <a:t>'))</a:t>
            </a:r>
          </a:p>
          <a:p>
            <a:r>
              <a:rPr lang="es-MX" sz="2400" dirty="0" err="1"/>
              <a:t>install.packages</a:t>
            </a:r>
            <a:r>
              <a:rPr lang="es-MX" sz="2400" dirty="0"/>
              <a:t>("</a:t>
            </a:r>
            <a:r>
              <a:rPr lang="es-MX" sz="2400" dirty="0" err="1"/>
              <a:t>matrixStats</a:t>
            </a:r>
            <a:r>
              <a:rPr lang="es-MX" sz="2400" dirty="0"/>
              <a:t>")</a:t>
            </a:r>
          </a:p>
          <a:p>
            <a:r>
              <a:rPr lang="es-MX" sz="2400" dirty="0" err="1"/>
              <a:t>library</a:t>
            </a:r>
            <a:r>
              <a:rPr lang="es-MX" sz="2400" dirty="0"/>
              <a:t>(</a:t>
            </a:r>
            <a:r>
              <a:rPr lang="es-MX" sz="2400" dirty="0" err="1"/>
              <a:t>devtools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install_github</a:t>
            </a:r>
            <a:r>
              <a:rPr lang="es-MX" sz="2400" dirty="0"/>
              <a:t>("</a:t>
            </a:r>
            <a:r>
              <a:rPr lang="es-MX" sz="2400" dirty="0" err="1"/>
              <a:t>rmcelreath</a:t>
            </a:r>
            <a:r>
              <a:rPr lang="es-MX" sz="2400" dirty="0"/>
              <a:t>/</a:t>
            </a:r>
            <a:r>
              <a:rPr lang="es-MX" sz="2400" dirty="0" err="1"/>
              <a:t>rethinking</a:t>
            </a:r>
            <a:r>
              <a:rPr lang="es-MX" sz="2400" dirty="0"/>
              <a:t>")</a:t>
            </a:r>
          </a:p>
          <a:p>
            <a:r>
              <a:rPr lang="es-MX" sz="2400" dirty="0" err="1"/>
              <a:t>library</a:t>
            </a:r>
            <a:r>
              <a:rPr lang="es-MX" sz="2400" dirty="0"/>
              <a:t>(</a:t>
            </a:r>
            <a:r>
              <a:rPr lang="es-MX" sz="2400" dirty="0" err="1"/>
              <a:t>rethinking</a:t>
            </a:r>
            <a:r>
              <a:rPr lang="es-MX" sz="2400" dirty="0" smtClean="0"/>
              <a:t>)</a:t>
            </a:r>
          </a:p>
          <a:p>
            <a:endParaRPr lang="es-MX" sz="2400" dirty="0"/>
          </a:p>
          <a:p>
            <a:r>
              <a:rPr lang="es-MX" sz="2400" dirty="0"/>
              <a:t>Ver código </a:t>
            </a:r>
            <a:r>
              <a:rPr lang="es-MX" sz="2400" i="1" dirty="0" err="1"/>
              <a:t>Rethinking_HierarchicalModels.r</a:t>
            </a:r>
            <a:endParaRPr lang="es-CO" sz="2400" i="1" dirty="0"/>
          </a:p>
        </p:txBody>
      </p:sp>
    </p:spTree>
    <p:extLst>
      <p:ext uri="{BB962C8B-B14F-4D97-AF65-F5344CB8AC3E}">
        <p14:creationId xmlns:p14="http://schemas.microsoft.com/office/powerpoint/2010/main" val="7930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 BAYESIANOS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1899" y="1133146"/>
            <a:ext cx="390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Modelos jerárquicos lineales</a:t>
            </a:r>
            <a:endParaRPr lang="es-CO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/>
              <p:cNvSpPr txBox="1">
                <a:spLocks/>
              </p:cNvSpPr>
              <p:nvPr/>
            </p:nvSpPr>
            <p:spPr>
              <a:xfrm>
                <a:off x="391899" y="1803829"/>
                <a:ext cx="8350490" cy="845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𝑎𝑛𝑐𝑒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𝑆𝑝𝑒𝑒𝑑</m:t>
                      </m:r>
                    </m:oMath>
                  </m:oMathPara>
                </a14:m>
                <a:endParaRPr lang="es-MX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</a:rPr>
                            <m:t>0,100</m:t>
                          </m:r>
                        </m:e>
                      </m:d>
                    </m:oMath>
                  </m:oMathPara>
                </a14:m>
                <a:endParaRPr lang="es-MX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</m:oMath>
                  </m:oMathPara>
                </a14:m>
                <a:endParaRPr lang="es-MX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𝑈𝑛𝑖𝑓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(0,50)</m:t>
                      </m:r>
                    </m:oMath>
                  </m:oMathPara>
                </a14:m>
                <a:endParaRPr lang="es-MX" sz="2400" dirty="0"/>
              </a:p>
              <a:p>
                <a:r>
                  <a:rPr lang="es-MX" sz="2400" dirty="0" err="1" smtClean="0"/>
                  <a:t>cars_formula</a:t>
                </a:r>
                <a:r>
                  <a:rPr lang="es-MX" sz="2400" dirty="0" smtClean="0"/>
                  <a:t> </a:t>
                </a:r>
                <a:r>
                  <a:rPr lang="es-MX" sz="2400" dirty="0"/>
                  <a:t>&lt;- </a:t>
                </a:r>
                <a:r>
                  <a:rPr lang="es-MX" sz="2400" dirty="0" err="1"/>
                  <a:t>alist</a:t>
                </a:r>
                <a:r>
                  <a:rPr lang="es-MX" sz="2400" dirty="0"/>
                  <a:t>(</a:t>
                </a:r>
              </a:p>
              <a:p>
                <a:r>
                  <a:rPr lang="es-MX" sz="2400" dirty="0"/>
                  <a:t>  </a:t>
                </a:r>
                <a:r>
                  <a:rPr lang="es-MX" sz="2400" dirty="0" err="1"/>
                  <a:t>dist</a:t>
                </a:r>
                <a:r>
                  <a:rPr lang="es-MX" sz="2400" dirty="0"/>
                  <a:t> ~ </a:t>
                </a:r>
                <a:r>
                  <a:rPr lang="es-MX" sz="2400" dirty="0" err="1"/>
                  <a:t>dnorm</a:t>
                </a:r>
                <a:r>
                  <a:rPr lang="es-MX" sz="2400" dirty="0"/>
                  <a:t>(</a:t>
                </a:r>
                <a:r>
                  <a:rPr lang="es-MX" sz="2400" dirty="0" err="1"/>
                  <a:t>mu,sigma</a:t>
                </a:r>
                <a:r>
                  <a:rPr lang="es-MX" sz="2400" dirty="0"/>
                  <a:t>), mu &lt;- a + b*</a:t>
                </a:r>
                <a:r>
                  <a:rPr lang="es-MX" sz="2400" dirty="0" err="1"/>
                  <a:t>speed</a:t>
                </a:r>
                <a:r>
                  <a:rPr lang="es-MX" sz="2400" dirty="0"/>
                  <a:t>,</a:t>
                </a:r>
              </a:p>
              <a:p>
                <a:r>
                  <a:rPr lang="es-MX" sz="2400" dirty="0"/>
                  <a:t>  a ~ </a:t>
                </a:r>
                <a:r>
                  <a:rPr lang="es-MX" sz="2400" dirty="0" err="1"/>
                  <a:t>dnorm</a:t>
                </a:r>
                <a:r>
                  <a:rPr lang="es-MX" sz="2400" dirty="0"/>
                  <a:t>(0,100),</a:t>
                </a:r>
              </a:p>
              <a:p>
                <a:r>
                  <a:rPr lang="es-MX" sz="2400" dirty="0"/>
                  <a:t>  b ~ </a:t>
                </a:r>
                <a:r>
                  <a:rPr lang="es-MX" sz="2400" dirty="0" err="1"/>
                  <a:t>dnorm</a:t>
                </a:r>
                <a:r>
                  <a:rPr lang="es-MX" sz="2400" dirty="0"/>
                  <a:t>(0,10),</a:t>
                </a:r>
              </a:p>
              <a:p>
                <a:r>
                  <a:rPr lang="es-MX" sz="2400" dirty="0"/>
                  <a:t>  sigma ~ </a:t>
                </a:r>
                <a:r>
                  <a:rPr lang="es-MX" sz="2400" dirty="0" err="1"/>
                  <a:t>dunif</a:t>
                </a:r>
                <a:r>
                  <a:rPr lang="es-MX" sz="2400" dirty="0"/>
                  <a:t>(0,50)</a:t>
                </a:r>
              </a:p>
              <a:p>
                <a:r>
                  <a:rPr lang="es-MX" sz="2400" dirty="0"/>
                  <a:t>)</a:t>
                </a: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9" y="1803829"/>
                <a:ext cx="8350490" cy="845463"/>
              </a:xfrm>
              <a:prstGeom prst="rect">
                <a:avLst/>
              </a:prstGeom>
              <a:blipFill rotWithShape="0">
                <a:blip r:embed="rId2"/>
                <a:stretch>
                  <a:fillRect l="-1095" b="-4539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 BAYESIANOS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1899" y="1133146"/>
            <a:ext cx="3902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Modelos jerárquicos lineales</a:t>
            </a:r>
            <a:endParaRPr lang="es-CO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/>
              <p:cNvSpPr txBox="1">
                <a:spLocks/>
              </p:cNvSpPr>
              <p:nvPr/>
            </p:nvSpPr>
            <p:spPr>
              <a:xfrm>
                <a:off x="391899" y="1803829"/>
                <a:ext cx="8350490" cy="845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𝑎𝑛𝑐𝑒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sz="2400" i="1" dirty="0" err="1" smtClean="0">
                          <a:latin typeface="Cambria Math" panose="02040503050406030204" pitchFamily="18" charset="0"/>
                        </a:rPr>
                        <m:t>𝑆𝑝𝑒𝑒𝑑</m:t>
                      </m:r>
                    </m:oMath>
                  </m:oMathPara>
                </a14:m>
                <a:endParaRPr lang="es-MX" sz="2400" dirty="0" smtClean="0"/>
              </a:p>
              <a:p>
                <a:endParaRPr lang="es-MX" sz="2400" dirty="0" smtClean="0"/>
              </a:p>
              <a:p>
                <a:r>
                  <a:rPr lang="es-MX" sz="2400" dirty="0" smtClean="0"/>
                  <a:t>cars_formula2 </a:t>
                </a:r>
                <a:r>
                  <a:rPr lang="es-MX" sz="2400" dirty="0"/>
                  <a:t>&lt;- </a:t>
                </a:r>
                <a:r>
                  <a:rPr lang="es-MX" sz="2400" dirty="0" err="1"/>
                  <a:t>alist</a:t>
                </a:r>
                <a:r>
                  <a:rPr lang="es-MX" sz="2400" dirty="0"/>
                  <a:t>(</a:t>
                </a:r>
              </a:p>
              <a:p>
                <a:r>
                  <a:rPr lang="es-MX" sz="2400" dirty="0"/>
                  <a:t>  </a:t>
                </a:r>
                <a:r>
                  <a:rPr lang="es-MX" sz="2400" dirty="0" err="1"/>
                  <a:t>dist</a:t>
                </a:r>
                <a:r>
                  <a:rPr lang="es-MX" sz="2400" dirty="0"/>
                  <a:t> ~ </a:t>
                </a:r>
                <a:r>
                  <a:rPr lang="es-MX" sz="2400" dirty="0" err="1"/>
                  <a:t>dnorm</a:t>
                </a:r>
                <a:r>
                  <a:rPr lang="es-MX" sz="2400" dirty="0"/>
                  <a:t>(</a:t>
                </a:r>
                <a:r>
                  <a:rPr lang="es-MX" sz="2400" dirty="0" err="1"/>
                  <a:t>mu,sigma</a:t>
                </a:r>
                <a:r>
                  <a:rPr lang="es-MX" sz="2400" dirty="0"/>
                  <a:t>),</a:t>
                </a:r>
              </a:p>
              <a:p>
                <a:r>
                  <a:rPr lang="es-MX" sz="2400" dirty="0"/>
                  <a:t>  mu &lt;- a + b*</a:t>
                </a:r>
                <a:r>
                  <a:rPr lang="es-MX" sz="2400" dirty="0" err="1"/>
                  <a:t>speed</a:t>
                </a:r>
                <a:endParaRPr lang="es-MX" sz="2400" dirty="0"/>
              </a:p>
              <a:p>
                <a:r>
                  <a:rPr lang="es-MX" sz="2400" dirty="0"/>
                  <a:t>)</a:t>
                </a:r>
                <a:endParaRPr lang="es-CO" sz="2400" dirty="0"/>
              </a:p>
            </p:txBody>
          </p:sp>
        </mc:Choice>
        <mc:Fallback xmlns="">
          <p:sp>
            <p:nvSpPr>
              <p:cNvPr id="13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9" y="1803829"/>
                <a:ext cx="8350490" cy="845463"/>
              </a:xfrm>
              <a:prstGeom prst="rect">
                <a:avLst/>
              </a:prstGeom>
              <a:blipFill rotWithShape="0">
                <a:blip r:embed="rId2"/>
                <a:stretch>
                  <a:fillRect l="-1095" b="-2726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 BAYESIANOS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1899" y="1133146"/>
            <a:ext cx="7757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Modelos lineales generalizados</a:t>
            </a:r>
            <a:endParaRPr lang="es-CO" sz="2400" b="1" i="1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99" y="1694860"/>
            <a:ext cx="8130108" cy="49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06486" y="1523483"/>
            <a:ext cx="2545947" cy="2559469"/>
          </a:xfrm>
          <a:prstGeom prst="ellipse">
            <a:avLst/>
          </a:prstGeom>
          <a:ln w="38100">
            <a:solidFill>
              <a:srgbClr val="726DD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8" name="Conector 7"/>
          <p:cNvSpPr/>
          <p:nvPr/>
        </p:nvSpPr>
        <p:spPr>
          <a:xfrm>
            <a:off x="1608104" y="2406148"/>
            <a:ext cx="1130122" cy="1394190"/>
          </a:xfrm>
          <a:prstGeom prst="flowChartConnector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1" y="979270"/>
            <a:ext cx="7886700" cy="468265"/>
          </a:xfrm>
        </p:spPr>
        <p:txBody>
          <a:bodyPr/>
          <a:lstStyle/>
          <a:p>
            <a:r>
              <a:rPr lang="es-CO" sz="2700" b="1" dirty="0" smtClean="0">
                <a:latin typeface="+mn-lt"/>
              </a:rPr>
              <a:t>Enfoque </a:t>
            </a:r>
            <a:r>
              <a:rPr lang="es-CO" sz="2700" b="1" dirty="0">
                <a:latin typeface="+mn-lt"/>
              </a:rPr>
              <a:t>inferencial </a:t>
            </a:r>
            <a:r>
              <a:rPr lang="es-CO" sz="2700" b="1" dirty="0" smtClean="0">
                <a:latin typeface="+mn-lt"/>
              </a:rPr>
              <a:t>bayesiano</a:t>
            </a:r>
            <a:endParaRPr lang="es-CO" sz="2700" b="1" dirty="0">
              <a:latin typeface="+mn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44226" y="1933254"/>
            <a:ext cx="159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/>
              <a:t>POBLACIÓN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57037" y="2906180"/>
            <a:ext cx="120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/>
              <a:t>MUESTRA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789574" y="1634948"/>
                <a:ext cx="25886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320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sz="3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CO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O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574" y="1634948"/>
                <a:ext cx="258865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539844" y="2952946"/>
                <a:ext cx="5402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MX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s-CO" sz="2200" b="1" dirty="0" smtClean="0"/>
                  <a:t>:  </a:t>
                </a:r>
                <a:r>
                  <a:rPr lang="es-CO" sz="2000" dirty="0" smtClean="0"/>
                  <a:t>Distribución </a:t>
                </a:r>
                <a:r>
                  <a:rPr lang="es-CO" sz="2000" dirty="0"/>
                  <a:t>de muestreo </a:t>
                </a:r>
                <a:r>
                  <a:rPr lang="es-CO" sz="2000" dirty="0" smtClean="0"/>
                  <a:t>variable</a:t>
                </a:r>
              </a:p>
              <a:p>
                <a14:m>
                  <m:oMath xmlns:m="http://schemas.openxmlformats.org/officeDocument/2006/math">
                    <m:r>
                      <a:rPr lang="es-CO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MX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dirty="0"/>
                  <a:t>Valor </a:t>
                </a:r>
                <a:r>
                  <a:rPr lang="es-CO" sz="2000" dirty="0" smtClean="0"/>
                  <a:t>particular de una </a:t>
                </a:r>
                <a:r>
                  <a:rPr lang="es-CO" sz="2000" b="1" dirty="0" smtClean="0">
                    <a:solidFill>
                      <a:srgbClr val="C00000"/>
                    </a:solidFill>
                  </a:rPr>
                  <a:t>variable aleatoria</a:t>
                </a:r>
                <a:r>
                  <a:rPr lang="es-CO" sz="24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MX" sz="2200" b="1" i="1">
                        <a:latin typeface="Cambria Math" panose="02040503050406030204" pitchFamily="18" charset="0"/>
                      </a:rPr>
                      <m:t>𝜣</m:t>
                    </m:r>
                  </m:oMath>
                </a14:m>
                <a:endParaRPr lang="es-CO" sz="2200" b="1" i="1" dirty="0" smtClean="0"/>
              </a:p>
              <a:p>
                <a14:m>
                  <m:oMath xmlns:m="http://schemas.openxmlformats.org/officeDocument/2006/math">
                    <m:r>
                      <a:rPr lang="el-G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  <m:r>
                      <a:rPr lang="es-CO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l-G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𝜣</m:t>
                        </m:r>
                        <m: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CO" sz="2200" dirty="0" smtClean="0"/>
                  <a:t>: </a:t>
                </a:r>
                <a:r>
                  <a:rPr lang="es-CO" sz="2000" dirty="0" smtClean="0"/>
                  <a:t>Distribución a priori de </a:t>
                </a:r>
                <a14:m>
                  <m:oMath xmlns:m="http://schemas.openxmlformats.org/officeDocument/2006/math"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CO" sz="2400" b="1" dirty="0" smtClean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44" y="2952946"/>
                <a:ext cx="540245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90" t="-3046" b="-65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5048773" y="2349172"/>
                <a:ext cx="18612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CO" sz="2400" b="1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73" y="2349172"/>
                <a:ext cx="1861215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/>
          <p:cNvCxnSpPr>
            <a:stCxn id="8" idx="7"/>
            <a:endCxn id="29" idx="1"/>
          </p:cNvCxnSpPr>
          <p:nvPr/>
        </p:nvCxnSpPr>
        <p:spPr>
          <a:xfrm flipV="1">
            <a:off x="2572723" y="2580005"/>
            <a:ext cx="2476050" cy="303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7"/>
            <a:endCxn id="9" idx="1"/>
          </p:cNvCxnSpPr>
          <p:nvPr/>
        </p:nvCxnSpPr>
        <p:spPr>
          <a:xfrm flipV="1">
            <a:off x="2979588" y="1881170"/>
            <a:ext cx="1809986" cy="17139"/>
          </a:xfrm>
          <a:prstGeom prst="straightConnector1">
            <a:avLst/>
          </a:prstGeom>
          <a:ln w="28575">
            <a:solidFill>
              <a:srgbClr val="726DD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/>
              <p:cNvSpPr/>
              <p:nvPr/>
            </p:nvSpPr>
            <p:spPr>
              <a:xfrm>
                <a:off x="340602" y="4252952"/>
                <a:ext cx="8601691" cy="2513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1938" lvl="1" indent="-261938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s-CO" sz="2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</a:t>
                </a:r>
                <a:r>
                  <a:rPr lang="es-CO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estadística bayesiana, parte del hecho de que toda forma de incertidumbre debe describirse por medio de modelos de </a:t>
                </a:r>
                <a:r>
                  <a:rPr lang="es-CO" sz="2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probabilidad. La </a:t>
                </a:r>
                <a:r>
                  <a:rPr lang="es-CO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probabilidad es el único lenguaje posible para describir </a:t>
                </a:r>
                <a:r>
                  <a:rPr lang="es-CO" sz="2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todos </a:t>
                </a:r>
                <a:r>
                  <a:rPr lang="es-CO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los niveles de </a:t>
                </a:r>
                <a:r>
                  <a:rPr lang="es-CO" sz="2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incertidumbre </a:t>
                </a:r>
                <a:r>
                  <a:rPr lang="es-CO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no sólo con los extremos de verdad o </a:t>
                </a:r>
                <a:r>
                  <a:rPr lang="es-CO" sz="2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falsedad (existencia o no de un parámetro).</a:t>
                </a:r>
              </a:p>
              <a:p>
                <a:pPr marL="261938" lvl="1" indent="-261938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s-CO" sz="2200" dirty="0"/>
                  <a:t>La incertidumbre está definida en todo el modelo probabilístico (</a:t>
                </a:r>
                <a14:m>
                  <m:oMath xmlns:m="http://schemas.openxmlformats.org/officeDocument/2006/math">
                    <m:r>
                      <a:rPr lang="es-CO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CO" sz="2200" dirty="0"/>
                  <a:t> es una variable aleatoria</a:t>
                </a:r>
                <a:r>
                  <a:rPr lang="es-CO" sz="2200" dirty="0" smtClean="0"/>
                  <a:t>).</a:t>
                </a:r>
              </a:p>
            </p:txBody>
          </p:sp>
        </mc:Choice>
        <mc:Fallback xmlns="">
          <p:sp>
            <p:nvSpPr>
              <p:cNvPr id="55" name="Rectángulo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2" y="4252952"/>
                <a:ext cx="8601691" cy="2513509"/>
              </a:xfrm>
              <a:prstGeom prst="rect">
                <a:avLst/>
              </a:prstGeom>
              <a:blipFill rotWithShape="0">
                <a:blip r:embed="rId5"/>
                <a:stretch>
                  <a:fillRect l="-850" t="-1699" r="-709" b="-38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ESTADISTICA BAYESIANA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1" y="979270"/>
            <a:ext cx="7886700" cy="468265"/>
          </a:xfrm>
        </p:spPr>
        <p:txBody>
          <a:bodyPr/>
          <a:lstStyle/>
          <a:p>
            <a:r>
              <a:rPr lang="es-CO" sz="2700" b="1" dirty="0" smtClean="0">
                <a:latin typeface="+mn-lt"/>
              </a:rPr>
              <a:t>Enfoque </a:t>
            </a:r>
            <a:r>
              <a:rPr lang="es-CO" sz="2700" b="1" dirty="0">
                <a:latin typeface="+mn-lt"/>
              </a:rPr>
              <a:t>inferencial </a:t>
            </a:r>
            <a:r>
              <a:rPr lang="es-CO" sz="2700" b="1" dirty="0" smtClean="0">
                <a:latin typeface="+mn-lt"/>
              </a:rPr>
              <a:t>bayesiano</a:t>
            </a:r>
            <a:endParaRPr lang="es-CO" sz="2700" b="1" dirty="0">
              <a:latin typeface="+mn-lt"/>
            </a:endParaRPr>
          </a:p>
        </p:txBody>
      </p:sp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ESTADISTICA BAYESIANA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-403412" y="3428587"/>
                <a:ext cx="8600379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s-CO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O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CO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3412" y="3428587"/>
                <a:ext cx="8600379" cy="1043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5534440" y="2949882"/>
                <a:ext cx="2151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 smtClean="0">
                    <a:solidFill>
                      <a:srgbClr val="FF0000"/>
                    </a:solidFill>
                  </a:rPr>
                  <a:t>Función de densidad a priori de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endParaRPr lang="es-CO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40" y="2949882"/>
                <a:ext cx="215120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66" t="-3974" r="-39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101390" y="3069716"/>
                <a:ext cx="2151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 smtClean="0">
                    <a:solidFill>
                      <a:srgbClr val="00B050"/>
                    </a:solidFill>
                  </a:rPr>
                  <a:t>Función de densidad a posteriori de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endParaRPr lang="es-CO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90" y="3069716"/>
                <a:ext cx="2151205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2266" t="-3974" r="-39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/>
          <p:cNvSpPr txBox="1"/>
          <p:nvPr/>
        </p:nvSpPr>
        <p:spPr>
          <a:xfrm>
            <a:off x="2954192" y="2984287"/>
            <a:ext cx="29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 smtClean="0"/>
              <a:t>Likelihood</a:t>
            </a:r>
            <a:endParaRPr lang="es-CO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776270" y="4046870"/>
            <a:ext cx="29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7030A0"/>
                </a:solidFill>
              </a:rPr>
              <a:t>Función de densidad marginal de </a:t>
            </a:r>
            <a:r>
              <a:rPr lang="es-CO" b="1" i="1" dirty="0" smtClean="0">
                <a:solidFill>
                  <a:srgbClr val="7030A0"/>
                </a:solidFill>
              </a:rPr>
              <a:t>X</a:t>
            </a:r>
            <a:endParaRPr lang="es-CO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96851" y="1557987"/>
                <a:ext cx="84836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4500" lvl="1" indent="-350838"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s-MX" sz="2400" dirty="0"/>
                  <a:t>Inferencia sobre </a:t>
                </a:r>
                <a14:m>
                  <m:oMath xmlns:m="http://schemas.openxmlformats.org/officeDocument/2006/math">
                    <m:r>
                      <a:rPr lang="es-MX" sz="2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se lleva acabo analizando la probabilidad condicional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s-MX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MX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la llamada </a:t>
                </a:r>
                <a:r>
                  <a:rPr lang="es-MX" sz="2400" i="1" dirty="0"/>
                  <a:t>distribución a posteriori.</a:t>
                </a:r>
                <a:endParaRPr lang="es-MX" sz="2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1" y="1557987"/>
                <a:ext cx="8483624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1" y="979270"/>
            <a:ext cx="7886700" cy="468265"/>
          </a:xfrm>
        </p:spPr>
        <p:txBody>
          <a:bodyPr/>
          <a:lstStyle/>
          <a:p>
            <a:r>
              <a:rPr lang="es-CO" sz="2700" b="1" dirty="0" smtClean="0">
                <a:latin typeface="+mn-lt"/>
              </a:rPr>
              <a:t>Aproximaciones para la posteriori</a:t>
            </a:r>
            <a:endParaRPr lang="es-CO" sz="2700" b="1" dirty="0">
              <a:latin typeface="+mn-lt"/>
            </a:endParaRPr>
          </a:p>
        </p:txBody>
      </p:sp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ESTADISTICA BAYESIANA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09150" y="2708748"/>
                <a:ext cx="8600379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s-CO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×       </m:t>
                          </m:r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O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0" y="2708748"/>
                <a:ext cx="8600379" cy="1043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53363" y="2339497"/>
                <a:ext cx="2151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 smtClean="0">
                    <a:solidFill>
                      <a:srgbClr val="00B050"/>
                    </a:solidFill>
                  </a:rPr>
                  <a:t>Función de densidad a posteriori de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endParaRPr lang="es-CO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3" y="2339497"/>
                <a:ext cx="215120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73" t="-3974" r="-42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396851" y="1557987"/>
            <a:ext cx="848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1">
              <a:spcBef>
                <a:spcPts val="200"/>
              </a:spcBef>
              <a:spcAft>
                <a:spcPts val="200"/>
              </a:spcAft>
            </a:pPr>
            <a:r>
              <a:rPr lang="es-MX" sz="2400" dirty="0" smtClean="0"/>
              <a:t>1. Aproximación por grilla (</a:t>
            </a:r>
            <a:r>
              <a:rPr lang="es-MX" sz="2400" dirty="0" err="1" smtClean="0"/>
              <a:t>grid-approximation</a:t>
            </a:r>
            <a:r>
              <a:rPr lang="es-MX" sz="2400" dirty="0" smtClean="0"/>
              <a:t>):</a:t>
            </a:r>
            <a:endParaRPr lang="es-MX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6520" y="3781184"/>
            <a:ext cx="2981764" cy="23156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t="14237" r="11431"/>
          <a:stretch/>
        </p:blipFill>
        <p:spPr>
          <a:xfrm>
            <a:off x="6435104" y="4129792"/>
            <a:ext cx="2708896" cy="18646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1" y="3929701"/>
            <a:ext cx="2904568" cy="2064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6380358" y="2107605"/>
                <a:ext cx="2151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 smtClean="0">
                    <a:solidFill>
                      <a:srgbClr val="FF0000"/>
                    </a:solidFill>
                  </a:rPr>
                  <a:t>Función de densidad a priori de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endParaRPr lang="es-CO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358" y="2107605"/>
                <a:ext cx="2151205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2266" t="-3974" r="-39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3248781" y="2245592"/>
            <a:ext cx="29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 smtClean="0"/>
              <a:t>Likelihood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643507" y="4669660"/>
                <a:ext cx="5661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07" y="4669660"/>
                <a:ext cx="566181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5872789" y="4646619"/>
                <a:ext cx="5709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89" y="4646619"/>
                <a:ext cx="570989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586755" y="6152260"/>
            <a:ext cx="5610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/>
              <a:t>Ver código: </a:t>
            </a:r>
            <a:r>
              <a:rPr lang="es-MX" sz="2000" i="1" dirty="0" err="1" smtClean="0"/>
              <a:t>Grid</a:t>
            </a:r>
            <a:r>
              <a:rPr lang="es-MX" sz="2000" i="1" dirty="0" smtClean="0"/>
              <a:t> </a:t>
            </a:r>
            <a:r>
              <a:rPr lang="es-MX" sz="2000" i="1" dirty="0" err="1" smtClean="0"/>
              <a:t>approx</a:t>
            </a:r>
            <a:r>
              <a:rPr lang="es-MX" sz="2000" i="1" dirty="0" smtClean="0"/>
              <a:t> of posterior </a:t>
            </a:r>
            <a:r>
              <a:rPr lang="es-MX" sz="2000" i="1" dirty="0" err="1" smtClean="0"/>
              <a:t>for</a:t>
            </a:r>
            <a:r>
              <a:rPr lang="es-MX" sz="2000" i="1" dirty="0" smtClean="0"/>
              <a:t> </a:t>
            </a:r>
            <a:r>
              <a:rPr lang="es-MX" sz="2000" i="1" dirty="0" err="1" smtClean="0"/>
              <a:t>fish</a:t>
            </a:r>
            <a:r>
              <a:rPr lang="es-MX" sz="2000" i="1" dirty="0" smtClean="0"/>
              <a:t> </a:t>
            </a:r>
            <a:r>
              <a:rPr lang="es-MX" sz="2000" i="1" dirty="0" err="1" smtClean="0"/>
              <a:t>picking.r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34638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1" y="979270"/>
            <a:ext cx="7886700" cy="468265"/>
          </a:xfrm>
        </p:spPr>
        <p:txBody>
          <a:bodyPr/>
          <a:lstStyle/>
          <a:p>
            <a:r>
              <a:rPr lang="es-CO" sz="2700" b="1" dirty="0" smtClean="0">
                <a:latin typeface="+mn-lt"/>
              </a:rPr>
              <a:t>Aproximaciones para la posteriori</a:t>
            </a:r>
            <a:endParaRPr lang="es-CO" sz="2700" b="1" dirty="0">
              <a:latin typeface="+mn-lt"/>
            </a:endParaRPr>
          </a:p>
        </p:txBody>
      </p:sp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ESTADISTICA BAYESIANA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96851" y="1557987"/>
            <a:ext cx="848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1">
              <a:spcBef>
                <a:spcPts val="200"/>
              </a:spcBef>
              <a:spcAft>
                <a:spcPts val="200"/>
              </a:spcAft>
            </a:pPr>
            <a:r>
              <a:rPr lang="es-MX" sz="2400" dirty="0"/>
              <a:t>1</a:t>
            </a:r>
            <a:r>
              <a:rPr lang="es-MX" sz="2400" dirty="0" smtClean="0"/>
              <a:t>. Aproximación por grilla (</a:t>
            </a:r>
            <a:r>
              <a:rPr lang="es-MX" sz="2400" dirty="0" err="1" smtClean="0"/>
              <a:t>grid-approximation</a:t>
            </a:r>
            <a:r>
              <a:rPr lang="es-MX" sz="2400" dirty="0" smtClean="0"/>
              <a:t>):</a:t>
            </a:r>
            <a:endParaRPr lang="es-MX" sz="2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-750" r="40216" b="5253"/>
          <a:stretch/>
        </p:blipFill>
        <p:spPr>
          <a:xfrm>
            <a:off x="3656455" y="2251609"/>
            <a:ext cx="3403251" cy="44727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64999" b="4658"/>
          <a:stretch/>
        </p:blipFill>
        <p:spPr>
          <a:xfrm>
            <a:off x="1922930" y="2251609"/>
            <a:ext cx="1967754" cy="4500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3373364" y="3002225"/>
                <a:ext cx="5661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64" y="3002225"/>
                <a:ext cx="56618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3373363" y="4319598"/>
                <a:ext cx="5661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63" y="4319598"/>
                <a:ext cx="56618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3373363" y="5654989"/>
                <a:ext cx="5661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63" y="5654989"/>
                <a:ext cx="566181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1" y="979270"/>
            <a:ext cx="7886700" cy="468265"/>
          </a:xfrm>
        </p:spPr>
        <p:txBody>
          <a:bodyPr/>
          <a:lstStyle/>
          <a:p>
            <a:r>
              <a:rPr lang="es-CO" sz="2700" b="1" dirty="0" smtClean="0">
                <a:latin typeface="+mn-lt"/>
              </a:rPr>
              <a:t>Aproximaciones para la posteriori</a:t>
            </a:r>
            <a:endParaRPr lang="es-CO" sz="2700" b="1" dirty="0">
              <a:latin typeface="+mn-lt"/>
            </a:endParaRPr>
          </a:p>
        </p:txBody>
      </p:sp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CO" sz="3600" b="1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ESTADISTICA BAYESIANA</a:t>
            </a:r>
            <a:endParaRPr lang="es-ES" sz="36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96851" y="1557987"/>
            <a:ext cx="848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1">
              <a:spcBef>
                <a:spcPts val="200"/>
              </a:spcBef>
              <a:spcAft>
                <a:spcPts val="200"/>
              </a:spcAft>
            </a:pPr>
            <a:r>
              <a:rPr lang="es-MX" sz="2400" dirty="0"/>
              <a:t>2</a:t>
            </a:r>
            <a:r>
              <a:rPr lang="es-MX" sz="2400" dirty="0" smtClean="0"/>
              <a:t>. Aproximación cuadrática:</a:t>
            </a:r>
            <a:endParaRPr lang="es-MX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5" y="2130104"/>
            <a:ext cx="7824915" cy="35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1" y="979270"/>
            <a:ext cx="7886700" cy="468265"/>
          </a:xfrm>
        </p:spPr>
        <p:txBody>
          <a:bodyPr/>
          <a:lstStyle/>
          <a:p>
            <a:r>
              <a:rPr lang="es-CO" sz="2700" b="1" dirty="0" smtClean="0">
                <a:latin typeface="+mn-lt"/>
              </a:rPr>
              <a:t>Aproximaciones para la posteriori</a:t>
            </a:r>
            <a:endParaRPr lang="es-CO" sz="2700" b="1" dirty="0">
              <a:latin typeface="+mn-lt"/>
            </a:endParaRPr>
          </a:p>
        </p:txBody>
      </p:sp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CO" sz="3600" b="1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ESTADISTICA BAYESIANA</a:t>
            </a:r>
            <a:endParaRPr lang="es-ES" sz="36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80988" y="1447535"/>
            <a:ext cx="848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1">
              <a:spcBef>
                <a:spcPts val="200"/>
              </a:spcBef>
              <a:spcAft>
                <a:spcPts val="200"/>
              </a:spcAft>
            </a:pPr>
            <a:r>
              <a:rPr lang="es-MX" sz="2400" dirty="0" smtClean="0"/>
              <a:t>3. </a:t>
            </a:r>
            <a:r>
              <a:rPr lang="es-MX" sz="2400" dirty="0" err="1" smtClean="0"/>
              <a:t>Markov</a:t>
            </a:r>
            <a:r>
              <a:rPr lang="es-MX" sz="2400" dirty="0" smtClean="0"/>
              <a:t> </a:t>
            </a:r>
            <a:r>
              <a:rPr lang="es-MX" sz="2400" dirty="0" err="1" smtClean="0"/>
              <a:t>Chain</a:t>
            </a:r>
            <a:r>
              <a:rPr lang="es-MX" sz="2400" dirty="0" smtClean="0"/>
              <a:t> Monte Carlo (MCMC):</a:t>
            </a:r>
            <a:endParaRPr lang="es-MX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17" y="1857406"/>
            <a:ext cx="4818027" cy="26774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0787" r="1320" b="13408"/>
          <a:stretch/>
        </p:blipFill>
        <p:spPr>
          <a:xfrm>
            <a:off x="1806554" y="4558554"/>
            <a:ext cx="4929754" cy="22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04613" y="2213125"/>
            <a:ext cx="8593296" cy="900461"/>
          </a:xfrm>
        </p:spPr>
        <p:txBody>
          <a:bodyPr>
            <a:normAutofit/>
          </a:bodyPr>
          <a:lstStyle/>
          <a:p>
            <a:endParaRPr lang="es-CO" sz="2400" dirty="0" smtClean="0"/>
          </a:p>
          <a:p>
            <a:endParaRPr lang="es-CO" sz="2400" dirty="0" smtClean="0"/>
          </a:p>
          <a:p>
            <a:endParaRPr lang="es-CO" sz="24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2438020" y="4957912"/>
            <a:ext cx="1276777" cy="6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Individuo </a:t>
            </a:r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36837" y="4927618"/>
            <a:ext cx="1276777" cy="6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Individuo </a:t>
            </a:r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0316" y="4970081"/>
            <a:ext cx="1155623" cy="6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Individuo 1</a:t>
            </a:r>
            <a:endParaRPr lang="es-C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331861" y="4950308"/>
            <a:ext cx="1276777" cy="6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Individuo </a:t>
            </a:r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219040" y="3611368"/>
            <a:ext cx="1276777" cy="6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Grupo 2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324188" y="3631141"/>
            <a:ext cx="1276777" cy="6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Grupo 1</a:t>
            </a:r>
            <a:endParaRPr lang="es-CO" dirty="0"/>
          </a:p>
        </p:txBody>
      </p:sp>
      <p:sp>
        <p:nvSpPr>
          <p:cNvPr id="14" name="Cerrar llave 13"/>
          <p:cNvSpPr/>
          <p:nvPr/>
        </p:nvSpPr>
        <p:spPr>
          <a:xfrm>
            <a:off x="7642854" y="4717417"/>
            <a:ext cx="434913" cy="104894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errar llave 14"/>
          <p:cNvSpPr/>
          <p:nvPr/>
        </p:nvSpPr>
        <p:spPr>
          <a:xfrm>
            <a:off x="7642854" y="3425787"/>
            <a:ext cx="434913" cy="104789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8230678" y="3765066"/>
            <a:ext cx="9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NIVEL 2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30678" y="5090681"/>
            <a:ext cx="9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NIVEL 1 </a:t>
            </a:r>
            <a:endParaRPr lang="es-CO" dirty="0"/>
          </a:p>
        </p:txBody>
      </p:sp>
      <p:sp>
        <p:nvSpPr>
          <p:cNvPr id="18" name="Cerrar llave 17"/>
          <p:cNvSpPr/>
          <p:nvPr/>
        </p:nvSpPr>
        <p:spPr>
          <a:xfrm rot="16200000">
            <a:off x="5706945" y="4081842"/>
            <a:ext cx="411289" cy="1084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errar llave 18"/>
          <p:cNvSpPr/>
          <p:nvPr/>
        </p:nvSpPr>
        <p:spPr>
          <a:xfrm rot="16200000">
            <a:off x="1793719" y="4131076"/>
            <a:ext cx="411289" cy="1084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450316" y="6033562"/>
            <a:ext cx="7097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John </a:t>
            </a:r>
            <a:r>
              <a:rPr lang="es-CO" dirty="0" err="1"/>
              <a:t>Tukey</a:t>
            </a:r>
            <a:r>
              <a:rPr lang="es-CO" dirty="0"/>
              <a:t> </a:t>
            </a:r>
            <a:r>
              <a:rPr lang="es-CO" dirty="0" smtClean="0"/>
              <a:t>(1960), </a:t>
            </a:r>
            <a:r>
              <a:rPr lang="da-DK" dirty="0">
                <a:latin typeface="ArialMT"/>
              </a:rPr>
              <a:t>Goldstein (</a:t>
            </a:r>
            <a:r>
              <a:rPr lang="da-DK" dirty="0" smtClean="0">
                <a:latin typeface="ArialMT"/>
              </a:rPr>
              <a:t>1986), </a:t>
            </a:r>
            <a:r>
              <a:rPr lang="es-CO" dirty="0" err="1" smtClean="0">
                <a:latin typeface="ArialMT"/>
              </a:rPr>
              <a:t>Bryk</a:t>
            </a:r>
            <a:r>
              <a:rPr lang="es-CO" dirty="0" smtClean="0">
                <a:latin typeface="ArialMT"/>
              </a:rPr>
              <a:t> </a:t>
            </a:r>
            <a:r>
              <a:rPr lang="es-CO" dirty="0">
                <a:latin typeface="ArialMT"/>
              </a:rPr>
              <a:t>y </a:t>
            </a:r>
            <a:r>
              <a:rPr lang="es-CO" dirty="0" err="1">
                <a:latin typeface="ArialMT"/>
              </a:rPr>
              <a:t>Raudenbush</a:t>
            </a:r>
            <a:r>
              <a:rPr lang="es-CO" dirty="0">
                <a:latin typeface="ArialMT"/>
              </a:rPr>
              <a:t> (1992</a:t>
            </a:r>
            <a:r>
              <a:rPr lang="es-CO" dirty="0" smtClean="0">
                <a:latin typeface="ArialMT"/>
              </a:rPr>
              <a:t>), </a:t>
            </a:r>
            <a:r>
              <a:rPr lang="da-DK" dirty="0" smtClean="0">
                <a:latin typeface="ArialMT"/>
              </a:rPr>
              <a:t>y </a:t>
            </a:r>
            <a:r>
              <a:rPr lang="da-DK" dirty="0">
                <a:latin typeface="ArialMT"/>
              </a:rPr>
              <a:t>Bosker y Snijders (1999).</a:t>
            </a:r>
            <a:endParaRPr lang="es-CO" dirty="0"/>
          </a:p>
        </p:txBody>
      </p:sp>
      <p:sp>
        <p:nvSpPr>
          <p:cNvPr id="21" name="Marcador de contenido 2"/>
          <p:cNvSpPr txBox="1">
            <a:spLocks/>
          </p:cNvSpPr>
          <p:nvPr/>
        </p:nvSpPr>
        <p:spPr>
          <a:xfrm>
            <a:off x="304613" y="1089639"/>
            <a:ext cx="8350490" cy="84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C</a:t>
            </a:r>
            <a:r>
              <a:rPr lang="es-CO" sz="2400" dirty="0" smtClean="0"/>
              <a:t>onsideran que las </a:t>
            </a:r>
            <a:r>
              <a:rPr lang="es-MX" sz="2400" dirty="0" smtClean="0"/>
              <a:t>agrupaciones en los datos son más similares que las observaciones entre grupos distintos</a:t>
            </a:r>
            <a:r>
              <a:rPr lang="es-CO" sz="2400" dirty="0" smtClean="0"/>
              <a:t>. También conocidos como: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Modelos </a:t>
            </a:r>
            <a:r>
              <a:rPr lang="es-CO" sz="2400" dirty="0" smtClean="0"/>
              <a:t>multinivel.</a:t>
            </a: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Modelos de efectos mixtos (fijos  y variables</a:t>
            </a:r>
            <a:r>
              <a:rPr lang="es-CO" sz="2400" dirty="0" smtClean="0"/>
              <a:t>).</a:t>
            </a:r>
            <a:endParaRPr lang="es-CO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12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7"/>
          <p:cNvSpPr txBox="1">
            <a:spLocks/>
          </p:cNvSpPr>
          <p:nvPr/>
        </p:nvSpPr>
        <p:spPr>
          <a:xfrm>
            <a:off x="101600" y="-16934"/>
            <a:ext cx="9042400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chemeClr val="bg1"/>
                </a:solidFill>
                <a:latin typeface="+mn-lt"/>
              </a:rPr>
              <a:t>MODELOS JERARQUICOS</a:t>
            </a:r>
            <a:endParaRPr lang="es-ES" sz="3600" b="1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291156" y="1762719"/>
                <a:ext cx="3923764" cy="90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sz="28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CO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CO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s-CO" sz="2800" b="1" dirty="0" smtClean="0"/>
              </a:p>
              <a:p>
                <a:endParaRPr lang="es-CO" sz="2800" b="1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6" y="1762719"/>
                <a:ext cx="3923764" cy="9025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4728667" y="1037044"/>
                <a:ext cx="4146373" cy="2413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s-CO" b="1" dirty="0" smtClean="0"/>
                  <a:t> </a:t>
                </a:r>
                <a:r>
                  <a:rPr lang="es-CO" dirty="0" smtClean="0"/>
                  <a:t>Es la satisfacción  del paciente i atendido por el medico j.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s-CO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CO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CO" b="1" dirty="0" smtClean="0"/>
                  <a:t>: </a:t>
                </a:r>
                <a:r>
                  <a:rPr lang="es-CO" dirty="0" smtClean="0"/>
                  <a:t>grado de satisfacción promedio  de los pacientes atendidos por el medico j.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CO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CO" b="1" dirty="0" smtClean="0"/>
                  <a:t>: </a:t>
                </a:r>
                <a:r>
                  <a:rPr lang="es-CO" dirty="0" smtClean="0"/>
                  <a:t>Salud percibida del  paciente i atendido por el medico j.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C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CO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es-CO" dirty="0" smtClean="0"/>
                  <a:t>Variabilidad en la satisfacción de los pacientes de todos los médicos.</a:t>
                </a: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67" y="1037044"/>
                <a:ext cx="4146373" cy="2413481"/>
              </a:xfrm>
              <a:prstGeom prst="rect">
                <a:avLst/>
              </a:prstGeom>
              <a:blipFill rotWithShape="0">
                <a:blip r:embed="rId3"/>
                <a:stretch>
                  <a:fillRect l="-1324" t="-1010" b="-30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291156" y="3923366"/>
                <a:ext cx="3984424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s-CO" sz="2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CO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CO" sz="2800" b="1" i="1" dirty="0" smtClean="0">
                              <a:latin typeface="Cambria Math" panose="02040503050406030204" pitchFamily="18" charset="0"/>
                            </a:rPr>
                            <m:t>𝟎𝟎</m:t>
                          </m:r>
                        </m:sub>
                      </m:sSub>
                      <m:r>
                        <a:rPr lang="es-CO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CO" sz="28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CO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CO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dirty="0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s-CO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CO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CO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6" y="3923366"/>
                <a:ext cx="3984424" cy="5640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4728667" y="3580210"/>
                <a:ext cx="4514865" cy="1529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CO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CO" b="1" dirty="0" smtClean="0"/>
                  <a:t>:</a:t>
                </a:r>
                <a:r>
                  <a:rPr lang="es-CO" dirty="0"/>
                  <a:t> </a:t>
                </a:r>
                <a:r>
                  <a:rPr lang="es-CO" dirty="0" smtClean="0"/>
                  <a:t>Experiencia del médico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C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dirty="0" smtClean="0"/>
                  <a:t>: variabilidad </a:t>
                </a:r>
                <a:r>
                  <a:rPr lang="es-MX" dirty="0"/>
                  <a:t>en el grado </a:t>
                </a:r>
                <a:r>
                  <a:rPr lang="es-MX" dirty="0" smtClean="0"/>
                  <a:t>medio de </a:t>
                </a:r>
                <a:r>
                  <a:rPr lang="es-MX" dirty="0"/>
                  <a:t>satisfacción entre los distintos médicos</a:t>
                </a:r>
                <a:endParaRPr lang="es-CO" dirty="0" smtClean="0"/>
              </a:p>
              <a:p>
                <a:endParaRPr lang="es-CO" dirty="0"/>
              </a:p>
              <a:p>
                <a:r>
                  <a:rPr lang="es-CO" dirty="0" smtClean="0"/>
                  <a:t> </a:t>
                </a:r>
                <a:endParaRPr lang="es-CO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67" y="3580210"/>
                <a:ext cx="4514865" cy="1529906"/>
              </a:xfrm>
              <a:prstGeom prst="rect">
                <a:avLst/>
              </a:prstGeom>
              <a:blipFill rotWithShape="0">
                <a:blip r:embed="rId5"/>
                <a:stretch>
                  <a:fillRect l="-1216" t="-15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/>
          <p:cNvSpPr txBox="1"/>
          <p:nvPr/>
        </p:nvSpPr>
        <p:spPr>
          <a:xfrm>
            <a:off x="327264" y="1148371"/>
            <a:ext cx="315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Nivel 1:   Paciente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7264" y="3484966"/>
            <a:ext cx="315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B050"/>
                </a:solidFill>
              </a:rPr>
              <a:t>Nivel 2:   Médico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849157" y="4879973"/>
            <a:ext cx="1519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/>
              <a:t>Componentes fijos</a:t>
            </a:r>
          </a:p>
          <a:p>
            <a:r>
              <a:rPr lang="es-CO" sz="1100" b="1" dirty="0" smtClean="0">
                <a:solidFill>
                  <a:srgbClr val="FF0000"/>
                </a:solidFill>
              </a:rPr>
              <a:t>Componentes aleatorios</a:t>
            </a:r>
            <a:endParaRPr lang="es-CO" sz="11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327264" y="5585296"/>
                <a:ext cx="8628283" cy="1208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s-CO" sz="1400" b="1" i="1" dirty="0"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</m:oMath>
                </a14:m>
                <a:r>
                  <a:rPr lang="es-MX" sz="1400" dirty="0" smtClean="0"/>
                  <a:t>:satisfacción </a:t>
                </a:r>
                <a:r>
                  <a:rPr lang="es-MX" sz="1400" dirty="0"/>
                  <a:t>media de los enfermos con una </a:t>
                </a:r>
                <a:r>
                  <a:rPr lang="es-MX" sz="1400" dirty="0" smtClean="0"/>
                  <a:t>salud  percibida </a:t>
                </a:r>
                <a:r>
                  <a:rPr lang="es-MX" sz="1400" dirty="0"/>
                  <a:t>media y que son atendidos por </a:t>
                </a:r>
                <a:r>
                  <a:rPr lang="es-MX" sz="1400" dirty="0" smtClean="0"/>
                  <a:t>un  profesional </a:t>
                </a:r>
                <a:r>
                  <a:rPr lang="es-CO" sz="1400" dirty="0" smtClean="0"/>
                  <a:t>de </a:t>
                </a:r>
                <a:r>
                  <a:rPr lang="es-CO" sz="1400" dirty="0"/>
                  <a:t>experiencia media</a:t>
                </a:r>
                <a:r>
                  <a:rPr lang="es-CO" sz="1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s-CO" sz="1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CO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MX" sz="1400" dirty="0"/>
                  <a:t>:es el cambio promedio de </a:t>
                </a:r>
                <a:r>
                  <a:rPr lang="es-MX" sz="1400" dirty="0" smtClean="0"/>
                  <a:t>satisfacción en </a:t>
                </a:r>
                <a:r>
                  <a:rPr lang="es-MX" sz="1400" dirty="0"/>
                  <a:t>los enfermos por cada año más de experiencia </a:t>
                </a:r>
                <a:r>
                  <a:rPr lang="es-MX" sz="1400" dirty="0" smtClean="0"/>
                  <a:t>de su </a:t>
                </a:r>
                <a:r>
                  <a:rPr lang="es-MX" sz="1400" dirty="0"/>
                  <a:t>médico en igualdad de salud percibida</a:t>
                </a:r>
                <a:endParaRPr lang="es-CO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s-CO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O" sz="1400" dirty="0" smtClean="0"/>
                  <a:t>:</a:t>
                </a:r>
                <a:r>
                  <a:rPr lang="es-CO" sz="1400" dirty="0"/>
                  <a:t>es el </a:t>
                </a:r>
                <a:r>
                  <a:rPr lang="es-CO" sz="1400" dirty="0" smtClean="0"/>
                  <a:t>cambio </a:t>
                </a:r>
                <a:r>
                  <a:rPr lang="es-MX" sz="1400" dirty="0" smtClean="0"/>
                  <a:t>promedio </a:t>
                </a:r>
                <a:r>
                  <a:rPr lang="es-MX" sz="1400" dirty="0"/>
                  <a:t>en satisfacción por cada unidad de </a:t>
                </a:r>
                <a:r>
                  <a:rPr lang="es-MX" sz="1400" dirty="0" smtClean="0"/>
                  <a:t>aumento d</a:t>
                </a:r>
                <a:r>
                  <a:rPr lang="es-CO" sz="1400" dirty="0" smtClean="0"/>
                  <a:t>e </a:t>
                </a:r>
                <a:r>
                  <a:rPr lang="es-CO" sz="1400" dirty="0"/>
                  <a:t>salud </a:t>
                </a:r>
                <a:r>
                  <a:rPr lang="es-CO" sz="1400" dirty="0" smtClean="0"/>
                  <a:t>percibida.</a:t>
                </a:r>
                <a:endParaRPr lang="es-CO" sz="1400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4" y="5585296"/>
                <a:ext cx="8628283" cy="1208408"/>
              </a:xfrm>
              <a:prstGeom prst="rect">
                <a:avLst/>
              </a:prstGeom>
              <a:blipFill rotWithShape="0">
                <a:blip r:embed="rId6"/>
                <a:stretch>
                  <a:fillRect l="-212" t="-505" b="-50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1798059" y="4879973"/>
                <a:ext cx="5997026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s-CO" sz="2800" b="1" i="1" dirty="0"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s-CO" sz="2800" b="1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s-CO" sz="2800" b="1" i="1" dirty="0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sSub>
                      <m:sSubPr>
                        <m:ctrlPr>
                          <a:rPr lang="es-CO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CO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O" sz="2800" b="1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CO" sz="28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CO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CO" sz="28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CO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59" y="4879973"/>
                <a:ext cx="5997026" cy="564001"/>
              </a:xfrm>
              <a:prstGeom prst="rect">
                <a:avLst/>
              </a:prstGeom>
              <a:blipFill rotWithShape="0">
                <a:blip r:embed="rId7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7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6699B12D4D3B4EF89015BCB847D7299F"/>
  <p:tag name="TPVERSION" val="5"/>
  <p:tag name="TPFULLVERSION" val="5.4.1.2"/>
  <p:tag name="PPTVERSION" val="15"/>
  <p:tag name="TPOS" val="2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18731</TotalTime>
  <Words>498</Words>
  <Application>Microsoft Office PowerPoint</Application>
  <PresentationFormat>Presentación en pantalla (4:3)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ArialMT</vt:lpstr>
      <vt:lpstr>Calibri</vt:lpstr>
      <vt:lpstr>Calibri Light</vt:lpstr>
      <vt:lpstr>Cambria Math</vt:lpstr>
      <vt:lpstr>Courier New</vt:lpstr>
      <vt:lpstr>Times New Roman</vt:lpstr>
      <vt:lpstr>Tema de Office</vt:lpstr>
      <vt:lpstr>Parte 3: Estimación de parámetros, Inferencia estadística bayesiana y modelos jerárquicos </vt:lpstr>
      <vt:lpstr>Enfoque inferencial bayesiano</vt:lpstr>
      <vt:lpstr>Enfoque inferencial bayesiano</vt:lpstr>
      <vt:lpstr>Aproximaciones para la posteriori</vt:lpstr>
      <vt:lpstr>Aproximaciones para la posteriori</vt:lpstr>
      <vt:lpstr>Aproximaciones para la posteriori</vt:lpstr>
      <vt:lpstr>Aproximaciones para la posteriori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numérica</dc:title>
  <dc:creator>Javier Riascos Ochoa</dc:creator>
  <cp:lastModifiedBy>Javier</cp:lastModifiedBy>
  <cp:revision>583</cp:revision>
  <dcterms:created xsi:type="dcterms:W3CDTF">2016-04-12T19:18:42Z</dcterms:created>
  <dcterms:modified xsi:type="dcterms:W3CDTF">2020-06-07T00:43:42Z</dcterms:modified>
</cp:coreProperties>
</file>