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audio1.bin" ContentType="audio/unknown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embeddings/Microsoft_Equation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01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72" r:id="rId12"/>
    <p:sldId id="265" r:id="rId13"/>
    <p:sldId id="266" r:id="rId14"/>
    <p:sldId id="267" r:id="rId15"/>
    <p:sldId id="268" r:id="rId16"/>
    <p:sldId id="273" r:id="rId17"/>
    <p:sldId id="274" r:id="rId18"/>
    <p:sldId id="269" r:id="rId19"/>
    <p:sldId id="275" r:id="rId20"/>
    <p:sldId id="277" r:id="rId21"/>
    <p:sldId id="276" r:id="rId22"/>
    <p:sldId id="28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5" r:id="rId32"/>
    <p:sldId id="288" r:id="rId33"/>
    <p:sldId id="291" r:id="rId34"/>
    <p:sldId id="292" r:id="rId35"/>
    <p:sldId id="289" r:id="rId36"/>
    <p:sldId id="290" r:id="rId37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-109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-109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-109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-109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-109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Times New Roman" pitchFamily="-109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Times New Roman" pitchFamily="-109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Times New Roman" pitchFamily="-109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Times New Roman" pitchFamily="-109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800000"/>
    <a:srgbClr val="A50021"/>
    <a:srgbClr val="003366"/>
    <a:srgbClr val="000099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80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7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/>
            </a:lvl1pPr>
          </a:lstStyle>
          <a:p>
            <a:pPr>
              <a:defRPr/>
            </a:pPr>
            <a:fld id="{312C17EC-1488-B543-9CC9-793B58DFB815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91050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Click to edit Master text styles</a:t>
            </a:r>
          </a:p>
          <a:p>
            <a:pPr lvl="1"/>
            <a:r>
              <a:rPr lang="es-ES" noProof="0"/>
              <a:t>Second level</a:t>
            </a:r>
          </a:p>
          <a:p>
            <a:pPr lvl="2"/>
            <a:r>
              <a:rPr lang="es-ES" noProof="0"/>
              <a:t>Third level</a:t>
            </a:r>
          </a:p>
          <a:p>
            <a:pPr lvl="3"/>
            <a:r>
              <a:rPr lang="es-ES" noProof="0"/>
              <a:t>Fourth level</a:t>
            </a:r>
          </a:p>
          <a:p>
            <a:pPr lvl="4"/>
            <a:r>
              <a:rPr lang="es-ES" noProof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/>
            </a:lvl1pPr>
          </a:lstStyle>
          <a:p>
            <a:pPr>
              <a:defRPr/>
            </a:pPr>
            <a:fld id="{35D1B936-B7CE-AB49-83D2-8C65FA5ACC2F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20452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09" charset="-128"/>
        <a:cs typeface="ＭＳ Ｐゴシック" pitchFamily="-109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09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09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09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09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>
              <a:latin typeface="Times New Roman" pitchFamily="-109" charset="0"/>
            </a:endParaRP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3E474D-50F8-FF4C-9C42-99DDFB32563A}" type="slidenum">
              <a:rPr lang="es-ES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>
              <a:latin typeface="Times New Roman" pitchFamily="-109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6962AD-10D8-014A-AF27-7BC5FEDB779B}" type="slidenum">
              <a:rPr lang="es-ES"/>
              <a:pPr/>
              <a:t>12</a:t>
            </a:fld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>
              <a:latin typeface="Times New Roman" pitchFamily="-109" charset="0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952967-508A-5D4C-8E4B-BA5780376930}" type="slidenum">
              <a:rPr lang="es-ES"/>
              <a:pPr/>
              <a:t>14</a:t>
            </a:fld>
            <a:endParaRPr 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>
              <a:latin typeface="Times New Roman" pitchFamily="-109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4F4770-172A-3943-8370-8F4585DCC9F1}" type="slidenum">
              <a:rPr lang="es-ES"/>
              <a:pPr/>
              <a:t>15</a:t>
            </a:fld>
            <a:endParaRPr 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>
              <a:latin typeface="Times New Roman" pitchFamily="-109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E66EF8-7FB7-8D48-9A3B-E7398FB31914}" type="slidenum">
              <a:rPr lang="es-ES"/>
              <a:pPr/>
              <a:t>16</a:t>
            </a:fld>
            <a:endParaRPr lang="es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>
              <a:latin typeface="Times New Roman" pitchFamily="-109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CC1956-8882-DF4B-A525-C72A94D7C6BF}" type="slidenum">
              <a:rPr lang="es-ES"/>
              <a:pPr/>
              <a:t>18</a:t>
            </a:fld>
            <a:endParaRPr lang="es-E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>
              <a:latin typeface="Times New Roman" pitchFamily="-109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3740A3-1471-F349-A0CC-8C89C0CAB7ED}" type="slidenum">
              <a:rPr lang="es-ES"/>
              <a:pPr/>
              <a:t>20</a:t>
            </a:fld>
            <a:endParaRPr lang="es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>
              <a:latin typeface="Times New Roman" pitchFamily="-109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A9237F-5790-5843-8850-2FFA15AF440D}" type="slidenum">
              <a:rPr lang="es-ES"/>
              <a:pPr/>
              <a:t>22</a:t>
            </a:fld>
            <a:endParaRPr lang="es-E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>
              <a:latin typeface="Times New Roman" pitchFamily="-109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A700E1-F724-A647-BBA8-175333109094}" type="slidenum">
              <a:rPr lang="es-ES"/>
              <a:pPr/>
              <a:t>23</a:t>
            </a:fld>
            <a:endParaRPr lang="es-E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>
              <a:latin typeface="Times New Roman" pitchFamily="-109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BB6720-8BEC-E846-9B54-3E73C9022A7D}" type="slidenum">
              <a:rPr lang="es-ES"/>
              <a:pPr/>
              <a:t>24</a:t>
            </a:fld>
            <a:endParaRPr lang="es-E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>
              <a:latin typeface="Times New Roman" pitchFamily="-109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DF7E2D-DE81-F543-A3FB-618A57474DA6}" type="slidenum">
              <a:rPr lang="es-ES"/>
              <a:pPr/>
              <a:t>25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>
              <a:latin typeface="Times New Roman" pitchFamily="-109" charset="0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BCFBA5-304D-FC4C-934D-85C4D35C4879}" type="slidenum">
              <a:rPr lang="es-ES"/>
              <a:pPr/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>
              <a:latin typeface="Times New Roman" pitchFamily="-109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0DC258-DDAC-5347-B584-F66DC6B17AFB}" type="slidenum">
              <a:rPr lang="es-ES"/>
              <a:pPr/>
              <a:t>26</a:t>
            </a:fld>
            <a:endParaRPr lang="es-E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>
              <a:latin typeface="Times New Roman" pitchFamily="-109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996659-B485-AA43-8A3E-CB3579C375A2}" type="slidenum">
              <a:rPr lang="es-ES"/>
              <a:pPr/>
              <a:t>27</a:t>
            </a:fld>
            <a:endParaRPr lang="es-E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>
              <a:latin typeface="Times New Roman" pitchFamily="-109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AD28D7-4FBA-9547-A843-5BAC9DED5DD8}" type="slidenum">
              <a:rPr lang="es-ES"/>
              <a:pPr/>
              <a:t>29</a:t>
            </a:fld>
            <a:endParaRPr lang="es-E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>
              <a:latin typeface="Times New Roman" pitchFamily="-109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EF09E2-6A11-A74D-A761-0A4783C5E325}" type="slidenum">
              <a:rPr lang="es-ES"/>
              <a:pPr/>
              <a:t>30</a:t>
            </a:fld>
            <a:endParaRPr lang="es-E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>
              <a:latin typeface="Times New Roman" pitchFamily="-109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B2F096-30CA-3849-9944-F50218C37764}" type="slidenum">
              <a:rPr lang="es-ES"/>
              <a:pPr/>
              <a:t>31</a:t>
            </a:fld>
            <a:endParaRPr lang="es-E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>
              <a:latin typeface="Times New Roman" pitchFamily="-109" charset="0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865C3B-97A5-6743-9B09-CCDC9F57EF30}" type="slidenum">
              <a:rPr lang="es-ES"/>
              <a:pPr/>
              <a:t>32</a:t>
            </a:fld>
            <a:endParaRPr lang="es-E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>
              <a:latin typeface="Times New Roman" pitchFamily="-109" charset="0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5DF8A9-821F-A442-AD44-77A4D5EA3780}" type="slidenum">
              <a:rPr lang="es-ES"/>
              <a:pPr/>
              <a:t>33</a:t>
            </a:fld>
            <a:endParaRPr lang="es-E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>
              <a:latin typeface="Times New Roman" pitchFamily="-109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59E497-048D-E546-91D7-9CF7B43D690B}" type="slidenum">
              <a:rPr lang="es-ES"/>
              <a:pPr/>
              <a:t>34</a:t>
            </a:fld>
            <a:endParaRPr lang="es-E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>
              <a:latin typeface="Times New Roman" pitchFamily="-109" charset="0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B40881-8E0E-AF4C-890F-2313BA70947D}" type="slidenum">
              <a:rPr lang="es-ES"/>
              <a:pPr/>
              <a:t>35</a:t>
            </a:fld>
            <a:endParaRPr lang="es-E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>
              <a:latin typeface="Times New Roman" pitchFamily="-109" charset="0"/>
            </a:endParaRP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38AB4A-28A3-D747-9CEF-F9A8CD20B73D}" type="slidenum">
              <a:rPr lang="es-ES"/>
              <a:pPr/>
              <a:t>36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>
              <a:latin typeface="Times New Roman" pitchFamily="-109" charset="0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ADB69A-A7CE-CB4E-BA13-F355416A795D}" type="slidenum">
              <a:rPr lang="es-ES"/>
              <a:pPr/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>
              <a:latin typeface="Times New Roman" pitchFamily="-109" charset="0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FDEE79-0594-CA40-BD85-8FE708A92E88}" type="slidenum">
              <a:rPr lang="es-ES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>
              <a:latin typeface="Times New Roman" pitchFamily="-109" charset="0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EF307E-9D68-944E-8C37-D2651BA05371}" type="slidenum">
              <a:rPr lang="es-ES"/>
              <a:pPr/>
              <a:t>5</a:t>
            </a:fld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>
              <a:latin typeface="Times New Roman" pitchFamily="-109" charset="0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58EFF8-4513-A442-B74E-B1020673AA90}" type="slidenum">
              <a:rPr lang="es-ES"/>
              <a:pPr/>
              <a:t>6</a:t>
            </a:fld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>
              <a:latin typeface="Times New Roman" pitchFamily="-109" charset="0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9C0512-88AF-DC4A-99E7-498FE8371C01}" type="slidenum">
              <a:rPr lang="es-ES"/>
              <a:pPr/>
              <a:t>8</a:t>
            </a:fld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>
              <a:latin typeface="Times New Roman" pitchFamily="-109" charset="0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8C6BB5-83F6-5645-B32B-19F07EAC3154}" type="slidenum">
              <a:rPr lang="es-ES"/>
              <a:pPr/>
              <a:t>9</a:t>
            </a:fld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>
              <a:latin typeface="Times New Roman" pitchFamily="-109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81275D-B2B3-5E44-9766-E7C57DEC007C}" type="slidenum">
              <a:rPr lang="es-ES"/>
              <a:pPr/>
              <a:t>10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D30E5E-A164-564D-A810-359218A57288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EA40F4-FFE9-F544-8198-88676F636840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11DD9-538D-5449-BAE9-E3A3690FE5A2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0EF975-762A-DF45-8EA4-CB37C81C88F1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D30E5E-A164-564D-A810-359218A57288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D30E5E-A164-564D-A810-359218A57288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D30E5E-A164-564D-A810-359218A57288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D30E5E-A164-564D-A810-359218A57288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0CEADE-277D-FA4B-B046-5E714A8D2C22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25F453-4E5E-6546-81F9-B015550A4B0C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BA50A2-B8C7-074F-B9C2-B5DC90EEB9DB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D30E5E-A164-564D-A810-359218A57288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mtClean="0"/>
              <a:t>Click to edit Master text styles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_tradnl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pPr>
              <a:defRPr/>
            </a:pPr>
            <a:fld id="{F62B88BD-F6C1-3F44-92F8-1F01A0C0DC4C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BCAB8B-1A73-1147-8AA8-C27A4F311C3B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2F399A-4E52-9546-8116-F1EE3DD06119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pPr>
              <a:defRPr/>
            </a:pPr>
            <a:fld id="{85D30E5E-A164-564D-A810-359218A57288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D30E5E-A164-564D-A810-359218A57288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5D30E5E-A164-564D-A810-359218A57288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  <p:sldLayoutId id="2147483719" r:id="rId18"/>
    <p:sldLayoutId id="2147483720" r:id="rId19"/>
    <p:sldLayoutId id="2147483721" r:id="rId20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audio" Target="../media/audio1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audio" Target="../media/audio1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audio" Target="../media/audio1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audio" Target="../media/audio1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audio" Target="../media/audio1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audio" Target="../media/audio1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audio" Target="../media/audio1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audio" Target="../media/audio1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audio" Target="../media/audio1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audio" Target="../media/audio1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Microsoft_Equation1.bin"/><Relationship Id="rId5" Type="http://schemas.openxmlformats.org/officeDocument/2006/relationships/image" Target="../media/image1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audio" Target="../media/audio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4800600"/>
            <a:ext cx="7772400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s-MX"/>
              <a:t>Divide y vencerás</a:t>
            </a:r>
            <a:br>
              <a:rPr lang="es-MX"/>
            </a:br>
            <a:r>
              <a:rPr lang="es-MX"/>
              <a:t>(Divide-and-Conquer)</a:t>
            </a: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2025650" y="960438"/>
            <a:ext cx="5153025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s-MX" sz="8000" b="1">
                <a:solidFill>
                  <a:srgbClr val="800000"/>
                </a:solidFill>
              </a:rPr>
              <a:t>Análisis de </a:t>
            </a:r>
          </a:p>
          <a:p>
            <a:pPr algn="ctr" eaLnBrk="0" hangingPunct="0"/>
            <a:r>
              <a:rPr lang="es-MX" sz="8000" b="1">
                <a:solidFill>
                  <a:srgbClr val="800000"/>
                </a:solidFill>
              </a:rPr>
              <a:t>Algoritmos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/>
              <a:t>Análisis del Merge Sort</a:t>
            </a:r>
          </a:p>
        </p:txBody>
      </p:sp>
      <p:sp>
        <p:nvSpPr>
          <p:cNvPr id="61443" name="Rectangle 1027"/>
          <p:cNvSpPr>
            <a:spLocks noGrp="1" noChangeArrowheads="1"/>
          </p:cNvSpPr>
          <p:nvPr>
            <p:ph idx="1"/>
          </p:nvPr>
        </p:nvSpPr>
        <p:spPr>
          <a:xfrm>
            <a:off x="381000" y="1828800"/>
            <a:ext cx="8229600" cy="4114800"/>
          </a:xfrm>
        </p:spPr>
        <p:txBody>
          <a:bodyPr>
            <a:normAutofit/>
          </a:bodyPr>
          <a:lstStyle/>
          <a:p>
            <a:pPr eaLnBrk="1" hangingPunct="1"/>
            <a:r>
              <a:rPr lang="es-MX" sz="2800"/>
              <a:t>¿Porqué no es un análisis “every-case”?</a:t>
            </a:r>
          </a:p>
          <a:p>
            <a:pPr lvl="1" eaLnBrk="1" hangingPunct="1"/>
            <a:r>
              <a:rPr lang="es-MX"/>
              <a:t>El algoritmo </a:t>
            </a:r>
            <a:r>
              <a:rPr lang="es-MX" b="1" i="1"/>
              <a:t>Une</a:t>
            </a:r>
            <a:r>
              <a:rPr lang="es-MX"/>
              <a:t>  tiene comportamiento distinto dependiendo del caso.</a:t>
            </a:r>
          </a:p>
          <a:p>
            <a:pPr eaLnBrk="1" hangingPunct="1"/>
            <a:r>
              <a:rPr lang="es-MX" sz="2800"/>
              <a:t>¿Cuál es el peor caso si la operación de comparación es la que determina la complejidad del algoritmo?</a:t>
            </a:r>
          </a:p>
          <a:p>
            <a:pPr lvl="1" eaLnBrk="1" hangingPunct="1"/>
            <a:r>
              <a:rPr lang="es-MX"/>
              <a:t>Si </a:t>
            </a:r>
            <a:r>
              <a:rPr lang="es-MX" b="1" i="1"/>
              <a:t>n1</a:t>
            </a:r>
            <a:r>
              <a:rPr lang="es-MX"/>
              <a:t> y </a:t>
            </a:r>
            <a:r>
              <a:rPr lang="es-MX" b="1" i="1"/>
              <a:t>n2</a:t>
            </a:r>
            <a:r>
              <a:rPr lang="es-MX"/>
              <a:t> son los tamaños de los subarreglos…</a:t>
            </a:r>
          </a:p>
          <a:p>
            <a:pPr lvl="1" eaLnBrk="1" hangingPunct="1"/>
            <a:r>
              <a:rPr lang="es-MX"/>
              <a:t>Cuando </a:t>
            </a:r>
            <a:r>
              <a:rPr lang="es-MX" b="1" i="1"/>
              <a:t>n1-1</a:t>
            </a:r>
            <a:r>
              <a:rPr lang="es-MX"/>
              <a:t> datos del primer subarreglo son menores a los datos del otro subarreglo…</a:t>
            </a:r>
          </a:p>
          <a:p>
            <a:pPr lvl="1" eaLnBrk="1" hangingPunct="1"/>
            <a:r>
              <a:rPr lang="es-MX"/>
              <a:t>Se hacen </a:t>
            </a:r>
            <a:r>
              <a:rPr lang="es-MX" b="1" i="1"/>
              <a:t>n1 - 1 + n2</a:t>
            </a:r>
            <a:r>
              <a:rPr lang="es-MX"/>
              <a:t> comparaciones, que equivalen a </a:t>
            </a:r>
            <a:r>
              <a:rPr lang="es-MX" b="1" i="1"/>
              <a:t> n - 1</a:t>
            </a:r>
            <a:endParaRPr lang="es-MX"/>
          </a:p>
        </p:txBody>
      </p:sp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D09B1C0-3AFB-1B45-BA87-5A6D0932FE37}" type="slidenum">
              <a:rPr lang="es-ES"/>
              <a:pPr/>
              <a:t>10</a:t>
            </a:fld>
            <a:endParaRPr lang="es-E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/>
              <a:t>Análisis del Merge Sort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981200"/>
            <a:ext cx="8229600" cy="2514600"/>
          </a:xfrm>
        </p:spPr>
        <p:txBody>
          <a:bodyPr/>
          <a:lstStyle/>
          <a:p>
            <a:pPr eaLnBrk="1" hangingPunct="1"/>
            <a:r>
              <a:rPr lang="es-MX"/>
              <a:t>Sea T(n) el peor tiempo para hacer el Merge Sort a un arreglo de </a:t>
            </a:r>
            <a:r>
              <a:rPr lang="es-MX" i="1"/>
              <a:t>n</a:t>
            </a:r>
            <a:r>
              <a:rPr lang="es-MX"/>
              <a:t> elementos…</a:t>
            </a:r>
          </a:p>
          <a:p>
            <a:pPr algn="ctr" eaLnBrk="1" hangingPunct="1">
              <a:buFont typeface="Wingdings" pitchFamily="-109" charset="2"/>
              <a:buNone/>
            </a:pPr>
            <a:r>
              <a:rPr lang="es-MX" b="1"/>
              <a:t>T(n) = T(n/2) + T(n/2) + n-1</a:t>
            </a:r>
          </a:p>
          <a:p>
            <a:pPr algn="ctr" eaLnBrk="1" hangingPunct="1">
              <a:buFont typeface="Wingdings" pitchFamily="-109" charset="2"/>
              <a:buNone/>
            </a:pPr>
            <a:endParaRPr lang="es-MX" b="1"/>
          </a:p>
          <a:p>
            <a:pPr algn="ctr" eaLnBrk="1" hangingPunct="1">
              <a:buFont typeface="Wingdings" pitchFamily="-109" charset="2"/>
              <a:buNone/>
            </a:pPr>
            <a:endParaRPr lang="es-MX" b="1"/>
          </a:p>
        </p:txBody>
      </p:sp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CBF362-EADE-344A-89DE-E36EBB7968D4}" type="slidenum">
              <a:rPr lang="es-ES"/>
              <a:pPr/>
              <a:t>11</a:t>
            </a:fld>
            <a:endParaRPr lang="es-E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584325" y="3581400"/>
            <a:ext cx="6416675" cy="842963"/>
            <a:chOff x="998" y="2256"/>
            <a:chExt cx="4042" cy="531"/>
          </a:xfrm>
        </p:grpSpPr>
        <p:sp>
          <p:nvSpPr>
            <p:cNvPr id="34823" name="Text Box 4"/>
            <p:cNvSpPr txBox="1">
              <a:spLocks noChangeArrowheads="1"/>
            </p:cNvSpPr>
            <p:nvPr/>
          </p:nvSpPr>
          <p:spPr bwMode="auto">
            <a:xfrm>
              <a:off x="998" y="2455"/>
              <a:ext cx="1210" cy="332"/>
            </a:xfrm>
            <a:prstGeom prst="rect">
              <a:avLst/>
            </a:prstGeom>
            <a:noFill/>
            <a:ln w="9525">
              <a:solidFill>
                <a:srgbClr val="8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s-MX" sz="1400"/>
                <a:t>Tiempo para ordenar </a:t>
              </a:r>
            </a:p>
            <a:p>
              <a:pPr algn="ctr" eaLnBrk="0" hangingPunct="0"/>
              <a:r>
                <a:rPr lang="es-MX" sz="1400"/>
                <a:t>el primer subarreglo</a:t>
              </a:r>
            </a:p>
          </p:txBody>
        </p:sp>
        <p:sp>
          <p:nvSpPr>
            <p:cNvPr id="34824" name="Line 5"/>
            <p:cNvSpPr>
              <a:spLocks noChangeShapeType="1"/>
            </p:cNvSpPr>
            <p:nvPr/>
          </p:nvSpPr>
          <p:spPr bwMode="auto">
            <a:xfrm flipV="1">
              <a:off x="1968" y="2256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34825" name="Text Box 6"/>
            <p:cNvSpPr txBox="1">
              <a:spLocks noChangeArrowheads="1"/>
            </p:cNvSpPr>
            <p:nvPr/>
          </p:nvSpPr>
          <p:spPr bwMode="auto">
            <a:xfrm>
              <a:off x="2400" y="2452"/>
              <a:ext cx="1210" cy="332"/>
            </a:xfrm>
            <a:prstGeom prst="rect">
              <a:avLst/>
            </a:prstGeom>
            <a:noFill/>
            <a:ln w="9525">
              <a:solidFill>
                <a:srgbClr val="8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s-MX" sz="1400"/>
                <a:t>Tiempo para ordenar </a:t>
              </a:r>
            </a:p>
            <a:p>
              <a:pPr algn="ctr" eaLnBrk="0" hangingPunct="0"/>
              <a:r>
                <a:rPr lang="es-MX" sz="1400"/>
                <a:t>el segundo subarreglo</a:t>
              </a:r>
            </a:p>
          </p:txBody>
        </p:sp>
        <p:sp>
          <p:nvSpPr>
            <p:cNvPr id="34826" name="Line 7"/>
            <p:cNvSpPr>
              <a:spLocks noChangeShapeType="1"/>
            </p:cNvSpPr>
            <p:nvPr/>
          </p:nvSpPr>
          <p:spPr bwMode="auto">
            <a:xfrm flipH="1" flipV="1">
              <a:off x="3360" y="2256"/>
              <a:ext cx="10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34827" name="Text Box 8"/>
            <p:cNvSpPr txBox="1">
              <a:spLocks noChangeArrowheads="1"/>
            </p:cNvSpPr>
            <p:nvPr/>
          </p:nvSpPr>
          <p:spPr bwMode="auto">
            <a:xfrm>
              <a:off x="3830" y="2452"/>
              <a:ext cx="1210" cy="332"/>
            </a:xfrm>
            <a:prstGeom prst="rect">
              <a:avLst/>
            </a:prstGeom>
            <a:noFill/>
            <a:ln w="9525">
              <a:solidFill>
                <a:srgbClr val="8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s-MX" sz="1400"/>
                <a:t>Tiempo para ejecutar el</a:t>
              </a:r>
            </a:p>
            <a:p>
              <a:pPr algn="ctr" eaLnBrk="0" hangingPunct="0"/>
              <a:r>
                <a:rPr lang="es-MX" sz="1400"/>
                <a:t>módulo UNE</a:t>
              </a:r>
            </a:p>
          </p:txBody>
        </p:sp>
        <p:sp>
          <p:nvSpPr>
            <p:cNvPr id="34828" name="Line 9"/>
            <p:cNvSpPr>
              <a:spLocks noChangeShapeType="1"/>
            </p:cNvSpPr>
            <p:nvPr/>
          </p:nvSpPr>
          <p:spPr bwMode="auto">
            <a:xfrm flipH="1" flipV="1">
              <a:off x="3984" y="2256"/>
              <a:ext cx="10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</p:grpSp>
      <p:sp>
        <p:nvSpPr>
          <p:cNvPr id="62475" name="Rectangle 11"/>
          <p:cNvSpPr>
            <a:spLocks noChangeArrowheads="1"/>
          </p:cNvSpPr>
          <p:nvPr/>
        </p:nvSpPr>
        <p:spPr bwMode="auto">
          <a:xfrm>
            <a:off x="533400" y="4572000"/>
            <a:ext cx="861060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algn="ctr" eaLnBrk="0" hangingPunct="0">
              <a:spcBef>
                <a:spcPct val="20000"/>
              </a:spcBef>
              <a:defRPr/>
            </a:pPr>
            <a:r>
              <a:rPr lang="es-MX" sz="3200" b="1">
                <a:latin typeface="Arial Narrow" pitchFamily="-109" charset="0"/>
              </a:rPr>
              <a:t>T(n) = 2T(n/2) + n-1</a:t>
            </a:r>
            <a:endParaRPr lang="es-MX" sz="3200">
              <a:latin typeface="Arial Narrow" pitchFamily="-109" charset="0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s-MX" sz="3200">
                <a:latin typeface="Arial Narrow" pitchFamily="-109" charset="0"/>
              </a:rPr>
              <a:t>La recurrencia se resuelve con: </a:t>
            </a:r>
            <a:r>
              <a:rPr lang="es-MX" sz="3200" i="1"/>
              <a:t>n log n - (n - 1)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s-MX" sz="3200">
                <a:latin typeface="Arial Narrow" pitchFamily="-109" charset="0"/>
              </a:rPr>
              <a:t>Por lo tanto, el orden del peor caso es: </a:t>
            </a:r>
            <a:r>
              <a:rPr lang="es-MX" sz="36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 Narrow" pitchFamily="-109" charset="0"/>
              </a:rPr>
              <a:t>O(n log n)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2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2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2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2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2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2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 autoUpdateAnimBg="0"/>
      <p:bldP spid="62475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/>
              <a:t>Quick Sort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905000"/>
            <a:ext cx="8077200" cy="41148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s-MX" sz="2800"/>
              <a:t>Divide el arreglo en 2 particiones, una que contiene a los elementos menores a un elemento pivote, y otra que contiene a los elementos mayores al pivote.</a:t>
            </a:r>
          </a:p>
          <a:p>
            <a:pPr eaLnBrk="1" hangingPunct="1"/>
            <a:r>
              <a:rPr lang="es-MX" sz="2800"/>
              <a:t>Se ordenan ambas particiones, y automáticamente se tiene todo el arreglo ordenado.</a:t>
            </a:r>
          </a:p>
          <a:p>
            <a:pPr eaLnBrk="1" hangingPunct="1"/>
            <a:r>
              <a:rPr lang="es-MX" sz="2800"/>
              <a:t>La elección del elemento pivote es libre (por facilidad, se toma el primer elemento del arreglo).</a:t>
            </a:r>
          </a:p>
        </p:txBody>
      </p:sp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E30159C-D0ED-484E-BB88-DC066F9E522B}" type="slidenum">
              <a:rPr lang="es-ES"/>
              <a:pPr/>
              <a:t>12</a:t>
            </a:fld>
            <a:endParaRPr lang="es-E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/>
              <a:t>Ejemplo: Quick Sort</a:t>
            </a:r>
          </a:p>
        </p:txBody>
      </p:sp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357AE1-8A35-BF49-8CEF-0B0314425747}" type="slidenum">
              <a:rPr lang="es-ES"/>
              <a:pPr/>
              <a:t>13</a:t>
            </a:fld>
            <a:endParaRPr lang="es-ES"/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1209675" y="3451225"/>
            <a:ext cx="1870075" cy="730250"/>
            <a:chOff x="762" y="2174"/>
            <a:chExt cx="1178" cy="460"/>
          </a:xfrm>
        </p:grpSpPr>
        <p:sp>
          <p:nvSpPr>
            <p:cNvPr id="37933" name="Text Box 4"/>
            <p:cNvSpPr txBox="1">
              <a:spLocks noChangeArrowheads="1"/>
            </p:cNvSpPr>
            <p:nvPr/>
          </p:nvSpPr>
          <p:spPr bwMode="auto">
            <a:xfrm>
              <a:off x="762" y="2340"/>
              <a:ext cx="986" cy="294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>
                  <a:solidFill>
                    <a:schemeClr val="bg1"/>
                  </a:solidFill>
                </a:rPr>
                <a:t>10   13   12</a:t>
              </a:r>
            </a:p>
          </p:txBody>
        </p:sp>
        <p:sp>
          <p:nvSpPr>
            <p:cNvPr id="37934" name="Line 25"/>
            <p:cNvSpPr>
              <a:spLocks noChangeShapeType="1"/>
            </p:cNvSpPr>
            <p:nvPr/>
          </p:nvSpPr>
          <p:spPr bwMode="auto">
            <a:xfrm flipH="1">
              <a:off x="1844" y="2174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</p:grp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5822950" y="3451225"/>
            <a:ext cx="2174875" cy="730250"/>
            <a:chOff x="3668" y="2174"/>
            <a:chExt cx="1370" cy="460"/>
          </a:xfrm>
        </p:grpSpPr>
        <p:sp>
          <p:nvSpPr>
            <p:cNvPr id="37931" name="Text Box 5"/>
            <p:cNvSpPr txBox="1">
              <a:spLocks noChangeArrowheads="1"/>
            </p:cNvSpPr>
            <p:nvPr/>
          </p:nvSpPr>
          <p:spPr bwMode="auto">
            <a:xfrm>
              <a:off x="3668" y="2340"/>
              <a:ext cx="1370" cy="294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>
                  <a:solidFill>
                    <a:schemeClr val="bg1"/>
                  </a:solidFill>
                </a:rPr>
                <a:t>22   27   20    25</a:t>
              </a:r>
            </a:p>
          </p:txBody>
        </p:sp>
        <p:sp>
          <p:nvSpPr>
            <p:cNvPr id="37932" name="Line 26"/>
            <p:cNvSpPr>
              <a:spLocks noChangeShapeType="1"/>
            </p:cNvSpPr>
            <p:nvPr/>
          </p:nvSpPr>
          <p:spPr bwMode="auto">
            <a:xfrm>
              <a:off x="3764" y="2174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</p:grpSp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2546350" y="4191000"/>
            <a:ext cx="1371600" cy="752475"/>
            <a:chOff x="1604" y="2640"/>
            <a:chExt cx="864" cy="474"/>
          </a:xfrm>
        </p:grpSpPr>
        <p:sp>
          <p:nvSpPr>
            <p:cNvPr id="37929" name="Text Box 7"/>
            <p:cNvSpPr txBox="1">
              <a:spLocks noChangeArrowheads="1"/>
            </p:cNvSpPr>
            <p:nvPr/>
          </p:nvSpPr>
          <p:spPr bwMode="auto">
            <a:xfrm>
              <a:off x="1818" y="2820"/>
              <a:ext cx="650" cy="294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>
                  <a:solidFill>
                    <a:schemeClr val="bg1"/>
                  </a:solidFill>
                </a:rPr>
                <a:t>13   12</a:t>
              </a:r>
            </a:p>
          </p:txBody>
        </p:sp>
        <p:sp>
          <p:nvSpPr>
            <p:cNvPr id="37930" name="Line 28"/>
            <p:cNvSpPr>
              <a:spLocks noChangeShapeType="1"/>
            </p:cNvSpPr>
            <p:nvPr/>
          </p:nvSpPr>
          <p:spPr bwMode="auto">
            <a:xfrm>
              <a:off x="1604" y="2640"/>
              <a:ext cx="528" cy="1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</p:grpSp>
      <p:grpSp>
        <p:nvGrpSpPr>
          <p:cNvPr id="37895" name="Group 49"/>
          <p:cNvGrpSpPr>
            <a:grpSpLocks/>
          </p:cNvGrpSpPr>
          <p:nvPr/>
        </p:nvGrpSpPr>
        <p:grpSpPr bwMode="auto">
          <a:xfrm>
            <a:off x="4343400" y="3451225"/>
            <a:ext cx="488950" cy="685800"/>
            <a:chOff x="2736" y="2174"/>
            <a:chExt cx="308" cy="432"/>
          </a:xfrm>
        </p:grpSpPr>
        <p:sp>
          <p:nvSpPr>
            <p:cNvPr id="37927" name="Text Box 29"/>
            <p:cNvSpPr txBox="1">
              <a:spLocks noChangeArrowheads="1"/>
            </p:cNvSpPr>
            <p:nvPr/>
          </p:nvSpPr>
          <p:spPr bwMode="auto">
            <a:xfrm>
              <a:off x="2736" y="2318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/>
                <a:t>15</a:t>
              </a:r>
            </a:p>
          </p:txBody>
        </p:sp>
        <p:sp>
          <p:nvSpPr>
            <p:cNvPr id="37928" name="Line 30"/>
            <p:cNvSpPr>
              <a:spLocks noChangeShapeType="1"/>
            </p:cNvSpPr>
            <p:nvPr/>
          </p:nvSpPr>
          <p:spPr bwMode="auto">
            <a:xfrm>
              <a:off x="2852" y="217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</p:grpSp>
      <p:grpSp>
        <p:nvGrpSpPr>
          <p:cNvPr id="6" name="Group 52"/>
          <p:cNvGrpSpPr>
            <a:grpSpLocks/>
          </p:cNvGrpSpPr>
          <p:nvPr/>
        </p:nvGrpSpPr>
        <p:grpSpPr bwMode="auto">
          <a:xfrm>
            <a:off x="701675" y="4191000"/>
            <a:ext cx="701675" cy="685800"/>
            <a:chOff x="442" y="2640"/>
            <a:chExt cx="442" cy="432"/>
          </a:xfrm>
        </p:grpSpPr>
        <p:sp>
          <p:nvSpPr>
            <p:cNvPr id="37925" name="Line 27"/>
            <p:cNvSpPr>
              <a:spLocks noChangeShapeType="1"/>
            </p:cNvSpPr>
            <p:nvPr/>
          </p:nvSpPr>
          <p:spPr bwMode="auto">
            <a:xfrm flipH="1">
              <a:off x="596" y="2640"/>
              <a:ext cx="288" cy="1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37926" name="Text Box 31"/>
            <p:cNvSpPr txBox="1">
              <a:spLocks noChangeArrowheads="1"/>
            </p:cNvSpPr>
            <p:nvPr/>
          </p:nvSpPr>
          <p:spPr bwMode="auto">
            <a:xfrm>
              <a:off x="442" y="2784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/>
                <a:t>10</a:t>
              </a:r>
            </a:p>
          </p:txBody>
        </p:sp>
      </p:grpSp>
      <p:sp>
        <p:nvSpPr>
          <p:cNvPr id="56352" name="Text Box 32"/>
          <p:cNvSpPr txBox="1">
            <a:spLocks noChangeArrowheads="1"/>
          </p:cNvSpPr>
          <p:nvPr/>
        </p:nvSpPr>
        <p:spPr bwMode="auto">
          <a:xfrm>
            <a:off x="4375150" y="44958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/>
              <a:t>15</a:t>
            </a:r>
          </a:p>
        </p:txBody>
      </p:sp>
      <p:grpSp>
        <p:nvGrpSpPr>
          <p:cNvPr id="7" name="Group 55"/>
          <p:cNvGrpSpPr>
            <a:grpSpLocks/>
          </p:cNvGrpSpPr>
          <p:nvPr/>
        </p:nvGrpSpPr>
        <p:grpSpPr bwMode="auto">
          <a:xfrm>
            <a:off x="5172075" y="4191000"/>
            <a:ext cx="879475" cy="752475"/>
            <a:chOff x="3258" y="2640"/>
            <a:chExt cx="554" cy="474"/>
          </a:xfrm>
        </p:grpSpPr>
        <p:sp>
          <p:nvSpPr>
            <p:cNvPr id="37923" name="Text Box 8"/>
            <p:cNvSpPr txBox="1">
              <a:spLocks noChangeArrowheads="1"/>
            </p:cNvSpPr>
            <p:nvPr/>
          </p:nvSpPr>
          <p:spPr bwMode="auto">
            <a:xfrm>
              <a:off x="3258" y="2820"/>
              <a:ext cx="314" cy="294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>
                  <a:solidFill>
                    <a:schemeClr val="bg1"/>
                  </a:solidFill>
                </a:rPr>
                <a:t>20</a:t>
              </a:r>
            </a:p>
          </p:txBody>
        </p:sp>
        <p:sp>
          <p:nvSpPr>
            <p:cNvPr id="37924" name="Line 34"/>
            <p:cNvSpPr>
              <a:spLocks noChangeShapeType="1"/>
            </p:cNvSpPr>
            <p:nvPr/>
          </p:nvSpPr>
          <p:spPr bwMode="auto">
            <a:xfrm flipH="1">
              <a:off x="3380" y="2640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</p:grpSp>
      <p:grpSp>
        <p:nvGrpSpPr>
          <p:cNvPr id="8" name="Group 54"/>
          <p:cNvGrpSpPr>
            <a:grpSpLocks/>
          </p:cNvGrpSpPr>
          <p:nvPr/>
        </p:nvGrpSpPr>
        <p:grpSpPr bwMode="auto">
          <a:xfrm>
            <a:off x="6356350" y="4191000"/>
            <a:ext cx="488950" cy="762000"/>
            <a:chOff x="4004" y="2640"/>
            <a:chExt cx="308" cy="480"/>
          </a:xfrm>
        </p:grpSpPr>
        <p:sp>
          <p:nvSpPr>
            <p:cNvPr id="37921" name="Text Box 33"/>
            <p:cNvSpPr txBox="1">
              <a:spLocks noChangeArrowheads="1"/>
            </p:cNvSpPr>
            <p:nvPr/>
          </p:nvSpPr>
          <p:spPr bwMode="auto">
            <a:xfrm>
              <a:off x="4004" y="2832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/>
                <a:t>22</a:t>
              </a:r>
            </a:p>
          </p:txBody>
        </p:sp>
        <p:sp>
          <p:nvSpPr>
            <p:cNvPr id="37922" name="Line 35"/>
            <p:cNvSpPr>
              <a:spLocks noChangeShapeType="1"/>
            </p:cNvSpPr>
            <p:nvPr/>
          </p:nvSpPr>
          <p:spPr bwMode="auto">
            <a:xfrm>
              <a:off x="4148" y="26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</p:grpSp>
      <p:grpSp>
        <p:nvGrpSpPr>
          <p:cNvPr id="9" name="Group 56"/>
          <p:cNvGrpSpPr>
            <a:grpSpLocks/>
          </p:cNvGrpSpPr>
          <p:nvPr/>
        </p:nvGrpSpPr>
        <p:grpSpPr bwMode="auto">
          <a:xfrm>
            <a:off x="7575550" y="4114800"/>
            <a:ext cx="1184275" cy="752475"/>
            <a:chOff x="4772" y="2640"/>
            <a:chExt cx="746" cy="474"/>
          </a:xfrm>
        </p:grpSpPr>
        <p:sp>
          <p:nvSpPr>
            <p:cNvPr id="37919" name="Text Box 9"/>
            <p:cNvSpPr txBox="1">
              <a:spLocks noChangeArrowheads="1"/>
            </p:cNvSpPr>
            <p:nvPr/>
          </p:nvSpPr>
          <p:spPr bwMode="auto">
            <a:xfrm>
              <a:off x="4820" y="2820"/>
              <a:ext cx="698" cy="294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>
                  <a:solidFill>
                    <a:schemeClr val="bg1"/>
                  </a:solidFill>
                </a:rPr>
                <a:t>27    25</a:t>
              </a:r>
            </a:p>
          </p:txBody>
        </p:sp>
        <p:sp>
          <p:nvSpPr>
            <p:cNvPr id="37920" name="Line 36"/>
            <p:cNvSpPr>
              <a:spLocks noChangeShapeType="1"/>
            </p:cNvSpPr>
            <p:nvPr/>
          </p:nvSpPr>
          <p:spPr bwMode="auto">
            <a:xfrm>
              <a:off x="4772" y="2640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</p:grpSp>
      <p:grpSp>
        <p:nvGrpSpPr>
          <p:cNvPr id="10" name="Group 59"/>
          <p:cNvGrpSpPr>
            <a:grpSpLocks/>
          </p:cNvGrpSpPr>
          <p:nvPr/>
        </p:nvGrpSpPr>
        <p:grpSpPr bwMode="auto">
          <a:xfrm>
            <a:off x="685800" y="4876800"/>
            <a:ext cx="8096250" cy="1066800"/>
            <a:chOff x="432" y="3072"/>
            <a:chExt cx="5100" cy="672"/>
          </a:xfrm>
        </p:grpSpPr>
        <p:grpSp>
          <p:nvGrpSpPr>
            <p:cNvPr id="37905" name="Group 57"/>
            <p:cNvGrpSpPr>
              <a:grpSpLocks/>
            </p:cNvGrpSpPr>
            <p:nvPr/>
          </p:nvGrpSpPr>
          <p:grpSpPr bwMode="auto">
            <a:xfrm>
              <a:off x="432" y="3120"/>
              <a:ext cx="5100" cy="624"/>
              <a:chOff x="432" y="3120"/>
              <a:chExt cx="5100" cy="624"/>
            </a:xfrm>
          </p:grpSpPr>
          <p:sp>
            <p:nvSpPr>
              <p:cNvPr id="37907" name="Text Box 12"/>
              <p:cNvSpPr txBox="1">
                <a:spLocks noChangeArrowheads="1"/>
              </p:cNvSpPr>
              <p:nvPr/>
            </p:nvSpPr>
            <p:spPr bwMode="auto">
              <a:xfrm>
                <a:off x="1674" y="3444"/>
                <a:ext cx="314" cy="294"/>
              </a:xfrm>
              <a:prstGeom prst="rect">
                <a:avLst/>
              </a:prstGeom>
              <a:solidFill>
                <a:srgbClr val="800000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b="1">
                    <a:solidFill>
                      <a:schemeClr val="bg1"/>
                    </a:solidFill>
                  </a:rPr>
                  <a:t>12</a:t>
                </a:r>
              </a:p>
            </p:txBody>
          </p:sp>
          <p:sp>
            <p:nvSpPr>
              <p:cNvPr id="37908" name="Text Box 14"/>
              <p:cNvSpPr txBox="1">
                <a:spLocks noChangeArrowheads="1"/>
              </p:cNvSpPr>
              <p:nvPr/>
            </p:nvSpPr>
            <p:spPr bwMode="auto">
              <a:xfrm>
                <a:off x="3258" y="3438"/>
                <a:ext cx="314" cy="294"/>
              </a:xfrm>
              <a:prstGeom prst="rect">
                <a:avLst/>
              </a:prstGeom>
              <a:solidFill>
                <a:srgbClr val="800000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b="1">
                    <a:solidFill>
                      <a:schemeClr val="bg1"/>
                    </a:solidFill>
                  </a:rPr>
                  <a:t>20</a:t>
                </a:r>
              </a:p>
            </p:txBody>
          </p:sp>
          <p:sp>
            <p:nvSpPr>
              <p:cNvPr id="37909" name="Text Box 16"/>
              <p:cNvSpPr txBox="1">
                <a:spLocks noChangeArrowheads="1"/>
              </p:cNvSpPr>
              <p:nvPr/>
            </p:nvSpPr>
            <p:spPr bwMode="auto">
              <a:xfrm>
                <a:off x="4650" y="3438"/>
                <a:ext cx="314" cy="294"/>
              </a:xfrm>
              <a:prstGeom prst="rect">
                <a:avLst/>
              </a:prstGeom>
              <a:solidFill>
                <a:srgbClr val="800000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b="1">
                    <a:solidFill>
                      <a:schemeClr val="bg1"/>
                    </a:solidFill>
                  </a:rPr>
                  <a:t>25</a:t>
                </a:r>
              </a:p>
            </p:txBody>
          </p:sp>
          <p:sp>
            <p:nvSpPr>
              <p:cNvPr id="37910" name="Text Box 37"/>
              <p:cNvSpPr txBox="1">
                <a:spLocks noChangeArrowheads="1"/>
              </p:cNvSpPr>
              <p:nvPr/>
            </p:nvSpPr>
            <p:spPr bwMode="auto">
              <a:xfrm>
                <a:off x="432" y="3456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/>
                  <a:t>10</a:t>
                </a:r>
              </a:p>
            </p:txBody>
          </p:sp>
          <p:sp>
            <p:nvSpPr>
              <p:cNvPr id="37911" name="Text Box 38"/>
              <p:cNvSpPr txBox="1">
                <a:spLocks noChangeArrowheads="1"/>
              </p:cNvSpPr>
              <p:nvPr/>
            </p:nvSpPr>
            <p:spPr bwMode="auto">
              <a:xfrm>
                <a:off x="2180" y="3456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/>
                  <a:t>13</a:t>
                </a:r>
              </a:p>
            </p:txBody>
          </p:sp>
          <p:sp>
            <p:nvSpPr>
              <p:cNvPr id="37912" name="Text Box 39"/>
              <p:cNvSpPr txBox="1">
                <a:spLocks noChangeArrowheads="1"/>
              </p:cNvSpPr>
              <p:nvPr/>
            </p:nvSpPr>
            <p:spPr bwMode="auto">
              <a:xfrm>
                <a:off x="2784" y="3456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/>
                  <a:t>15</a:t>
                </a:r>
              </a:p>
            </p:txBody>
          </p:sp>
          <p:sp>
            <p:nvSpPr>
              <p:cNvPr id="37913" name="Text Box 40"/>
              <p:cNvSpPr txBox="1">
                <a:spLocks noChangeArrowheads="1"/>
              </p:cNvSpPr>
              <p:nvPr/>
            </p:nvSpPr>
            <p:spPr bwMode="auto">
              <a:xfrm>
                <a:off x="4004" y="3456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/>
                  <a:t>22</a:t>
                </a:r>
              </a:p>
            </p:txBody>
          </p:sp>
          <p:sp>
            <p:nvSpPr>
              <p:cNvPr id="37914" name="Text Box 41"/>
              <p:cNvSpPr txBox="1">
                <a:spLocks noChangeArrowheads="1"/>
              </p:cNvSpPr>
              <p:nvPr/>
            </p:nvSpPr>
            <p:spPr bwMode="auto">
              <a:xfrm>
                <a:off x="5224" y="3456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/>
                  <a:t>27</a:t>
                </a:r>
              </a:p>
            </p:txBody>
          </p:sp>
          <p:sp>
            <p:nvSpPr>
              <p:cNvPr id="37915" name="Line 42"/>
              <p:cNvSpPr>
                <a:spLocks noChangeShapeType="1"/>
              </p:cNvSpPr>
              <p:nvPr/>
            </p:nvSpPr>
            <p:spPr bwMode="auto">
              <a:xfrm flipH="1">
                <a:off x="1796" y="3120"/>
                <a:ext cx="144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7916" name="Line 43"/>
              <p:cNvSpPr>
                <a:spLocks noChangeShapeType="1"/>
              </p:cNvSpPr>
              <p:nvPr/>
            </p:nvSpPr>
            <p:spPr bwMode="auto">
              <a:xfrm>
                <a:off x="2324" y="312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7917" name="Line 44"/>
              <p:cNvSpPr>
                <a:spLocks noChangeShapeType="1"/>
              </p:cNvSpPr>
              <p:nvPr/>
            </p:nvSpPr>
            <p:spPr bwMode="auto">
              <a:xfrm>
                <a:off x="3428" y="312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7918" name="Line 45"/>
              <p:cNvSpPr>
                <a:spLocks noChangeShapeType="1"/>
              </p:cNvSpPr>
              <p:nvPr/>
            </p:nvSpPr>
            <p:spPr bwMode="auto">
              <a:xfrm flipH="1">
                <a:off x="4820" y="3120"/>
                <a:ext cx="24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</p:grpSp>
        <p:sp>
          <p:nvSpPr>
            <p:cNvPr id="37906" name="Line 46"/>
            <p:cNvSpPr>
              <a:spLocks noChangeShapeType="1"/>
            </p:cNvSpPr>
            <p:nvPr/>
          </p:nvSpPr>
          <p:spPr bwMode="auto">
            <a:xfrm>
              <a:off x="5348" y="307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</p:grpSp>
      <p:grpSp>
        <p:nvGrpSpPr>
          <p:cNvPr id="37902" name="Group 48"/>
          <p:cNvGrpSpPr>
            <a:grpSpLocks/>
          </p:cNvGrpSpPr>
          <p:nvPr/>
        </p:nvGrpSpPr>
        <p:grpSpPr bwMode="auto">
          <a:xfrm>
            <a:off x="669925" y="2022475"/>
            <a:ext cx="7788275" cy="1438275"/>
            <a:chOff x="422" y="1274"/>
            <a:chExt cx="4906" cy="906"/>
          </a:xfrm>
        </p:grpSpPr>
        <p:sp>
          <p:nvSpPr>
            <p:cNvPr id="37903" name="Text Box 3"/>
            <p:cNvSpPr txBox="1">
              <a:spLocks noChangeArrowheads="1"/>
            </p:cNvSpPr>
            <p:nvPr/>
          </p:nvSpPr>
          <p:spPr bwMode="auto">
            <a:xfrm>
              <a:off x="1498" y="1886"/>
              <a:ext cx="2666" cy="294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>
                  <a:solidFill>
                    <a:schemeClr val="bg1"/>
                  </a:solidFill>
                </a:rPr>
                <a:t>15   22   13   27   12   10   20   25</a:t>
              </a:r>
            </a:p>
          </p:txBody>
        </p:sp>
        <p:sp>
          <p:nvSpPr>
            <p:cNvPr id="37904" name="Text Box 47"/>
            <p:cNvSpPr txBox="1">
              <a:spLocks noChangeArrowheads="1"/>
            </p:cNvSpPr>
            <p:nvPr/>
          </p:nvSpPr>
          <p:spPr bwMode="auto">
            <a:xfrm>
              <a:off x="422" y="1274"/>
              <a:ext cx="490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MX" sz="2400" i="1"/>
                <a:t>Considerando que el primer elemento del arreglo es el pivote:</a:t>
              </a:r>
              <a:endParaRPr lang="es-MX" sz="240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6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6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6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52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/>
              <a:t>Algoritmo: Quick Sort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2286000"/>
            <a:ext cx="5715000" cy="4114800"/>
          </a:xfrm>
        </p:spPr>
        <p:txBody>
          <a:bodyPr/>
          <a:lstStyle/>
          <a:p>
            <a:pPr eaLnBrk="1" hangingPunct="1">
              <a:buFont typeface="Wingdings" pitchFamily="-109" charset="2"/>
              <a:buNone/>
            </a:pPr>
            <a:r>
              <a:rPr lang="es-MX" i="1"/>
              <a:t>void</a:t>
            </a:r>
            <a:r>
              <a:rPr i="1" noProof="1"/>
              <a:t> QuickSort (inicio, fin)</a:t>
            </a:r>
            <a:r>
              <a:rPr lang="es-MX" i="1"/>
              <a:t>{</a:t>
            </a:r>
            <a:endParaRPr i="1" noProof="1"/>
          </a:p>
          <a:p>
            <a:pPr eaLnBrk="1" hangingPunct="1">
              <a:buFont typeface="Wingdings" pitchFamily="-109" charset="2"/>
              <a:buNone/>
            </a:pPr>
            <a:r>
              <a:rPr i="1" noProof="1"/>
              <a:t>if (inicio &lt; fin) </a:t>
            </a:r>
            <a:r>
              <a:rPr lang="es-MX" i="1"/>
              <a:t>{</a:t>
            </a:r>
            <a:endParaRPr i="1" noProof="1"/>
          </a:p>
          <a:p>
            <a:pPr eaLnBrk="1" hangingPunct="1">
              <a:buFont typeface="Wingdings" pitchFamily="-109" charset="2"/>
              <a:buNone/>
            </a:pPr>
            <a:r>
              <a:rPr i="1" noProof="1"/>
              <a:t>   Partición(inicio, fin, </a:t>
            </a:r>
            <a:r>
              <a:rPr b="1" i="1" noProof="1"/>
              <a:t>pivote</a:t>
            </a:r>
            <a:r>
              <a:rPr i="1" noProof="1"/>
              <a:t>)</a:t>
            </a:r>
          </a:p>
          <a:p>
            <a:pPr eaLnBrk="1" hangingPunct="1">
              <a:buFont typeface="Wingdings" pitchFamily="-109" charset="2"/>
              <a:buNone/>
            </a:pPr>
            <a:r>
              <a:rPr i="1" noProof="1"/>
              <a:t>   QuickSort(inicio, pivote-1);</a:t>
            </a:r>
          </a:p>
          <a:p>
            <a:pPr eaLnBrk="1" hangingPunct="1">
              <a:buFont typeface="Wingdings" pitchFamily="-109" charset="2"/>
              <a:buNone/>
            </a:pPr>
            <a:r>
              <a:rPr i="1" noProof="1"/>
              <a:t>   QuickSort(pivote+1, fin);</a:t>
            </a:r>
            <a:endParaRPr lang="es-MX" i="1"/>
          </a:p>
          <a:p>
            <a:pPr eaLnBrk="1" hangingPunct="1">
              <a:buFont typeface="Wingdings" pitchFamily="-109" charset="2"/>
              <a:buNone/>
            </a:pPr>
            <a:r>
              <a:rPr lang="es-MX" i="1"/>
              <a:t>}</a:t>
            </a:r>
          </a:p>
          <a:p>
            <a:pPr eaLnBrk="1" hangingPunct="1">
              <a:buFont typeface="Wingdings" pitchFamily="-109" charset="2"/>
              <a:buNone/>
            </a:pPr>
            <a:r>
              <a:rPr lang="es-MX" i="1"/>
              <a:t>}</a:t>
            </a:r>
            <a:endParaRPr i="1" noProof="1"/>
          </a:p>
        </p:txBody>
      </p:sp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FEB17A-E7C1-DD4C-9027-A703D9E4E67F}" type="slidenum">
              <a:rPr lang="es-ES"/>
              <a:pPr/>
              <a:t>14</a:t>
            </a:fld>
            <a:endParaRPr lang="es-ES"/>
          </a:p>
        </p:txBody>
      </p:sp>
      <p:sp>
        <p:nvSpPr>
          <p:cNvPr id="38917" name="Text Box 4"/>
          <p:cNvSpPr txBox="1">
            <a:spLocks noChangeArrowheads="1"/>
          </p:cNvSpPr>
          <p:nvPr/>
        </p:nvSpPr>
        <p:spPr bwMode="auto">
          <a:xfrm>
            <a:off x="6689725" y="3922713"/>
            <a:ext cx="1939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MX" sz="2400">
                <a:latin typeface="Arial Narrow" pitchFamily="-109" charset="0"/>
              </a:rPr>
              <a:t>Valor resultante</a:t>
            </a:r>
          </a:p>
        </p:txBody>
      </p:sp>
      <p:sp>
        <p:nvSpPr>
          <p:cNvPr id="38918" name="Line 5"/>
          <p:cNvSpPr>
            <a:spLocks noChangeShapeType="1"/>
          </p:cNvSpPr>
          <p:nvPr/>
        </p:nvSpPr>
        <p:spPr bwMode="auto">
          <a:xfrm flipH="1" flipV="1">
            <a:off x="4648200" y="3657600"/>
            <a:ext cx="2057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MX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/>
              <a:t>Algoritmo: Partición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idx="1"/>
          </p:nvPr>
        </p:nvSpPr>
        <p:spPr>
          <a:xfrm>
            <a:off x="839788" y="1830388"/>
            <a:ext cx="7775575" cy="3935412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spcBef>
                <a:spcPts val="800"/>
              </a:spcBef>
              <a:buFont typeface="Wingdings" pitchFamily="-109" charset="2"/>
              <a:buNone/>
            </a:pPr>
            <a:r>
              <a:rPr lang="es-MX" sz="2400" i="1" dirty="0"/>
              <a:t>void</a:t>
            </a:r>
            <a:r>
              <a:rPr sz="2400" i="1" noProof="1"/>
              <a:t> Partición (inicio, fin, </a:t>
            </a:r>
            <a:r>
              <a:rPr sz="2400" b="1" i="1" noProof="1"/>
              <a:t>pivote</a:t>
            </a:r>
            <a:r>
              <a:rPr sz="2400" i="1" noProof="1"/>
              <a:t>)</a:t>
            </a:r>
            <a:r>
              <a:rPr lang="es-MX" sz="2400" i="1" dirty="0"/>
              <a:t>{</a:t>
            </a:r>
            <a:endParaRPr sz="2400" i="1" noProof="1"/>
          </a:p>
          <a:p>
            <a:pPr eaLnBrk="1" hangingPunct="1">
              <a:spcBef>
                <a:spcPts val="800"/>
              </a:spcBef>
              <a:buFont typeface="Wingdings" pitchFamily="-109" charset="2"/>
              <a:buNone/>
            </a:pPr>
            <a:r>
              <a:rPr sz="2400" i="1" noProof="1"/>
              <a:t>elempivote = arreglo[inicio]; j = inicio;</a:t>
            </a:r>
          </a:p>
          <a:p>
            <a:pPr eaLnBrk="1" hangingPunct="1">
              <a:spcBef>
                <a:spcPts val="800"/>
              </a:spcBef>
              <a:buFont typeface="Wingdings" pitchFamily="-109" charset="2"/>
              <a:buNone/>
            </a:pPr>
            <a:r>
              <a:rPr sz="2400" i="1" noProof="1"/>
              <a:t>for </a:t>
            </a:r>
            <a:r>
              <a:rPr lang="es-MX" sz="2400" i="1" dirty="0"/>
              <a:t>(int </a:t>
            </a:r>
            <a:r>
              <a:rPr sz="2400" i="1" noProof="1"/>
              <a:t>i=inicio+1</a:t>
            </a:r>
            <a:r>
              <a:rPr lang="es-MX" sz="2400" i="1" dirty="0"/>
              <a:t>; i&lt;=</a:t>
            </a:r>
            <a:r>
              <a:rPr sz="2400" i="1" noProof="1"/>
              <a:t>fin</a:t>
            </a:r>
            <a:r>
              <a:rPr lang="es-MX" sz="2400" i="1" dirty="0"/>
              <a:t>; i++)</a:t>
            </a:r>
            <a:r>
              <a:rPr sz="2400" i="1" noProof="1"/>
              <a:t> </a:t>
            </a:r>
            <a:r>
              <a:rPr lang="es-MX" sz="2400" i="1" dirty="0"/>
              <a:t>{</a:t>
            </a:r>
            <a:endParaRPr sz="2400" i="1" noProof="1"/>
          </a:p>
          <a:p>
            <a:pPr eaLnBrk="1" hangingPunct="1">
              <a:spcBef>
                <a:spcPts val="800"/>
              </a:spcBef>
              <a:buFont typeface="Wingdings" pitchFamily="-109" charset="2"/>
              <a:buNone/>
            </a:pPr>
            <a:r>
              <a:rPr lang="es-MX" sz="2400" i="1" dirty="0">
                <a:solidFill>
                  <a:srgbClr val="000099"/>
                </a:solidFill>
              </a:rPr>
              <a:t>  </a:t>
            </a:r>
            <a:r>
              <a:rPr sz="2400" i="1" noProof="1">
                <a:solidFill>
                  <a:srgbClr val="000099"/>
                </a:solidFill>
              </a:rPr>
              <a:t>    if </a:t>
            </a:r>
            <a:r>
              <a:rPr sz="2800" b="1" i="1" noProof="1">
                <a:solidFill>
                  <a:srgbClr val="CC0000"/>
                </a:solidFill>
              </a:rPr>
              <a:t>(arreglo[i] &lt; elempivote) </a:t>
            </a:r>
            <a:r>
              <a:rPr lang="es-MX" sz="2400" i="1" dirty="0">
                <a:solidFill>
                  <a:srgbClr val="000099"/>
                </a:solidFill>
              </a:rPr>
              <a:t>{</a:t>
            </a:r>
            <a:endParaRPr sz="2400" i="1" noProof="1">
              <a:solidFill>
                <a:srgbClr val="000099"/>
              </a:solidFill>
            </a:endParaRPr>
          </a:p>
          <a:p>
            <a:pPr eaLnBrk="1" hangingPunct="1">
              <a:spcBef>
                <a:spcPts val="800"/>
              </a:spcBef>
              <a:buFont typeface="Wingdings" pitchFamily="-109" charset="2"/>
              <a:buNone/>
            </a:pPr>
            <a:r>
              <a:rPr sz="2400" i="1" noProof="1">
                <a:solidFill>
                  <a:srgbClr val="000099"/>
                </a:solidFill>
              </a:rPr>
              <a:t>  </a:t>
            </a:r>
            <a:r>
              <a:rPr lang="es-MX" sz="2400" i="1" dirty="0">
                <a:solidFill>
                  <a:srgbClr val="000099"/>
                </a:solidFill>
              </a:rPr>
              <a:t>    </a:t>
            </a:r>
            <a:r>
              <a:rPr sz="2400" i="1" noProof="1">
                <a:solidFill>
                  <a:srgbClr val="000099"/>
                </a:solidFill>
              </a:rPr>
              <a:t>      j = j+1;</a:t>
            </a:r>
          </a:p>
          <a:p>
            <a:pPr eaLnBrk="1" hangingPunct="1">
              <a:spcBef>
                <a:spcPts val="800"/>
              </a:spcBef>
              <a:buFont typeface="Wingdings" pitchFamily="-109" charset="2"/>
              <a:buNone/>
            </a:pPr>
            <a:r>
              <a:rPr sz="2400" i="1" noProof="1">
                <a:solidFill>
                  <a:srgbClr val="000099"/>
                </a:solidFill>
              </a:rPr>
              <a:t>      </a:t>
            </a:r>
            <a:r>
              <a:rPr lang="es-MX" sz="2400" i="1" dirty="0">
                <a:solidFill>
                  <a:srgbClr val="000099"/>
                </a:solidFill>
              </a:rPr>
              <a:t>    </a:t>
            </a:r>
            <a:r>
              <a:rPr sz="2400" i="1" noProof="1">
                <a:solidFill>
                  <a:srgbClr val="000099"/>
                </a:solidFill>
              </a:rPr>
              <a:t> Intercambia </a:t>
            </a:r>
            <a:r>
              <a:rPr sz="2400" b="1" i="1" noProof="1">
                <a:solidFill>
                  <a:srgbClr val="000099"/>
                </a:solidFill>
              </a:rPr>
              <a:t>arreglo[i]</a:t>
            </a:r>
            <a:r>
              <a:rPr sz="2400" i="1" noProof="1">
                <a:solidFill>
                  <a:srgbClr val="000099"/>
                </a:solidFill>
              </a:rPr>
              <a:t> con </a:t>
            </a:r>
            <a:r>
              <a:rPr sz="2400" b="1" i="1" noProof="1">
                <a:solidFill>
                  <a:srgbClr val="000099"/>
                </a:solidFill>
              </a:rPr>
              <a:t>arreglo[j]</a:t>
            </a:r>
            <a:endParaRPr lang="es-MX" sz="2400" b="1" i="1" dirty="0">
              <a:solidFill>
                <a:srgbClr val="000099"/>
              </a:solidFill>
            </a:endParaRPr>
          </a:p>
          <a:p>
            <a:pPr eaLnBrk="1" hangingPunct="1">
              <a:spcBef>
                <a:spcPts val="800"/>
              </a:spcBef>
              <a:buFont typeface="Wingdings" pitchFamily="-109" charset="2"/>
              <a:buNone/>
            </a:pPr>
            <a:r>
              <a:rPr lang="es-MX" sz="2400" b="1" i="1" dirty="0">
                <a:solidFill>
                  <a:srgbClr val="000099"/>
                </a:solidFill>
              </a:rPr>
              <a:t>	}</a:t>
            </a:r>
            <a:endParaRPr sz="2400" i="1" noProof="1">
              <a:solidFill>
                <a:srgbClr val="000099"/>
              </a:solidFill>
            </a:endParaRPr>
          </a:p>
          <a:p>
            <a:pPr eaLnBrk="1" hangingPunct="1">
              <a:spcBef>
                <a:spcPts val="800"/>
              </a:spcBef>
              <a:buFont typeface="Wingdings" pitchFamily="-109" charset="2"/>
              <a:buNone/>
            </a:pPr>
            <a:r>
              <a:rPr sz="2400" i="1" noProof="1"/>
              <a:t>pivote = j;</a:t>
            </a:r>
          </a:p>
          <a:p>
            <a:pPr eaLnBrk="1" hangingPunct="1">
              <a:spcBef>
                <a:spcPts val="800"/>
              </a:spcBef>
              <a:buFont typeface="Wingdings" pitchFamily="-109" charset="2"/>
              <a:buNone/>
            </a:pPr>
            <a:r>
              <a:rPr sz="2400" i="1" noProof="1"/>
              <a:t>Intercambia </a:t>
            </a:r>
            <a:r>
              <a:rPr sz="2400" b="1" i="1" noProof="1"/>
              <a:t>arreglo[inicio]</a:t>
            </a:r>
            <a:r>
              <a:rPr sz="2400" i="1" noProof="1"/>
              <a:t> con </a:t>
            </a:r>
            <a:r>
              <a:rPr sz="2400" b="1" i="1" noProof="1"/>
              <a:t>arreglo[pivote]</a:t>
            </a:r>
            <a:endParaRPr lang="es-MX" sz="2400" b="1" i="1" dirty="0"/>
          </a:p>
          <a:p>
            <a:pPr eaLnBrk="1" hangingPunct="1">
              <a:spcBef>
                <a:spcPts val="800"/>
              </a:spcBef>
              <a:buFont typeface="Wingdings" pitchFamily="-109" charset="2"/>
              <a:buNone/>
            </a:pPr>
            <a:r>
              <a:rPr lang="es-MX" sz="2400" b="1" i="1" dirty="0"/>
              <a:t>}</a:t>
            </a:r>
            <a:endParaRPr sz="2400" b="1" i="1" noProof="1"/>
          </a:p>
          <a:p>
            <a:pPr eaLnBrk="1" hangingPunct="1">
              <a:buFont typeface="Wingdings" pitchFamily="-109" charset="2"/>
              <a:buNone/>
            </a:pPr>
            <a:r>
              <a:rPr lang="es-MX" sz="2400" b="1" dirty="0"/>
              <a:t>EJEMPLO:  15  22  13  27  12  10  20  25</a:t>
            </a:r>
            <a:endParaRPr lang="es-MX" sz="2400" i="1" dirty="0"/>
          </a:p>
        </p:txBody>
      </p:sp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A202B98-BF9B-A14B-8155-8616AC34AF30}" type="slidenum">
              <a:rPr lang="es-ES"/>
              <a:pPr/>
              <a:t>15</a:t>
            </a:fld>
            <a:endParaRPr lang="es-E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/>
              <a:t>Análisis del Quick Sort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981200"/>
            <a:ext cx="8229600" cy="4114800"/>
          </a:xfrm>
        </p:spPr>
        <p:txBody>
          <a:bodyPr/>
          <a:lstStyle/>
          <a:p>
            <a:pPr eaLnBrk="1" hangingPunct="1"/>
            <a:r>
              <a:rPr lang="es-MX" sz="2800"/>
              <a:t>¿Porqué no es un análisis “every-case”?</a:t>
            </a:r>
            <a:endParaRPr lang="es-MX"/>
          </a:p>
          <a:p>
            <a:pPr lvl="1" eaLnBrk="1" hangingPunct="1"/>
            <a:r>
              <a:rPr lang="es-MX"/>
              <a:t>La partición del arreglo es variable (depende del pivote).</a:t>
            </a:r>
          </a:p>
          <a:p>
            <a:pPr eaLnBrk="1" hangingPunct="1"/>
            <a:r>
              <a:rPr lang="es-MX" sz="2800"/>
              <a:t>¿Cuál es el peor caso si la operación de comparación (al hacer la Partición) es la que determina la complejidad del algoritmo?</a:t>
            </a:r>
            <a:endParaRPr lang="es-MX"/>
          </a:p>
          <a:p>
            <a:pPr lvl="1" eaLnBrk="1" hangingPunct="1"/>
            <a:r>
              <a:rPr lang="es-MX"/>
              <a:t>Cuando la partición genera un subarreglo vacío y el otro con </a:t>
            </a:r>
            <a:r>
              <a:rPr lang="es-MX" b="1" i="1"/>
              <a:t>n-1</a:t>
            </a:r>
            <a:r>
              <a:rPr lang="es-MX"/>
              <a:t> datos </a:t>
            </a:r>
          </a:p>
          <a:p>
            <a:pPr lvl="1" eaLnBrk="1" hangingPunct="1"/>
            <a:r>
              <a:rPr lang="es-MX"/>
              <a:t>Se hacen </a:t>
            </a:r>
            <a:r>
              <a:rPr lang="es-MX" b="1" i="1"/>
              <a:t>n - 1 </a:t>
            </a:r>
            <a:r>
              <a:rPr lang="es-MX"/>
              <a:t>comparaciones</a:t>
            </a:r>
          </a:p>
        </p:txBody>
      </p:sp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19C425-A7D5-A749-AD65-32CD08B26900}" type="slidenum">
              <a:rPr lang="es-ES"/>
              <a:pPr/>
              <a:t>16</a:t>
            </a:fld>
            <a:endParaRPr lang="es-E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 bldLvl="2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/>
              <a:t>Análisis del Quick Sort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981200"/>
            <a:ext cx="8229600" cy="2514600"/>
          </a:xfrm>
        </p:spPr>
        <p:txBody>
          <a:bodyPr/>
          <a:lstStyle/>
          <a:p>
            <a:pPr eaLnBrk="1" hangingPunct="1"/>
            <a:r>
              <a:rPr lang="es-MX"/>
              <a:t>Sea T(n) el peor tiempo para hacer el Quick Sort a un arreglo de </a:t>
            </a:r>
            <a:r>
              <a:rPr lang="es-MX" i="1"/>
              <a:t>n</a:t>
            </a:r>
            <a:r>
              <a:rPr lang="es-MX"/>
              <a:t> elementos…</a:t>
            </a:r>
          </a:p>
          <a:p>
            <a:pPr algn="ctr" eaLnBrk="1" hangingPunct="1">
              <a:buFont typeface="Wingdings" pitchFamily="-109" charset="2"/>
              <a:buNone/>
            </a:pPr>
            <a:r>
              <a:rPr lang="es-MX" b="1"/>
              <a:t>T(n) = T(0) + T(n-1) + n-1</a:t>
            </a:r>
          </a:p>
          <a:p>
            <a:pPr algn="ctr" eaLnBrk="1" hangingPunct="1">
              <a:buFont typeface="Wingdings" pitchFamily="-109" charset="2"/>
              <a:buNone/>
            </a:pPr>
            <a:endParaRPr lang="es-MX" b="1"/>
          </a:p>
          <a:p>
            <a:pPr algn="ctr" eaLnBrk="1" hangingPunct="1">
              <a:buFont typeface="Wingdings" pitchFamily="-109" charset="2"/>
              <a:buNone/>
            </a:pPr>
            <a:endParaRPr lang="es-MX" b="1"/>
          </a:p>
        </p:txBody>
      </p:sp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19CEA1-67AC-3540-888B-28E4F921E6A3}" type="slidenum">
              <a:rPr lang="es-ES"/>
              <a:pPr/>
              <a:t>17</a:t>
            </a:fld>
            <a:endParaRPr lang="es-E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84325" y="3581400"/>
            <a:ext cx="6416675" cy="842963"/>
            <a:chOff x="998" y="2256"/>
            <a:chExt cx="4042" cy="531"/>
          </a:xfrm>
        </p:grpSpPr>
        <p:sp>
          <p:nvSpPr>
            <p:cNvPr id="45063" name="Text Box 5"/>
            <p:cNvSpPr txBox="1">
              <a:spLocks noChangeArrowheads="1"/>
            </p:cNvSpPr>
            <p:nvPr/>
          </p:nvSpPr>
          <p:spPr bwMode="auto">
            <a:xfrm>
              <a:off x="998" y="2455"/>
              <a:ext cx="1210" cy="332"/>
            </a:xfrm>
            <a:prstGeom prst="rect">
              <a:avLst/>
            </a:prstGeom>
            <a:noFill/>
            <a:ln w="9525">
              <a:solidFill>
                <a:srgbClr val="8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s-MX" sz="1400"/>
                <a:t>Tiempo para ordenar </a:t>
              </a:r>
            </a:p>
            <a:p>
              <a:pPr algn="ctr" eaLnBrk="0" hangingPunct="0"/>
              <a:r>
                <a:rPr lang="es-MX" sz="1400"/>
                <a:t>el subarreglo vacío = 0</a:t>
              </a:r>
            </a:p>
          </p:txBody>
        </p:sp>
        <p:sp>
          <p:nvSpPr>
            <p:cNvPr id="45064" name="Line 6"/>
            <p:cNvSpPr>
              <a:spLocks noChangeShapeType="1"/>
            </p:cNvSpPr>
            <p:nvPr/>
          </p:nvSpPr>
          <p:spPr bwMode="auto">
            <a:xfrm flipV="1">
              <a:off x="1968" y="2256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45065" name="Text Box 7"/>
            <p:cNvSpPr txBox="1">
              <a:spLocks noChangeArrowheads="1"/>
            </p:cNvSpPr>
            <p:nvPr/>
          </p:nvSpPr>
          <p:spPr bwMode="auto">
            <a:xfrm>
              <a:off x="2400" y="2452"/>
              <a:ext cx="1210" cy="332"/>
            </a:xfrm>
            <a:prstGeom prst="rect">
              <a:avLst/>
            </a:prstGeom>
            <a:noFill/>
            <a:ln w="9525">
              <a:solidFill>
                <a:srgbClr val="8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s-MX" sz="1400"/>
                <a:t>Tiempo para ordenar </a:t>
              </a:r>
            </a:p>
            <a:p>
              <a:pPr algn="ctr" eaLnBrk="0" hangingPunct="0"/>
              <a:r>
                <a:rPr lang="es-MX" sz="1400"/>
                <a:t>el segundo subarreglo</a:t>
              </a:r>
            </a:p>
          </p:txBody>
        </p:sp>
        <p:sp>
          <p:nvSpPr>
            <p:cNvPr id="45066" name="Line 8"/>
            <p:cNvSpPr>
              <a:spLocks noChangeShapeType="1"/>
            </p:cNvSpPr>
            <p:nvPr/>
          </p:nvSpPr>
          <p:spPr bwMode="auto">
            <a:xfrm flipH="1" flipV="1">
              <a:off x="3360" y="2256"/>
              <a:ext cx="10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45067" name="Text Box 9"/>
            <p:cNvSpPr txBox="1">
              <a:spLocks noChangeArrowheads="1"/>
            </p:cNvSpPr>
            <p:nvPr/>
          </p:nvSpPr>
          <p:spPr bwMode="auto">
            <a:xfrm>
              <a:off x="3830" y="2452"/>
              <a:ext cx="1210" cy="332"/>
            </a:xfrm>
            <a:prstGeom prst="rect">
              <a:avLst/>
            </a:prstGeom>
            <a:noFill/>
            <a:ln w="9525">
              <a:solidFill>
                <a:srgbClr val="8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s-MX" sz="1400"/>
                <a:t>Tiempo para ejecutar el</a:t>
              </a:r>
            </a:p>
            <a:p>
              <a:pPr algn="ctr" eaLnBrk="0" hangingPunct="0"/>
              <a:r>
                <a:rPr lang="es-MX" sz="1400"/>
                <a:t>módulo PARTICIÓN</a:t>
              </a:r>
            </a:p>
          </p:txBody>
        </p:sp>
        <p:sp>
          <p:nvSpPr>
            <p:cNvPr id="45068" name="Line 10"/>
            <p:cNvSpPr>
              <a:spLocks noChangeShapeType="1"/>
            </p:cNvSpPr>
            <p:nvPr/>
          </p:nvSpPr>
          <p:spPr bwMode="auto">
            <a:xfrm flipH="1" flipV="1">
              <a:off x="3984" y="2256"/>
              <a:ext cx="10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</p:grpSp>
      <p:sp>
        <p:nvSpPr>
          <p:cNvPr id="64523" name="Rectangle 11"/>
          <p:cNvSpPr>
            <a:spLocks noChangeArrowheads="1"/>
          </p:cNvSpPr>
          <p:nvPr/>
        </p:nvSpPr>
        <p:spPr bwMode="auto">
          <a:xfrm>
            <a:off x="533400" y="4773613"/>
            <a:ext cx="807720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algn="ctr" eaLnBrk="0" hangingPunct="0">
              <a:spcBef>
                <a:spcPct val="20000"/>
              </a:spcBef>
              <a:defRPr/>
            </a:pPr>
            <a:r>
              <a:rPr lang="es-MX" sz="3200" b="1">
                <a:latin typeface="Arial Narrow" pitchFamily="-109" charset="0"/>
              </a:rPr>
              <a:t>T(n) = T(n-1) + n-1</a:t>
            </a:r>
            <a:endParaRPr lang="es-MX" sz="3200">
              <a:latin typeface="Arial Narrow" pitchFamily="-109" charset="0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s-MX" sz="3200">
                <a:latin typeface="Arial Narrow" pitchFamily="-109" charset="0"/>
              </a:rPr>
              <a:t>La recurrencia se resuelve con: </a:t>
            </a:r>
            <a:r>
              <a:rPr lang="es-MX" sz="3200" i="1"/>
              <a:t>n * (n - 1) / 2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s-MX" sz="3200">
                <a:latin typeface="Arial Narrow" pitchFamily="-109" charset="0"/>
              </a:rPr>
              <a:t>Por lo tanto, el orden del peor caso es: </a:t>
            </a:r>
            <a:r>
              <a:rPr lang="es-MX" sz="36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 Narrow" pitchFamily="-109" charset="0"/>
              </a:rPr>
              <a:t>O(n</a:t>
            </a:r>
            <a:r>
              <a:rPr lang="es-MX" sz="3600" b="1" baseline="3000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 Narrow" pitchFamily="-109" charset="0"/>
              </a:rPr>
              <a:t>2</a:t>
            </a:r>
            <a:r>
              <a:rPr lang="es-MX" sz="36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 Narrow" pitchFamily="-10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4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4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4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4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4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4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 autoUpdateAnimBg="0"/>
      <p:bldP spid="64523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543800" cy="762000"/>
          </a:xfrm>
        </p:spPr>
        <p:txBody>
          <a:bodyPr/>
          <a:lstStyle/>
          <a:p>
            <a:pPr eaLnBrk="1" hangingPunct="1"/>
            <a:r>
              <a:rPr lang="es-MX" dirty="0"/>
              <a:t>Complejidad de los algoritmos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s-MX" sz="3600" b="1"/>
              <a:t>MERGE SORT</a:t>
            </a:r>
            <a:r>
              <a:rPr lang="es-MX" sz="3600"/>
              <a:t>:</a:t>
            </a:r>
          </a:p>
          <a:p>
            <a:pPr lvl="1" eaLnBrk="1" hangingPunct="1"/>
            <a:r>
              <a:rPr lang="es-MX" sz="3200"/>
              <a:t>Peor caso: </a:t>
            </a:r>
            <a:r>
              <a:rPr lang="es-MX" sz="3600" b="1">
                <a:solidFill>
                  <a:srgbClr val="000099"/>
                </a:solidFill>
              </a:rPr>
              <a:t>O(n log n)</a:t>
            </a:r>
            <a:endParaRPr lang="es-MX" sz="3200"/>
          </a:p>
          <a:p>
            <a:pPr lvl="1" eaLnBrk="1" hangingPunct="1"/>
            <a:r>
              <a:rPr lang="es-MX" sz="3200"/>
              <a:t>Caso promedio: </a:t>
            </a:r>
            <a:r>
              <a:rPr lang="es-MX" sz="3600" b="1">
                <a:solidFill>
                  <a:srgbClr val="000099"/>
                </a:solidFill>
              </a:rPr>
              <a:t>O(n log n)</a:t>
            </a:r>
            <a:endParaRPr lang="es-MX" sz="3200"/>
          </a:p>
          <a:p>
            <a:pPr lvl="1" eaLnBrk="1" hangingPunct="1"/>
            <a:endParaRPr lang="es-MX" sz="2400"/>
          </a:p>
          <a:p>
            <a:pPr eaLnBrk="1" hangingPunct="1"/>
            <a:r>
              <a:rPr lang="es-MX" sz="3600" b="1"/>
              <a:t>QUICK SORT</a:t>
            </a:r>
            <a:r>
              <a:rPr lang="es-MX" sz="3600"/>
              <a:t>:</a:t>
            </a:r>
          </a:p>
          <a:p>
            <a:pPr lvl="1" eaLnBrk="1" hangingPunct="1"/>
            <a:r>
              <a:rPr lang="es-MX" sz="3200"/>
              <a:t>Peor caso: </a:t>
            </a:r>
            <a:r>
              <a:rPr lang="es-MX" sz="3600" b="1">
                <a:solidFill>
                  <a:srgbClr val="000099"/>
                </a:solidFill>
              </a:rPr>
              <a:t>O(n</a:t>
            </a:r>
            <a:r>
              <a:rPr lang="es-MX" sz="3600" b="1" baseline="30000">
                <a:solidFill>
                  <a:srgbClr val="000099"/>
                </a:solidFill>
              </a:rPr>
              <a:t>2</a:t>
            </a:r>
            <a:r>
              <a:rPr lang="es-MX" sz="3600" b="1">
                <a:solidFill>
                  <a:srgbClr val="000099"/>
                </a:solidFill>
              </a:rPr>
              <a:t>)</a:t>
            </a:r>
            <a:endParaRPr lang="es-MX" sz="3600"/>
          </a:p>
          <a:p>
            <a:pPr lvl="1" eaLnBrk="1" hangingPunct="1"/>
            <a:r>
              <a:rPr lang="es-MX" sz="3200"/>
              <a:t>Caso promedio: </a:t>
            </a:r>
            <a:r>
              <a:rPr lang="es-MX" sz="3600" b="1">
                <a:solidFill>
                  <a:srgbClr val="000099"/>
                </a:solidFill>
              </a:rPr>
              <a:t>O(n log n)</a:t>
            </a:r>
          </a:p>
        </p:txBody>
      </p:sp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4F71FD-4A44-1244-9EF5-6C42836F6C40}" type="slidenum">
              <a:rPr lang="es-ES"/>
              <a:pPr/>
              <a:t>18</a:t>
            </a:fld>
            <a:endParaRPr lang="es-ES"/>
          </a:p>
        </p:txBody>
      </p:sp>
      <p:sp>
        <p:nvSpPr>
          <p:cNvPr id="46085" name="Text Box 4"/>
          <p:cNvSpPr txBox="1">
            <a:spLocks noChangeArrowheads="1"/>
          </p:cNvSpPr>
          <p:nvPr/>
        </p:nvSpPr>
        <p:spPr bwMode="auto">
          <a:xfrm>
            <a:off x="6689725" y="4384675"/>
            <a:ext cx="1920875" cy="831850"/>
          </a:xfrm>
          <a:prstGeom prst="rect">
            <a:avLst/>
          </a:prstGeom>
          <a:solidFill>
            <a:schemeClr val="hlink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MX" sz="2400" i="1"/>
              <a:t>Demostración</a:t>
            </a:r>
          </a:p>
          <a:p>
            <a:pPr eaLnBrk="0" hangingPunct="0"/>
            <a:r>
              <a:rPr lang="es-MX" sz="2400" i="1"/>
              <a:t>en el libro</a:t>
            </a:r>
          </a:p>
        </p:txBody>
      </p:sp>
      <p:sp>
        <p:nvSpPr>
          <p:cNvPr id="46086" name="Line 5"/>
          <p:cNvSpPr>
            <a:spLocks noChangeShapeType="1"/>
          </p:cNvSpPr>
          <p:nvPr/>
        </p:nvSpPr>
        <p:spPr bwMode="auto">
          <a:xfrm flipH="1" flipV="1">
            <a:off x="5791200" y="37338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46087" name="Line 6"/>
          <p:cNvSpPr>
            <a:spLocks noChangeShapeType="1"/>
          </p:cNvSpPr>
          <p:nvPr/>
        </p:nvSpPr>
        <p:spPr bwMode="auto">
          <a:xfrm flipH="1">
            <a:off x="5791200" y="5257800"/>
            <a:ext cx="914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MX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s-MX" dirty="0"/>
              <a:t>Algoritmo de </a:t>
            </a:r>
            <a:r>
              <a:rPr lang="es-MX" dirty="0" smtClean="0"/>
              <a:t>Strassen</a:t>
            </a:r>
            <a:br>
              <a:rPr lang="es-MX" dirty="0" smtClean="0"/>
            </a:br>
            <a:r>
              <a:rPr lang="es-MX" dirty="0" smtClean="0"/>
              <a:t>para </a:t>
            </a:r>
            <a:r>
              <a:rPr lang="es-MX" dirty="0"/>
              <a:t>Multiplicar Matrices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981200"/>
            <a:ext cx="8382000" cy="1066800"/>
          </a:xfrm>
        </p:spPr>
        <p:txBody>
          <a:bodyPr/>
          <a:lstStyle/>
          <a:p>
            <a:pPr eaLnBrk="1" hangingPunct="1"/>
            <a:r>
              <a:rPr lang="es-MX"/>
              <a:t>El análisis matemático de Strassen, descubrió que para:</a:t>
            </a:r>
          </a:p>
        </p:txBody>
      </p:sp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2F22B74-59E4-374C-9F3D-6B1E0C2E82E4}" type="slidenum">
              <a:rPr lang="es-ES"/>
              <a:pPr/>
              <a:t>19</a:t>
            </a:fld>
            <a:endParaRPr lang="es-ES"/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2133600" y="2895600"/>
            <a:ext cx="5410200" cy="857250"/>
            <a:chOff x="1344" y="1850"/>
            <a:chExt cx="3408" cy="540"/>
          </a:xfrm>
        </p:grpSpPr>
        <p:sp>
          <p:nvSpPr>
            <p:cNvPr id="48136" name="Text Box 4"/>
            <p:cNvSpPr txBox="1">
              <a:spLocks noChangeArrowheads="1"/>
            </p:cNvSpPr>
            <p:nvPr/>
          </p:nvSpPr>
          <p:spPr bwMode="auto">
            <a:xfrm>
              <a:off x="1382" y="1850"/>
              <a:ext cx="766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i="1"/>
                <a:t>c11  c12</a:t>
              </a:r>
            </a:p>
            <a:p>
              <a:pPr eaLnBrk="0" hangingPunct="0"/>
              <a:r>
                <a:rPr lang="en-US" sz="2400" i="1"/>
                <a:t>c21  c22</a:t>
              </a:r>
            </a:p>
          </p:txBody>
        </p:sp>
        <p:sp>
          <p:nvSpPr>
            <p:cNvPr id="48137" name="AutoShape 5"/>
            <p:cNvSpPr>
              <a:spLocks/>
            </p:cNvSpPr>
            <p:nvPr/>
          </p:nvSpPr>
          <p:spPr bwMode="auto">
            <a:xfrm>
              <a:off x="1344" y="1872"/>
              <a:ext cx="96" cy="480"/>
            </a:xfrm>
            <a:prstGeom prst="leftBracket">
              <a:avLst>
                <a:gd name="adj" fmla="val 41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48138" name="AutoShape 6"/>
            <p:cNvSpPr>
              <a:spLocks/>
            </p:cNvSpPr>
            <p:nvPr/>
          </p:nvSpPr>
          <p:spPr bwMode="auto">
            <a:xfrm flipH="1">
              <a:off x="2112" y="1872"/>
              <a:ext cx="96" cy="480"/>
            </a:xfrm>
            <a:prstGeom prst="leftBracket">
              <a:avLst>
                <a:gd name="adj" fmla="val 41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48139" name="Text Box 7"/>
            <p:cNvSpPr txBox="1">
              <a:spLocks noChangeArrowheads="1"/>
            </p:cNvSpPr>
            <p:nvPr/>
          </p:nvSpPr>
          <p:spPr bwMode="auto">
            <a:xfrm>
              <a:off x="2726" y="1872"/>
              <a:ext cx="788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i="1"/>
                <a:t>a11  a12</a:t>
              </a:r>
            </a:p>
            <a:p>
              <a:pPr eaLnBrk="0" hangingPunct="0"/>
              <a:r>
                <a:rPr lang="en-US" sz="2400" i="1"/>
                <a:t>a21  a22</a:t>
              </a:r>
            </a:p>
          </p:txBody>
        </p:sp>
        <p:sp>
          <p:nvSpPr>
            <p:cNvPr id="48140" name="AutoShape 8"/>
            <p:cNvSpPr>
              <a:spLocks/>
            </p:cNvSpPr>
            <p:nvPr/>
          </p:nvSpPr>
          <p:spPr bwMode="auto">
            <a:xfrm>
              <a:off x="2688" y="1894"/>
              <a:ext cx="96" cy="480"/>
            </a:xfrm>
            <a:prstGeom prst="leftBracket">
              <a:avLst>
                <a:gd name="adj" fmla="val 41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48141" name="AutoShape 9"/>
            <p:cNvSpPr>
              <a:spLocks/>
            </p:cNvSpPr>
            <p:nvPr/>
          </p:nvSpPr>
          <p:spPr bwMode="auto">
            <a:xfrm flipH="1">
              <a:off x="3456" y="1894"/>
              <a:ext cx="96" cy="480"/>
            </a:xfrm>
            <a:prstGeom prst="leftBracket">
              <a:avLst>
                <a:gd name="adj" fmla="val 41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48142" name="Text Box 10"/>
            <p:cNvSpPr txBox="1">
              <a:spLocks noChangeArrowheads="1"/>
            </p:cNvSpPr>
            <p:nvPr/>
          </p:nvSpPr>
          <p:spPr bwMode="auto">
            <a:xfrm>
              <a:off x="3926" y="1872"/>
              <a:ext cx="788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i="1"/>
                <a:t>b11  b12</a:t>
              </a:r>
            </a:p>
            <a:p>
              <a:pPr eaLnBrk="0" hangingPunct="0"/>
              <a:r>
                <a:rPr lang="en-US" sz="2400" i="1"/>
                <a:t>b21  b22</a:t>
              </a:r>
              <a:endParaRPr lang="en-US" sz="2400"/>
            </a:p>
          </p:txBody>
        </p:sp>
        <p:sp>
          <p:nvSpPr>
            <p:cNvPr id="48143" name="AutoShape 11"/>
            <p:cNvSpPr>
              <a:spLocks/>
            </p:cNvSpPr>
            <p:nvPr/>
          </p:nvSpPr>
          <p:spPr bwMode="auto">
            <a:xfrm>
              <a:off x="3888" y="1894"/>
              <a:ext cx="96" cy="480"/>
            </a:xfrm>
            <a:prstGeom prst="leftBracket">
              <a:avLst>
                <a:gd name="adj" fmla="val 41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48144" name="AutoShape 12"/>
            <p:cNvSpPr>
              <a:spLocks/>
            </p:cNvSpPr>
            <p:nvPr/>
          </p:nvSpPr>
          <p:spPr bwMode="auto">
            <a:xfrm flipH="1">
              <a:off x="4656" y="1894"/>
              <a:ext cx="96" cy="480"/>
            </a:xfrm>
            <a:prstGeom prst="leftBracket">
              <a:avLst>
                <a:gd name="adj" fmla="val 41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48145" name="Text Box 13"/>
            <p:cNvSpPr txBox="1">
              <a:spLocks noChangeArrowheads="1"/>
            </p:cNvSpPr>
            <p:nvPr/>
          </p:nvSpPr>
          <p:spPr bwMode="auto">
            <a:xfrm>
              <a:off x="2342" y="1968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/>
                <a:t>=</a:t>
              </a:r>
            </a:p>
          </p:txBody>
        </p:sp>
        <p:sp>
          <p:nvSpPr>
            <p:cNvPr id="48146" name="Text Box 14"/>
            <p:cNvSpPr txBox="1">
              <a:spLocks noChangeArrowheads="1"/>
            </p:cNvSpPr>
            <p:nvPr/>
          </p:nvSpPr>
          <p:spPr bwMode="auto">
            <a:xfrm>
              <a:off x="3616" y="1965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>
                  <a:latin typeface="Arial Narrow" pitchFamily="-109" charset="0"/>
                </a:rPr>
                <a:t>X</a:t>
              </a:r>
              <a:endParaRPr lang="en-US" sz="2400"/>
            </a:p>
          </p:txBody>
        </p:sp>
      </p:grpSp>
      <p:sp>
        <p:nvSpPr>
          <p:cNvPr id="65551" name="Text Box 15"/>
          <p:cNvSpPr txBox="1">
            <a:spLocks noChangeArrowheads="1"/>
          </p:cNvSpPr>
          <p:nvPr/>
        </p:nvSpPr>
        <p:spPr bwMode="auto">
          <a:xfrm>
            <a:off x="609600" y="3810000"/>
            <a:ext cx="3962400" cy="271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MX" sz="3200">
                <a:latin typeface="Arial Narrow" pitchFamily="-109" charset="0"/>
              </a:rPr>
              <a:t>Existen los valores:</a:t>
            </a:r>
            <a:endParaRPr lang="es-MX" sz="2400"/>
          </a:p>
          <a:p>
            <a:pPr lvl="1" eaLnBrk="0" hangingPunct="0"/>
            <a:r>
              <a:rPr lang="es-MX" sz="2000" i="1"/>
              <a:t>m1 = (a11 + a22) * (b11 + b22)</a:t>
            </a:r>
          </a:p>
          <a:p>
            <a:pPr lvl="1" eaLnBrk="0" hangingPunct="0"/>
            <a:r>
              <a:rPr lang="es-MX" sz="2000" i="1"/>
              <a:t>m2 = (a21 + a22) * b11</a:t>
            </a:r>
          </a:p>
          <a:p>
            <a:pPr lvl="1" eaLnBrk="0" hangingPunct="0"/>
            <a:r>
              <a:rPr lang="es-MX" sz="2000" i="1"/>
              <a:t>m3 = a11 * (b12 - b22)</a:t>
            </a:r>
          </a:p>
          <a:p>
            <a:pPr lvl="1" eaLnBrk="0" hangingPunct="0"/>
            <a:r>
              <a:rPr lang="es-MX" sz="2000" i="1"/>
              <a:t>m4 = a22 * (b21 - b11)</a:t>
            </a:r>
          </a:p>
          <a:p>
            <a:pPr lvl="1" eaLnBrk="0" hangingPunct="0"/>
            <a:r>
              <a:rPr lang="es-MX" sz="2000" i="1"/>
              <a:t>m5 = (a11 + a12) * b22</a:t>
            </a:r>
          </a:p>
          <a:p>
            <a:pPr lvl="1" eaLnBrk="0" hangingPunct="0"/>
            <a:r>
              <a:rPr lang="es-MX" sz="2000" i="1"/>
              <a:t>m6 = (a21 - a11) * (b11 + b12)</a:t>
            </a:r>
          </a:p>
          <a:p>
            <a:pPr lvl="1" eaLnBrk="0" hangingPunct="0"/>
            <a:r>
              <a:rPr lang="es-MX" sz="2000" i="1"/>
              <a:t>m7 = (a12 - a22) * (b21 + b22)</a:t>
            </a:r>
            <a:endParaRPr lang="es-MX" sz="2400"/>
          </a:p>
        </p:txBody>
      </p:sp>
      <p:sp>
        <p:nvSpPr>
          <p:cNvPr id="65552" name="Text Box 16"/>
          <p:cNvSpPr txBox="1">
            <a:spLocks noChangeArrowheads="1"/>
          </p:cNvSpPr>
          <p:nvPr/>
        </p:nvSpPr>
        <p:spPr bwMode="auto">
          <a:xfrm>
            <a:off x="4800600" y="3992563"/>
            <a:ext cx="3867150" cy="203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MX" sz="3200">
                <a:latin typeface="Arial Narrow" pitchFamily="-109" charset="0"/>
              </a:rPr>
              <a:t>Tales que:</a:t>
            </a:r>
            <a:endParaRPr lang="es-MX" sz="2400"/>
          </a:p>
          <a:p>
            <a:pPr lvl="1" eaLnBrk="0" hangingPunct="0"/>
            <a:r>
              <a:rPr lang="es-MX" sz="2400" b="1" i="1">
                <a:solidFill>
                  <a:srgbClr val="000099"/>
                </a:solidFill>
              </a:rPr>
              <a:t>c11 = m1 + m4 - m5 + m7</a:t>
            </a:r>
          </a:p>
          <a:p>
            <a:pPr lvl="1" eaLnBrk="0" hangingPunct="0"/>
            <a:r>
              <a:rPr lang="es-MX" sz="2400" b="1" i="1">
                <a:solidFill>
                  <a:srgbClr val="000099"/>
                </a:solidFill>
              </a:rPr>
              <a:t>c12 = m3 + m5</a:t>
            </a:r>
          </a:p>
          <a:p>
            <a:pPr lvl="1" eaLnBrk="0" hangingPunct="0"/>
            <a:r>
              <a:rPr lang="es-MX" sz="2400" b="1" i="1">
                <a:solidFill>
                  <a:srgbClr val="000099"/>
                </a:solidFill>
              </a:rPr>
              <a:t>c21 = m2 + m4</a:t>
            </a:r>
          </a:p>
          <a:p>
            <a:pPr lvl="1" eaLnBrk="0" hangingPunct="0"/>
            <a:r>
              <a:rPr lang="es-MX" sz="2400" b="1" i="1">
                <a:solidFill>
                  <a:srgbClr val="000099"/>
                </a:solidFill>
              </a:rPr>
              <a:t>c22 = m1 + m3 - m2 + m6</a:t>
            </a:r>
            <a:endParaRPr lang="es-MX" sz="2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5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5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55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55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5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55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55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55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55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55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55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55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55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55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55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55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55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55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55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55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55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55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55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55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55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55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 autoUpdateAnimBg="0"/>
      <p:bldP spid="65551" grpId="0" build="p" autoUpdateAnimBg="0"/>
      <p:bldP spid="65552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/>
              <a:t>Divide y vencerás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905000"/>
            <a:ext cx="8458200" cy="41148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s-MX" sz="2800"/>
              <a:t>Técnica para enfrentar la solución de problemas.</a:t>
            </a:r>
          </a:p>
          <a:p>
            <a:pPr eaLnBrk="1" hangingPunct="1"/>
            <a:r>
              <a:rPr lang="es-MX" sz="2800"/>
              <a:t>Consiste en dividir un problema en 2 o más instancias del problema más pequeñas, resolver (conquistar) esas instancias, y obtener la solución general del problema, combinando las soluciones de los problemas más pequeños.</a:t>
            </a:r>
          </a:p>
          <a:p>
            <a:pPr eaLnBrk="1" hangingPunct="1"/>
            <a:r>
              <a:rPr lang="es-MX" sz="2800"/>
              <a:t>Utiliza un enfoque de solución de tipo </a:t>
            </a:r>
            <a:r>
              <a:rPr lang="es-MX" sz="2800" b="1" i="1"/>
              <a:t>top-down</a:t>
            </a:r>
            <a:r>
              <a:rPr lang="es-MX" sz="2800"/>
              <a:t>.</a:t>
            </a:r>
          </a:p>
          <a:p>
            <a:pPr eaLnBrk="1" hangingPunct="1"/>
            <a:r>
              <a:rPr lang="es-MX" sz="2800"/>
              <a:t>Corresponde a una solución natural de tipo </a:t>
            </a:r>
            <a:r>
              <a:rPr lang="es-MX" sz="2800" b="1"/>
              <a:t>recursivo</a:t>
            </a:r>
            <a:r>
              <a:rPr lang="es-MX" sz="2800"/>
              <a:t>.</a:t>
            </a: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4B1C297-8168-AC41-8E79-B9D54484EBE1}" type="slidenum">
              <a:rPr lang="es-ES"/>
              <a:pPr/>
              <a:t>2</a:t>
            </a:fld>
            <a:endParaRPr lang="es-E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458200" cy="838200"/>
          </a:xfrm>
        </p:spPr>
        <p:txBody>
          <a:bodyPr/>
          <a:lstStyle/>
          <a:p>
            <a:pPr eaLnBrk="1" hangingPunct="1"/>
            <a:r>
              <a:rPr lang="es-MX" dirty="0"/>
              <a:t>¿Qué ventaja tiene el algoritmo </a:t>
            </a:r>
            <a:r>
              <a:rPr lang="es-MX" dirty="0" smtClean="0"/>
              <a:t>de Strassen</a:t>
            </a:r>
            <a:r>
              <a:rPr lang="es-MX" dirty="0"/>
              <a:t>?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382000" cy="4114800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s-MX" sz="2800"/>
              <a:t>La solución tradicional en matrices 2x2, requiere de:</a:t>
            </a:r>
          </a:p>
          <a:p>
            <a:pPr lvl="1" eaLnBrk="1" hangingPunct="1"/>
            <a:r>
              <a:rPr lang="es-MX" b="1">
                <a:solidFill>
                  <a:srgbClr val="A50021"/>
                </a:solidFill>
              </a:rPr>
              <a:t>8</a:t>
            </a:r>
            <a:r>
              <a:rPr lang="es-MX"/>
              <a:t> multiplicaciones y 4 sumas…</a:t>
            </a:r>
          </a:p>
          <a:p>
            <a:pPr eaLnBrk="1" hangingPunct="1"/>
            <a:r>
              <a:rPr lang="es-MX" sz="2800"/>
              <a:t>La solución de Strassen requiere de:</a:t>
            </a:r>
          </a:p>
          <a:p>
            <a:pPr lvl="1" eaLnBrk="1" hangingPunct="1"/>
            <a:r>
              <a:rPr lang="es-MX" b="1">
                <a:solidFill>
                  <a:srgbClr val="A50021"/>
                </a:solidFill>
              </a:rPr>
              <a:t>7</a:t>
            </a:r>
            <a:r>
              <a:rPr lang="es-MX"/>
              <a:t> multiplicaciones y 18 sumas/restas...</a:t>
            </a:r>
          </a:p>
          <a:p>
            <a:pPr eaLnBrk="1" hangingPunct="1"/>
            <a:r>
              <a:rPr lang="es-MX" sz="2800"/>
              <a:t>Aparentemente, no es significativo el beneficio…</a:t>
            </a:r>
          </a:p>
          <a:p>
            <a:pPr eaLnBrk="1" hangingPunct="1"/>
            <a:r>
              <a:rPr lang="es-MX" sz="2800"/>
              <a:t>Pero ahorrar </a:t>
            </a:r>
            <a:r>
              <a:rPr lang="es-MX" sz="2800">
                <a:solidFill>
                  <a:srgbClr val="A50021"/>
                </a:solidFill>
              </a:rPr>
              <a:t>una</a:t>
            </a:r>
            <a:r>
              <a:rPr lang="es-MX" sz="2800"/>
              <a:t> multiplicación de matrices en el algoritmo de Strassen, a costa de más sumas o restas de matrices, tiene repercusiones significativas...</a:t>
            </a:r>
          </a:p>
        </p:txBody>
      </p:sp>
      <p:sp>
        <p:nvSpPr>
          <p:cNvPr id="491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551867-27CB-2642-830C-9A375CD00E22}" type="slidenum">
              <a:rPr lang="es-ES"/>
              <a:pPr/>
              <a:t>20</a:t>
            </a:fld>
            <a:endParaRPr lang="es-E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/>
              <a:t>Algoritmo de Strassen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MX"/>
              <a:t>Dividir cada una de las matrices en 4 submatrices, y resolver por el método de Strassen el problema.</a:t>
            </a:r>
          </a:p>
        </p:txBody>
      </p:sp>
      <p:sp>
        <p:nvSpPr>
          <p:cNvPr id="512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EE4BBA-FC8B-EC43-B242-5E64ED6D4E45}" type="slidenum">
              <a:rPr lang="es-ES"/>
              <a:pPr/>
              <a:t>21</a:t>
            </a:fld>
            <a:endParaRPr lang="es-ES"/>
          </a:p>
        </p:txBody>
      </p:sp>
      <p:grpSp>
        <p:nvGrpSpPr>
          <p:cNvPr id="51205" name="Group 4"/>
          <p:cNvGrpSpPr>
            <a:grpSpLocks/>
          </p:cNvGrpSpPr>
          <p:nvPr/>
        </p:nvGrpSpPr>
        <p:grpSpPr bwMode="auto">
          <a:xfrm>
            <a:off x="1676400" y="3790950"/>
            <a:ext cx="5416550" cy="857250"/>
            <a:chOff x="1344" y="1850"/>
            <a:chExt cx="3412" cy="540"/>
          </a:xfrm>
        </p:grpSpPr>
        <p:sp>
          <p:nvSpPr>
            <p:cNvPr id="51214" name="Text Box 5"/>
            <p:cNvSpPr txBox="1">
              <a:spLocks noChangeArrowheads="1"/>
            </p:cNvSpPr>
            <p:nvPr/>
          </p:nvSpPr>
          <p:spPr bwMode="auto">
            <a:xfrm>
              <a:off x="1382" y="1850"/>
              <a:ext cx="852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i="1"/>
                <a:t>C11  C12</a:t>
              </a:r>
            </a:p>
            <a:p>
              <a:pPr eaLnBrk="0" hangingPunct="0"/>
              <a:r>
                <a:rPr lang="en-US" sz="2400" i="1"/>
                <a:t>C21  C22</a:t>
              </a:r>
            </a:p>
          </p:txBody>
        </p:sp>
        <p:sp>
          <p:nvSpPr>
            <p:cNvPr id="51215" name="AutoShape 6"/>
            <p:cNvSpPr>
              <a:spLocks/>
            </p:cNvSpPr>
            <p:nvPr/>
          </p:nvSpPr>
          <p:spPr bwMode="auto">
            <a:xfrm>
              <a:off x="1344" y="1872"/>
              <a:ext cx="96" cy="480"/>
            </a:xfrm>
            <a:prstGeom prst="leftBracket">
              <a:avLst>
                <a:gd name="adj" fmla="val 41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51216" name="AutoShape 7"/>
            <p:cNvSpPr>
              <a:spLocks/>
            </p:cNvSpPr>
            <p:nvPr/>
          </p:nvSpPr>
          <p:spPr bwMode="auto">
            <a:xfrm flipH="1">
              <a:off x="2112" y="1872"/>
              <a:ext cx="96" cy="480"/>
            </a:xfrm>
            <a:prstGeom prst="leftBracket">
              <a:avLst>
                <a:gd name="adj" fmla="val 41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51217" name="Text Box 8"/>
            <p:cNvSpPr txBox="1">
              <a:spLocks noChangeArrowheads="1"/>
            </p:cNvSpPr>
            <p:nvPr/>
          </p:nvSpPr>
          <p:spPr bwMode="auto">
            <a:xfrm>
              <a:off x="2726" y="1872"/>
              <a:ext cx="830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i="1"/>
                <a:t>A11  A12</a:t>
              </a:r>
            </a:p>
            <a:p>
              <a:pPr eaLnBrk="0" hangingPunct="0"/>
              <a:r>
                <a:rPr lang="en-US" sz="2400" i="1"/>
                <a:t>A21  A22</a:t>
              </a:r>
            </a:p>
          </p:txBody>
        </p:sp>
        <p:sp>
          <p:nvSpPr>
            <p:cNvPr id="51218" name="AutoShape 9"/>
            <p:cNvSpPr>
              <a:spLocks/>
            </p:cNvSpPr>
            <p:nvPr/>
          </p:nvSpPr>
          <p:spPr bwMode="auto">
            <a:xfrm>
              <a:off x="2688" y="1894"/>
              <a:ext cx="96" cy="480"/>
            </a:xfrm>
            <a:prstGeom prst="leftBracket">
              <a:avLst>
                <a:gd name="adj" fmla="val 41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51219" name="AutoShape 10"/>
            <p:cNvSpPr>
              <a:spLocks/>
            </p:cNvSpPr>
            <p:nvPr/>
          </p:nvSpPr>
          <p:spPr bwMode="auto">
            <a:xfrm flipH="1">
              <a:off x="3456" y="1894"/>
              <a:ext cx="96" cy="480"/>
            </a:xfrm>
            <a:prstGeom prst="leftBracket">
              <a:avLst>
                <a:gd name="adj" fmla="val 41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51220" name="Text Box 11"/>
            <p:cNvSpPr txBox="1">
              <a:spLocks noChangeArrowheads="1"/>
            </p:cNvSpPr>
            <p:nvPr/>
          </p:nvSpPr>
          <p:spPr bwMode="auto">
            <a:xfrm>
              <a:off x="3926" y="1872"/>
              <a:ext cx="830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i="1"/>
                <a:t>B11  B12</a:t>
              </a:r>
            </a:p>
            <a:p>
              <a:pPr eaLnBrk="0" hangingPunct="0"/>
              <a:r>
                <a:rPr lang="en-US" sz="2400" i="1"/>
                <a:t>B21  B22</a:t>
              </a:r>
              <a:endParaRPr lang="en-US" sz="2400"/>
            </a:p>
          </p:txBody>
        </p:sp>
        <p:sp>
          <p:nvSpPr>
            <p:cNvPr id="51221" name="AutoShape 12"/>
            <p:cNvSpPr>
              <a:spLocks/>
            </p:cNvSpPr>
            <p:nvPr/>
          </p:nvSpPr>
          <p:spPr bwMode="auto">
            <a:xfrm>
              <a:off x="3888" y="1894"/>
              <a:ext cx="96" cy="480"/>
            </a:xfrm>
            <a:prstGeom prst="leftBracket">
              <a:avLst>
                <a:gd name="adj" fmla="val 41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51222" name="AutoShape 13"/>
            <p:cNvSpPr>
              <a:spLocks/>
            </p:cNvSpPr>
            <p:nvPr/>
          </p:nvSpPr>
          <p:spPr bwMode="auto">
            <a:xfrm flipH="1">
              <a:off x="4656" y="1894"/>
              <a:ext cx="96" cy="480"/>
            </a:xfrm>
            <a:prstGeom prst="leftBracket">
              <a:avLst>
                <a:gd name="adj" fmla="val 41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51223" name="Text Box 14"/>
            <p:cNvSpPr txBox="1">
              <a:spLocks noChangeArrowheads="1"/>
            </p:cNvSpPr>
            <p:nvPr/>
          </p:nvSpPr>
          <p:spPr bwMode="auto">
            <a:xfrm>
              <a:off x="2342" y="1968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/>
                <a:t>=</a:t>
              </a:r>
            </a:p>
          </p:txBody>
        </p:sp>
        <p:sp>
          <p:nvSpPr>
            <p:cNvPr id="51224" name="Text Box 15"/>
            <p:cNvSpPr txBox="1">
              <a:spLocks noChangeArrowheads="1"/>
            </p:cNvSpPr>
            <p:nvPr/>
          </p:nvSpPr>
          <p:spPr bwMode="auto">
            <a:xfrm>
              <a:off x="3616" y="1965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>
                  <a:latin typeface="Arial Narrow" pitchFamily="-109" charset="0"/>
                </a:rPr>
                <a:t>X</a:t>
              </a:r>
              <a:endParaRPr lang="en-US" sz="2400"/>
            </a:p>
          </p:txBody>
        </p:sp>
      </p:grpSp>
      <p:sp>
        <p:nvSpPr>
          <p:cNvPr id="51206" name="Line 16"/>
          <p:cNvSpPr>
            <a:spLocks noChangeShapeType="1"/>
          </p:cNvSpPr>
          <p:nvPr/>
        </p:nvSpPr>
        <p:spPr bwMode="auto">
          <a:xfrm>
            <a:off x="2438400" y="3810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1207" name="Line 17"/>
          <p:cNvSpPr>
            <a:spLocks noChangeShapeType="1"/>
          </p:cNvSpPr>
          <p:nvPr/>
        </p:nvSpPr>
        <p:spPr bwMode="auto">
          <a:xfrm>
            <a:off x="4495800" y="3810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1208" name="Line 18"/>
          <p:cNvSpPr>
            <a:spLocks noChangeShapeType="1"/>
          </p:cNvSpPr>
          <p:nvPr/>
        </p:nvSpPr>
        <p:spPr bwMode="auto">
          <a:xfrm>
            <a:off x="6400800" y="3810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1209" name="Line 19"/>
          <p:cNvSpPr>
            <a:spLocks noChangeShapeType="1"/>
          </p:cNvSpPr>
          <p:nvPr/>
        </p:nvSpPr>
        <p:spPr bwMode="auto">
          <a:xfrm>
            <a:off x="1600200" y="41910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1210" name="Line 20"/>
          <p:cNvSpPr>
            <a:spLocks noChangeShapeType="1"/>
          </p:cNvSpPr>
          <p:nvPr/>
        </p:nvSpPr>
        <p:spPr bwMode="auto">
          <a:xfrm>
            <a:off x="3733800" y="42672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1211" name="Line 21"/>
          <p:cNvSpPr>
            <a:spLocks noChangeShapeType="1"/>
          </p:cNvSpPr>
          <p:nvPr/>
        </p:nvSpPr>
        <p:spPr bwMode="auto">
          <a:xfrm>
            <a:off x="5638800" y="42672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1212" name="Text Box 22"/>
          <p:cNvSpPr txBox="1">
            <a:spLocks noChangeArrowheads="1"/>
          </p:cNvSpPr>
          <p:nvPr/>
        </p:nvSpPr>
        <p:spPr bwMode="auto">
          <a:xfrm>
            <a:off x="4479925" y="5119688"/>
            <a:ext cx="2546350" cy="1076325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MX" sz="3200">
                <a:latin typeface="Arial Narrow" pitchFamily="-109" charset="0"/>
              </a:rPr>
              <a:t>Cada submatriz</a:t>
            </a:r>
          </a:p>
          <a:p>
            <a:pPr eaLnBrk="0" hangingPunct="0"/>
            <a:r>
              <a:rPr lang="es-MX" sz="3200">
                <a:latin typeface="Arial Narrow" pitchFamily="-109" charset="0"/>
              </a:rPr>
              <a:t>es de </a:t>
            </a:r>
            <a:r>
              <a:rPr lang="es-MX" sz="3200" i="1"/>
              <a:t>n/2</a:t>
            </a:r>
            <a:r>
              <a:rPr lang="es-MX" sz="3200">
                <a:latin typeface="Arial Narrow" pitchFamily="-109" charset="0"/>
              </a:rPr>
              <a:t> X </a:t>
            </a:r>
            <a:r>
              <a:rPr lang="es-MX" sz="3200" i="1"/>
              <a:t>n/2</a:t>
            </a:r>
            <a:endParaRPr lang="es-MX" sz="3200">
              <a:latin typeface="Arial Narrow" pitchFamily="-109" charset="0"/>
            </a:endParaRPr>
          </a:p>
        </p:txBody>
      </p:sp>
      <p:sp>
        <p:nvSpPr>
          <p:cNvPr id="51213" name="Line 23"/>
          <p:cNvSpPr>
            <a:spLocks noChangeShapeType="1"/>
          </p:cNvSpPr>
          <p:nvPr/>
        </p:nvSpPr>
        <p:spPr bwMode="auto">
          <a:xfrm flipV="1">
            <a:off x="4800600" y="4572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MX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/>
              <a:t>Algoritmo de Strassen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495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spcBef>
                <a:spcPts val="800"/>
              </a:spcBef>
              <a:buFont typeface="Wingdings" pitchFamily="-109" charset="2"/>
              <a:buNone/>
            </a:pPr>
            <a:r>
              <a:rPr sz="2400" noProof="1"/>
              <a:t>void Strassen (int n, matriz A, matriz B, &amp;matriz C)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Font typeface="Wingdings" pitchFamily="-109" charset="2"/>
              <a:buNone/>
            </a:pPr>
            <a:r>
              <a:rPr sz="2400" noProof="1"/>
              <a:t>{	if ( n &lt;= umbral )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Font typeface="Wingdings" pitchFamily="-109" charset="2"/>
              <a:buNone/>
            </a:pPr>
            <a:r>
              <a:rPr sz="2400" noProof="1"/>
              <a:t>		Calcular C = A x B de forma tradicional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Font typeface="Wingdings" pitchFamily="-109" charset="2"/>
              <a:buNone/>
            </a:pPr>
            <a:r>
              <a:rPr sz="2400" noProof="1"/>
              <a:t>	else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Font typeface="Wingdings" pitchFamily="-109" charset="2"/>
              <a:buNone/>
            </a:pPr>
            <a:r>
              <a:rPr sz="2400" noProof="1"/>
              <a:t>	{	Calcular M1 hasta M7 llamando a Strassen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Font typeface="Wingdings" pitchFamily="-109" charset="2"/>
              <a:buNone/>
            </a:pPr>
            <a:r>
              <a:rPr sz="2400" noProof="1"/>
              <a:t>			// ejemplo: </a:t>
            </a:r>
            <a:r>
              <a:rPr sz="2400" noProof="1">
                <a:solidFill>
                  <a:schemeClr val="accent1"/>
                </a:solidFill>
              </a:rPr>
              <a:t>M1 = (A11+A22)*(B11+B22)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Font typeface="Wingdings" pitchFamily="-109" charset="2"/>
              <a:buNone/>
            </a:pPr>
            <a:r>
              <a:rPr sz="2400" noProof="1"/>
              <a:t>			//         Suma_Matriz (n/2, A11, A22, R1)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Font typeface="Wingdings" pitchFamily="-109" charset="2"/>
              <a:buNone/>
            </a:pPr>
            <a:r>
              <a:rPr sz="2400" noProof="1"/>
              <a:t>			//         Suma_Matriz (n/2, B11, B22, R2)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Font typeface="Wingdings" pitchFamily="-109" charset="2"/>
              <a:buNone/>
            </a:pPr>
            <a:r>
              <a:rPr sz="2400" noProof="1"/>
              <a:t>			//         Strassen (n/2, R1, R2, M1)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Font typeface="Wingdings" pitchFamily="-109" charset="2"/>
              <a:buNone/>
            </a:pPr>
            <a:r>
              <a:rPr sz="2400" noProof="1"/>
              <a:t>		Calcular C11 hasta C22 utilizando M1 a M7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Font typeface="Wingdings" pitchFamily="-109" charset="2"/>
              <a:buNone/>
            </a:pPr>
            <a:r>
              <a:rPr sz="2400" noProof="1"/>
              <a:t>	}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Font typeface="Wingdings" pitchFamily="-109" charset="2"/>
              <a:buNone/>
            </a:pPr>
            <a:r>
              <a:rPr sz="2400" noProof="1"/>
              <a:t>}</a:t>
            </a:r>
          </a:p>
        </p:txBody>
      </p:sp>
      <p:sp>
        <p:nvSpPr>
          <p:cNvPr id="522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C36836-1152-0D4B-88D7-75DD07F39865}" type="slidenum">
              <a:rPr lang="es-ES"/>
              <a:pPr/>
              <a:t>22</a:t>
            </a:fld>
            <a:endParaRPr lang="es-E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924800" cy="838200"/>
          </a:xfrm>
        </p:spPr>
        <p:txBody>
          <a:bodyPr/>
          <a:lstStyle/>
          <a:p>
            <a:pPr eaLnBrk="1" hangingPunct="1"/>
            <a:r>
              <a:rPr lang="es-MX" dirty="0"/>
              <a:t>Análisis del algoritmo de Strassen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905000"/>
            <a:ext cx="8534400" cy="46482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s-MX" sz="2800"/>
              <a:t>¿Cuál es la operación básica a medir?</a:t>
            </a:r>
          </a:p>
          <a:p>
            <a:pPr lvl="1" eaLnBrk="1" hangingPunct="1"/>
            <a:r>
              <a:rPr lang="es-MX" sz="2400"/>
              <a:t>La MULTIPLICACIÓN de 2 datos.</a:t>
            </a:r>
          </a:p>
          <a:p>
            <a:pPr eaLnBrk="1" hangingPunct="1"/>
            <a:r>
              <a:rPr lang="es-MX" sz="2800"/>
              <a:t>Sea T(n) el tiempo de una multiplicación de 2 matrices de </a:t>
            </a:r>
            <a:r>
              <a:rPr lang="es-MX" sz="2800" i="1"/>
              <a:t>n</a:t>
            </a:r>
            <a:r>
              <a:rPr lang="es-MX" sz="2800"/>
              <a:t> X </a:t>
            </a:r>
            <a:r>
              <a:rPr lang="es-MX" sz="2800" i="1"/>
              <a:t>n</a:t>
            </a:r>
            <a:r>
              <a:rPr lang="es-MX" sz="2800"/>
              <a:t>…</a:t>
            </a:r>
          </a:p>
          <a:p>
            <a:pPr lvl="1" eaLnBrk="1" hangingPunct="1"/>
            <a:r>
              <a:rPr lang="es-MX" sz="2400"/>
              <a:t>¿Cuál es la fórmula para calcular T(n)?</a:t>
            </a:r>
          </a:p>
          <a:p>
            <a:pPr eaLnBrk="1" hangingPunct="1"/>
            <a:r>
              <a:rPr lang="es-MX" sz="2800"/>
              <a:t>El algoritmo de Strassen, requiere de 7 multiplicaciones de matrices de </a:t>
            </a:r>
            <a:r>
              <a:rPr lang="es-MX" sz="2800" i="1"/>
              <a:t>n/2</a:t>
            </a:r>
            <a:r>
              <a:rPr lang="es-MX" sz="2800"/>
              <a:t> X </a:t>
            </a:r>
            <a:r>
              <a:rPr lang="es-MX" sz="2800" i="1"/>
              <a:t>n/2</a:t>
            </a:r>
            <a:r>
              <a:rPr lang="es-MX" sz="2800"/>
              <a:t>, entonces…</a:t>
            </a:r>
          </a:p>
          <a:p>
            <a:pPr lvl="1" eaLnBrk="1" hangingPunct="1"/>
            <a:r>
              <a:rPr lang="es-MX" sz="2400" b="1"/>
              <a:t>T(n) = 7*T(n/2)</a:t>
            </a:r>
            <a:endParaRPr lang="es-MX" sz="2400"/>
          </a:p>
          <a:p>
            <a:pPr eaLnBrk="1" hangingPunct="1"/>
            <a:r>
              <a:rPr lang="es-MX" sz="2800"/>
              <a:t>La recurrencia se resuelve T(n) = n</a:t>
            </a:r>
            <a:r>
              <a:rPr lang="es-MX" sz="2800" baseline="30000"/>
              <a:t>log 7</a:t>
            </a:r>
            <a:endParaRPr lang="es-MX" sz="2800"/>
          </a:p>
        </p:txBody>
      </p:sp>
      <p:sp>
        <p:nvSpPr>
          <p:cNvPr id="542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475D70-B4AB-7741-89BC-406239EC8413}" type="slidenum">
              <a:rPr lang="es-ES"/>
              <a:pPr/>
              <a:t>23</a:t>
            </a:fld>
            <a:endParaRPr lang="es-ES"/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6705600" y="5334000"/>
            <a:ext cx="17145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defRPr/>
            </a:pPr>
            <a:r>
              <a:rPr lang="en-US" sz="44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 Narrow" pitchFamily="-109" charset="0"/>
              </a:rPr>
              <a:t>O(n</a:t>
            </a:r>
            <a:r>
              <a:rPr lang="en-US" sz="4400" b="1" baseline="3000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 Narrow" pitchFamily="-109" charset="0"/>
              </a:rPr>
              <a:t>2.81</a:t>
            </a:r>
            <a:r>
              <a:rPr lang="en-US" sz="44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 Narrow" pitchFamily="-109" charset="0"/>
              </a:rPr>
              <a:t>)</a:t>
            </a:r>
            <a:endParaRPr lang="en-US" sz="3200" baseline="300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8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8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8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 autoUpdateAnimBg="0"/>
      <p:bldP spid="68612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/>
              <a:t>Aritmética de enteros grandes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MX"/>
              <a:t>Un entero grande puede ser almacenado en una estructura en la que se guarde cada dígito del número.</a:t>
            </a:r>
          </a:p>
          <a:p>
            <a:pPr eaLnBrk="1" hangingPunct="1"/>
            <a:r>
              <a:rPr lang="es-MX"/>
              <a:t>¿Qué algoritmos están involucrados en la implementación de este tipo de dato?</a:t>
            </a:r>
          </a:p>
          <a:p>
            <a:pPr lvl="1" eaLnBrk="1" hangingPunct="1"/>
            <a:r>
              <a:rPr lang="es-MX"/>
              <a:t>Sumar 2 enteros grandes</a:t>
            </a:r>
          </a:p>
          <a:p>
            <a:pPr lvl="1" eaLnBrk="1" hangingPunct="1"/>
            <a:r>
              <a:rPr lang="es-MX"/>
              <a:t>Restar 2 enteros grandes</a:t>
            </a:r>
          </a:p>
          <a:p>
            <a:pPr lvl="1" eaLnBrk="1" hangingPunct="1"/>
            <a:r>
              <a:rPr lang="es-MX"/>
              <a:t>Multiplicar 2 enteros grandes</a:t>
            </a:r>
          </a:p>
          <a:p>
            <a:pPr lvl="1" eaLnBrk="1" hangingPunct="1"/>
            <a:r>
              <a:rPr lang="es-MX"/>
              <a:t>Dividir 2 enteros grandes, etc.</a:t>
            </a:r>
          </a:p>
        </p:txBody>
      </p:sp>
      <p:sp>
        <p:nvSpPr>
          <p:cNvPr id="563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D586AB-8D30-FE41-BC5F-24DCB265E462}" type="slidenum">
              <a:rPr lang="es-ES"/>
              <a:pPr/>
              <a:t>24</a:t>
            </a:fld>
            <a:endParaRPr lang="es-E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/>
              <a:t>Orden de los algoritmos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MX"/>
              <a:t>La suma y la resta, realizadas de manera tradicional, tienen un comportamiento lineal </a:t>
            </a:r>
            <a:r>
              <a:rPr lang="es-MX" b="1"/>
              <a:t>O(n)</a:t>
            </a:r>
            <a:r>
              <a:rPr lang="es-MX"/>
              <a:t>, donde </a:t>
            </a:r>
            <a:r>
              <a:rPr lang="es-MX" i="1"/>
              <a:t>n</a:t>
            </a:r>
            <a:r>
              <a:rPr lang="es-MX"/>
              <a:t> es la cantidad de dígitos del entero grande.</a:t>
            </a:r>
          </a:p>
          <a:p>
            <a:pPr eaLnBrk="1" hangingPunct="1">
              <a:lnSpc>
                <a:spcPct val="90000"/>
              </a:lnSpc>
            </a:pPr>
            <a:r>
              <a:rPr lang="es-MX"/>
              <a:t>La multiplicación en forma tradicional, tiene un comportamiento cuadrático </a:t>
            </a:r>
            <a:r>
              <a:rPr lang="es-MX" b="1"/>
              <a:t>O(n</a:t>
            </a:r>
            <a:r>
              <a:rPr lang="es-MX" b="1" baseline="30000"/>
              <a:t>2</a:t>
            </a:r>
            <a:r>
              <a:rPr lang="es-MX" b="1"/>
              <a:t>) en el </a:t>
            </a:r>
            <a:r>
              <a:rPr lang="es-MX" b="1">
                <a:solidFill>
                  <a:srgbClr val="800000"/>
                </a:solidFill>
              </a:rPr>
              <a:t>peor caso</a:t>
            </a:r>
            <a:r>
              <a:rPr lang="es-MX"/>
              <a:t>…</a:t>
            </a:r>
          </a:p>
          <a:p>
            <a:pPr eaLnBrk="1" hangingPunct="1">
              <a:lnSpc>
                <a:spcPct val="90000"/>
              </a:lnSpc>
            </a:pPr>
            <a:r>
              <a:rPr lang="es-MX"/>
              <a:t>Sin embargo, la </a:t>
            </a:r>
            <a:r>
              <a:rPr lang="es-MX" sz="2800"/>
              <a:t>multiplicación/división/residuo</a:t>
            </a:r>
            <a:r>
              <a:rPr lang="es-MX"/>
              <a:t> por una potencia de 10, tienen un comportamiento lineal </a:t>
            </a:r>
            <a:r>
              <a:rPr lang="es-MX" b="1"/>
              <a:t>O(n)</a:t>
            </a:r>
            <a:r>
              <a:rPr lang="es-MX"/>
              <a:t>.</a:t>
            </a:r>
          </a:p>
        </p:txBody>
      </p:sp>
      <p:sp>
        <p:nvSpPr>
          <p:cNvPr id="583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F613F4-B8CD-7143-8FCB-31518FC10932}" type="slidenum">
              <a:rPr lang="es-ES"/>
              <a:pPr/>
              <a:t>25</a:t>
            </a:fld>
            <a:endParaRPr lang="es-E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534400" cy="75895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MX" sz="3600" dirty="0"/>
              <a:t>Propuesta de mejora al algoritmo de la multiplicación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981200"/>
            <a:ext cx="8686800" cy="4114800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s-MX" sz="2800"/>
              <a:t>Dividir el número en 2 números de tal manera que  </a:t>
            </a:r>
            <a:br>
              <a:rPr lang="es-MX" sz="2800"/>
            </a:br>
            <a:r>
              <a:rPr lang="es-MX" sz="2800"/>
              <a:t>			</a:t>
            </a:r>
            <a:r>
              <a:rPr lang="es-MX" sz="2800" b="1" i="1"/>
              <a:t>e = x * 10</a:t>
            </a:r>
            <a:r>
              <a:rPr lang="es-MX" sz="2800" b="1" i="1" baseline="30000"/>
              <a:t>m</a:t>
            </a:r>
            <a:r>
              <a:rPr lang="es-MX" sz="2800" b="1" i="1"/>
              <a:t> +  y</a:t>
            </a:r>
            <a:endParaRPr lang="es-MX" sz="2800" i="1"/>
          </a:p>
          <a:p>
            <a:pPr eaLnBrk="1" hangingPunct="1"/>
            <a:r>
              <a:rPr lang="es-MX" sz="2800"/>
              <a:t>EJEMPLO: </a:t>
            </a:r>
            <a:r>
              <a:rPr lang="es-MX" sz="2800">
                <a:solidFill>
                  <a:srgbClr val="A50021"/>
                </a:solidFill>
              </a:rPr>
              <a:t>8,234,127 = 8234*10</a:t>
            </a:r>
            <a:r>
              <a:rPr lang="es-MX" sz="2800" baseline="30000">
                <a:solidFill>
                  <a:srgbClr val="A50021"/>
                </a:solidFill>
              </a:rPr>
              <a:t>3</a:t>
            </a:r>
            <a:r>
              <a:rPr lang="es-MX" sz="2800">
                <a:solidFill>
                  <a:srgbClr val="A50021"/>
                </a:solidFill>
              </a:rPr>
              <a:t> + 127</a:t>
            </a:r>
            <a:endParaRPr lang="es-MX" sz="2800"/>
          </a:p>
          <a:p>
            <a:pPr eaLnBrk="1" hangingPunct="1"/>
            <a:r>
              <a:rPr lang="es-MX" sz="2800"/>
              <a:t>Si los 2 números que se desean multiplicar se expresan de esta manera, se tiene que:</a:t>
            </a:r>
          </a:p>
          <a:p>
            <a:pPr eaLnBrk="1" hangingPunct="1"/>
            <a:r>
              <a:rPr lang="es-MX" sz="2800" b="1" i="1"/>
              <a:t>   e</a:t>
            </a:r>
            <a:r>
              <a:rPr lang="es-MX" sz="2800" b="1" i="1" baseline="-25000"/>
              <a:t>1</a:t>
            </a:r>
            <a:r>
              <a:rPr lang="es-MX" sz="2800" b="1" i="1"/>
              <a:t> * e</a:t>
            </a:r>
            <a:r>
              <a:rPr lang="es-MX" sz="2800" b="1" i="1" baseline="-25000"/>
              <a:t>2</a:t>
            </a:r>
            <a:r>
              <a:rPr lang="es-MX" sz="2800" b="1" i="1"/>
              <a:t> 	= (x</a:t>
            </a:r>
            <a:r>
              <a:rPr lang="es-MX" sz="2800" b="1" i="1" baseline="-25000"/>
              <a:t>1</a:t>
            </a:r>
            <a:r>
              <a:rPr lang="es-MX" sz="2800" b="1" i="1"/>
              <a:t>*10</a:t>
            </a:r>
            <a:r>
              <a:rPr lang="es-MX" sz="2800" b="1" i="1" baseline="30000"/>
              <a:t>m</a:t>
            </a:r>
            <a:r>
              <a:rPr lang="es-MX" sz="2800" b="1" i="1"/>
              <a:t> +  y</a:t>
            </a:r>
            <a:r>
              <a:rPr lang="es-MX" sz="2800" b="1" i="1" baseline="-25000"/>
              <a:t>1</a:t>
            </a:r>
            <a:r>
              <a:rPr lang="es-MX" sz="2800" b="1" i="1"/>
              <a:t>) * (x</a:t>
            </a:r>
            <a:r>
              <a:rPr lang="es-MX" sz="2800" b="1" i="1" baseline="-25000"/>
              <a:t>2</a:t>
            </a:r>
            <a:r>
              <a:rPr lang="es-MX" sz="2800" b="1" i="1"/>
              <a:t>*10</a:t>
            </a:r>
            <a:r>
              <a:rPr lang="es-MX" sz="2800" b="1" i="1" baseline="30000"/>
              <a:t>m</a:t>
            </a:r>
            <a:r>
              <a:rPr lang="es-MX" sz="2800" b="1" i="1"/>
              <a:t> </a:t>
            </a:r>
            <a:r>
              <a:rPr lang="es-MX" sz="2800" b="1"/>
              <a:t>+ </a:t>
            </a:r>
            <a:r>
              <a:rPr lang="es-MX" sz="2800" b="1" i="1"/>
              <a:t>y</a:t>
            </a:r>
            <a:r>
              <a:rPr lang="es-MX" sz="2800" b="1" i="1" baseline="-25000"/>
              <a:t>2</a:t>
            </a:r>
            <a:r>
              <a:rPr lang="es-MX" sz="2800" b="1" i="1"/>
              <a:t>)</a:t>
            </a:r>
            <a:endParaRPr lang="es-MX" sz="2800" b="1"/>
          </a:p>
          <a:p>
            <a:pPr eaLnBrk="1" hangingPunct="1">
              <a:buFont typeface="Wingdings" pitchFamily="-109" charset="2"/>
              <a:buNone/>
            </a:pPr>
            <a:r>
              <a:rPr lang="es-MX" sz="2800" b="1"/>
              <a:t>			</a:t>
            </a:r>
            <a:r>
              <a:rPr lang="es-MX" sz="2800" b="1" i="1"/>
              <a:t>= x</a:t>
            </a:r>
            <a:r>
              <a:rPr lang="es-MX" sz="2800" b="1" i="1" baseline="-25000"/>
              <a:t>1</a:t>
            </a:r>
            <a:r>
              <a:rPr lang="es-MX" sz="2800" b="1" i="1"/>
              <a:t>x</a:t>
            </a:r>
            <a:r>
              <a:rPr lang="es-MX" sz="2800" b="1" i="1" baseline="-25000"/>
              <a:t>2</a:t>
            </a:r>
            <a:r>
              <a:rPr lang="es-MX" sz="2800" b="1" i="1"/>
              <a:t>*10</a:t>
            </a:r>
            <a:r>
              <a:rPr lang="es-MX" sz="2800" b="1" i="1" baseline="30000"/>
              <a:t>2m</a:t>
            </a:r>
            <a:r>
              <a:rPr lang="es-MX" sz="2800" b="1" i="1"/>
              <a:t> + (x</a:t>
            </a:r>
            <a:r>
              <a:rPr lang="es-MX" sz="2800" b="1" i="1" baseline="-25000"/>
              <a:t>1</a:t>
            </a:r>
            <a:r>
              <a:rPr lang="es-MX" sz="2800" b="1" i="1"/>
              <a:t>y</a:t>
            </a:r>
            <a:r>
              <a:rPr lang="es-MX" sz="2800" b="1" i="1" baseline="-25000"/>
              <a:t>2</a:t>
            </a:r>
            <a:r>
              <a:rPr lang="es-MX" sz="2800" b="1" i="1"/>
              <a:t> + x</a:t>
            </a:r>
            <a:r>
              <a:rPr lang="es-MX" sz="2800" b="1" i="1" baseline="-25000"/>
              <a:t>2</a:t>
            </a:r>
            <a:r>
              <a:rPr lang="es-MX" sz="2800" b="1" i="1"/>
              <a:t>y</a:t>
            </a:r>
            <a:r>
              <a:rPr lang="es-MX" sz="2800" b="1" i="1" baseline="-25000"/>
              <a:t>1</a:t>
            </a:r>
            <a:r>
              <a:rPr lang="es-MX" sz="2800" b="1" i="1"/>
              <a:t>)*10</a:t>
            </a:r>
            <a:r>
              <a:rPr lang="es-MX" sz="2800" b="1" i="1" baseline="30000"/>
              <a:t>m</a:t>
            </a:r>
            <a:r>
              <a:rPr lang="es-MX" sz="2800" b="1" i="1"/>
              <a:t> + y</a:t>
            </a:r>
            <a:r>
              <a:rPr lang="es-MX" sz="2800" b="1" i="1" baseline="-25000"/>
              <a:t>1</a:t>
            </a:r>
            <a:r>
              <a:rPr lang="es-MX" sz="2800" b="1" i="1"/>
              <a:t>y</a:t>
            </a:r>
            <a:r>
              <a:rPr lang="es-MX" sz="2800" b="1" i="1" baseline="-25000"/>
              <a:t>2</a:t>
            </a:r>
            <a:endParaRPr lang="es-MX" sz="2800" i="1"/>
          </a:p>
          <a:p>
            <a:pPr eaLnBrk="1" hangingPunct="1"/>
            <a:r>
              <a:rPr lang="es-MX" sz="2800"/>
              <a:t>De esta manera se hacen 4 multiplicaciones con enteros más pequeños...</a:t>
            </a:r>
          </a:p>
          <a:p>
            <a:pPr algn="ctr" eaLnBrk="1" hangingPunct="1">
              <a:buFont typeface="Wingdings" pitchFamily="-109" charset="2"/>
              <a:buNone/>
            </a:pPr>
            <a:endParaRPr lang="es-MX" sz="2800"/>
          </a:p>
        </p:txBody>
      </p:sp>
      <p:sp>
        <p:nvSpPr>
          <p:cNvPr id="604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8A6D36-8A19-654A-AE15-4E4E1AF2E113}" type="slidenum">
              <a:rPr lang="es-ES"/>
              <a:pPr/>
              <a:t>26</a:t>
            </a:fld>
            <a:endParaRPr lang="es-E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534400" cy="75895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MX" sz="3600" dirty="0"/>
              <a:t>Propuesta de mejora al algoritmo de la multiplicación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905000"/>
            <a:ext cx="8686800" cy="4114800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s-MX" sz="2800"/>
              <a:t>El análisis de la propuesta, indica que el algoritmo sigue teniendo un orden cuadrático…</a:t>
            </a:r>
          </a:p>
          <a:p>
            <a:pPr eaLnBrk="1" hangingPunct="1"/>
            <a:r>
              <a:rPr lang="es-MX" sz="2800"/>
              <a:t>Sin embargo, se puede eliminar una multiplicación con el siguiente análisis:</a:t>
            </a:r>
          </a:p>
          <a:p>
            <a:pPr eaLnBrk="1" hangingPunct="1"/>
            <a:r>
              <a:rPr sz="2800" i="1" noProof="1"/>
              <a:t>r = (x</a:t>
            </a:r>
            <a:r>
              <a:rPr sz="2800" i="1" baseline="-25000" noProof="1"/>
              <a:t>1</a:t>
            </a:r>
            <a:r>
              <a:rPr sz="2800" i="1" noProof="1"/>
              <a:t> + y</a:t>
            </a:r>
            <a:r>
              <a:rPr sz="2800" i="1" baseline="-25000" noProof="1"/>
              <a:t>1</a:t>
            </a:r>
            <a:r>
              <a:rPr sz="2800" i="1" noProof="1"/>
              <a:t>) * (x</a:t>
            </a:r>
            <a:r>
              <a:rPr sz="2800" i="1" baseline="-25000" noProof="1"/>
              <a:t>2</a:t>
            </a:r>
            <a:r>
              <a:rPr sz="2800" i="1" noProof="1"/>
              <a:t> + y</a:t>
            </a:r>
            <a:r>
              <a:rPr sz="2800" i="1" baseline="-25000" noProof="1"/>
              <a:t>2</a:t>
            </a:r>
            <a:r>
              <a:rPr sz="2800" i="1" noProof="1"/>
              <a:t>) = x</a:t>
            </a:r>
            <a:r>
              <a:rPr sz="2800" i="1" baseline="-25000" noProof="1"/>
              <a:t>1</a:t>
            </a:r>
            <a:r>
              <a:rPr sz="2800" i="1" noProof="1"/>
              <a:t>x</a:t>
            </a:r>
            <a:r>
              <a:rPr sz="2800" i="1" baseline="-25000" noProof="1"/>
              <a:t>2</a:t>
            </a:r>
            <a:r>
              <a:rPr sz="2800" i="1" noProof="1"/>
              <a:t> + (x</a:t>
            </a:r>
            <a:r>
              <a:rPr sz="2800" i="1" baseline="-25000" noProof="1"/>
              <a:t>1</a:t>
            </a:r>
            <a:r>
              <a:rPr sz="2800" i="1" noProof="1"/>
              <a:t>y</a:t>
            </a:r>
            <a:r>
              <a:rPr sz="2800" i="1" baseline="-25000" noProof="1"/>
              <a:t>2</a:t>
            </a:r>
            <a:r>
              <a:rPr sz="2800" i="1" noProof="1"/>
              <a:t> + x</a:t>
            </a:r>
            <a:r>
              <a:rPr sz="2800" i="1" baseline="-25000" noProof="1"/>
              <a:t>2</a:t>
            </a:r>
            <a:r>
              <a:rPr sz="2800" i="1" noProof="1"/>
              <a:t>y</a:t>
            </a:r>
            <a:r>
              <a:rPr sz="2800" i="1" baseline="-25000" noProof="1"/>
              <a:t>1</a:t>
            </a:r>
            <a:r>
              <a:rPr sz="2800" i="1" noProof="1"/>
              <a:t>) + y</a:t>
            </a:r>
            <a:r>
              <a:rPr sz="2800" i="1" baseline="-25000" noProof="1"/>
              <a:t>1</a:t>
            </a:r>
            <a:r>
              <a:rPr sz="2800" i="1" noProof="1"/>
              <a:t>y</a:t>
            </a:r>
            <a:r>
              <a:rPr sz="2800" i="1" baseline="-25000" noProof="1"/>
              <a:t>2</a:t>
            </a:r>
            <a:endParaRPr sz="2800" noProof="1"/>
          </a:p>
          <a:p>
            <a:pPr eaLnBrk="1" hangingPunct="1"/>
            <a:r>
              <a:rPr sz="2800" noProof="1"/>
              <a:t>y por lo tanto: </a:t>
            </a:r>
            <a:r>
              <a:rPr sz="2800" i="1" noProof="1"/>
              <a:t>(x</a:t>
            </a:r>
            <a:r>
              <a:rPr sz="2800" i="1" baseline="-25000" noProof="1"/>
              <a:t>1</a:t>
            </a:r>
            <a:r>
              <a:rPr sz="2800" i="1" noProof="1"/>
              <a:t>y</a:t>
            </a:r>
            <a:r>
              <a:rPr sz="2800" i="1" baseline="-25000" noProof="1"/>
              <a:t>2</a:t>
            </a:r>
            <a:r>
              <a:rPr sz="2800" i="1" noProof="1"/>
              <a:t> + x</a:t>
            </a:r>
            <a:r>
              <a:rPr sz="2800" i="1" baseline="-25000" noProof="1"/>
              <a:t>2</a:t>
            </a:r>
            <a:r>
              <a:rPr sz="2800" i="1" noProof="1"/>
              <a:t>y</a:t>
            </a:r>
            <a:r>
              <a:rPr sz="2800" i="1" baseline="-25000" noProof="1"/>
              <a:t>1</a:t>
            </a:r>
            <a:r>
              <a:rPr sz="2800" i="1" noProof="1"/>
              <a:t>) = r - x</a:t>
            </a:r>
            <a:r>
              <a:rPr sz="2800" i="1" baseline="-25000" noProof="1"/>
              <a:t>1</a:t>
            </a:r>
            <a:r>
              <a:rPr sz="2800" i="1" noProof="1"/>
              <a:t>x</a:t>
            </a:r>
            <a:r>
              <a:rPr sz="2800" i="1" baseline="-25000" noProof="1"/>
              <a:t>2 </a:t>
            </a:r>
            <a:r>
              <a:rPr sz="2800" i="1" noProof="1"/>
              <a:t> - y</a:t>
            </a:r>
            <a:r>
              <a:rPr sz="2800" i="1" baseline="-25000" noProof="1"/>
              <a:t>1</a:t>
            </a:r>
            <a:r>
              <a:rPr sz="2800" i="1" noProof="1"/>
              <a:t>y</a:t>
            </a:r>
            <a:r>
              <a:rPr sz="2800" i="1" baseline="-25000" noProof="1"/>
              <a:t>2</a:t>
            </a:r>
          </a:p>
          <a:p>
            <a:pPr eaLnBrk="1" hangingPunct="1"/>
            <a:r>
              <a:rPr sz="2800" noProof="1"/>
              <a:t>y sustituyendo en: </a:t>
            </a:r>
            <a:r>
              <a:rPr sz="2800" b="1" i="1" noProof="1"/>
              <a:t>x</a:t>
            </a:r>
            <a:r>
              <a:rPr sz="2800" b="1" i="1" baseline="-25000" noProof="1"/>
              <a:t>1</a:t>
            </a:r>
            <a:r>
              <a:rPr sz="2800" b="1" i="1" noProof="1"/>
              <a:t>x</a:t>
            </a:r>
            <a:r>
              <a:rPr sz="2800" b="1" i="1" baseline="-25000" noProof="1"/>
              <a:t>2</a:t>
            </a:r>
            <a:r>
              <a:rPr sz="2800" b="1" i="1" noProof="1"/>
              <a:t>*10</a:t>
            </a:r>
            <a:r>
              <a:rPr sz="2800" b="1" i="1" baseline="30000" noProof="1"/>
              <a:t>2m</a:t>
            </a:r>
            <a:r>
              <a:rPr sz="2800" b="1" i="1" noProof="1"/>
              <a:t> + (x</a:t>
            </a:r>
            <a:r>
              <a:rPr sz="2800" b="1" i="1" baseline="-25000" noProof="1"/>
              <a:t>1</a:t>
            </a:r>
            <a:r>
              <a:rPr sz="2800" b="1" i="1" noProof="1"/>
              <a:t>y</a:t>
            </a:r>
            <a:r>
              <a:rPr sz="2800" b="1" i="1" baseline="-25000" noProof="1"/>
              <a:t>2</a:t>
            </a:r>
            <a:r>
              <a:rPr sz="2800" b="1" i="1" noProof="1"/>
              <a:t> + x</a:t>
            </a:r>
            <a:r>
              <a:rPr sz="2800" b="1" i="1" baseline="-25000" noProof="1"/>
              <a:t>2</a:t>
            </a:r>
            <a:r>
              <a:rPr sz="2800" b="1" i="1" noProof="1"/>
              <a:t>y</a:t>
            </a:r>
            <a:r>
              <a:rPr sz="2800" b="1" i="1" baseline="-25000" noProof="1"/>
              <a:t>1</a:t>
            </a:r>
            <a:r>
              <a:rPr sz="2800" b="1" i="1" noProof="1"/>
              <a:t>)*10</a:t>
            </a:r>
            <a:r>
              <a:rPr sz="2800" b="1" i="1" baseline="30000" noProof="1"/>
              <a:t>m</a:t>
            </a:r>
            <a:r>
              <a:rPr sz="2800" b="1" i="1" noProof="1"/>
              <a:t> + y</a:t>
            </a:r>
            <a:r>
              <a:rPr sz="2800" b="1" i="1" baseline="-25000" noProof="1"/>
              <a:t>1</a:t>
            </a:r>
            <a:r>
              <a:rPr sz="2800" b="1" i="1" noProof="1"/>
              <a:t>y</a:t>
            </a:r>
            <a:r>
              <a:rPr sz="2800" b="1" i="1" baseline="-25000" noProof="1"/>
              <a:t>2</a:t>
            </a:r>
          </a:p>
          <a:p>
            <a:pPr eaLnBrk="1" hangingPunct="1"/>
            <a:r>
              <a:rPr sz="2800" b="1" i="1" noProof="1"/>
              <a:t>x</a:t>
            </a:r>
            <a:r>
              <a:rPr sz="2800" b="1" i="1" baseline="-25000" noProof="1"/>
              <a:t>1</a:t>
            </a:r>
            <a:r>
              <a:rPr sz="2800" b="1" i="1" noProof="1"/>
              <a:t>x</a:t>
            </a:r>
            <a:r>
              <a:rPr sz="2800" b="1" i="1" baseline="-25000" noProof="1"/>
              <a:t>2</a:t>
            </a:r>
            <a:r>
              <a:rPr sz="2800" b="1" i="1" noProof="1"/>
              <a:t>*10</a:t>
            </a:r>
            <a:r>
              <a:rPr sz="2800" b="1" i="1" baseline="30000" noProof="1"/>
              <a:t>2m</a:t>
            </a:r>
            <a:r>
              <a:rPr sz="2800" b="1" i="1" noProof="1"/>
              <a:t> + (r - x</a:t>
            </a:r>
            <a:r>
              <a:rPr sz="2800" b="1" i="1" baseline="-25000" noProof="1"/>
              <a:t>1</a:t>
            </a:r>
            <a:r>
              <a:rPr sz="2800" b="1" i="1" noProof="1"/>
              <a:t>x</a:t>
            </a:r>
            <a:r>
              <a:rPr sz="2800" b="1" i="1" baseline="-25000" noProof="1"/>
              <a:t>2 </a:t>
            </a:r>
            <a:r>
              <a:rPr sz="2800" b="1" i="1" noProof="1"/>
              <a:t> - y</a:t>
            </a:r>
            <a:r>
              <a:rPr sz="2800" b="1" i="1" baseline="-25000" noProof="1"/>
              <a:t>1</a:t>
            </a:r>
            <a:r>
              <a:rPr sz="2800" b="1" i="1" noProof="1"/>
              <a:t>y</a:t>
            </a:r>
            <a:r>
              <a:rPr sz="2800" b="1" i="1" baseline="-25000" noProof="1"/>
              <a:t>2</a:t>
            </a:r>
            <a:r>
              <a:rPr sz="2800" b="1" i="1" noProof="1"/>
              <a:t>)*10</a:t>
            </a:r>
            <a:r>
              <a:rPr sz="2800" b="1" i="1" baseline="30000" noProof="1"/>
              <a:t>m</a:t>
            </a:r>
            <a:r>
              <a:rPr sz="2800" b="1" i="1" noProof="1"/>
              <a:t> + y</a:t>
            </a:r>
            <a:r>
              <a:rPr sz="2800" b="1" i="1" baseline="-25000" noProof="1"/>
              <a:t>1</a:t>
            </a:r>
            <a:r>
              <a:rPr sz="2800" b="1" i="1" noProof="1"/>
              <a:t>y</a:t>
            </a:r>
            <a:r>
              <a:rPr sz="2800" b="1" i="1" baseline="-25000" noProof="1"/>
              <a:t>2</a:t>
            </a:r>
          </a:p>
          <a:p>
            <a:pPr eaLnBrk="1" hangingPunct="1"/>
            <a:r>
              <a:rPr sz="2800" b="1" i="1" noProof="1"/>
              <a:t>x</a:t>
            </a:r>
            <a:r>
              <a:rPr sz="2800" b="1" i="1" baseline="-25000" noProof="1"/>
              <a:t>1</a:t>
            </a:r>
            <a:r>
              <a:rPr sz="2800" b="1" i="1" noProof="1"/>
              <a:t>x</a:t>
            </a:r>
            <a:r>
              <a:rPr sz="2800" b="1" i="1" baseline="-25000" noProof="1"/>
              <a:t>2</a:t>
            </a:r>
            <a:r>
              <a:rPr sz="2800" b="1" i="1" noProof="1"/>
              <a:t>*10</a:t>
            </a:r>
            <a:r>
              <a:rPr sz="2800" b="1" i="1" baseline="30000" noProof="1"/>
              <a:t>2m</a:t>
            </a:r>
            <a:r>
              <a:rPr sz="2800" b="1" i="1" noProof="1"/>
              <a:t> + ((x</a:t>
            </a:r>
            <a:r>
              <a:rPr sz="2800" b="1" i="1" baseline="-25000" noProof="1"/>
              <a:t>1</a:t>
            </a:r>
            <a:r>
              <a:rPr sz="2800" b="1" i="1" noProof="1"/>
              <a:t>+y</a:t>
            </a:r>
            <a:r>
              <a:rPr sz="2800" b="1" i="1" baseline="-25000" noProof="1"/>
              <a:t>1</a:t>
            </a:r>
            <a:r>
              <a:rPr sz="2800" b="1" i="1" noProof="1"/>
              <a:t>)*(x</a:t>
            </a:r>
            <a:r>
              <a:rPr sz="2800" b="1" i="1" baseline="-25000" noProof="1"/>
              <a:t>2</a:t>
            </a:r>
            <a:r>
              <a:rPr sz="2800" b="1" i="1" noProof="1"/>
              <a:t>+y</a:t>
            </a:r>
            <a:r>
              <a:rPr sz="2800" b="1" i="1" baseline="-25000" noProof="1"/>
              <a:t>2</a:t>
            </a:r>
            <a:r>
              <a:rPr sz="2800" b="1" i="1" noProof="1"/>
              <a:t>) - x</a:t>
            </a:r>
            <a:r>
              <a:rPr sz="2800" b="1" i="1" baseline="-25000" noProof="1"/>
              <a:t>1</a:t>
            </a:r>
            <a:r>
              <a:rPr sz="2800" b="1" i="1" noProof="1"/>
              <a:t>x</a:t>
            </a:r>
            <a:r>
              <a:rPr sz="2800" b="1" i="1" baseline="-25000" noProof="1"/>
              <a:t>2 </a:t>
            </a:r>
            <a:r>
              <a:rPr sz="2800" b="1" i="1" noProof="1"/>
              <a:t> - y</a:t>
            </a:r>
            <a:r>
              <a:rPr sz="2800" b="1" i="1" baseline="-25000" noProof="1"/>
              <a:t>1</a:t>
            </a:r>
            <a:r>
              <a:rPr sz="2800" b="1" i="1" noProof="1"/>
              <a:t>y</a:t>
            </a:r>
            <a:r>
              <a:rPr sz="2800" b="1" i="1" baseline="-25000" noProof="1"/>
              <a:t>2</a:t>
            </a:r>
            <a:r>
              <a:rPr sz="2800" b="1" i="1" noProof="1"/>
              <a:t>)*10</a:t>
            </a:r>
            <a:r>
              <a:rPr sz="2800" b="1" i="1" baseline="30000" noProof="1"/>
              <a:t>m</a:t>
            </a:r>
            <a:r>
              <a:rPr sz="2800" b="1" i="1" noProof="1"/>
              <a:t> + y</a:t>
            </a:r>
            <a:r>
              <a:rPr sz="2800" b="1" i="1" baseline="-25000" noProof="1"/>
              <a:t>1</a:t>
            </a:r>
            <a:r>
              <a:rPr sz="2800" b="1" i="1" noProof="1"/>
              <a:t>y</a:t>
            </a:r>
            <a:r>
              <a:rPr sz="2800" b="1" i="1" baseline="-25000" noProof="1"/>
              <a:t>2</a:t>
            </a:r>
            <a:endParaRPr sz="2800" i="1" baseline="-25000" noProof="1"/>
          </a:p>
        </p:txBody>
      </p:sp>
      <p:sp>
        <p:nvSpPr>
          <p:cNvPr id="624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70CC13-D1B1-3945-A365-BF000DFC848C}" type="slidenum">
              <a:rPr lang="es-ES"/>
              <a:pPr/>
              <a:t>27</a:t>
            </a:fld>
            <a:endParaRPr lang="es-E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/>
              <a:t>Algoritmo de la multiplicación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905000"/>
            <a:ext cx="8153400" cy="41148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spcBef>
                <a:spcPts val="800"/>
              </a:spcBef>
              <a:buFont typeface="Wingdings" pitchFamily="-109" charset="2"/>
              <a:buNone/>
            </a:pPr>
            <a:r>
              <a:rPr lang="es-MX" sz="2000" i="1" dirty="0"/>
              <a:t>entero_grande</a:t>
            </a:r>
            <a:r>
              <a:rPr sz="2000" i="1" noProof="1"/>
              <a:t>Multiplica (n1, n2: entero_grande)</a:t>
            </a:r>
            <a:r>
              <a:rPr lang="es-MX" sz="2000" i="1" dirty="0"/>
              <a:t>{</a:t>
            </a:r>
            <a:endParaRPr sz="2000" i="1" noProof="1"/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Font typeface="Wingdings" pitchFamily="-109" charset="2"/>
              <a:buNone/>
            </a:pPr>
            <a:r>
              <a:rPr sz="2000" i="1" noProof="1"/>
              <a:t>n = cantidad de dígitos mayor entre n1 y n2.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Font typeface="Wingdings" pitchFamily="-109" charset="2"/>
              <a:buNone/>
            </a:pPr>
            <a:r>
              <a:rPr sz="2000" i="1" noProof="1"/>
              <a:t>if (n1 = 0 ) </a:t>
            </a:r>
            <a:r>
              <a:rPr lang="es-MX" sz="2000" i="1" dirty="0"/>
              <a:t>||</a:t>
            </a:r>
            <a:r>
              <a:rPr sz="2000" i="1" noProof="1"/>
              <a:t> (n2 = 0) return 0;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Font typeface="Wingdings" pitchFamily="-109" charset="2"/>
              <a:buNone/>
            </a:pPr>
            <a:r>
              <a:rPr sz="2000" i="1" noProof="1"/>
              <a:t>else if (n &lt;= </a:t>
            </a:r>
            <a:r>
              <a:rPr sz="2000" b="1" i="1" noProof="1"/>
              <a:t>umbral</a:t>
            </a:r>
            <a:r>
              <a:rPr sz="2000" i="1" noProof="1"/>
              <a:t> ) return n1*n2 </a:t>
            </a:r>
            <a:r>
              <a:rPr sz="2000" i="1" u="sng" noProof="1"/>
              <a:t>tradicional</a:t>
            </a:r>
            <a:r>
              <a:rPr sz="2000" i="1" noProof="1"/>
              <a:t>;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Font typeface="Wingdings" pitchFamily="-109" charset="2"/>
              <a:buNone/>
            </a:pPr>
            <a:r>
              <a:rPr sz="2000" i="1" noProof="1"/>
              <a:t>       else</a:t>
            </a:r>
            <a:r>
              <a:rPr lang="es-MX" sz="2000" i="1" dirty="0"/>
              <a:t>{</a:t>
            </a:r>
            <a:endParaRPr sz="2000" i="1" noProof="1"/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Font typeface="Wingdings" pitchFamily="-109" charset="2"/>
              <a:buNone/>
            </a:pPr>
            <a:r>
              <a:rPr sz="2000" i="1" noProof="1"/>
              <a:t>          	m = n </a:t>
            </a:r>
            <a:r>
              <a:rPr lang="es-MX" sz="2000" i="1" dirty="0"/>
              <a:t>/</a:t>
            </a:r>
            <a:r>
              <a:rPr sz="2000" i="1" noProof="1"/>
              <a:t> 2;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Font typeface="Wingdings" pitchFamily="-109" charset="2"/>
              <a:buNone/>
            </a:pPr>
            <a:r>
              <a:rPr sz="2000" i="1" noProof="1"/>
              <a:t>		x1 = n1 div 10</a:t>
            </a:r>
            <a:r>
              <a:rPr sz="2000" i="1" baseline="30000" noProof="1"/>
              <a:t>m</a:t>
            </a:r>
            <a:r>
              <a:rPr sz="2000" i="1" noProof="1"/>
              <a:t>; y1 = n1 mod 10</a:t>
            </a:r>
            <a:r>
              <a:rPr sz="2000" i="1" baseline="30000" noProof="1"/>
              <a:t>m</a:t>
            </a:r>
            <a:r>
              <a:rPr sz="2000" i="1" noProof="1"/>
              <a:t>;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Font typeface="Wingdings" pitchFamily="-109" charset="2"/>
              <a:buNone/>
            </a:pPr>
            <a:r>
              <a:rPr sz="2000" i="1" noProof="1"/>
              <a:t>		x2 = n2 div 10</a:t>
            </a:r>
            <a:r>
              <a:rPr sz="2000" i="1" baseline="30000" noProof="1"/>
              <a:t>m</a:t>
            </a:r>
            <a:r>
              <a:rPr sz="2000" i="1" noProof="1"/>
              <a:t>; y2 = n2 mod 10</a:t>
            </a:r>
            <a:r>
              <a:rPr sz="2000" i="1" baseline="30000" noProof="1"/>
              <a:t>m</a:t>
            </a:r>
            <a:r>
              <a:rPr sz="2000" i="1" noProof="1"/>
              <a:t>;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Font typeface="Wingdings" pitchFamily="-109" charset="2"/>
              <a:buNone/>
            </a:pPr>
            <a:r>
              <a:rPr sz="2000" i="1" noProof="1"/>
              <a:t>		r = Multiplica(x1+y1, x2+y2);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Font typeface="Wingdings" pitchFamily="-109" charset="2"/>
              <a:buNone/>
            </a:pPr>
            <a:r>
              <a:rPr sz="2000" i="1" noProof="1"/>
              <a:t>		p = Multiplica(x1, x2);  q = Multiplica(y1, y2);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Font typeface="Wingdings" pitchFamily="-109" charset="2"/>
              <a:buNone/>
            </a:pPr>
            <a:r>
              <a:rPr sz="2000" i="1" noProof="1"/>
              <a:t>		return (p </a:t>
            </a:r>
            <a:r>
              <a:rPr sz="2000" noProof="1"/>
              <a:t>X</a:t>
            </a:r>
            <a:r>
              <a:rPr sz="2000" i="1" noProof="1"/>
              <a:t> 10</a:t>
            </a:r>
            <a:r>
              <a:rPr sz="2000" i="1" baseline="30000" noProof="1"/>
              <a:t>2m</a:t>
            </a:r>
            <a:r>
              <a:rPr sz="2000" i="1" noProof="1"/>
              <a:t> + (r-p-q) </a:t>
            </a:r>
            <a:r>
              <a:rPr sz="2000" noProof="1"/>
              <a:t>X</a:t>
            </a:r>
            <a:r>
              <a:rPr sz="2000" i="1" noProof="1"/>
              <a:t> 10</a:t>
            </a:r>
            <a:r>
              <a:rPr sz="2000" i="1" baseline="30000" noProof="1"/>
              <a:t>m</a:t>
            </a:r>
            <a:r>
              <a:rPr sz="2000" i="1" noProof="1"/>
              <a:t> + q);</a:t>
            </a:r>
            <a:endParaRPr lang="es-MX" sz="2000" i="1" dirty="0"/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Font typeface="Wingdings" pitchFamily="-109" charset="2"/>
              <a:buNone/>
            </a:pPr>
            <a:r>
              <a:rPr lang="es-MX" sz="2000" i="1" dirty="0"/>
              <a:t>}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Font typeface="Wingdings" pitchFamily="-109" charset="2"/>
              <a:buNone/>
            </a:pPr>
            <a:r>
              <a:rPr lang="es-MX" sz="2000" i="1" dirty="0"/>
              <a:t>}</a:t>
            </a:r>
            <a:endParaRPr sz="2000" i="1" noProof="1"/>
          </a:p>
        </p:txBody>
      </p:sp>
      <p:sp>
        <p:nvSpPr>
          <p:cNvPr id="645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3A6DD94-08BE-5F47-B4AC-697E6DAF7229}" type="slidenum">
              <a:rPr lang="es-ES"/>
              <a:pPr/>
              <a:t>28</a:t>
            </a:fld>
            <a:endParaRPr lang="es-E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514600" y="3124200"/>
            <a:ext cx="5878513" cy="1008063"/>
            <a:chOff x="1872" y="2352"/>
            <a:chExt cx="3703" cy="590"/>
          </a:xfrm>
        </p:grpSpPr>
        <p:sp>
          <p:nvSpPr>
            <p:cNvPr id="64519" name="Text Box 4"/>
            <p:cNvSpPr txBox="1">
              <a:spLocks noChangeArrowheads="1"/>
            </p:cNvSpPr>
            <p:nvPr/>
          </p:nvSpPr>
          <p:spPr bwMode="auto">
            <a:xfrm>
              <a:off x="3888" y="2400"/>
              <a:ext cx="1687" cy="54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MX" i="1">
                  <a:latin typeface="Arial Narrow" pitchFamily="-109" charset="0"/>
                </a:rPr>
                <a:t>Límite en que resulta mejor</a:t>
              </a:r>
            </a:p>
            <a:p>
              <a:pPr eaLnBrk="0" hangingPunct="0"/>
              <a:r>
                <a:rPr lang="es-MX" i="1">
                  <a:latin typeface="Arial Narrow" pitchFamily="-109" charset="0"/>
                </a:rPr>
                <a:t>realizar la operación en forma</a:t>
              </a:r>
            </a:p>
            <a:p>
              <a:pPr eaLnBrk="0" hangingPunct="0"/>
              <a:r>
                <a:rPr lang="es-MX" i="1">
                  <a:latin typeface="Arial Narrow" pitchFamily="-109" charset="0"/>
                </a:rPr>
                <a:t>tradicional</a:t>
              </a:r>
              <a:endParaRPr lang="es-MX" sz="2400"/>
            </a:p>
          </p:txBody>
        </p:sp>
        <p:sp>
          <p:nvSpPr>
            <p:cNvPr id="64520" name="Line 5"/>
            <p:cNvSpPr>
              <a:spLocks noChangeShapeType="1"/>
            </p:cNvSpPr>
            <p:nvPr/>
          </p:nvSpPr>
          <p:spPr bwMode="auto">
            <a:xfrm flipH="1" flipV="1">
              <a:off x="1872" y="2352"/>
              <a:ext cx="201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</p:grpSp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6705600" y="4953000"/>
            <a:ext cx="17145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defRPr/>
            </a:pPr>
            <a:r>
              <a:rPr lang="en-US" sz="4400" b="1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 Narrow" pitchFamily="-109" charset="0"/>
              </a:rPr>
              <a:t>O(n</a:t>
            </a:r>
            <a:r>
              <a:rPr lang="en-US" sz="4400" b="1" baseline="30000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 Narrow" pitchFamily="-109" charset="0"/>
              </a:rPr>
              <a:t>1.58</a:t>
            </a:r>
            <a:r>
              <a:rPr lang="en-US" sz="4400" b="1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 Narrow" pitchFamily="-109" charset="0"/>
              </a:rPr>
              <a:t>)</a:t>
            </a:r>
            <a:endParaRPr lang="en-US" sz="2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3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3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3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3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37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37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37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37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37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37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37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37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 autoUpdateAnimBg="0"/>
      <p:bldP spid="73734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MX"/>
              <a:t>Generalización de </a:t>
            </a:r>
            <a:br>
              <a:rPr lang="es-MX"/>
            </a:br>
            <a:r>
              <a:rPr lang="es-MX"/>
              <a:t>Divide y vencerás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209800"/>
            <a:ext cx="8077200" cy="4114800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itchFamily="-109" charset="2"/>
              <a:buNone/>
            </a:pPr>
            <a:r>
              <a:rPr lang="es-MX" sz="2400" b="1" i="1"/>
              <a:t>Función DV(x)</a:t>
            </a:r>
            <a:endParaRPr lang="es-MX" sz="2400" i="1"/>
          </a:p>
          <a:p>
            <a:pPr eaLnBrk="1" hangingPunct="1">
              <a:buFont typeface="Wingdings" pitchFamily="-109" charset="2"/>
              <a:buNone/>
            </a:pPr>
            <a:r>
              <a:rPr lang="es-MX" sz="2400" b="1" i="1"/>
              <a:t>if</a:t>
            </a:r>
            <a:r>
              <a:rPr lang="es-MX" sz="2400" i="1"/>
              <a:t> x es suficientemente pequeño o sencillo</a:t>
            </a:r>
          </a:p>
          <a:p>
            <a:pPr lvl="1" eaLnBrk="1" hangingPunct="1">
              <a:buFont typeface="Wingdings" pitchFamily="-109" charset="2"/>
              <a:buNone/>
            </a:pPr>
            <a:r>
              <a:rPr lang="es-MX" sz="2400" b="1" i="1"/>
              <a:t>return</a:t>
            </a:r>
            <a:r>
              <a:rPr lang="es-MX" sz="2400" i="1"/>
              <a:t> (solución tradicional al problema)</a:t>
            </a:r>
          </a:p>
          <a:p>
            <a:pPr eaLnBrk="1" hangingPunct="1">
              <a:buFont typeface="Wingdings" pitchFamily="-109" charset="2"/>
              <a:buNone/>
            </a:pPr>
            <a:r>
              <a:rPr lang="es-MX" sz="2400" b="1" i="1"/>
              <a:t>else{</a:t>
            </a:r>
            <a:endParaRPr lang="es-MX" sz="2400" i="1"/>
          </a:p>
          <a:p>
            <a:pPr lvl="1" eaLnBrk="1" hangingPunct="1">
              <a:buFont typeface="Wingdings" pitchFamily="-109" charset="2"/>
              <a:buNone/>
            </a:pPr>
            <a:r>
              <a:rPr lang="es-MX" sz="2400" i="1"/>
              <a:t>Descomponer x en casos más pequeños x</a:t>
            </a:r>
            <a:r>
              <a:rPr lang="es-MX" sz="2400" i="1" baseline="-25000"/>
              <a:t>1</a:t>
            </a:r>
            <a:r>
              <a:rPr lang="es-MX" sz="2400" i="1"/>
              <a:t>, x</a:t>
            </a:r>
            <a:r>
              <a:rPr lang="es-MX" sz="2400" i="1" baseline="-25000"/>
              <a:t>2</a:t>
            </a:r>
            <a:r>
              <a:rPr lang="es-MX" sz="2400" i="1"/>
              <a:t>, … x</a:t>
            </a:r>
            <a:r>
              <a:rPr lang="es-MX" sz="2400" i="1" baseline="-25000"/>
              <a:t>m</a:t>
            </a:r>
            <a:endParaRPr lang="es-MX" sz="2400" i="1"/>
          </a:p>
          <a:p>
            <a:pPr lvl="1" eaLnBrk="1" hangingPunct="1">
              <a:buFont typeface="Wingdings" pitchFamily="-109" charset="2"/>
              <a:buNone/>
            </a:pPr>
            <a:r>
              <a:rPr lang="es-MX" sz="2400" b="1" i="1"/>
              <a:t>for</a:t>
            </a:r>
            <a:r>
              <a:rPr lang="es-MX" sz="2400" i="1"/>
              <a:t> i = 1 </a:t>
            </a:r>
            <a:r>
              <a:rPr lang="es-MX" sz="2400" b="1" i="1"/>
              <a:t>to</a:t>
            </a:r>
            <a:r>
              <a:rPr lang="es-MX" sz="2400" i="1"/>
              <a:t> m </a:t>
            </a:r>
            <a:r>
              <a:rPr lang="es-MX" sz="2400" b="1" i="1"/>
              <a:t>do</a:t>
            </a:r>
            <a:r>
              <a:rPr lang="es-MX" sz="2400" i="1"/>
              <a:t>  y</a:t>
            </a:r>
            <a:r>
              <a:rPr lang="es-MX" sz="2400" i="1" baseline="-25000"/>
              <a:t>i</a:t>
            </a:r>
            <a:r>
              <a:rPr lang="es-MX" sz="2400" i="1"/>
              <a:t> = DV(x</a:t>
            </a:r>
            <a:r>
              <a:rPr lang="es-MX" sz="2400" i="1" baseline="-25000"/>
              <a:t>i</a:t>
            </a:r>
            <a:r>
              <a:rPr lang="es-MX" sz="2400" i="1"/>
              <a:t>)</a:t>
            </a:r>
          </a:p>
          <a:p>
            <a:pPr lvl="1" eaLnBrk="1" hangingPunct="1">
              <a:buFont typeface="Wingdings" pitchFamily="-109" charset="2"/>
              <a:buNone/>
            </a:pPr>
            <a:r>
              <a:rPr lang="es-MX" sz="2400" i="1"/>
              <a:t>Recombinar las y</a:t>
            </a:r>
            <a:r>
              <a:rPr lang="es-MX" sz="2400" i="1" baseline="-25000"/>
              <a:t>i</a:t>
            </a:r>
            <a:r>
              <a:rPr lang="es-MX" sz="2400" i="1"/>
              <a:t> para obtener la solución y de x</a:t>
            </a:r>
            <a:endParaRPr lang="es-MX" sz="2400"/>
          </a:p>
          <a:p>
            <a:pPr lvl="1" eaLnBrk="1" hangingPunct="1">
              <a:buFont typeface="Wingdings" pitchFamily="-109" charset="2"/>
              <a:buNone/>
            </a:pPr>
            <a:r>
              <a:rPr lang="es-MX" sz="2400" b="1" i="1"/>
              <a:t>return</a:t>
            </a:r>
            <a:r>
              <a:rPr lang="es-MX" sz="2400" i="1"/>
              <a:t> y</a:t>
            </a:r>
          </a:p>
          <a:p>
            <a:pPr lvl="1" eaLnBrk="1" hangingPunct="1">
              <a:buFont typeface="Wingdings" pitchFamily="-109" charset="2"/>
              <a:buNone/>
            </a:pPr>
            <a:r>
              <a:rPr lang="es-MX" sz="2400" i="1"/>
              <a:t>}</a:t>
            </a:r>
            <a:endParaRPr lang="es-MX" sz="2400"/>
          </a:p>
          <a:p>
            <a:pPr lvl="1" eaLnBrk="1" hangingPunct="1"/>
            <a:endParaRPr lang="es-MX" sz="2400"/>
          </a:p>
        </p:txBody>
      </p:sp>
      <p:sp>
        <p:nvSpPr>
          <p:cNvPr id="655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C03628-3F0E-6B4A-ADE3-4DC04FBAF2F9}" type="slidenum">
              <a:rPr lang="es-ES"/>
              <a:pPr/>
              <a:t>29</a:t>
            </a:fld>
            <a:endParaRPr lang="es-E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MX" sz="4000" dirty="0"/>
              <a:t>Casos que aplican” Divide y vencerás”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133600"/>
            <a:ext cx="7772400" cy="4114800"/>
          </a:xfrm>
        </p:spPr>
        <p:txBody>
          <a:bodyPr>
            <a:normAutofit fontScale="92500" lnSpcReduction="20000"/>
          </a:bodyPr>
          <a:lstStyle/>
          <a:p>
            <a:pPr marL="534988" indent="-534988" eaLnBrk="1" hangingPunct="1">
              <a:buClr>
                <a:schemeClr val="tx1"/>
              </a:buClr>
              <a:buFont typeface="Symbol" pitchFamily="-109" charset="2"/>
              <a:buChar char="Ä"/>
            </a:pPr>
            <a:r>
              <a:rPr lang="es-MX" sz="4000"/>
              <a:t>Búsqueda binaria</a:t>
            </a:r>
          </a:p>
          <a:p>
            <a:pPr marL="534988" indent="-534988" eaLnBrk="1" hangingPunct="1">
              <a:buClr>
                <a:schemeClr val="tx1"/>
              </a:buClr>
              <a:buFont typeface="Wingdings" pitchFamily="-109" charset="2"/>
              <a:buChar char="ü"/>
            </a:pPr>
            <a:r>
              <a:rPr lang="es-MX" sz="4000"/>
              <a:t>Merge Sort</a:t>
            </a:r>
          </a:p>
          <a:p>
            <a:pPr marL="534988" indent="-534988" eaLnBrk="1" hangingPunct="1">
              <a:buClr>
                <a:schemeClr val="tx1"/>
              </a:buClr>
              <a:buFont typeface="Wingdings" pitchFamily="-109" charset="2"/>
              <a:buChar char="ü"/>
            </a:pPr>
            <a:r>
              <a:rPr lang="es-MX" sz="4000"/>
              <a:t>Quick Sort</a:t>
            </a:r>
          </a:p>
          <a:p>
            <a:pPr marL="534988" indent="-534988" eaLnBrk="1" hangingPunct="1">
              <a:buClr>
                <a:schemeClr val="tx1"/>
              </a:buClr>
              <a:buFont typeface="Wingdings" pitchFamily="-109" charset="2"/>
              <a:buChar char="ü"/>
            </a:pPr>
            <a:r>
              <a:rPr lang="es-MX" sz="4000"/>
              <a:t>Algoritmo de Strassen’s para multiplicar matrices</a:t>
            </a:r>
          </a:p>
          <a:p>
            <a:pPr marL="534988" indent="-534988" eaLnBrk="1" hangingPunct="1">
              <a:buClr>
                <a:schemeClr val="tx1"/>
              </a:buClr>
              <a:buFont typeface="Wingdings" pitchFamily="-109" charset="2"/>
              <a:buChar char="ü"/>
            </a:pPr>
            <a:r>
              <a:rPr lang="es-MX" sz="4000"/>
              <a:t>Aritmética de enteros grandes</a:t>
            </a:r>
            <a:endParaRPr lang="es-MX"/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70E50B-65C8-D741-85A0-838E52B73CC1}" type="slidenum">
              <a:rPr lang="es-ES"/>
              <a:pPr/>
              <a:t>3</a:t>
            </a:fld>
            <a:endParaRPr lang="es-E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/>
              <a:t>Condiciones para utilizar Divide y Vencerás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981200"/>
            <a:ext cx="8839200" cy="41148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s-MX" sz="3000"/>
              <a:t>Debe ser posible descomponer el problema en subproblemas.</a:t>
            </a:r>
          </a:p>
          <a:p>
            <a:pPr eaLnBrk="1" hangingPunct="1">
              <a:lnSpc>
                <a:spcPct val="90000"/>
              </a:lnSpc>
            </a:pPr>
            <a:r>
              <a:rPr lang="es-MX" sz="3000"/>
              <a:t>Debe ser posible recomponer las soluciones de una manera eficiente.</a:t>
            </a:r>
          </a:p>
          <a:p>
            <a:pPr eaLnBrk="1" hangingPunct="1">
              <a:lnSpc>
                <a:spcPct val="90000"/>
              </a:lnSpc>
            </a:pPr>
            <a:r>
              <a:rPr lang="es-MX" sz="3000"/>
              <a:t>Los subproblemas deben de ser, en lo posible, del mismo tamaño.</a:t>
            </a:r>
          </a:p>
          <a:p>
            <a:pPr eaLnBrk="1" hangingPunct="1">
              <a:lnSpc>
                <a:spcPct val="90000"/>
              </a:lnSpc>
            </a:pPr>
            <a:r>
              <a:rPr lang="es-MX" sz="3000" b="1">
                <a:solidFill>
                  <a:srgbClr val="000099"/>
                </a:solidFill>
              </a:rPr>
              <a:t>¿Cuándo NO utilizar DyV?</a:t>
            </a:r>
            <a:endParaRPr lang="es-MX" b="1">
              <a:solidFill>
                <a:srgbClr val="000099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s-MX" sz="2400">
                <a:solidFill>
                  <a:srgbClr val="000099"/>
                </a:solidFill>
              </a:rPr>
              <a:t>Si el tamaño de los subproblemas es casi el mismo tamaño original.</a:t>
            </a:r>
          </a:p>
          <a:p>
            <a:pPr lvl="1" eaLnBrk="1" hangingPunct="1">
              <a:lnSpc>
                <a:spcPct val="90000"/>
              </a:lnSpc>
            </a:pPr>
            <a:r>
              <a:rPr lang="es-MX" sz="2400">
                <a:solidFill>
                  <a:srgbClr val="000099"/>
                </a:solidFill>
              </a:rPr>
              <a:t>Si la cantidad de subproblemas es casi la misma que el tamaño del problema.</a:t>
            </a:r>
            <a:endParaRPr lang="es-MX">
              <a:solidFill>
                <a:srgbClr val="000099"/>
              </a:solidFill>
            </a:endParaRPr>
          </a:p>
        </p:txBody>
      </p:sp>
      <p:sp>
        <p:nvSpPr>
          <p:cNvPr id="675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D56A45-849C-7849-8B9E-4F518EBB926A}" type="slidenum">
              <a:rPr lang="es-ES"/>
              <a:pPr/>
              <a:t>30</a:t>
            </a:fld>
            <a:endParaRPr lang="es-E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MX"/>
              <a:t>Comportamiento general de algoritmos con DyV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s-MX" sz="2800"/>
              <a:t>Sea:</a:t>
            </a:r>
          </a:p>
          <a:p>
            <a:pPr lvl="1" eaLnBrk="1" hangingPunct="1">
              <a:lnSpc>
                <a:spcPct val="80000"/>
              </a:lnSpc>
            </a:pPr>
            <a:r>
              <a:rPr lang="es-MX" sz="2400" i="1"/>
              <a:t>m</a:t>
            </a:r>
            <a:r>
              <a:rPr lang="es-MX" sz="2400"/>
              <a:t> la cantidad de subcasos más pequeños que se requieren para la solución (llamadas recursivas).</a:t>
            </a:r>
          </a:p>
          <a:p>
            <a:pPr lvl="1" eaLnBrk="1" hangingPunct="1">
              <a:lnSpc>
                <a:spcPct val="80000"/>
              </a:lnSpc>
            </a:pPr>
            <a:r>
              <a:rPr lang="es-MX" sz="2400" i="1"/>
              <a:t>b</a:t>
            </a:r>
            <a:r>
              <a:rPr lang="es-MX" sz="2400"/>
              <a:t> el factor con que se divide el problema en casos más pequeños.</a:t>
            </a:r>
          </a:p>
          <a:p>
            <a:pPr lvl="1" eaLnBrk="1" hangingPunct="1">
              <a:lnSpc>
                <a:spcPct val="80000"/>
              </a:lnSpc>
            </a:pPr>
            <a:r>
              <a:rPr lang="es-MX" sz="2400" i="1"/>
              <a:t>k</a:t>
            </a:r>
            <a:r>
              <a:rPr lang="es-MX" sz="2400"/>
              <a:t> un valor cualquiera para el análisis.</a:t>
            </a:r>
          </a:p>
          <a:p>
            <a:pPr eaLnBrk="1" hangingPunct="1">
              <a:lnSpc>
                <a:spcPct val="80000"/>
              </a:lnSpc>
            </a:pPr>
            <a:r>
              <a:rPr lang="es-MX" sz="2800"/>
              <a:t>Entonces el orden es:</a:t>
            </a:r>
          </a:p>
          <a:p>
            <a:pPr algn="ctr" eaLnBrk="1" hangingPunct="1">
              <a:lnSpc>
                <a:spcPct val="80000"/>
              </a:lnSpc>
              <a:buFont typeface="Wingdings" pitchFamily="-109" charset="2"/>
              <a:buNone/>
            </a:pPr>
            <a:r>
              <a:rPr lang="es-MX" sz="3600" b="1">
                <a:solidFill>
                  <a:schemeClr val="accent2"/>
                </a:solidFill>
              </a:rPr>
              <a:t>O(n</a:t>
            </a:r>
            <a:r>
              <a:rPr lang="es-MX" sz="3600" b="1" baseline="30000">
                <a:solidFill>
                  <a:schemeClr val="accent2"/>
                </a:solidFill>
              </a:rPr>
              <a:t>k</a:t>
            </a:r>
            <a:r>
              <a:rPr lang="es-MX" sz="3600" b="1">
                <a:solidFill>
                  <a:schemeClr val="accent2"/>
                </a:solidFill>
              </a:rPr>
              <a:t>)</a:t>
            </a:r>
            <a:r>
              <a:rPr lang="es-MX" sz="3600"/>
              <a:t> si </a:t>
            </a:r>
            <a:r>
              <a:rPr lang="es-MX" sz="3600" i="1"/>
              <a:t>m</a:t>
            </a:r>
            <a:r>
              <a:rPr lang="es-MX" sz="3600"/>
              <a:t> &lt; b</a:t>
            </a:r>
            <a:r>
              <a:rPr lang="es-MX" sz="3600" baseline="30000"/>
              <a:t>k</a:t>
            </a:r>
          </a:p>
          <a:p>
            <a:pPr algn="ctr" eaLnBrk="1" hangingPunct="1">
              <a:lnSpc>
                <a:spcPct val="80000"/>
              </a:lnSpc>
              <a:buFont typeface="Wingdings" pitchFamily="-109" charset="2"/>
              <a:buNone/>
            </a:pPr>
            <a:r>
              <a:rPr lang="es-MX" sz="3600" b="1">
                <a:solidFill>
                  <a:schemeClr val="accent2"/>
                </a:solidFill>
              </a:rPr>
              <a:t>O(n</a:t>
            </a:r>
            <a:r>
              <a:rPr lang="es-MX" sz="3600" b="1" baseline="30000">
                <a:solidFill>
                  <a:schemeClr val="accent2"/>
                </a:solidFill>
              </a:rPr>
              <a:t>k </a:t>
            </a:r>
            <a:r>
              <a:rPr lang="es-MX" sz="3600" b="1">
                <a:solidFill>
                  <a:schemeClr val="accent2"/>
                </a:solidFill>
              </a:rPr>
              <a:t>log n)</a:t>
            </a:r>
            <a:r>
              <a:rPr lang="es-MX" sz="3600"/>
              <a:t> si </a:t>
            </a:r>
            <a:r>
              <a:rPr lang="es-MX" sz="3600" i="1"/>
              <a:t>m</a:t>
            </a:r>
            <a:r>
              <a:rPr lang="es-MX" sz="3600"/>
              <a:t> = b</a:t>
            </a:r>
            <a:r>
              <a:rPr lang="es-MX" sz="3600" baseline="30000"/>
              <a:t>k</a:t>
            </a:r>
          </a:p>
          <a:p>
            <a:pPr algn="ctr" eaLnBrk="1" hangingPunct="1">
              <a:lnSpc>
                <a:spcPct val="80000"/>
              </a:lnSpc>
              <a:buFont typeface="Wingdings" pitchFamily="-109" charset="2"/>
              <a:buNone/>
            </a:pPr>
            <a:r>
              <a:rPr lang="es-MX" sz="3600" b="1">
                <a:solidFill>
                  <a:schemeClr val="accent2"/>
                </a:solidFill>
              </a:rPr>
              <a:t>O(n</a:t>
            </a:r>
            <a:r>
              <a:rPr lang="es-MX" sz="3600" b="1" baseline="30000">
                <a:solidFill>
                  <a:schemeClr val="accent2"/>
                </a:solidFill>
              </a:rPr>
              <a:t>log</a:t>
            </a:r>
            <a:r>
              <a:rPr lang="es-MX" sz="2800" b="1" baseline="-2000">
                <a:solidFill>
                  <a:schemeClr val="accent2"/>
                </a:solidFill>
              </a:rPr>
              <a:t>b </a:t>
            </a:r>
            <a:r>
              <a:rPr lang="es-MX" sz="3600" b="1" i="1" baseline="30000">
                <a:solidFill>
                  <a:schemeClr val="accent2"/>
                </a:solidFill>
              </a:rPr>
              <a:t>m</a:t>
            </a:r>
            <a:r>
              <a:rPr lang="es-MX" sz="3600" b="1">
                <a:solidFill>
                  <a:schemeClr val="accent2"/>
                </a:solidFill>
              </a:rPr>
              <a:t>)</a:t>
            </a:r>
            <a:r>
              <a:rPr lang="es-MX" sz="3600"/>
              <a:t> si </a:t>
            </a:r>
            <a:r>
              <a:rPr lang="es-MX" sz="3600" i="1"/>
              <a:t>m</a:t>
            </a:r>
            <a:r>
              <a:rPr lang="es-MX" sz="3600"/>
              <a:t> &gt; b</a:t>
            </a:r>
            <a:r>
              <a:rPr lang="es-MX" sz="3600" baseline="30000"/>
              <a:t>k</a:t>
            </a:r>
          </a:p>
        </p:txBody>
      </p:sp>
      <p:sp>
        <p:nvSpPr>
          <p:cNvPr id="696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3DCD810-7A94-1047-A803-0510716C341A}" type="slidenum">
              <a:rPr lang="es-ES"/>
              <a:pPr/>
              <a:t>31</a:t>
            </a:fld>
            <a:endParaRPr lang="es-E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s-ES"/>
              <a:t>Ejercicios</a:t>
            </a:r>
          </a:p>
        </p:txBody>
      </p:sp>
      <p:sp>
        <p:nvSpPr>
          <p:cNvPr id="71683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itchFamily="-109" charset="2"/>
              <a:buNone/>
            </a:pPr>
            <a:endParaRPr lang="es-ES">
              <a:latin typeface="Arial" pitchFamily="-109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/>
              <a:t>Diseño de algoritmo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/>
              <a:t>Diseña un algoritmo utilizando la técnica de Divide y Vencerás que calcule: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-109" charset="2"/>
              <a:buNone/>
            </a:pPr>
            <a:r>
              <a:rPr lang="es-ES"/>
              <a:t>		 </a:t>
            </a:r>
            <a:r>
              <a:rPr lang="es-ES" baseline="-25000"/>
              <a:t>n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-109" charset="2"/>
              <a:buNone/>
            </a:pPr>
            <a:r>
              <a:rPr lang="es-ES"/>
              <a:t>		∑ x</a:t>
            </a:r>
            <a:r>
              <a:rPr lang="es-ES" baseline="30000"/>
              <a:t>2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-109" charset="2"/>
              <a:buNone/>
            </a:pPr>
            <a:endParaRPr lang="es-ES" sz="1400" baseline="3000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-109" charset="2"/>
              <a:buNone/>
            </a:pPr>
            <a:r>
              <a:rPr lang="es-ES" baseline="30000"/>
              <a:t>		x=1</a:t>
            </a:r>
          </a:p>
        </p:txBody>
      </p:sp>
      <p:sp>
        <p:nvSpPr>
          <p:cNvPr id="737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403885-E5D5-B843-AF21-454501FB72CE}" type="slidenum">
              <a:rPr lang="es-ES"/>
              <a:pPr/>
              <a:t>33</a:t>
            </a:fld>
            <a:endParaRPr lang="es-E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"/>
              <a:t>Solución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-109" charset="2"/>
              <a:buNone/>
            </a:pPr>
            <a:r>
              <a:rPr sz="3600" noProof="1"/>
              <a:t>function sumatoria (inicio, fin)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Wingdings" pitchFamily="-109" charset="2"/>
              <a:buNone/>
            </a:pPr>
            <a:r>
              <a:rPr sz="3600" noProof="1"/>
              <a:t>if (inicio == fin)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Font typeface="Wingdings" pitchFamily="-109" charset="2"/>
              <a:buNone/>
            </a:pPr>
            <a:r>
              <a:rPr sz="3600" noProof="1"/>
              <a:t>return fin*fin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Wingdings" pitchFamily="-109" charset="2"/>
              <a:buNone/>
            </a:pPr>
            <a:r>
              <a:rPr sz="3600" noProof="1"/>
              <a:t>else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Font typeface="Wingdings" pitchFamily="-109" charset="2"/>
              <a:buNone/>
            </a:pPr>
            <a:r>
              <a:rPr sz="3600" noProof="1"/>
              <a:t>m = (inicio + fin) div 2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Font typeface="Wingdings" pitchFamily="-109" charset="2"/>
              <a:buNone/>
            </a:pPr>
            <a:r>
              <a:rPr sz="3600" noProof="1"/>
              <a:t>x1 = sumatoria (inicio, m)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Font typeface="Wingdings" pitchFamily="-109" charset="2"/>
              <a:buNone/>
            </a:pPr>
            <a:r>
              <a:rPr sz="3600" noProof="1"/>
              <a:t>x2 = sumatoria (m</a:t>
            </a:r>
            <a:r>
              <a:rPr lang="es-MX" sz="3600"/>
              <a:t>+1</a:t>
            </a:r>
            <a:r>
              <a:rPr sz="3600" noProof="1"/>
              <a:t>, fin)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Font typeface="Wingdings" pitchFamily="-109" charset="2"/>
              <a:buNone/>
            </a:pPr>
            <a:r>
              <a:rPr sz="3600" noProof="1"/>
              <a:t>return x1 + x2</a:t>
            </a:r>
          </a:p>
        </p:txBody>
      </p:sp>
      <p:sp>
        <p:nvSpPr>
          <p:cNvPr id="757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409C9A-8170-3341-90CB-FA72312FAC61}" type="slidenum">
              <a:rPr lang="es-ES"/>
              <a:pPr/>
              <a:t>34</a:t>
            </a:fld>
            <a:endParaRPr lang="es-E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/>
              <a:t>Fórmula recursiva</a:t>
            </a:r>
          </a:p>
        </p:txBody>
      </p:sp>
      <p:sp>
        <p:nvSpPr>
          <p:cNvPr id="77828" name="Rectangle 7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7772400" cy="45720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tabLst>
                <a:tab pos="1246188" algn="l"/>
                <a:tab pos="1787525" algn="l"/>
              </a:tabLst>
            </a:pPr>
            <a:r>
              <a:rPr sz="2800" noProof="1"/>
              <a:t>Calcula la fórmula recursiva de T(n) para el siguiente algoritmo:</a:t>
            </a:r>
          </a:p>
          <a:p>
            <a:pPr lvl="1" indent="-180975" eaLnBrk="1" hangingPunct="1">
              <a:lnSpc>
                <a:spcPct val="90000"/>
              </a:lnSpc>
              <a:buFont typeface="Wingdings" pitchFamily="-109" charset="2"/>
              <a:buNone/>
              <a:tabLst>
                <a:tab pos="1246188" algn="l"/>
                <a:tab pos="1787525" algn="l"/>
              </a:tabLst>
            </a:pPr>
            <a:r>
              <a:rPr sz="2400" noProof="1"/>
              <a:t>Función DVx (x, n)</a:t>
            </a:r>
          </a:p>
          <a:p>
            <a:pPr lvl="1" indent="-180975" eaLnBrk="1" hangingPunct="1">
              <a:lnSpc>
                <a:spcPct val="90000"/>
              </a:lnSpc>
              <a:buFont typeface="Wingdings" pitchFamily="-109" charset="2"/>
              <a:buNone/>
              <a:tabLst>
                <a:tab pos="1246188" algn="l"/>
                <a:tab pos="1787525" algn="l"/>
              </a:tabLst>
            </a:pPr>
            <a:r>
              <a:rPr sz="2400" noProof="1"/>
              <a:t>if  (n==1)</a:t>
            </a:r>
          </a:p>
          <a:p>
            <a:pPr lvl="1" indent="-180975" eaLnBrk="1" hangingPunct="1">
              <a:lnSpc>
                <a:spcPct val="90000"/>
              </a:lnSpc>
              <a:buFont typeface="Wingdings" pitchFamily="-109" charset="2"/>
              <a:buNone/>
              <a:tabLst>
                <a:tab pos="1246188" algn="l"/>
                <a:tab pos="1787525" algn="l"/>
              </a:tabLst>
            </a:pPr>
            <a:r>
              <a:rPr sz="2400" noProof="1"/>
              <a:t>		return 1</a:t>
            </a:r>
          </a:p>
          <a:p>
            <a:pPr lvl="1" indent="-180975" eaLnBrk="1" hangingPunct="1">
              <a:lnSpc>
                <a:spcPct val="90000"/>
              </a:lnSpc>
              <a:buFont typeface="Wingdings" pitchFamily="-109" charset="2"/>
              <a:buNone/>
              <a:tabLst>
                <a:tab pos="1246188" algn="l"/>
                <a:tab pos="1787525" algn="l"/>
              </a:tabLst>
            </a:pPr>
            <a:r>
              <a:rPr sz="2400" noProof="1"/>
              <a:t>else</a:t>
            </a:r>
          </a:p>
          <a:p>
            <a:pPr lvl="1" indent="-180975" eaLnBrk="1" hangingPunct="1">
              <a:lnSpc>
                <a:spcPct val="90000"/>
              </a:lnSpc>
              <a:buFont typeface="Wingdings" pitchFamily="-109" charset="2"/>
              <a:buNone/>
              <a:tabLst>
                <a:tab pos="1246188" algn="l"/>
                <a:tab pos="1787525" algn="l"/>
              </a:tabLst>
            </a:pPr>
            <a:r>
              <a:rPr sz="2400" noProof="1"/>
              <a:t>		m = n div 3</a:t>
            </a:r>
          </a:p>
          <a:p>
            <a:pPr lvl="1" indent="-180975" eaLnBrk="1" hangingPunct="1">
              <a:lnSpc>
                <a:spcPct val="90000"/>
              </a:lnSpc>
              <a:buFont typeface="Wingdings" pitchFamily="-109" charset="2"/>
              <a:buNone/>
              <a:tabLst>
                <a:tab pos="1246188" algn="l"/>
                <a:tab pos="1787525" algn="l"/>
              </a:tabLst>
            </a:pPr>
            <a:r>
              <a:rPr sz="2400" noProof="1"/>
              <a:t>		descompone (x, x</a:t>
            </a:r>
            <a:r>
              <a:rPr sz="2400" baseline="-25000" noProof="1"/>
              <a:t>1</a:t>
            </a:r>
            <a:r>
              <a:rPr sz="2400" noProof="1"/>
              <a:t>, x</a:t>
            </a:r>
            <a:r>
              <a:rPr sz="2400" baseline="-25000" noProof="1"/>
              <a:t>2</a:t>
            </a:r>
            <a:r>
              <a:rPr sz="2400" noProof="1"/>
              <a:t>, x</a:t>
            </a:r>
            <a:r>
              <a:rPr sz="2400" baseline="-25000" noProof="1"/>
              <a:t>3</a:t>
            </a:r>
            <a:r>
              <a:rPr sz="2400" noProof="1"/>
              <a:t>, x</a:t>
            </a:r>
            <a:r>
              <a:rPr sz="2400" baseline="-25000" noProof="1"/>
              <a:t>4</a:t>
            </a:r>
            <a:r>
              <a:rPr sz="2400" noProof="1"/>
              <a:t>, x</a:t>
            </a:r>
            <a:r>
              <a:rPr sz="2400" baseline="-25000" noProof="1"/>
              <a:t>5</a:t>
            </a:r>
            <a:r>
              <a:rPr sz="2400" noProof="1"/>
              <a:t>, m)</a:t>
            </a:r>
            <a:r>
              <a:rPr lang="es-ES" sz="2400"/>
              <a:t> </a:t>
            </a:r>
            <a:r>
              <a:rPr sz="2400" noProof="1"/>
              <a:t>// T</a:t>
            </a:r>
            <a:r>
              <a:rPr sz="2400" baseline="-25000" noProof="1"/>
              <a:t>d</a:t>
            </a:r>
            <a:r>
              <a:rPr sz="2400" noProof="1"/>
              <a:t>(n) = n</a:t>
            </a:r>
            <a:r>
              <a:rPr lang="es-MX" sz="2400" baseline="30000"/>
              <a:t>2</a:t>
            </a:r>
            <a:r>
              <a:rPr sz="2400" noProof="1"/>
              <a:t>+3</a:t>
            </a:r>
          </a:p>
          <a:p>
            <a:pPr lvl="1" indent="-180975" eaLnBrk="1" hangingPunct="1">
              <a:lnSpc>
                <a:spcPct val="90000"/>
              </a:lnSpc>
              <a:buFont typeface="Wingdings" pitchFamily="-109" charset="2"/>
              <a:buNone/>
              <a:tabLst>
                <a:tab pos="1246188" algn="l"/>
                <a:tab pos="1787525" algn="l"/>
              </a:tabLst>
            </a:pPr>
            <a:r>
              <a:rPr sz="2400" noProof="1"/>
              <a:t>		for i = 1 to 5 do</a:t>
            </a:r>
          </a:p>
          <a:p>
            <a:pPr lvl="1" indent="-180975" eaLnBrk="1" hangingPunct="1">
              <a:lnSpc>
                <a:spcPct val="90000"/>
              </a:lnSpc>
              <a:buFont typeface="Wingdings" pitchFamily="-109" charset="2"/>
              <a:buNone/>
              <a:tabLst>
                <a:tab pos="1246188" algn="l"/>
                <a:tab pos="1787525" algn="l"/>
              </a:tabLst>
            </a:pPr>
            <a:r>
              <a:rPr sz="2400" noProof="1"/>
              <a:t>			y</a:t>
            </a:r>
            <a:r>
              <a:rPr sz="2400" baseline="-25000" noProof="1"/>
              <a:t>i</a:t>
            </a:r>
            <a:r>
              <a:rPr sz="2400" noProof="1"/>
              <a:t> = DVx (x</a:t>
            </a:r>
            <a:r>
              <a:rPr sz="2400" baseline="-25000" noProof="1"/>
              <a:t>i</a:t>
            </a:r>
            <a:r>
              <a:rPr sz="2400" noProof="1"/>
              <a:t> , m)</a:t>
            </a:r>
          </a:p>
          <a:p>
            <a:pPr lvl="1" indent="-180975" eaLnBrk="1" hangingPunct="1">
              <a:lnSpc>
                <a:spcPct val="90000"/>
              </a:lnSpc>
              <a:buFont typeface="Wingdings" pitchFamily="-109" charset="2"/>
              <a:buNone/>
              <a:tabLst>
                <a:tab pos="1246188" algn="l"/>
                <a:tab pos="1787525" algn="l"/>
              </a:tabLst>
            </a:pPr>
            <a:r>
              <a:rPr sz="2400" noProof="1"/>
              <a:t>		y = recombina (y</a:t>
            </a:r>
            <a:r>
              <a:rPr sz="2400" baseline="-25000" noProof="1"/>
              <a:t>1</a:t>
            </a:r>
            <a:r>
              <a:rPr sz="2400" noProof="1"/>
              <a:t>, y</a:t>
            </a:r>
            <a:r>
              <a:rPr sz="2400" baseline="-25000" noProof="1"/>
              <a:t>2</a:t>
            </a:r>
            <a:r>
              <a:rPr sz="2400" noProof="1"/>
              <a:t>, y</a:t>
            </a:r>
            <a:r>
              <a:rPr sz="2400" baseline="-25000" noProof="1"/>
              <a:t>3</a:t>
            </a:r>
            <a:r>
              <a:rPr sz="2400" noProof="1"/>
              <a:t>, y</a:t>
            </a:r>
            <a:r>
              <a:rPr sz="2400" baseline="-25000" noProof="1"/>
              <a:t>4</a:t>
            </a:r>
            <a:r>
              <a:rPr sz="2400" noProof="1"/>
              <a:t>, y</a:t>
            </a:r>
            <a:r>
              <a:rPr sz="2400" baseline="-25000" noProof="1"/>
              <a:t>5 </a:t>
            </a:r>
            <a:r>
              <a:rPr sz="2400" noProof="1"/>
              <a:t>, m)</a:t>
            </a:r>
            <a:r>
              <a:rPr lang="es-ES" sz="2400"/>
              <a:t> </a:t>
            </a:r>
            <a:r>
              <a:rPr sz="2400" noProof="1"/>
              <a:t>// T</a:t>
            </a:r>
            <a:r>
              <a:rPr sz="2400" baseline="-25000" noProof="1"/>
              <a:t>r</a:t>
            </a:r>
            <a:r>
              <a:rPr sz="2400" noProof="1"/>
              <a:t>(n) = n-1</a:t>
            </a:r>
          </a:p>
          <a:p>
            <a:pPr lvl="1" indent="-180975" eaLnBrk="1" hangingPunct="1">
              <a:lnSpc>
                <a:spcPct val="90000"/>
              </a:lnSpc>
              <a:buFont typeface="Wingdings" pitchFamily="-109" charset="2"/>
              <a:buNone/>
              <a:tabLst>
                <a:tab pos="1246188" algn="l"/>
                <a:tab pos="1787525" algn="l"/>
              </a:tabLst>
            </a:pPr>
            <a:r>
              <a:rPr sz="2400" noProof="1"/>
              <a:t>		return y</a:t>
            </a:r>
          </a:p>
        </p:txBody>
      </p:sp>
      <p:sp>
        <p:nvSpPr>
          <p:cNvPr id="778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DFA299-F9D2-904A-81DD-80E789D270F9}" type="slidenum">
              <a:rPr lang="es-ES"/>
              <a:pPr/>
              <a:t>35</a:t>
            </a:fld>
            <a:endParaRPr lang="es-E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/>
              <a:t>Recurrencia de T(n)</a:t>
            </a:r>
          </a:p>
        </p:txBody>
      </p:sp>
      <p:sp>
        <p:nvSpPr>
          <p:cNvPr id="7987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/>
              <a:t>Resuelve la siguiente recurrencia (encuentra su forma cerrada):</a:t>
            </a:r>
          </a:p>
          <a:p>
            <a:pPr lvl="1" eaLnBrk="1" hangingPunct="1"/>
            <a:r>
              <a:rPr lang="es-ES"/>
              <a:t>Si n = 1, entonces T(n) = 1</a:t>
            </a:r>
          </a:p>
          <a:p>
            <a:pPr lvl="1" eaLnBrk="1" hangingPunct="1"/>
            <a:r>
              <a:rPr lang="es-ES"/>
              <a:t>Si n &gt; 1, entonces T(n) = 5 T(</a:t>
            </a:r>
            <a:r>
              <a:rPr lang="es-ES" baseline="30000"/>
              <a:t>n</a:t>
            </a:r>
            <a:r>
              <a:rPr lang="es-ES"/>
              <a:t>/</a:t>
            </a:r>
            <a:r>
              <a:rPr lang="es-ES" baseline="-25000"/>
              <a:t>3</a:t>
            </a:r>
            <a:r>
              <a:rPr lang="es-ES"/>
              <a:t>) + 2n</a:t>
            </a:r>
          </a:p>
          <a:p>
            <a:pPr eaLnBrk="1" hangingPunct="1"/>
            <a:endParaRPr lang="es-ES"/>
          </a:p>
          <a:p>
            <a:pPr eaLnBrk="1" hangingPunct="1"/>
            <a:r>
              <a:rPr lang="es-ES"/>
              <a:t>Tomar en cuenta la siguiente fórmula:</a:t>
            </a:r>
          </a:p>
        </p:txBody>
      </p:sp>
      <p:sp>
        <p:nvSpPr>
          <p:cNvPr id="798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38A50E-ECCC-5247-A893-D13D45CDE33E}" type="slidenum">
              <a:rPr lang="es-ES"/>
              <a:pPr/>
              <a:t>36</a:t>
            </a:fld>
            <a:endParaRPr lang="es-ES"/>
          </a:p>
        </p:txBody>
      </p:sp>
      <p:graphicFrame>
        <p:nvGraphicFramePr>
          <p:cNvPr id="79874" name="Object 6"/>
          <p:cNvGraphicFramePr>
            <a:graphicFrameLocks noChangeAspect="1"/>
          </p:cNvGraphicFramePr>
          <p:nvPr/>
        </p:nvGraphicFramePr>
        <p:xfrm>
          <a:off x="3581400" y="5334000"/>
          <a:ext cx="19812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0" name="Equation" r:id="rId4" imgW="952200" imgH="444240" progId="Equation.3">
                  <p:embed/>
                </p:oleObj>
              </mc:Choice>
              <mc:Fallback>
                <p:oleObj name="Equation" r:id="rId4" imgW="952200" imgH="444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5334000"/>
                        <a:ext cx="1981200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/>
              <a:t>Búsqueda binaria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905000"/>
            <a:ext cx="8382000" cy="4114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s-MX"/>
              <a:t>Enfoque con la técnica de “divide y vencerás” : SOLUCIÓN RECURSIVA.</a:t>
            </a:r>
          </a:p>
          <a:p>
            <a:pPr eaLnBrk="1" hangingPunct="1">
              <a:lnSpc>
                <a:spcPct val="80000"/>
              </a:lnSpc>
            </a:pPr>
            <a:endParaRPr lang="es-MX" sz="1800"/>
          </a:p>
          <a:p>
            <a:pPr lvl="1" eaLnBrk="1" hangingPunct="1">
              <a:lnSpc>
                <a:spcPct val="80000"/>
              </a:lnSpc>
              <a:buFont typeface="Wingdings" pitchFamily="-109" charset="2"/>
              <a:buNone/>
            </a:pPr>
            <a:r>
              <a:rPr lang="es-MX" sz="2400" b="1" i="1"/>
              <a:t>int</a:t>
            </a:r>
            <a:r>
              <a:rPr sz="2400" b="1" i="1" noProof="1"/>
              <a:t> busca (inicio, fin: index)</a:t>
            </a:r>
            <a:r>
              <a:rPr lang="es-MX" sz="2400" b="1" i="1"/>
              <a:t>{</a:t>
            </a:r>
            <a:endParaRPr sz="2400" b="1" i="1" noProof="1"/>
          </a:p>
          <a:p>
            <a:pPr lvl="1" eaLnBrk="1" hangingPunct="1">
              <a:lnSpc>
                <a:spcPct val="80000"/>
              </a:lnSpc>
              <a:buFont typeface="Wingdings" pitchFamily="-109" charset="2"/>
              <a:buNone/>
            </a:pPr>
            <a:r>
              <a:rPr sz="2400" b="1" i="1" noProof="1"/>
              <a:t>if (inicio &gt; fin)  return 0;</a:t>
            </a:r>
          </a:p>
          <a:p>
            <a:pPr lvl="1" eaLnBrk="1" hangingPunct="1">
              <a:lnSpc>
                <a:spcPct val="80000"/>
              </a:lnSpc>
              <a:buFont typeface="Wingdings" pitchFamily="-109" charset="2"/>
              <a:buNone/>
            </a:pPr>
            <a:r>
              <a:rPr sz="2400" b="1" i="1" noProof="1"/>
              <a:t>else </a:t>
            </a:r>
          </a:p>
          <a:p>
            <a:pPr lvl="1" eaLnBrk="1" hangingPunct="1">
              <a:lnSpc>
                <a:spcPct val="80000"/>
              </a:lnSpc>
              <a:buFont typeface="Wingdings" pitchFamily="-109" charset="2"/>
              <a:buNone/>
            </a:pPr>
            <a:r>
              <a:rPr sz="2400" b="1" i="1" noProof="1"/>
              <a:t>   mitad = (inicio + fin) </a:t>
            </a:r>
            <a:r>
              <a:rPr lang="es-MX" sz="2400" b="1" i="1"/>
              <a:t>/</a:t>
            </a:r>
            <a:r>
              <a:rPr sz="2400" b="1" i="1" noProof="1"/>
              <a:t> 2;</a:t>
            </a:r>
          </a:p>
          <a:p>
            <a:pPr lvl="1" eaLnBrk="1" hangingPunct="1">
              <a:lnSpc>
                <a:spcPct val="80000"/>
              </a:lnSpc>
              <a:buFont typeface="Wingdings" pitchFamily="-109" charset="2"/>
              <a:buNone/>
            </a:pPr>
            <a:r>
              <a:rPr sz="2400" b="1" i="1" noProof="1"/>
              <a:t>   if (x == arreglo[mitad]) return mitad;</a:t>
            </a:r>
          </a:p>
          <a:p>
            <a:pPr lvl="1" eaLnBrk="1" hangingPunct="1">
              <a:lnSpc>
                <a:spcPct val="80000"/>
              </a:lnSpc>
              <a:buFont typeface="Wingdings" pitchFamily="-109" charset="2"/>
              <a:buNone/>
            </a:pPr>
            <a:r>
              <a:rPr sz="2400" b="1" i="1" noProof="1"/>
              <a:t>   else if (x &lt; arreglo[mitad])</a:t>
            </a:r>
            <a:r>
              <a:rPr lang="es-MX" sz="2400" b="1" i="1"/>
              <a:t> </a:t>
            </a:r>
            <a:r>
              <a:rPr sz="2400" b="1" i="1" noProof="1"/>
              <a:t>return(busca(inicio, mitad-1));</a:t>
            </a:r>
          </a:p>
          <a:p>
            <a:pPr lvl="1" eaLnBrk="1" hangingPunct="1">
              <a:lnSpc>
                <a:spcPct val="80000"/>
              </a:lnSpc>
              <a:buFont typeface="Wingdings" pitchFamily="-109" charset="2"/>
              <a:buNone/>
            </a:pPr>
            <a:r>
              <a:rPr sz="2400" b="1" i="1" noProof="1"/>
              <a:t>         else return(busca(mitad+1,fin));</a:t>
            </a:r>
            <a:endParaRPr lang="es-MX" sz="2400" b="1" i="1"/>
          </a:p>
          <a:p>
            <a:pPr lvl="1" eaLnBrk="1" hangingPunct="1">
              <a:lnSpc>
                <a:spcPct val="80000"/>
              </a:lnSpc>
              <a:buFont typeface="Wingdings" pitchFamily="-109" charset="2"/>
              <a:buNone/>
            </a:pPr>
            <a:r>
              <a:rPr lang="es-MX" sz="2400" i="1"/>
              <a:t>}</a:t>
            </a:r>
            <a:endParaRPr sz="2400" i="1" noProof="1"/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B2321E-6C0B-3E4E-A64F-243F6C9025D5}" type="slidenum">
              <a:rPr lang="es-ES"/>
              <a:pPr/>
              <a:t>4</a:t>
            </a:fld>
            <a:endParaRPr lang="es-E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/>
              <a:t>Búsqueda binaria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133600"/>
            <a:ext cx="8458200" cy="41148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s-MX" sz="2800"/>
              <a:t>¿Es diferente el comportamiento del algoritmo recursivo vs. el iterativo?</a:t>
            </a:r>
          </a:p>
          <a:p>
            <a:pPr eaLnBrk="1" hangingPunct="1"/>
            <a:r>
              <a:rPr lang="es-MX" sz="2800" b="1"/>
              <a:t>NO</a:t>
            </a:r>
            <a:r>
              <a:rPr lang="es-MX" sz="2800"/>
              <a:t> en el contexto general del tiempo de ejecución…</a:t>
            </a:r>
          </a:p>
          <a:p>
            <a:pPr lvl="1" eaLnBrk="1" hangingPunct="1"/>
            <a:r>
              <a:rPr lang="es-MX"/>
              <a:t>La complejidad de tiempo es diferente, pero por un valor constante… </a:t>
            </a:r>
          </a:p>
          <a:p>
            <a:pPr lvl="1" eaLnBrk="1" hangingPunct="1"/>
            <a:r>
              <a:rPr lang="es-MX"/>
              <a:t>Por lo tanto, el orden es el mismo: </a:t>
            </a:r>
            <a:r>
              <a:rPr lang="es-MX" b="1"/>
              <a:t>O(log n)</a:t>
            </a:r>
          </a:p>
          <a:p>
            <a:pPr eaLnBrk="1" hangingPunct="1"/>
            <a:r>
              <a:rPr lang="es-MX" sz="2800" b="1"/>
              <a:t>SI</a:t>
            </a:r>
            <a:r>
              <a:rPr lang="es-MX" sz="2800"/>
              <a:t> en el contexto de la complejidad de espacio del algoritmo, por el uso del stack en la recursividad.</a:t>
            </a:r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872A77-5CAA-E047-BCA4-5EE5FD133BCD}" type="slidenum">
              <a:rPr lang="es-ES"/>
              <a:pPr/>
              <a:t>5</a:t>
            </a:fld>
            <a:endParaRPr lang="es-E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/>
              <a:t>Merge Sort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362200"/>
            <a:ext cx="7772400" cy="4114800"/>
          </a:xfrm>
        </p:spPr>
        <p:txBody>
          <a:bodyPr/>
          <a:lstStyle/>
          <a:p>
            <a:pPr eaLnBrk="1" hangingPunct="1"/>
            <a:r>
              <a:rPr lang="es-MX" sz="3600"/>
              <a:t>Divide el arreglo en 2 subarreglos.</a:t>
            </a:r>
          </a:p>
          <a:p>
            <a:pPr eaLnBrk="1" hangingPunct="1"/>
            <a:r>
              <a:rPr lang="es-MX" sz="3600"/>
              <a:t>Se ordenan ambos subarreglos.</a:t>
            </a:r>
          </a:p>
          <a:p>
            <a:pPr eaLnBrk="1" hangingPunct="1"/>
            <a:r>
              <a:rPr lang="es-MX" sz="3600"/>
              <a:t>Se forma el arreglo ordenado, considerando que se tienen 2 subarreglos ya ordenados.</a:t>
            </a:r>
            <a:r>
              <a:rPr lang="es-MX"/>
              <a:t> </a:t>
            </a:r>
          </a:p>
        </p:txBody>
      </p:sp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22564F-7C5A-0F48-A4C2-299BB2AD55D6}" type="slidenum">
              <a:rPr lang="es-ES"/>
              <a:pPr/>
              <a:t>6</a:t>
            </a:fld>
            <a:endParaRPr lang="es-E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/>
              <a:t>Merge Sort</a:t>
            </a:r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FDBAAB-183C-A745-97E3-13CD68ACA7BA}" type="slidenum">
              <a:rPr lang="es-ES"/>
              <a:pPr/>
              <a:t>7</a:t>
            </a:fld>
            <a:endParaRPr lang="es-ES"/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2422525" y="1828800"/>
            <a:ext cx="4384675" cy="466725"/>
          </a:xfrm>
          <a:prstGeom prst="rect">
            <a:avLst/>
          </a:prstGeom>
          <a:solidFill>
            <a:srgbClr val="80000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b="1" dirty="0">
                <a:solidFill>
                  <a:schemeClr val="bg1"/>
                </a:solidFill>
              </a:rPr>
              <a:t>27   10   12   20   25   13    15    22</a:t>
            </a:r>
          </a:p>
        </p:txBody>
      </p:sp>
      <p:grpSp>
        <p:nvGrpSpPr>
          <p:cNvPr id="27653" name="Group 54"/>
          <p:cNvGrpSpPr>
            <a:grpSpLocks/>
          </p:cNvGrpSpPr>
          <p:nvPr/>
        </p:nvGrpSpPr>
        <p:grpSpPr bwMode="auto">
          <a:xfrm>
            <a:off x="1254125" y="2286000"/>
            <a:ext cx="6864350" cy="730250"/>
            <a:chOff x="790" y="1440"/>
            <a:chExt cx="4324" cy="460"/>
          </a:xfrm>
        </p:grpSpPr>
        <p:sp>
          <p:nvSpPr>
            <p:cNvPr id="27704" name="Text Box 5"/>
            <p:cNvSpPr txBox="1">
              <a:spLocks noChangeArrowheads="1"/>
            </p:cNvSpPr>
            <p:nvPr/>
          </p:nvSpPr>
          <p:spPr bwMode="auto">
            <a:xfrm>
              <a:off x="790" y="1606"/>
              <a:ext cx="1322" cy="294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>
                  <a:solidFill>
                    <a:schemeClr val="bg1"/>
                  </a:solidFill>
                </a:rPr>
                <a:t>27   10   12   20</a:t>
              </a:r>
            </a:p>
          </p:txBody>
        </p:sp>
        <p:sp>
          <p:nvSpPr>
            <p:cNvPr id="27705" name="Text Box 6"/>
            <p:cNvSpPr txBox="1">
              <a:spLocks noChangeArrowheads="1"/>
            </p:cNvSpPr>
            <p:nvPr/>
          </p:nvSpPr>
          <p:spPr bwMode="auto">
            <a:xfrm>
              <a:off x="3696" y="1606"/>
              <a:ext cx="1418" cy="294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>
                  <a:solidFill>
                    <a:schemeClr val="bg1"/>
                  </a:solidFill>
                </a:rPr>
                <a:t>25   13    15    22</a:t>
              </a:r>
            </a:p>
          </p:txBody>
        </p:sp>
        <p:sp>
          <p:nvSpPr>
            <p:cNvPr id="27706" name="Line 26"/>
            <p:cNvSpPr>
              <a:spLocks noChangeShapeType="1"/>
            </p:cNvSpPr>
            <p:nvPr/>
          </p:nvSpPr>
          <p:spPr bwMode="auto">
            <a:xfrm flipH="1">
              <a:off x="1872" y="1440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7707" name="Line 27"/>
            <p:cNvSpPr>
              <a:spLocks noChangeShapeType="1"/>
            </p:cNvSpPr>
            <p:nvPr/>
          </p:nvSpPr>
          <p:spPr bwMode="auto">
            <a:xfrm>
              <a:off x="3792" y="1440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</p:grpSp>
      <p:grpSp>
        <p:nvGrpSpPr>
          <p:cNvPr id="27654" name="Group 55"/>
          <p:cNvGrpSpPr>
            <a:grpSpLocks/>
          </p:cNvGrpSpPr>
          <p:nvPr/>
        </p:nvGrpSpPr>
        <p:grpSpPr bwMode="auto">
          <a:xfrm>
            <a:off x="533400" y="2971800"/>
            <a:ext cx="8270875" cy="815975"/>
            <a:chOff x="336" y="1872"/>
            <a:chExt cx="5210" cy="514"/>
          </a:xfrm>
        </p:grpSpPr>
        <p:sp>
          <p:nvSpPr>
            <p:cNvPr id="27696" name="Text Box 7"/>
            <p:cNvSpPr txBox="1">
              <a:spLocks noChangeArrowheads="1"/>
            </p:cNvSpPr>
            <p:nvPr/>
          </p:nvSpPr>
          <p:spPr bwMode="auto">
            <a:xfrm>
              <a:off x="336" y="2092"/>
              <a:ext cx="650" cy="294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>
                  <a:solidFill>
                    <a:schemeClr val="bg1"/>
                  </a:solidFill>
                </a:rPr>
                <a:t>27   10</a:t>
              </a:r>
            </a:p>
          </p:txBody>
        </p:sp>
        <p:sp>
          <p:nvSpPr>
            <p:cNvPr id="27697" name="Text Box 8"/>
            <p:cNvSpPr txBox="1">
              <a:spLocks noChangeArrowheads="1"/>
            </p:cNvSpPr>
            <p:nvPr/>
          </p:nvSpPr>
          <p:spPr bwMode="auto">
            <a:xfrm>
              <a:off x="1846" y="2086"/>
              <a:ext cx="650" cy="294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>
                  <a:solidFill>
                    <a:schemeClr val="bg1"/>
                  </a:solidFill>
                </a:rPr>
                <a:t>12   20</a:t>
              </a:r>
            </a:p>
          </p:txBody>
        </p:sp>
        <p:sp>
          <p:nvSpPr>
            <p:cNvPr id="27698" name="Text Box 9"/>
            <p:cNvSpPr txBox="1">
              <a:spLocks noChangeArrowheads="1"/>
            </p:cNvSpPr>
            <p:nvPr/>
          </p:nvSpPr>
          <p:spPr bwMode="auto">
            <a:xfrm>
              <a:off x="3286" y="2086"/>
              <a:ext cx="650" cy="294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>
                  <a:solidFill>
                    <a:schemeClr val="bg1"/>
                  </a:solidFill>
                </a:rPr>
                <a:t>25   13</a:t>
              </a:r>
            </a:p>
          </p:txBody>
        </p:sp>
        <p:sp>
          <p:nvSpPr>
            <p:cNvPr id="27699" name="Text Box 10"/>
            <p:cNvSpPr txBox="1">
              <a:spLocks noChangeArrowheads="1"/>
            </p:cNvSpPr>
            <p:nvPr/>
          </p:nvSpPr>
          <p:spPr bwMode="auto">
            <a:xfrm>
              <a:off x="4848" y="2086"/>
              <a:ext cx="698" cy="294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>
                  <a:solidFill>
                    <a:schemeClr val="bg1"/>
                  </a:solidFill>
                </a:rPr>
                <a:t>15    22</a:t>
              </a:r>
            </a:p>
          </p:txBody>
        </p:sp>
        <p:sp>
          <p:nvSpPr>
            <p:cNvPr id="27700" name="Line 28"/>
            <p:cNvSpPr>
              <a:spLocks noChangeShapeType="1"/>
            </p:cNvSpPr>
            <p:nvPr/>
          </p:nvSpPr>
          <p:spPr bwMode="auto">
            <a:xfrm flipH="1">
              <a:off x="624" y="1872"/>
              <a:ext cx="57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7701" name="Line 29"/>
            <p:cNvSpPr>
              <a:spLocks noChangeShapeType="1"/>
            </p:cNvSpPr>
            <p:nvPr/>
          </p:nvSpPr>
          <p:spPr bwMode="auto">
            <a:xfrm>
              <a:off x="1872" y="1920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7702" name="Line 30"/>
            <p:cNvSpPr>
              <a:spLocks noChangeShapeType="1"/>
            </p:cNvSpPr>
            <p:nvPr/>
          </p:nvSpPr>
          <p:spPr bwMode="auto">
            <a:xfrm flipH="1">
              <a:off x="3504" y="1920"/>
              <a:ext cx="43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7703" name="Line 31"/>
            <p:cNvSpPr>
              <a:spLocks noChangeShapeType="1"/>
            </p:cNvSpPr>
            <p:nvPr/>
          </p:nvSpPr>
          <p:spPr bwMode="auto">
            <a:xfrm>
              <a:off x="4752" y="1872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</p:grpSp>
      <p:grpSp>
        <p:nvGrpSpPr>
          <p:cNvPr id="27655" name="Group 56"/>
          <p:cNvGrpSpPr>
            <a:grpSpLocks/>
          </p:cNvGrpSpPr>
          <p:nvPr/>
        </p:nvGrpSpPr>
        <p:grpSpPr bwMode="auto">
          <a:xfrm>
            <a:off x="228600" y="3733800"/>
            <a:ext cx="8763000" cy="815975"/>
            <a:chOff x="144" y="2352"/>
            <a:chExt cx="5520" cy="514"/>
          </a:xfrm>
        </p:grpSpPr>
        <p:sp>
          <p:nvSpPr>
            <p:cNvPr id="27680" name="Text Box 11"/>
            <p:cNvSpPr txBox="1">
              <a:spLocks noChangeArrowheads="1"/>
            </p:cNvSpPr>
            <p:nvPr/>
          </p:nvSpPr>
          <p:spPr bwMode="auto">
            <a:xfrm>
              <a:off x="144" y="2566"/>
              <a:ext cx="314" cy="294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>
                  <a:solidFill>
                    <a:schemeClr val="bg1"/>
                  </a:solidFill>
                </a:rPr>
                <a:t>27</a:t>
              </a:r>
            </a:p>
          </p:txBody>
        </p:sp>
        <p:sp>
          <p:nvSpPr>
            <p:cNvPr id="27681" name="Text Box 12"/>
            <p:cNvSpPr txBox="1">
              <a:spLocks noChangeArrowheads="1"/>
            </p:cNvSpPr>
            <p:nvPr/>
          </p:nvSpPr>
          <p:spPr bwMode="auto">
            <a:xfrm>
              <a:off x="816" y="2566"/>
              <a:ext cx="314" cy="294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>
                  <a:solidFill>
                    <a:schemeClr val="bg1"/>
                  </a:solidFill>
                </a:rPr>
                <a:t>10</a:t>
              </a:r>
            </a:p>
          </p:txBody>
        </p:sp>
        <p:sp>
          <p:nvSpPr>
            <p:cNvPr id="27682" name="Text Box 13"/>
            <p:cNvSpPr txBox="1">
              <a:spLocks noChangeArrowheads="1"/>
            </p:cNvSpPr>
            <p:nvPr/>
          </p:nvSpPr>
          <p:spPr bwMode="auto">
            <a:xfrm>
              <a:off x="1702" y="2566"/>
              <a:ext cx="314" cy="294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>
                  <a:solidFill>
                    <a:schemeClr val="bg1"/>
                  </a:solidFill>
                </a:rPr>
                <a:t>12</a:t>
              </a:r>
            </a:p>
          </p:txBody>
        </p:sp>
        <p:sp>
          <p:nvSpPr>
            <p:cNvPr id="27683" name="Text Box 14"/>
            <p:cNvSpPr txBox="1">
              <a:spLocks noChangeArrowheads="1"/>
            </p:cNvSpPr>
            <p:nvPr/>
          </p:nvSpPr>
          <p:spPr bwMode="auto">
            <a:xfrm>
              <a:off x="2374" y="2572"/>
              <a:ext cx="314" cy="294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>
                  <a:solidFill>
                    <a:schemeClr val="bg1"/>
                  </a:solidFill>
                </a:rPr>
                <a:t>20</a:t>
              </a:r>
            </a:p>
          </p:txBody>
        </p:sp>
        <p:sp>
          <p:nvSpPr>
            <p:cNvPr id="27684" name="Text Box 15"/>
            <p:cNvSpPr txBox="1">
              <a:spLocks noChangeArrowheads="1"/>
            </p:cNvSpPr>
            <p:nvPr/>
          </p:nvSpPr>
          <p:spPr bwMode="auto">
            <a:xfrm>
              <a:off x="3120" y="2560"/>
              <a:ext cx="314" cy="294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>
                  <a:solidFill>
                    <a:schemeClr val="bg1"/>
                  </a:solidFill>
                </a:rPr>
                <a:t>25</a:t>
              </a:r>
            </a:p>
          </p:txBody>
        </p:sp>
        <p:sp>
          <p:nvSpPr>
            <p:cNvPr id="27685" name="Text Box 16"/>
            <p:cNvSpPr txBox="1">
              <a:spLocks noChangeArrowheads="1"/>
            </p:cNvSpPr>
            <p:nvPr/>
          </p:nvSpPr>
          <p:spPr bwMode="auto">
            <a:xfrm>
              <a:off x="3792" y="2560"/>
              <a:ext cx="314" cy="294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>
                  <a:solidFill>
                    <a:schemeClr val="bg1"/>
                  </a:solidFill>
                </a:rPr>
                <a:t>13</a:t>
              </a:r>
            </a:p>
          </p:txBody>
        </p:sp>
        <p:sp>
          <p:nvSpPr>
            <p:cNvPr id="27686" name="Text Box 17"/>
            <p:cNvSpPr txBox="1">
              <a:spLocks noChangeArrowheads="1"/>
            </p:cNvSpPr>
            <p:nvPr/>
          </p:nvSpPr>
          <p:spPr bwMode="auto">
            <a:xfrm>
              <a:off x="4678" y="2560"/>
              <a:ext cx="314" cy="294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>
                  <a:solidFill>
                    <a:schemeClr val="bg1"/>
                  </a:solidFill>
                </a:rPr>
                <a:t>15</a:t>
              </a:r>
            </a:p>
          </p:txBody>
        </p:sp>
        <p:sp>
          <p:nvSpPr>
            <p:cNvPr id="27687" name="Text Box 18"/>
            <p:cNvSpPr txBox="1">
              <a:spLocks noChangeArrowheads="1"/>
            </p:cNvSpPr>
            <p:nvPr/>
          </p:nvSpPr>
          <p:spPr bwMode="auto">
            <a:xfrm>
              <a:off x="5350" y="2566"/>
              <a:ext cx="314" cy="294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>
                  <a:solidFill>
                    <a:schemeClr val="bg1"/>
                  </a:solidFill>
                </a:rPr>
                <a:t>22</a:t>
              </a:r>
            </a:p>
          </p:txBody>
        </p:sp>
        <p:sp>
          <p:nvSpPr>
            <p:cNvPr id="27688" name="Line 32"/>
            <p:cNvSpPr>
              <a:spLocks noChangeShapeType="1"/>
            </p:cNvSpPr>
            <p:nvPr/>
          </p:nvSpPr>
          <p:spPr bwMode="auto">
            <a:xfrm flipH="1">
              <a:off x="336" y="240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7689" name="Line 33"/>
            <p:cNvSpPr>
              <a:spLocks noChangeShapeType="1"/>
            </p:cNvSpPr>
            <p:nvPr/>
          </p:nvSpPr>
          <p:spPr bwMode="auto">
            <a:xfrm>
              <a:off x="864" y="240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7690" name="Line 34"/>
            <p:cNvSpPr>
              <a:spLocks noChangeShapeType="1"/>
            </p:cNvSpPr>
            <p:nvPr/>
          </p:nvSpPr>
          <p:spPr bwMode="auto">
            <a:xfrm flipH="1">
              <a:off x="1872" y="2352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7691" name="Line 35"/>
            <p:cNvSpPr>
              <a:spLocks noChangeShapeType="1"/>
            </p:cNvSpPr>
            <p:nvPr/>
          </p:nvSpPr>
          <p:spPr bwMode="auto">
            <a:xfrm>
              <a:off x="2400" y="2352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7692" name="Line 36"/>
            <p:cNvSpPr>
              <a:spLocks noChangeShapeType="1"/>
            </p:cNvSpPr>
            <p:nvPr/>
          </p:nvSpPr>
          <p:spPr bwMode="auto">
            <a:xfrm flipH="1">
              <a:off x="3264" y="2400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7693" name="Line 37"/>
            <p:cNvSpPr>
              <a:spLocks noChangeShapeType="1"/>
            </p:cNvSpPr>
            <p:nvPr/>
          </p:nvSpPr>
          <p:spPr bwMode="auto">
            <a:xfrm>
              <a:off x="3792" y="235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7694" name="Line 38"/>
            <p:cNvSpPr>
              <a:spLocks noChangeShapeType="1"/>
            </p:cNvSpPr>
            <p:nvPr/>
          </p:nvSpPr>
          <p:spPr bwMode="auto">
            <a:xfrm flipH="1">
              <a:off x="4848" y="2352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7695" name="Line 39"/>
            <p:cNvSpPr>
              <a:spLocks noChangeShapeType="1"/>
            </p:cNvSpPr>
            <p:nvPr/>
          </p:nvSpPr>
          <p:spPr bwMode="auto">
            <a:xfrm>
              <a:off x="5376" y="2400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</p:grpSp>
      <p:grpSp>
        <p:nvGrpSpPr>
          <p:cNvPr id="5" name="Group 57"/>
          <p:cNvGrpSpPr>
            <a:grpSpLocks/>
          </p:cNvGrpSpPr>
          <p:nvPr/>
        </p:nvGrpSpPr>
        <p:grpSpPr bwMode="auto">
          <a:xfrm>
            <a:off x="533400" y="4572000"/>
            <a:ext cx="8270875" cy="749300"/>
            <a:chOff x="336" y="2880"/>
            <a:chExt cx="5210" cy="472"/>
          </a:xfrm>
        </p:grpSpPr>
        <p:sp>
          <p:nvSpPr>
            <p:cNvPr id="27668" name="Text Box 19"/>
            <p:cNvSpPr txBox="1">
              <a:spLocks noChangeArrowheads="1"/>
            </p:cNvSpPr>
            <p:nvPr/>
          </p:nvSpPr>
          <p:spPr bwMode="auto">
            <a:xfrm>
              <a:off x="336" y="3058"/>
              <a:ext cx="650" cy="294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>
                  <a:solidFill>
                    <a:schemeClr val="bg1"/>
                  </a:solidFill>
                </a:rPr>
                <a:t>10   27</a:t>
              </a:r>
            </a:p>
          </p:txBody>
        </p:sp>
        <p:sp>
          <p:nvSpPr>
            <p:cNvPr id="27669" name="Text Box 20"/>
            <p:cNvSpPr txBox="1">
              <a:spLocks noChangeArrowheads="1"/>
            </p:cNvSpPr>
            <p:nvPr/>
          </p:nvSpPr>
          <p:spPr bwMode="auto">
            <a:xfrm>
              <a:off x="1846" y="3052"/>
              <a:ext cx="650" cy="294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>
                  <a:solidFill>
                    <a:schemeClr val="bg1"/>
                  </a:solidFill>
                </a:rPr>
                <a:t>12   20</a:t>
              </a:r>
            </a:p>
          </p:txBody>
        </p:sp>
        <p:sp>
          <p:nvSpPr>
            <p:cNvPr id="27670" name="Text Box 21"/>
            <p:cNvSpPr txBox="1">
              <a:spLocks noChangeArrowheads="1"/>
            </p:cNvSpPr>
            <p:nvPr/>
          </p:nvSpPr>
          <p:spPr bwMode="auto">
            <a:xfrm>
              <a:off x="3286" y="3052"/>
              <a:ext cx="650" cy="294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>
                  <a:solidFill>
                    <a:schemeClr val="bg1"/>
                  </a:solidFill>
                </a:rPr>
                <a:t>13   25</a:t>
              </a:r>
            </a:p>
          </p:txBody>
        </p:sp>
        <p:sp>
          <p:nvSpPr>
            <p:cNvPr id="27671" name="Text Box 22"/>
            <p:cNvSpPr txBox="1">
              <a:spLocks noChangeArrowheads="1"/>
            </p:cNvSpPr>
            <p:nvPr/>
          </p:nvSpPr>
          <p:spPr bwMode="auto">
            <a:xfrm>
              <a:off x="4848" y="3052"/>
              <a:ext cx="698" cy="294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>
                  <a:solidFill>
                    <a:schemeClr val="bg1"/>
                  </a:solidFill>
                </a:rPr>
                <a:t>15    22</a:t>
              </a:r>
            </a:p>
          </p:txBody>
        </p:sp>
        <p:sp>
          <p:nvSpPr>
            <p:cNvPr id="27672" name="Line 40"/>
            <p:cNvSpPr>
              <a:spLocks noChangeShapeType="1"/>
            </p:cNvSpPr>
            <p:nvPr/>
          </p:nvSpPr>
          <p:spPr bwMode="auto">
            <a:xfrm>
              <a:off x="336" y="288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7673" name="Line 41"/>
            <p:cNvSpPr>
              <a:spLocks noChangeShapeType="1"/>
            </p:cNvSpPr>
            <p:nvPr/>
          </p:nvSpPr>
          <p:spPr bwMode="auto">
            <a:xfrm flipH="1">
              <a:off x="768" y="288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7674" name="Line 42"/>
            <p:cNvSpPr>
              <a:spLocks noChangeShapeType="1"/>
            </p:cNvSpPr>
            <p:nvPr/>
          </p:nvSpPr>
          <p:spPr bwMode="auto">
            <a:xfrm>
              <a:off x="1920" y="288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7675" name="Line 43"/>
            <p:cNvSpPr>
              <a:spLocks noChangeShapeType="1"/>
            </p:cNvSpPr>
            <p:nvPr/>
          </p:nvSpPr>
          <p:spPr bwMode="auto">
            <a:xfrm flipH="1">
              <a:off x="2352" y="288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7676" name="Line 44"/>
            <p:cNvSpPr>
              <a:spLocks noChangeShapeType="1"/>
            </p:cNvSpPr>
            <p:nvPr/>
          </p:nvSpPr>
          <p:spPr bwMode="auto">
            <a:xfrm>
              <a:off x="3360" y="288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7677" name="Line 45"/>
            <p:cNvSpPr>
              <a:spLocks noChangeShapeType="1"/>
            </p:cNvSpPr>
            <p:nvPr/>
          </p:nvSpPr>
          <p:spPr bwMode="auto">
            <a:xfrm flipH="1">
              <a:off x="3792" y="288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7678" name="Line 46"/>
            <p:cNvSpPr>
              <a:spLocks noChangeShapeType="1"/>
            </p:cNvSpPr>
            <p:nvPr/>
          </p:nvSpPr>
          <p:spPr bwMode="auto">
            <a:xfrm>
              <a:off x="4896" y="288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7679" name="Line 47"/>
            <p:cNvSpPr>
              <a:spLocks noChangeShapeType="1"/>
            </p:cNvSpPr>
            <p:nvPr/>
          </p:nvSpPr>
          <p:spPr bwMode="auto">
            <a:xfrm flipH="1">
              <a:off x="5328" y="288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</p:grpSp>
      <p:grpSp>
        <p:nvGrpSpPr>
          <p:cNvPr id="6" name="Group 58"/>
          <p:cNvGrpSpPr>
            <a:grpSpLocks/>
          </p:cNvGrpSpPr>
          <p:nvPr/>
        </p:nvGrpSpPr>
        <p:grpSpPr bwMode="auto">
          <a:xfrm>
            <a:off x="1289050" y="5334000"/>
            <a:ext cx="6940550" cy="673100"/>
            <a:chOff x="812" y="3360"/>
            <a:chExt cx="4372" cy="424"/>
          </a:xfrm>
        </p:grpSpPr>
        <p:sp>
          <p:nvSpPr>
            <p:cNvPr id="27662" name="Text Box 23"/>
            <p:cNvSpPr txBox="1">
              <a:spLocks noChangeArrowheads="1"/>
            </p:cNvSpPr>
            <p:nvPr/>
          </p:nvSpPr>
          <p:spPr bwMode="auto">
            <a:xfrm>
              <a:off x="812" y="3490"/>
              <a:ext cx="1322" cy="294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>
                  <a:solidFill>
                    <a:schemeClr val="bg1"/>
                  </a:solidFill>
                </a:rPr>
                <a:t>10   12   20   27</a:t>
              </a:r>
            </a:p>
          </p:txBody>
        </p:sp>
        <p:sp>
          <p:nvSpPr>
            <p:cNvPr id="27663" name="Text Box 24"/>
            <p:cNvSpPr txBox="1">
              <a:spLocks noChangeArrowheads="1"/>
            </p:cNvSpPr>
            <p:nvPr/>
          </p:nvSpPr>
          <p:spPr bwMode="auto">
            <a:xfrm>
              <a:off x="3718" y="3490"/>
              <a:ext cx="1466" cy="294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>
                  <a:solidFill>
                    <a:schemeClr val="bg1"/>
                  </a:solidFill>
                </a:rPr>
                <a:t>13    15    22    25</a:t>
              </a:r>
            </a:p>
          </p:txBody>
        </p:sp>
        <p:sp>
          <p:nvSpPr>
            <p:cNvPr id="27664" name="Line 48"/>
            <p:cNvSpPr>
              <a:spLocks noChangeShapeType="1"/>
            </p:cNvSpPr>
            <p:nvPr/>
          </p:nvSpPr>
          <p:spPr bwMode="auto">
            <a:xfrm>
              <a:off x="3840" y="336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7665" name="Line 49"/>
            <p:cNvSpPr>
              <a:spLocks noChangeShapeType="1"/>
            </p:cNvSpPr>
            <p:nvPr/>
          </p:nvSpPr>
          <p:spPr bwMode="auto">
            <a:xfrm flipH="1">
              <a:off x="4992" y="336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7666" name="Line 50"/>
            <p:cNvSpPr>
              <a:spLocks noChangeShapeType="1"/>
            </p:cNvSpPr>
            <p:nvPr/>
          </p:nvSpPr>
          <p:spPr bwMode="auto">
            <a:xfrm>
              <a:off x="864" y="336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7667" name="Line 51"/>
            <p:cNvSpPr>
              <a:spLocks noChangeShapeType="1"/>
            </p:cNvSpPr>
            <p:nvPr/>
          </p:nvSpPr>
          <p:spPr bwMode="auto">
            <a:xfrm flipH="1">
              <a:off x="1968" y="336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</p:grpSp>
      <p:grpSp>
        <p:nvGrpSpPr>
          <p:cNvPr id="7" name="Group 59"/>
          <p:cNvGrpSpPr>
            <a:grpSpLocks/>
          </p:cNvGrpSpPr>
          <p:nvPr/>
        </p:nvGrpSpPr>
        <p:grpSpPr bwMode="auto">
          <a:xfrm>
            <a:off x="2574925" y="6019800"/>
            <a:ext cx="4308475" cy="758825"/>
            <a:chOff x="1622" y="3792"/>
            <a:chExt cx="2714" cy="478"/>
          </a:xfrm>
        </p:grpSpPr>
        <p:sp>
          <p:nvSpPr>
            <p:cNvPr id="27659" name="Text Box 25"/>
            <p:cNvSpPr txBox="1">
              <a:spLocks noChangeArrowheads="1"/>
            </p:cNvSpPr>
            <p:nvPr/>
          </p:nvSpPr>
          <p:spPr bwMode="auto">
            <a:xfrm>
              <a:off x="1622" y="3976"/>
              <a:ext cx="2714" cy="294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>
                  <a:solidFill>
                    <a:schemeClr val="bg1"/>
                  </a:solidFill>
                </a:rPr>
                <a:t>10   12   13   15   20   22   25    27</a:t>
              </a:r>
            </a:p>
          </p:txBody>
        </p:sp>
        <p:sp>
          <p:nvSpPr>
            <p:cNvPr id="27660" name="Line 52"/>
            <p:cNvSpPr>
              <a:spLocks noChangeShapeType="1"/>
            </p:cNvSpPr>
            <p:nvPr/>
          </p:nvSpPr>
          <p:spPr bwMode="auto">
            <a:xfrm>
              <a:off x="1728" y="3792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7661" name="Line 53"/>
            <p:cNvSpPr>
              <a:spLocks noChangeShapeType="1"/>
            </p:cNvSpPr>
            <p:nvPr/>
          </p:nvSpPr>
          <p:spPr bwMode="auto">
            <a:xfrm flipH="1">
              <a:off x="3840" y="3792"/>
              <a:ext cx="33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/>
              <a:t>Algoritmo: Merge Sort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286000"/>
            <a:ext cx="7772400" cy="4114800"/>
          </a:xfrm>
        </p:spPr>
        <p:txBody>
          <a:bodyPr/>
          <a:lstStyle/>
          <a:p>
            <a:pPr eaLnBrk="1" hangingPunct="1">
              <a:buFont typeface="Wingdings" pitchFamily="-109" charset="2"/>
              <a:buNone/>
            </a:pPr>
            <a:r>
              <a:rPr lang="es-MX" i="1"/>
              <a:t>void</a:t>
            </a:r>
            <a:r>
              <a:rPr i="1" noProof="1"/>
              <a:t> MergeSort (inicio, fin)</a:t>
            </a:r>
          </a:p>
          <a:p>
            <a:pPr eaLnBrk="1" hangingPunct="1">
              <a:buFont typeface="Wingdings" pitchFamily="-109" charset="2"/>
              <a:buNone/>
            </a:pPr>
            <a:r>
              <a:rPr i="1" noProof="1"/>
              <a:t>if (inicio &lt; fin) </a:t>
            </a:r>
            <a:r>
              <a:rPr lang="es-MX" i="1"/>
              <a:t>{</a:t>
            </a:r>
            <a:endParaRPr i="1" noProof="1"/>
          </a:p>
          <a:p>
            <a:pPr eaLnBrk="1" hangingPunct="1">
              <a:buFont typeface="Wingdings" pitchFamily="-109" charset="2"/>
              <a:buNone/>
            </a:pPr>
            <a:r>
              <a:rPr i="1" noProof="1"/>
              <a:t>   mitad = (inicio+fin) </a:t>
            </a:r>
            <a:r>
              <a:rPr lang="es-MX" i="1"/>
              <a:t>/</a:t>
            </a:r>
            <a:r>
              <a:rPr i="1" noProof="1"/>
              <a:t>2;</a:t>
            </a:r>
          </a:p>
          <a:p>
            <a:pPr eaLnBrk="1" hangingPunct="1">
              <a:buFont typeface="Wingdings" pitchFamily="-109" charset="2"/>
              <a:buNone/>
            </a:pPr>
            <a:r>
              <a:rPr i="1" noProof="1"/>
              <a:t>   MergeSort(inicio, mitad);</a:t>
            </a:r>
          </a:p>
          <a:p>
            <a:pPr eaLnBrk="1" hangingPunct="1">
              <a:buFont typeface="Wingdings" pitchFamily="-109" charset="2"/>
              <a:buNone/>
            </a:pPr>
            <a:r>
              <a:rPr i="1" noProof="1"/>
              <a:t>   MergeSort(mitad+1, fin);</a:t>
            </a:r>
          </a:p>
          <a:p>
            <a:pPr eaLnBrk="1" hangingPunct="1">
              <a:buFont typeface="Wingdings" pitchFamily="-109" charset="2"/>
              <a:buNone/>
            </a:pPr>
            <a:r>
              <a:rPr i="1" noProof="1"/>
              <a:t>   Une(inicio, mitad, fin);</a:t>
            </a:r>
            <a:endParaRPr lang="es-MX" i="1"/>
          </a:p>
          <a:p>
            <a:pPr eaLnBrk="1" hangingPunct="1">
              <a:buFont typeface="Wingdings" pitchFamily="-109" charset="2"/>
              <a:buNone/>
            </a:pPr>
            <a:r>
              <a:rPr lang="es-MX" i="1"/>
              <a:t>}</a:t>
            </a:r>
            <a:endParaRPr lang="es-MX"/>
          </a:p>
        </p:txBody>
      </p:sp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B4F5BB-D4C3-054C-A797-6182F2450B53}" type="slidenum">
              <a:rPr lang="es-ES"/>
              <a:pPr/>
              <a:t>8</a:t>
            </a:fld>
            <a:endParaRPr lang="es-E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dirty="0"/>
              <a:t>Algoritmo: Une (Merge)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648200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spcBef>
                <a:spcPts val="800"/>
              </a:spcBef>
              <a:buFont typeface="Wingdings" pitchFamily="-109" charset="2"/>
              <a:buNone/>
            </a:pPr>
            <a:r>
              <a:rPr lang="es-MX" sz="1800" i="1" dirty="0"/>
              <a:t>void </a:t>
            </a:r>
            <a:r>
              <a:rPr sz="1800" i="1" noProof="1"/>
              <a:t>Une (inicio, mitad, fin)</a:t>
            </a:r>
            <a:r>
              <a:rPr lang="es-MX" sz="1800" i="1" dirty="0"/>
              <a:t> </a:t>
            </a:r>
            <a:r>
              <a:rPr lang="es-MX" sz="1800" i="1" dirty="0" smtClean="0"/>
              <a:t>{</a:t>
            </a:r>
            <a:endParaRPr lang="es-MX" sz="1800" i="1" noProof="1"/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Font typeface="Wingdings" pitchFamily="-109" charset="2"/>
              <a:buNone/>
            </a:pPr>
            <a:r>
              <a:rPr lang="es-MX" sz="1800" i="1" noProof="1"/>
              <a:t>	</a:t>
            </a:r>
            <a:r>
              <a:rPr sz="1800" i="1" noProof="1" smtClean="0"/>
              <a:t>i </a:t>
            </a:r>
            <a:r>
              <a:rPr sz="1800" i="1" noProof="1"/>
              <a:t>= inicio; j = mitad+1; k = inicio;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Font typeface="Wingdings" pitchFamily="-109" charset="2"/>
              <a:buNone/>
            </a:pPr>
            <a:r>
              <a:rPr lang="es-ES_tradnl" sz="1800" i="1" noProof="1" smtClean="0"/>
              <a:t>	</a:t>
            </a:r>
            <a:r>
              <a:rPr sz="1800" i="1" noProof="1" smtClean="0"/>
              <a:t>while </a:t>
            </a:r>
            <a:r>
              <a:rPr sz="1800" i="1" noProof="1"/>
              <a:t>(i&lt;=mitad) </a:t>
            </a:r>
            <a:r>
              <a:rPr lang="es-ES_tradnl" sz="1800" i="1" noProof="1" smtClean="0"/>
              <a:t>&amp;&amp;</a:t>
            </a:r>
            <a:r>
              <a:rPr sz="1800" i="1" noProof="1" smtClean="0"/>
              <a:t> </a:t>
            </a:r>
            <a:r>
              <a:rPr sz="1800" i="1" noProof="1"/>
              <a:t>(j&lt;=fin) </a:t>
            </a:r>
            <a:r>
              <a:rPr lang="es-MX" sz="1800" i="1" dirty="0"/>
              <a:t>{</a:t>
            </a:r>
            <a:endParaRPr sz="1800" i="1" noProof="1"/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Font typeface="Wingdings" pitchFamily="-109" charset="2"/>
              <a:buNone/>
            </a:pPr>
            <a:r>
              <a:rPr sz="1800" i="1" noProof="1">
                <a:solidFill>
                  <a:srgbClr val="000099"/>
                </a:solidFill>
              </a:rPr>
              <a:t>    </a:t>
            </a:r>
            <a:r>
              <a:rPr lang="es-MX" sz="1800" i="1" dirty="0">
                <a:solidFill>
                  <a:srgbClr val="000099"/>
                </a:solidFill>
              </a:rPr>
              <a:t>  </a:t>
            </a:r>
            <a:r>
              <a:rPr sz="1800" i="1" noProof="1">
                <a:solidFill>
                  <a:srgbClr val="000099"/>
                </a:solidFill>
              </a:rPr>
              <a:t>if </a:t>
            </a:r>
            <a:r>
              <a:rPr sz="1800" b="1" i="1" noProof="1">
                <a:solidFill>
                  <a:srgbClr val="CC0000"/>
                </a:solidFill>
              </a:rPr>
              <a:t>(arreglo[i] &lt; arreglo[j])</a:t>
            </a:r>
            <a:r>
              <a:rPr sz="1800" i="1" noProof="1">
                <a:solidFill>
                  <a:srgbClr val="000099"/>
                </a:solidFill>
              </a:rPr>
              <a:t> </a:t>
            </a:r>
            <a:r>
              <a:rPr lang="es-ES_tradnl" sz="1800" i="1" noProof="1">
                <a:solidFill>
                  <a:srgbClr val="000099"/>
                </a:solidFill>
              </a:rPr>
              <a:t>{</a:t>
            </a:r>
            <a:endParaRPr sz="1800" i="1" noProof="1">
              <a:solidFill>
                <a:srgbClr val="000099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Font typeface="Wingdings" pitchFamily="-109" charset="2"/>
              <a:buNone/>
            </a:pPr>
            <a:r>
              <a:rPr sz="1800" i="1" noProof="1">
                <a:solidFill>
                  <a:srgbClr val="000099"/>
                </a:solidFill>
              </a:rPr>
              <a:t>      </a:t>
            </a:r>
            <a:r>
              <a:rPr lang="es-MX" sz="1800" i="1" dirty="0">
                <a:solidFill>
                  <a:srgbClr val="000099"/>
                </a:solidFill>
              </a:rPr>
              <a:t>    </a:t>
            </a:r>
            <a:r>
              <a:rPr sz="1800" i="1" noProof="1">
                <a:solidFill>
                  <a:srgbClr val="000099"/>
                </a:solidFill>
              </a:rPr>
              <a:t>aux[k] = arreglo[i]</a:t>
            </a:r>
            <a:r>
              <a:rPr sz="1800" i="1" noProof="1" smtClean="0">
                <a:solidFill>
                  <a:srgbClr val="000099"/>
                </a:solidFill>
              </a:rPr>
              <a:t>;</a:t>
            </a:r>
            <a:r>
              <a:rPr lang="es-ES_tradnl" sz="1800" i="1" noProof="1" smtClean="0">
                <a:solidFill>
                  <a:srgbClr val="000099"/>
                </a:solidFill>
              </a:rPr>
              <a:t>     </a:t>
            </a:r>
            <a:r>
              <a:rPr sz="1800" i="1" noProof="1" smtClean="0">
                <a:solidFill>
                  <a:srgbClr val="000099"/>
                </a:solidFill>
              </a:rPr>
              <a:t> </a:t>
            </a:r>
            <a:r>
              <a:rPr sz="1800" i="1" noProof="1">
                <a:solidFill>
                  <a:srgbClr val="000099"/>
                </a:solidFill>
              </a:rPr>
              <a:t>i = i+1</a:t>
            </a:r>
            <a:r>
              <a:rPr sz="1800" i="1" noProof="1" smtClean="0">
                <a:solidFill>
                  <a:srgbClr val="000099"/>
                </a:solidFill>
              </a:rPr>
              <a:t>;</a:t>
            </a:r>
            <a:r>
              <a:rPr lang="es-ES_tradnl" sz="1800" i="1" noProof="1" smtClean="0">
                <a:solidFill>
                  <a:srgbClr val="000099"/>
                </a:solidFill>
              </a:rPr>
              <a:t>   }</a:t>
            </a:r>
            <a:endParaRPr sz="1800" i="1" noProof="1">
              <a:solidFill>
                <a:srgbClr val="000099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Font typeface="Wingdings" pitchFamily="-109" charset="2"/>
              <a:buNone/>
            </a:pPr>
            <a:r>
              <a:rPr sz="1800" i="1" noProof="1">
                <a:solidFill>
                  <a:srgbClr val="000099"/>
                </a:solidFill>
              </a:rPr>
              <a:t>   </a:t>
            </a:r>
            <a:r>
              <a:rPr lang="es-MX" sz="1800" i="1" dirty="0">
                <a:solidFill>
                  <a:srgbClr val="000099"/>
                </a:solidFill>
              </a:rPr>
              <a:t>  </a:t>
            </a:r>
            <a:r>
              <a:rPr sz="1800" i="1" noProof="1" smtClean="0">
                <a:solidFill>
                  <a:srgbClr val="000099"/>
                </a:solidFill>
              </a:rPr>
              <a:t>else</a:t>
            </a:r>
            <a:r>
              <a:rPr lang="es-ES_tradnl" sz="1800" i="1" noProof="1" smtClean="0">
                <a:solidFill>
                  <a:srgbClr val="000099"/>
                </a:solidFill>
              </a:rPr>
              <a:t> {</a:t>
            </a:r>
            <a:endParaRPr sz="1800" i="1" noProof="1">
              <a:solidFill>
                <a:srgbClr val="000099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Font typeface="Wingdings" pitchFamily="-109" charset="2"/>
              <a:buNone/>
            </a:pPr>
            <a:r>
              <a:rPr sz="1800" i="1" noProof="1">
                <a:solidFill>
                  <a:srgbClr val="000099"/>
                </a:solidFill>
              </a:rPr>
              <a:t>     </a:t>
            </a:r>
            <a:r>
              <a:rPr lang="es-MX" sz="1800" i="1" dirty="0">
                <a:solidFill>
                  <a:srgbClr val="000099"/>
                </a:solidFill>
              </a:rPr>
              <a:t>  </a:t>
            </a:r>
            <a:r>
              <a:rPr sz="1800" i="1" noProof="1">
                <a:solidFill>
                  <a:srgbClr val="000099"/>
                </a:solidFill>
              </a:rPr>
              <a:t> </a:t>
            </a:r>
            <a:r>
              <a:rPr lang="es-MX" sz="1800" i="1" dirty="0">
                <a:solidFill>
                  <a:srgbClr val="000099"/>
                </a:solidFill>
              </a:rPr>
              <a:t>  </a:t>
            </a:r>
            <a:r>
              <a:rPr sz="1800" i="1" noProof="1">
                <a:solidFill>
                  <a:srgbClr val="000099"/>
                </a:solidFill>
              </a:rPr>
              <a:t>aux[k] = arreglo[j</a:t>
            </a:r>
            <a:r>
              <a:rPr sz="1800" i="1" noProof="1" smtClean="0">
                <a:solidFill>
                  <a:srgbClr val="000099"/>
                </a:solidFill>
              </a:rPr>
              <a:t>]</a:t>
            </a:r>
            <a:r>
              <a:rPr lang="es-ES_tradnl" sz="1800" i="1" noProof="1">
                <a:solidFill>
                  <a:srgbClr val="000099"/>
                </a:solidFill>
              </a:rPr>
              <a:t> </a:t>
            </a:r>
            <a:r>
              <a:rPr sz="1800" i="1" noProof="1" smtClean="0">
                <a:solidFill>
                  <a:srgbClr val="000099"/>
                </a:solidFill>
              </a:rPr>
              <a:t> </a:t>
            </a:r>
            <a:r>
              <a:rPr lang="es-ES_tradnl" sz="1800" i="1" noProof="1" smtClean="0">
                <a:solidFill>
                  <a:srgbClr val="000099"/>
                </a:solidFill>
              </a:rPr>
              <a:t>     </a:t>
            </a:r>
            <a:r>
              <a:rPr sz="1800" i="1" noProof="1" smtClean="0">
                <a:solidFill>
                  <a:srgbClr val="000099"/>
                </a:solidFill>
              </a:rPr>
              <a:t>j </a:t>
            </a:r>
            <a:r>
              <a:rPr sz="1800" i="1" noProof="1">
                <a:solidFill>
                  <a:srgbClr val="000099"/>
                </a:solidFill>
              </a:rPr>
              <a:t>= j+1</a:t>
            </a:r>
            <a:r>
              <a:rPr sz="1800" i="1" noProof="1" smtClean="0">
                <a:solidFill>
                  <a:srgbClr val="000099"/>
                </a:solidFill>
              </a:rPr>
              <a:t>;</a:t>
            </a:r>
            <a:r>
              <a:rPr lang="es-ES_tradnl" sz="1800" i="1" noProof="1" smtClean="0">
                <a:solidFill>
                  <a:srgbClr val="000099"/>
                </a:solidFill>
              </a:rPr>
              <a:t>   }</a:t>
            </a:r>
            <a:endParaRPr sz="1800" i="1" noProof="1">
              <a:solidFill>
                <a:srgbClr val="000099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Font typeface="Wingdings" pitchFamily="-109" charset="2"/>
              <a:buNone/>
            </a:pPr>
            <a:r>
              <a:rPr sz="1800" i="1" noProof="1">
                <a:solidFill>
                  <a:srgbClr val="000099"/>
                </a:solidFill>
              </a:rPr>
              <a:t>   </a:t>
            </a:r>
            <a:r>
              <a:rPr lang="es-MX" sz="1800" i="1" dirty="0">
                <a:solidFill>
                  <a:srgbClr val="000099"/>
                </a:solidFill>
              </a:rPr>
              <a:t>  </a:t>
            </a:r>
            <a:r>
              <a:rPr sz="1800" i="1" noProof="1">
                <a:solidFill>
                  <a:srgbClr val="000099"/>
                </a:solidFill>
              </a:rPr>
              <a:t>k = k +1;</a:t>
            </a:r>
            <a:endParaRPr lang="es-MX" sz="1800" i="1" dirty="0">
              <a:solidFill>
                <a:srgbClr val="000099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Font typeface="Wingdings" pitchFamily="-109" charset="2"/>
              <a:buNone/>
            </a:pPr>
            <a:r>
              <a:rPr lang="es-MX" sz="1800" i="1" dirty="0">
                <a:solidFill>
                  <a:srgbClr val="000099"/>
                </a:solidFill>
              </a:rPr>
              <a:t>}</a:t>
            </a:r>
            <a:endParaRPr sz="1800" i="1" noProof="1"/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Font typeface="Wingdings" pitchFamily="-109" charset="2"/>
              <a:buNone/>
            </a:pPr>
            <a:r>
              <a:rPr sz="1800" i="1" noProof="1"/>
              <a:t>if (i&gt;mitad)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Font typeface="Wingdings" pitchFamily="-109" charset="2"/>
              <a:buNone/>
            </a:pPr>
            <a:r>
              <a:rPr sz="1800" i="1" noProof="1"/>
              <a:t>       Mover elementos </a:t>
            </a:r>
            <a:r>
              <a:rPr sz="1800" b="1" i="1" noProof="1"/>
              <a:t>j</a:t>
            </a:r>
            <a:r>
              <a:rPr sz="1800" i="1" noProof="1"/>
              <a:t> a </a:t>
            </a:r>
            <a:r>
              <a:rPr sz="1800" b="1" i="1" noProof="1"/>
              <a:t>fin</a:t>
            </a:r>
            <a:r>
              <a:rPr sz="1800" i="1" noProof="1"/>
              <a:t> del </a:t>
            </a:r>
            <a:r>
              <a:rPr sz="1800" b="1" i="1" noProof="1"/>
              <a:t>arreglo</a:t>
            </a:r>
            <a:r>
              <a:rPr sz="1800" i="1" noProof="1"/>
              <a:t> al arreglo </a:t>
            </a:r>
            <a:r>
              <a:rPr sz="1800" b="1" i="1" noProof="1"/>
              <a:t>aux</a:t>
            </a:r>
            <a:r>
              <a:rPr sz="1800" i="1" noProof="1"/>
              <a:t> de </a:t>
            </a:r>
            <a:r>
              <a:rPr sz="1800" b="1" i="1" noProof="1"/>
              <a:t>k</a:t>
            </a:r>
            <a:r>
              <a:rPr sz="1800" i="1" noProof="1"/>
              <a:t> a </a:t>
            </a:r>
            <a:r>
              <a:rPr sz="1800" b="1" i="1" noProof="1"/>
              <a:t>fin</a:t>
            </a:r>
            <a:r>
              <a:rPr sz="1800" i="1" noProof="1"/>
              <a:t>;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Font typeface="Wingdings" pitchFamily="-109" charset="2"/>
              <a:buNone/>
            </a:pPr>
            <a:r>
              <a:rPr sz="1800" i="1" noProof="1"/>
              <a:t>else</a:t>
            </a:r>
            <a:endParaRPr lang="es-MX" sz="1800" i="1" dirty="0"/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Font typeface="Wingdings" pitchFamily="-109" charset="2"/>
              <a:buNone/>
            </a:pPr>
            <a:r>
              <a:rPr lang="es-MX" sz="1800" i="1" dirty="0"/>
              <a:t>       </a:t>
            </a:r>
            <a:r>
              <a:rPr sz="1800" i="1" noProof="1"/>
              <a:t>Mover elementos </a:t>
            </a:r>
            <a:r>
              <a:rPr sz="1800" b="1" i="1" noProof="1"/>
              <a:t>i</a:t>
            </a:r>
            <a:r>
              <a:rPr sz="1800" i="1" noProof="1"/>
              <a:t> a </a:t>
            </a:r>
            <a:r>
              <a:rPr sz="1800" b="1" i="1" noProof="1"/>
              <a:t>mitad</a:t>
            </a:r>
            <a:r>
              <a:rPr sz="1800" i="1" noProof="1"/>
              <a:t> del </a:t>
            </a:r>
            <a:r>
              <a:rPr sz="1800" b="1" i="1" noProof="1"/>
              <a:t>arreglo</a:t>
            </a:r>
            <a:r>
              <a:rPr sz="1800" i="1" noProof="1"/>
              <a:t> al arreglo </a:t>
            </a:r>
            <a:r>
              <a:rPr sz="1800" b="1" i="1" noProof="1"/>
              <a:t>aux</a:t>
            </a:r>
            <a:r>
              <a:rPr sz="1800" i="1" noProof="1"/>
              <a:t> de </a:t>
            </a:r>
            <a:r>
              <a:rPr sz="1800" b="1" i="1" noProof="1"/>
              <a:t>k</a:t>
            </a:r>
            <a:r>
              <a:rPr sz="1800" i="1" noProof="1"/>
              <a:t> a </a:t>
            </a:r>
            <a:r>
              <a:rPr sz="1800" b="1" i="1" noProof="1"/>
              <a:t>fin</a:t>
            </a:r>
            <a:r>
              <a:rPr sz="1800" i="1" noProof="1"/>
              <a:t>;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Font typeface="Wingdings" pitchFamily="-109" charset="2"/>
              <a:buNone/>
            </a:pPr>
            <a:r>
              <a:rPr sz="1800" i="1" noProof="1"/>
              <a:t>Copiar </a:t>
            </a:r>
            <a:r>
              <a:rPr sz="1800" b="1" i="1" noProof="1"/>
              <a:t>aux</a:t>
            </a:r>
            <a:r>
              <a:rPr sz="1800" i="1" noProof="1"/>
              <a:t> a </a:t>
            </a:r>
            <a:r>
              <a:rPr sz="1800" b="1" i="1" noProof="1"/>
              <a:t>arreglo</a:t>
            </a:r>
            <a:r>
              <a:rPr sz="1800" i="1" noProof="1"/>
              <a:t>;</a:t>
            </a:r>
            <a:endParaRPr lang="es-MX" sz="1800" i="1" dirty="0"/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Font typeface="Wingdings" pitchFamily="-109" charset="2"/>
              <a:buNone/>
            </a:pPr>
            <a:r>
              <a:rPr lang="es-MX" sz="1800" i="1" dirty="0"/>
              <a:t>}</a:t>
            </a:r>
            <a:endParaRPr sz="1800" i="1" noProof="1"/>
          </a:p>
        </p:txBody>
      </p:sp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DBDE4C4-BFA4-404C-8777-2A334A66D9A4}" type="slidenum">
              <a:rPr lang="es-ES"/>
              <a:pPr/>
              <a:t>9</a:t>
            </a:fld>
            <a:endParaRPr lang="es-E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2805</TotalTime>
  <Words>2276</Words>
  <Application>Microsoft Macintosh PowerPoint</Application>
  <PresentationFormat>On-screen Show (4:3)</PresentationFormat>
  <Paragraphs>405</Paragraphs>
  <Slides>36</Slides>
  <Notes>29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Advantage</vt:lpstr>
      <vt:lpstr>Microsoft Equation</vt:lpstr>
      <vt:lpstr>Divide y vencerás (Divide-and-Conquer)</vt:lpstr>
      <vt:lpstr>Divide y vencerás</vt:lpstr>
      <vt:lpstr>Casos que aplican” Divide y vencerás”</vt:lpstr>
      <vt:lpstr>Búsqueda binaria</vt:lpstr>
      <vt:lpstr>Búsqueda binaria</vt:lpstr>
      <vt:lpstr>Merge Sort</vt:lpstr>
      <vt:lpstr>Merge Sort</vt:lpstr>
      <vt:lpstr>Algoritmo: Merge Sort</vt:lpstr>
      <vt:lpstr>Algoritmo: Une (Merge)</vt:lpstr>
      <vt:lpstr>Análisis del Merge Sort</vt:lpstr>
      <vt:lpstr>Análisis del Merge Sort</vt:lpstr>
      <vt:lpstr>Quick Sort</vt:lpstr>
      <vt:lpstr>Ejemplo: Quick Sort</vt:lpstr>
      <vt:lpstr>Algoritmo: Quick Sort</vt:lpstr>
      <vt:lpstr>Algoritmo: Partición</vt:lpstr>
      <vt:lpstr>Análisis del Quick Sort</vt:lpstr>
      <vt:lpstr>Análisis del Quick Sort</vt:lpstr>
      <vt:lpstr>Complejidad de los algoritmos</vt:lpstr>
      <vt:lpstr>Algoritmo de Strassen para Multiplicar Matrices</vt:lpstr>
      <vt:lpstr>¿Qué ventaja tiene el algoritmo de Strassen?</vt:lpstr>
      <vt:lpstr>Algoritmo de Strassen</vt:lpstr>
      <vt:lpstr>Algoritmo de Strassen</vt:lpstr>
      <vt:lpstr>Análisis del algoritmo de Strassen</vt:lpstr>
      <vt:lpstr>Aritmética de enteros grandes</vt:lpstr>
      <vt:lpstr>Orden de los algoritmos</vt:lpstr>
      <vt:lpstr>Propuesta de mejora al algoritmo de la multiplicación</vt:lpstr>
      <vt:lpstr>Propuesta de mejora al algoritmo de la multiplicación</vt:lpstr>
      <vt:lpstr>Algoritmo de la multiplicación</vt:lpstr>
      <vt:lpstr>Generalización de  Divide y vencerás</vt:lpstr>
      <vt:lpstr>Condiciones para utilizar Divide y Vencerás</vt:lpstr>
      <vt:lpstr>Comportamiento general de algoritmos con DyV</vt:lpstr>
      <vt:lpstr>Ejercicios</vt:lpstr>
      <vt:lpstr>Diseño de algoritmo</vt:lpstr>
      <vt:lpstr>Solución</vt:lpstr>
      <vt:lpstr>Fórmula recursiva</vt:lpstr>
      <vt:lpstr>Recurrencia de T(n)</vt:lpstr>
    </vt:vector>
  </TitlesOfParts>
  <Company>ISC DCIC ITESM Campus MTY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Código de Huffman</dc:title>
  <dc:creator>Roman Martinez Martinez</dc:creator>
  <cp:lastModifiedBy>Luis Humberto  González Guerra</cp:lastModifiedBy>
  <cp:revision>180</cp:revision>
  <dcterms:created xsi:type="dcterms:W3CDTF">2010-08-31T14:21:44Z</dcterms:created>
  <dcterms:modified xsi:type="dcterms:W3CDTF">2013-08-14T21:05:37Z</dcterms:modified>
</cp:coreProperties>
</file>