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media/audio1.bin" ContentType="audio/unknown"/>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0"/>
  </p:notesMasterIdLst>
  <p:handoutMasterIdLst>
    <p:handoutMasterId r:id="rId6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91" r:id="rId27"/>
    <p:sldId id="281" r:id="rId28"/>
    <p:sldId id="282" r:id="rId29"/>
    <p:sldId id="283" r:id="rId30"/>
    <p:sldId id="284" r:id="rId31"/>
    <p:sldId id="285" r:id="rId32"/>
    <p:sldId id="286" r:id="rId33"/>
    <p:sldId id="287" r:id="rId34"/>
    <p:sldId id="288" r:id="rId35"/>
    <p:sldId id="289" r:id="rId36"/>
    <p:sldId id="290" r:id="rId37"/>
    <p:sldId id="292" r:id="rId38"/>
    <p:sldId id="31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4" r:id="rId59"/>
  </p:sldIdLst>
  <p:sldSz cx="9144000" cy="6858000" type="screen4x3"/>
  <p:notesSz cx="7099300" cy="10234613"/>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5pPr>
    <a:lvl6pPr marL="2286000" algn="l" defTabSz="457200" rtl="0" eaLnBrk="1" latinLnBrk="0" hangingPunct="1">
      <a:defRPr sz="2400" kern="1200">
        <a:solidFill>
          <a:schemeClr val="tx1"/>
        </a:solidFill>
        <a:latin typeface="Times New Roman" charset="0"/>
        <a:ea typeface="ＭＳ Ｐゴシック" charset="0"/>
        <a:cs typeface="+mn-cs"/>
      </a:defRPr>
    </a:lvl6pPr>
    <a:lvl7pPr marL="2743200" algn="l" defTabSz="457200" rtl="0" eaLnBrk="1" latinLnBrk="0" hangingPunct="1">
      <a:defRPr sz="2400" kern="1200">
        <a:solidFill>
          <a:schemeClr val="tx1"/>
        </a:solidFill>
        <a:latin typeface="Times New Roman" charset="0"/>
        <a:ea typeface="ＭＳ Ｐゴシック" charset="0"/>
        <a:cs typeface="+mn-cs"/>
      </a:defRPr>
    </a:lvl7pPr>
    <a:lvl8pPr marL="3200400" algn="l" defTabSz="457200" rtl="0" eaLnBrk="1" latinLnBrk="0" hangingPunct="1">
      <a:defRPr sz="2400" kern="1200">
        <a:solidFill>
          <a:schemeClr val="tx1"/>
        </a:solidFill>
        <a:latin typeface="Times New Roman" charset="0"/>
        <a:ea typeface="ＭＳ Ｐゴシック" charset="0"/>
        <a:cs typeface="+mn-cs"/>
      </a:defRPr>
    </a:lvl8pPr>
    <a:lvl9pPr marL="3657600" algn="l" defTabSz="457200" rtl="0" eaLnBrk="1" latinLnBrk="0" hangingPunct="1">
      <a:defRPr sz="2400" kern="1200">
        <a:solidFill>
          <a:schemeClr val="tx1"/>
        </a:solidFill>
        <a:latin typeface="Times New Roman"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6600"/>
    <a:srgbClr val="669900"/>
    <a:srgbClr val="CC0000"/>
    <a:srgbClr val="800000"/>
    <a:srgbClr val="A50021"/>
    <a:srgbClr val="CCFF99"/>
    <a:srgbClr val="FFCC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4117" autoAdjust="0"/>
    <p:restoredTop sz="94683" autoAdjust="0"/>
  </p:normalViewPr>
  <p:slideViewPr>
    <p:cSldViewPr>
      <p:cViewPr varScale="1">
        <p:scale>
          <a:sx n="55" d="100"/>
          <a:sy n="55" d="100"/>
        </p:scale>
        <p:origin x="-16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handoutMaster" Target="handoutMasters/handoutMaster1.xml"/><Relationship Id="rId62"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86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smtClean="0">
                <a:ea typeface="+mn-ea"/>
              </a:defRPr>
            </a:lvl1pPr>
          </a:lstStyle>
          <a:p>
            <a:pPr>
              <a:defRPr/>
            </a:pPr>
            <a:endParaRPr lang="es-ES"/>
          </a:p>
        </p:txBody>
      </p:sp>
      <p:sp>
        <p:nvSpPr>
          <p:cNvPr id="19865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ea typeface="+mn-ea"/>
              </a:defRPr>
            </a:lvl1pPr>
          </a:lstStyle>
          <a:p>
            <a:pPr>
              <a:defRPr/>
            </a:pPr>
            <a:endParaRPr lang="es-ES"/>
          </a:p>
        </p:txBody>
      </p:sp>
      <p:sp>
        <p:nvSpPr>
          <p:cNvPr id="19866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smtClean="0">
                <a:ea typeface="+mn-ea"/>
              </a:defRPr>
            </a:lvl1pPr>
          </a:lstStyle>
          <a:p>
            <a:pPr>
              <a:defRPr/>
            </a:pPr>
            <a:endParaRPr lang="es-ES"/>
          </a:p>
        </p:txBody>
      </p:sp>
      <p:sp>
        <p:nvSpPr>
          <p:cNvPr id="19866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FDC1A274-69A2-3545-9909-F5C460003EBF}" type="slidenum">
              <a:rPr lang="es-ES"/>
              <a:pPr/>
              <a:t>‹#›</a:t>
            </a:fld>
            <a:endParaRPr lang="es-ES"/>
          </a:p>
        </p:txBody>
      </p:sp>
    </p:spTree>
    <p:extLst>
      <p:ext uri="{BB962C8B-B14F-4D97-AF65-F5344CB8AC3E}">
        <p14:creationId xmlns:p14="http://schemas.microsoft.com/office/powerpoint/2010/main" val="718300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smtClean="0">
                <a:ea typeface="+mn-ea"/>
              </a:defRPr>
            </a:lvl1pPr>
          </a:lstStyle>
          <a:p>
            <a:pPr>
              <a:defRPr/>
            </a:pPr>
            <a:endParaRPr lang="es-ES"/>
          </a:p>
        </p:txBody>
      </p:sp>
      <p:sp>
        <p:nvSpPr>
          <p:cNvPr id="197635"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ea typeface="+mn-ea"/>
              </a:defRPr>
            </a:lvl1pPr>
          </a:lstStyle>
          <a:p>
            <a:pPr>
              <a:defRPr/>
            </a:pPr>
            <a:endParaRPr lang="es-ES"/>
          </a:p>
        </p:txBody>
      </p:sp>
      <p:sp>
        <p:nvSpPr>
          <p:cNvPr id="61444" name="Rectangle 4"/>
          <p:cNvSpPr>
            <a:spLocks noRo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97637"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s-ES" noProof="0" smtClean="0"/>
              <a:t>Click to edit Master text styles</a:t>
            </a:r>
          </a:p>
          <a:p>
            <a:pPr lvl="1"/>
            <a:r>
              <a:rPr lang="es-ES" noProof="0" smtClean="0"/>
              <a:t>Second level</a:t>
            </a:r>
          </a:p>
          <a:p>
            <a:pPr lvl="2"/>
            <a:r>
              <a:rPr lang="es-ES" noProof="0" smtClean="0"/>
              <a:t>Third level</a:t>
            </a:r>
          </a:p>
          <a:p>
            <a:pPr lvl="3"/>
            <a:r>
              <a:rPr lang="es-ES" noProof="0" smtClean="0"/>
              <a:t>Fourth level</a:t>
            </a:r>
          </a:p>
          <a:p>
            <a:pPr lvl="4"/>
            <a:r>
              <a:rPr lang="es-ES" noProof="0" smtClean="0"/>
              <a:t>Fifth level</a:t>
            </a:r>
          </a:p>
        </p:txBody>
      </p:sp>
      <p:sp>
        <p:nvSpPr>
          <p:cNvPr id="19763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smtClean="0">
                <a:ea typeface="+mn-ea"/>
              </a:defRPr>
            </a:lvl1pPr>
          </a:lstStyle>
          <a:p>
            <a:pPr>
              <a:defRPr/>
            </a:pPr>
            <a:endParaRPr lang="es-ES"/>
          </a:p>
        </p:txBody>
      </p:sp>
      <p:sp>
        <p:nvSpPr>
          <p:cNvPr id="19763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91B4E58C-B82D-5847-A4C7-2A4685BA3B49}" type="slidenum">
              <a:rPr lang="es-ES"/>
              <a:pPr/>
              <a:t>‹#›</a:t>
            </a:fld>
            <a:endParaRPr lang="es-ES"/>
          </a:p>
        </p:txBody>
      </p:sp>
    </p:spTree>
    <p:extLst>
      <p:ext uri="{BB962C8B-B14F-4D97-AF65-F5344CB8AC3E}">
        <p14:creationId xmlns:p14="http://schemas.microsoft.com/office/powerpoint/2010/main" val="18017359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48D24B3B-6F7C-714C-854D-52DBCFFF5201}" type="slidenum">
              <a:rPr lang="es-ES" sz="1300"/>
              <a:pPr/>
              <a:t>1</a:t>
            </a:fld>
            <a:endParaRPr lang="es-ES"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748B60B9-AF88-7F40-8632-3473CA8F1BE7}" type="slidenum">
              <a:rPr lang="es-ES" sz="1300"/>
              <a:pPr/>
              <a:t>10</a:t>
            </a:fld>
            <a:endParaRPr lang="es-ES" sz="13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1E54EEE5-271B-3F42-B721-3C6B737279E7}" type="slidenum">
              <a:rPr lang="es-ES" sz="1300"/>
              <a:pPr/>
              <a:t>11</a:t>
            </a:fld>
            <a:endParaRPr lang="es-ES" sz="13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9E315B44-209C-7C44-85AA-24B8162A0551}" type="slidenum">
              <a:rPr lang="es-ES" sz="1300"/>
              <a:pPr/>
              <a:t>12</a:t>
            </a:fld>
            <a:endParaRPr lang="es-ES" sz="13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DE1AD137-0325-D44E-8ACA-0EF094A4A0EB}" type="slidenum">
              <a:rPr lang="es-ES" sz="1300"/>
              <a:pPr/>
              <a:t>13</a:t>
            </a:fld>
            <a:endParaRPr lang="es-ES" sz="13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A8B8C455-D93C-4541-92C0-AF0CC17A3851}" type="slidenum">
              <a:rPr lang="es-ES" sz="1300"/>
              <a:pPr/>
              <a:t>14</a:t>
            </a:fld>
            <a:endParaRPr lang="es-ES" sz="13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7C45CC0D-D9BD-D74C-8A8D-788029E950FB}" type="slidenum">
              <a:rPr lang="es-ES" sz="1300"/>
              <a:pPr/>
              <a:t>15</a:t>
            </a:fld>
            <a:endParaRPr lang="es-ES" sz="13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9EC645D7-A0B6-9E4E-BD60-24C23B0CABED}" type="slidenum">
              <a:rPr lang="es-ES" sz="1300"/>
              <a:pPr/>
              <a:t>16</a:t>
            </a:fld>
            <a:endParaRPr lang="es-ES" sz="13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F3B3BDE3-1E8A-2344-A9AA-D66D30A96541}" type="slidenum">
              <a:rPr lang="es-ES" sz="1300"/>
              <a:pPr/>
              <a:t>17</a:t>
            </a:fld>
            <a:endParaRPr lang="es-ES" sz="13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465B4C79-6507-3E44-827F-E3403DD142B0}" type="slidenum">
              <a:rPr lang="es-ES" sz="1300"/>
              <a:pPr/>
              <a:t>18</a:t>
            </a:fld>
            <a:endParaRPr lang="es-ES" sz="13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CB3BDB51-A583-854F-AEBB-FB3DF6A55F6C}" type="slidenum">
              <a:rPr lang="es-ES" sz="1300"/>
              <a:pPr/>
              <a:t>19</a:t>
            </a:fld>
            <a:endParaRPr lang="es-ES"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3A91A09B-1C93-E845-A6FA-7088EF00C1A2}" type="slidenum">
              <a:rPr lang="es-ES" sz="1300"/>
              <a:pPr/>
              <a:t>2</a:t>
            </a:fld>
            <a:endParaRPr lang="es-ES" sz="13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0E107014-5D22-3542-A32A-FB3367010F19}" type="slidenum">
              <a:rPr lang="es-ES" sz="1300"/>
              <a:pPr/>
              <a:t>20</a:t>
            </a:fld>
            <a:endParaRPr lang="es-ES" sz="13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49BA4DEB-DD9E-3D45-8E10-92084BF7D12C}" type="slidenum">
              <a:rPr lang="es-ES" sz="1300"/>
              <a:pPr/>
              <a:t>21</a:t>
            </a:fld>
            <a:endParaRPr lang="es-ES" sz="13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31E22D59-A0B3-8348-9A12-C382ED966660}" type="slidenum">
              <a:rPr lang="es-ES" sz="1300"/>
              <a:pPr/>
              <a:t>22</a:t>
            </a:fld>
            <a:endParaRPr lang="es-ES" sz="13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310E4CFD-C24B-D947-8688-F925098D01FA}" type="slidenum">
              <a:rPr lang="es-ES" sz="1300"/>
              <a:pPr/>
              <a:t>23</a:t>
            </a:fld>
            <a:endParaRPr lang="es-ES" sz="13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ABFF24B9-B6C1-AE44-BBB0-A3D344FC1670}" type="slidenum">
              <a:rPr lang="es-ES" sz="1300"/>
              <a:pPr/>
              <a:t>24</a:t>
            </a:fld>
            <a:endParaRPr lang="es-ES" sz="13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D1062CD0-F0A6-5547-85A3-80C36B4361A9}" type="slidenum">
              <a:rPr lang="es-ES" sz="1300"/>
              <a:pPr/>
              <a:t>25</a:t>
            </a:fld>
            <a:endParaRPr lang="es-ES" sz="13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7239E1FE-9E07-A44A-8C81-5FE4B37FADB4}" type="slidenum">
              <a:rPr lang="es-ES" sz="1300"/>
              <a:pPr/>
              <a:t>26</a:t>
            </a:fld>
            <a:endParaRPr lang="es-ES" sz="13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037DFF77-151E-2D4B-A9CC-0A48AB8ED04C}" type="slidenum">
              <a:rPr lang="es-ES" sz="1300"/>
              <a:pPr/>
              <a:t>27</a:t>
            </a:fld>
            <a:endParaRPr lang="es-ES" sz="13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8C0DD280-75B2-2E4D-99B2-8813D34A55C6}" type="slidenum">
              <a:rPr lang="es-ES" sz="1300"/>
              <a:pPr/>
              <a:t>28</a:t>
            </a:fld>
            <a:endParaRPr lang="es-ES" sz="13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CCAB417D-AF74-DC45-8E2F-B1D309A7625C}" type="slidenum">
              <a:rPr lang="es-ES" sz="1300"/>
              <a:pPr/>
              <a:t>29</a:t>
            </a:fld>
            <a:endParaRPr lang="es-ES"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580E2649-605F-4B48-8F1F-41F2D6BCCAAC}" type="slidenum">
              <a:rPr lang="es-ES" sz="1300"/>
              <a:pPr/>
              <a:t>3</a:t>
            </a:fld>
            <a:endParaRPr lang="es-ES" sz="13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E41F97E2-B75B-214E-9FB3-44D4E8B67B34}" type="slidenum">
              <a:rPr lang="es-ES" sz="1300"/>
              <a:pPr/>
              <a:t>30</a:t>
            </a:fld>
            <a:endParaRPr lang="es-ES" sz="13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B1E3879D-9F93-9444-AE68-64B69020DB7F}" type="slidenum">
              <a:rPr lang="es-ES" sz="1300"/>
              <a:pPr/>
              <a:t>31</a:t>
            </a:fld>
            <a:endParaRPr lang="es-ES" sz="13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EB8D9F4A-28B6-4148-A639-EEE64CCDF587}" type="slidenum">
              <a:rPr lang="es-ES" sz="1300"/>
              <a:pPr/>
              <a:t>32</a:t>
            </a:fld>
            <a:endParaRPr lang="es-ES" sz="13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60E43C7A-F390-AD46-A745-0B453DC77F9A}" type="slidenum">
              <a:rPr lang="es-ES" sz="1300"/>
              <a:pPr/>
              <a:t>33</a:t>
            </a:fld>
            <a:endParaRPr lang="es-ES" sz="13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0B5C5F13-996B-B443-B2D1-7C744937F5B3}" type="slidenum">
              <a:rPr lang="es-ES" sz="1300"/>
              <a:pPr/>
              <a:t>34</a:t>
            </a:fld>
            <a:endParaRPr lang="es-ES" sz="13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E13FAE7C-FD30-CF41-9168-28B1C4F91EA1}" type="slidenum">
              <a:rPr lang="es-ES" sz="1300"/>
              <a:pPr/>
              <a:t>36</a:t>
            </a:fld>
            <a:endParaRPr lang="es-ES" sz="13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F0674044-7002-EA44-877E-755749D7E78B}" type="slidenum">
              <a:rPr lang="es-ES" sz="1300"/>
              <a:pPr/>
              <a:t>37</a:t>
            </a:fld>
            <a:endParaRPr lang="es-ES" sz="13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E982D8A4-4C78-5B44-AF26-A2F34EBFB50D}" type="slidenum">
              <a:rPr lang="es-ES" sz="1300"/>
              <a:pPr/>
              <a:t>38</a:t>
            </a:fld>
            <a:endParaRPr lang="es-ES" sz="13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2BAAF838-01B0-D341-8089-BA5E3002EF42}" type="slidenum">
              <a:rPr lang="es-ES" sz="1300"/>
              <a:pPr/>
              <a:t>39</a:t>
            </a:fld>
            <a:endParaRPr lang="es-ES" sz="13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D2D62399-9F79-5748-8157-261460463CD5}" type="slidenum">
              <a:rPr lang="es-ES" sz="1300"/>
              <a:pPr/>
              <a:t>40</a:t>
            </a:fld>
            <a:endParaRPr lang="es-ES"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ACACAA29-7F7B-3D45-8F1B-D1E65069FB94}" type="slidenum">
              <a:rPr lang="es-ES" sz="1300"/>
              <a:pPr/>
              <a:t>4</a:t>
            </a:fld>
            <a:endParaRPr lang="es-ES" sz="13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1F3EFB58-EDC3-9B44-864E-A711C36903BB}" type="slidenum">
              <a:rPr lang="es-ES" sz="1300"/>
              <a:pPr/>
              <a:t>41</a:t>
            </a:fld>
            <a:endParaRPr lang="es-ES" sz="130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034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C54F880F-9FC4-3748-BB49-1043E9A40FBF}" type="slidenum">
              <a:rPr lang="es-ES" sz="1300"/>
              <a:pPr/>
              <a:t>42</a:t>
            </a:fld>
            <a:endParaRPr lang="es-ES" sz="130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044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9C884F02-CD06-D543-A975-110D51B14F30}" type="slidenum">
              <a:rPr lang="es-ES" sz="1300"/>
              <a:pPr/>
              <a:t>47</a:t>
            </a:fld>
            <a:endParaRPr lang="es-ES" sz="130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DBB42693-3CE5-1E4E-97AC-BCD28986111A}" type="slidenum">
              <a:rPr lang="es-ES" sz="1300"/>
              <a:pPr/>
              <a:t>48</a:t>
            </a:fld>
            <a:endParaRPr lang="es-ES" sz="130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C734BB35-CCD5-DC4E-BE7F-41A8B4F48A74}" type="slidenum">
              <a:rPr lang="es-ES" sz="1300"/>
              <a:pPr/>
              <a:t>49</a:t>
            </a:fld>
            <a:endParaRPr lang="es-ES" sz="130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31C8308D-60A1-F144-9DB4-41105C050396}" type="slidenum">
              <a:rPr lang="es-ES" sz="1300"/>
              <a:pPr/>
              <a:t>50</a:t>
            </a:fld>
            <a:endParaRPr lang="es-ES" sz="130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2FE80DB0-337C-1F4C-83D8-5C29B1E2122D}" type="slidenum">
              <a:rPr lang="es-ES" sz="1300"/>
              <a:pPr/>
              <a:t>51</a:t>
            </a:fld>
            <a:endParaRPr lang="es-ES" sz="130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095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2C3A6FB2-4F9E-5349-AEF3-AB99684FB0FA}" type="slidenum">
              <a:rPr lang="es-ES" sz="1300"/>
              <a:pPr/>
              <a:t>52</a:t>
            </a:fld>
            <a:endParaRPr lang="es-ES" sz="130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105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BA982DAC-2163-4745-8D85-E6B31662E67A}" type="slidenum">
              <a:rPr lang="es-ES" sz="1300"/>
              <a:pPr/>
              <a:t>53</a:t>
            </a:fld>
            <a:endParaRPr lang="es-ES" sz="130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10F745B2-D237-554D-9621-85C143CE87A2}" type="slidenum">
              <a:rPr lang="es-ES" sz="1300"/>
              <a:pPr/>
              <a:t>54</a:t>
            </a:fld>
            <a:endParaRPr lang="es-ES"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6C1D916B-926C-4649-9FBF-F3FB16F1A1DE}" type="slidenum">
              <a:rPr lang="es-ES" sz="1300"/>
              <a:pPr/>
              <a:t>5</a:t>
            </a:fld>
            <a:endParaRPr lang="es-ES" sz="130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126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8415CF7F-9997-1341-B598-BF8A010D0CCD}" type="slidenum">
              <a:rPr lang="es-ES" sz="1300"/>
              <a:pPr/>
              <a:t>55</a:t>
            </a:fld>
            <a:endParaRPr lang="es-ES" sz="130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136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753BC88D-8568-9640-A838-4FA55D23723D}" type="slidenum">
              <a:rPr lang="es-ES" sz="1300"/>
              <a:pPr/>
              <a:t>56</a:t>
            </a:fld>
            <a:endParaRPr lang="es-ES" sz="130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146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FD66370C-03AD-CA48-BE08-5A0C7E362EAB}" type="slidenum">
              <a:rPr lang="es-ES" sz="1300"/>
              <a:pPr/>
              <a:t>57</a:t>
            </a:fld>
            <a:endParaRPr lang="es-ES" sz="13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C52482D1-CCEE-7C46-B12B-E1E7384821B2}" type="slidenum">
              <a:rPr lang="es-ES" sz="1300"/>
              <a:pPr/>
              <a:t>6</a:t>
            </a:fld>
            <a:endParaRPr lang="es-ES"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4FF192F5-BECF-C143-B8DD-B7DAB2F7101A}" type="slidenum">
              <a:rPr lang="es-ES" sz="1300"/>
              <a:pPr/>
              <a:t>7</a:t>
            </a:fld>
            <a:endParaRPr lang="es-ES" sz="13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4F93CAC1-A235-5A42-AFFD-D600B3480B50}" type="slidenum">
              <a:rPr lang="es-ES" sz="1300"/>
              <a:pPr/>
              <a:t>8</a:t>
            </a:fld>
            <a:endParaRPr lang="es-ES" sz="13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0"/>
              </a:defRPr>
            </a:lvl1pPr>
            <a:lvl2pPr marL="742950" indent="-285750" defTabSz="966788">
              <a:defRPr sz="2400">
                <a:solidFill>
                  <a:schemeClr val="tx1"/>
                </a:solidFill>
                <a:latin typeface="Times New Roman" charset="0"/>
                <a:ea typeface="ＭＳ Ｐゴシック" charset="0"/>
              </a:defRPr>
            </a:lvl2pPr>
            <a:lvl3pPr marL="1143000" indent="-228600" defTabSz="966788">
              <a:defRPr sz="2400">
                <a:solidFill>
                  <a:schemeClr val="tx1"/>
                </a:solidFill>
                <a:latin typeface="Times New Roman" charset="0"/>
                <a:ea typeface="ＭＳ Ｐゴシック" charset="0"/>
              </a:defRPr>
            </a:lvl3pPr>
            <a:lvl4pPr marL="1600200" indent="-228600" defTabSz="966788">
              <a:defRPr sz="2400">
                <a:solidFill>
                  <a:schemeClr val="tx1"/>
                </a:solidFill>
                <a:latin typeface="Times New Roman" charset="0"/>
                <a:ea typeface="ＭＳ Ｐゴシック" charset="0"/>
              </a:defRPr>
            </a:lvl4pPr>
            <a:lvl5pPr marL="2057400" indent="-228600" defTabSz="966788">
              <a:defRPr sz="2400">
                <a:solidFill>
                  <a:schemeClr val="tx1"/>
                </a:solidFill>
                <a:latin typeface="Times New Roman"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0"/>
              </a:defRPr>
            </a:lvl9pPr>
          </a:lstStyle>
          <a:p>
            <a:fld id="{1C7954DF-5C83-5044-80EA-327812B32CE7}" type="slidenum">
              <a:rPr lang="es-ES" sz="1300"/>
              <a:pPr/>
              <a:t>9</a:t>
            </a:fld>
            <a:endParaRPr lang="es-ES" sz="13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MX"/>
          </a:p>
        </p:txBody>
      </p:sp>
      <p:sp>
        <p:nvSpPr>
          <p:cNvPr id="5" name="Rectangle 5"/>
          <p:cNvSpPr>
            <a:spLocks noGrp="1" noChangeArrowheads="1"/>
          </p:cNvSpPr>
          <p:nvPr>
            <p:ph type="ftr" sz="quarter" idx="11"/>
          </p:nvPr>
        </p:nvSpPr>
        <p:spPr>
          <a:ln/>
        </p:spPr>
        <p:txBody>
          <a:bodyPr/>
          <a:lstStyle>
            <a:lvl1pPr>
              <a:defRPr/>
            </a:lvl1pPr>
          </a:lstStyle>
          <a:p>
            <a:pPr>
              <a:defRPr/>
            </a:pPr>
            <a:endParaRPr lang="es-MX"/>
          </a:p>
        </p:txBody>
      </p:sp>
      <p:sp>
        <p:nvSpPr>
          <p:cNvPr id="6" name="Rectangle 6"/>
          <p:cNvSpPr>
            <a:spLocks noGrp="1" noChangeArrowheads="1"/>
          </p:cNvSpPr>
          <p:nvPr>
            <p:ph type="sldNum" sz="quarter" idx="12"/>
          </p:nvPr>
        </p:nvSpPr>
        <p:spPr>
          <a:ln/>
        </p:spPr>
        <p:txBody>
          <a:bodyPr/>
          <a:lstStyle>
            <a:lvl1pPr>
              <a:defRPr/>
            </a:lvl1pPr>
          </a:lstStyle>
          <a:p>
            <a:fld id="{15700E8E-6707-0549-8C60-E72355C849BD}" type="slidenum">
              <a:rPr lang="es-MX"/>
              <a:pPr/>
              <a:t>‹#›</a:t>
            </a:fld>
            <a:endParaRPr lang="es-MX"/>
          </a:p>
        </p:txBody>
      </p:sp>
    </p:spTree>
    <p:extLst>
      <p:ext uri="{BB962C8B-B14F-4D97-AF65-F5344CB8AC3E}">
        <p14:creationId xmlns:p14="http://schemas.microsoft.com/office/powerpoint/2010/main" val="4225647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MX"/>
          </a:p>
        </p:txBody>
      </p:sp>
      <p:sp>
        <p:nvSpPr>
          <p:cNvPr id="5" name="Rectangle 5"/>
          <p:cNvSpPr>
            <a:spLocks noGrp="1" noChangeArrowheads="1"/>
          </p:cNvSpPr>
          <p:nvPr>
            <p:ph type="ftr" sz="quarter" idx="11"/>
          </p:nvPr>
        </p:nvSpPr>
        <p:spPr>
          <a:ln/>
        </p:spPr>
        <p:txBody>
          <a:bodyPr/>
          <a:lstStyle>
            <a:lvl1pPr>
              <a:defRPr/>
            </a:lvl1pPr>
          </a:lstStyle>
          <a:p>
            <a:pPr>
              <a:defRPr/>
            </a:pPr>
            <a:endParaRPr lang="es-MX"/>
          </a:p>
        </p:txBody>
      </p:sp>
      <p:sp>
        <p:nvSpPr>
          <p:cNvPr id="6" name="Rectangle 6"/>
          <p:cNvSpPr>
            <a:spLocks noGrp="1" noChangeArrowheads="1"/>
          </p:cNvSpPr>
          <p:nvPr>
            <p:ph type="sldNum" sz="quarter" idx="12"/>
          </p:nvPr>
        </p:nvSpPr>
        <p:spPr>
          <a:ln/>
        </p:spPr>
        <p:txBody>
          <a:bodyPr/>
          <a:lstStyle>
            <a:lvl1pPr>
              <a:defRPr/>
            </a:lvl1pPr>
          </a:lstStyle>
          <a:p>
            <a:fld id="{E2016BD6-29BE-B544-9700-BE40375EB79E}" type="slidenum">
              <a:rPr lang="es-MX"/>
              <a:pPr/>
              <a:t>‹#›</a:t>
            </a:fld>
            <a:endParaRPr lang="es-MX"/>
          </a:p>
        </p:txBody>
      </p:sp>
    </p:spTree>
    <p:extLst>
      <p:ext uri="{BB962C8B-B14F-4D97-AF65-F5344CB8AC3E}">
        <p14:creationId xmlns:p14="http://schemas.microsoft.com/office/powerpoint/2010/main" val="2180841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MX"/>
          </a:p>
        </p:txBody>
      </p:sp>
      <p:sp>
        <p:nvSpPr>
          <p:cNvPr id="5" name="Rectangle 5"/>
          <p:cNvSpPr>
            <a:spLocks noGrp="1" noChangeArrowheads="1"/>
          </p:cNvSpPr>
          <p:nvPr>
            <p:ph type="ftr" sz="quarter" idx="11"/>
          </p:nvPr>
        </p:nvSpPr>
        <p:spPr>
          <a:ln/>
        </p:spPr>
        <p:txBody>
          <a:bodyPr/>
          <a:lstStyle>
            <a:lvl1pPr>
              <a:defRPr/>
            </a:lvl1pPr>
          </a:lstStyle>
          <a:p>
            <a:pPr>
              <a:defRPr/>
            </a:pPr>
            <a:endParaRPr lang="es-MX"/>
          </a:p>
        </p:txBody>
      </p:sp>
      <p:sp>
        <p:nvSpPr>
          <p:cNvPr id="6" name="Rectangle 6"/>
          <p:cNvSpPr>
            <a:spLocks noGrp="1" noChangeArrowheads="1"/>
          </p:cNvSpPr>
          <p:nvPr>
            <p:ph type="sldNum" sz="quarter" idx="12"/>
          </p:nvPr>
        </p:nvSpPr>
        <p:spPr>
          <a:ln/>
        </p:spPr>
        <p:txBody>
          <a:bodyPr/>
          <a:lstStyle>
            <a:lvl1pPr>
              <a:defRPr/>
            </a:lvl1pPr>
          </a:lstStyle>
          <a:p>
            <a:fld id="{8CE7E84D-2767-AC44-A3AC-2F6B32A7C6C5}" type="slidenum">
              <a:rPr lang="es-MX"/>
              <a:pPr/>
              <a:t>‹#›</a:t>
            </a:fld>
            <a:endParaRPr lang="es-MX"/>
          </a:p>
        </p:txBody>
      </p:sp>
    </p:spTree>
    <p:extLst>
      <p:ext uri="{BB962C8B-B14F-4D97-AF65-F5344CB8AC3E}">
        <p14:creationId xmlns:p14="http://schemas.microsoft.com/office/powerpoint/2010/main" val="185827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MX"/>
          </a:p>
        </p:txBody>
      </p:sp>
      <p:sp>
        <p:nvSpPr>
          <p:cNvPr id="5" name="Rectangle 5"/>
          <p:cNvSpPr>
            <a:spLocks noGrp="1" noChangeArrowheads="1"/>
          </p:cNvSpPr>
          <p:nvPr>
            <p:ph type="ftr" sz="quarter" idx="11"/>
          </p:nvPr>
        </p:nvSpPr>
        <p:spPr>
          <a:ln/>
        </p:spPr>
        <p:txBody>
          <a:bodyPr/>
          <a:lstStyle>
            <a:lvl1pPr>
              <a:defRPr/>
            </a:lvl1pPr>
          </a:lstStyle>
          <a:p>
            <a:pPr>
              <a:defRPr/>
            </a:pPr>
            <a:endParaRPr lang="es-MX"/>
          </a:p>
        </p:txBody>
      </p:sp>
      <p:sp>
        <p:nvSpPr>
          <p:cNvPr id="6" name="Rectangle 6"/>
          <p:cNvSpPr>
            <a:spLocks noGrp="1" noChangeArrowheads="1"/>
          </p:cNvSpPr>
          <p:nvPr>
            <p:ph type="sldNum" sz="quarter" idx="12"/>
          </p:nvPr>
        </p:nvSpPr>
        <p:spPr>
          <a:ln/>
        </p:spPr>
        <p:txBody>
          <a:bodyPr/>
          <a:lstStyle>
            <a:lvl1pPr>
              <a:defRPr/>
            </a:lvl1pPr>
          </a:lstStyle>
          <a:p>
            <a:fld id="{C3C36CD7-6500-0F48-8413-3A44B98FDDF6}" type="slidenum">
              <a:rPr lang="es-MX"/>
              <a:pPr/>
              <a:t>‹#›</a:t>
            </a:fld>
            <a:endParaRPr lang="es-MX"/>
          </a:p>
        </p:txBody>
      </p:sp>
    </p:spTree>
    <p:extLst>
      <p:ext uri="{BB962C8B-B14F-4D97-AF65-F5344CB8AC3E}">
        <p14:creationId xmlns:p14="http://schemas.microsoft.com/office/powerpoint/2010/main" val="1458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s-MX"/>
          </a:p>
        </p:txBody>
      </p:sp>
      <p:sp>
        <p:nvSpPr>
          <p:cNvPr id="5" name="Rectangle 5"/>
          <p:cNvSpPr>
            <a:spLocks noGrp="1" noChangeArrowheads="1"/>
          </p:cNvSpPr>
          <p:nvPr>
            <p:ph type="ftr" sz="quarter" idx="11"/>
          </p:nvPr>
        </p:nvSpPr>
        <p:spPr>
          <a:ln/>
        </p:spPr>
        <p:txBody>
          <a:bodyPr/>
          <a:lstStyle>
            <a:lvl1pPr>
              <a:defRPr/>
            </a:lvl1pPr>
          </a:lstStyle>
          <a:p>
            <a:pPr>
              <a:defRPr/>
            </a:pPr>
            <a:endParaRPr lang="es-MX"/>
          </a:p>
        </p:txBody>
      </p:sp>
      <p:sp>
        <p:nvSpPr>
          <p:cNvPr id="6" name="Rectangle 6"/>
          <p:cNvSpPr>
            <a:spLocks noGrp="1" noChangeArrowheads="1"/>
          </p:cNvSpPr>
          <p:nvPr>
            <p:ph type="sldNum" sz="quarter" idx="12"/>
          </p:nvPr>
        </p:nvSpPr>
        <p:spPr>
          <a:ln/>
        </p:spPr>
        <p:txBody>
          <a:bodyPr/>
          <a:lstStyle>
            <a:lvl1pPr>
              <a:defRPr/>
            </a:lvl1pPr>
          </a:lstStyle>
          <a:p>
            <a:fld id="{88CE877F-9373-1840-860D-DCB4A2982C5E}" type="slidenum">
              <a:rPr lang="es-MX"/>
              <a:pPr/>
              <a:t>‹#›</a:t>
            </a:fld>
            <a:endParaRPr lang="es-MX"/>
          </a:p>
        </p:txBody>
      </p:sp>
    </p:spTree>
    <p:extLst>
      <p:ext uri="{BB962C8B-B14F-4D97-AF65-F5344CB8AC3E}">
        <p14:creationId xmlns:p14="http://schemas.microsoft.com/office/powerpoint/2010/main" val="2264531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s-MX"/>
          </a:p>
        </p:txBody>
      </p:sp>
      <p:sp>
        <p:nvSpPr>
          <p:cNvPr id="6" name="Rectangle 5"/>
          <p:cNvSpPr>
            <a:spLocks noGrp="1" noChangeArrowheads="1"/>
          </p:cNvSpPr>
          <p:nvPr>
            <p:ph type="ftr" sz="quarter" idx="11"/>
          </p:nvPr>
        </p:nvSpPr>
        <p:spPr>
          <a:ln/>
        </p:spPr>
        <p:txBody>
          <a:bodyPr/>
          <a:lstStyle>
            <a:lvl1pPr>
              <a:defRPr/>
            </a:lvl1pPr>
          </a:lstStyle>
          <a:p>
            <a:pPr>
              <a:defRPr/>
            </a:pPr>
            <a:endParaRPr lang="es-MX"/>
          </a:p>
        </p:txBody>
      </p:sp>
      <p:sp>
        <p:nvSpPr>
          <p:cNvPr id="7" name="Rectangle 6"/>
          <p:cNvSpPr>
            <a:spLocks noGrp="1" noChangeArrowheads="1"/>
          </p:cNvSpPr>
          <p:nvPr>
            <p:ph type="sldNum" sz="quarter" idx="12"/>
          </p:nvPr>
        </p:nvSpPr>
        <p:spPr>
          <a:ln/>
        </p:spPr>
        <p:txBody>
          <a:bodyPr/>
          <a:lstStyle>
            <a:lvl1pPr>
              <a:defRPr/>
            </a:lvl1pPr>
          </a:lstStyle>
          <a:p>
            <a:fld id="{435E6EDB-2653-DF43-A1C4-88B8CB822E4C}" type="slidenum">
              <a:rPr lang="es-MX"/>
              <a:pPr/>
              <a:t>‹#›</a:t>
            </a:fld>
            <a:endParaRPr lang="es-MX"/>
          </a:p>
        </p:txBody>
      </p:sp>
    </p:spTree>
    <p:extLst>
      <p:ext uri="{BB962C8B-B14F-4D97-AF65-F5344CB8AC3E}">
        <p14:creationId xmlns:p14="http://schemas.microsoft.com/office/powerpoint/2010/main" val="2597421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s-MX"/>
          </a:p>
        </p:txBody>
      </p:sp>
      <p:sp>
        <p:nvSpPr>
          <p:cNvPr id="8" name="Rectangle 5"/>
          <p:cNvSpPr>
            <a:spLocks noGrp="1" noChangeArrowheads="1"/>
          </p:cNvSpPr>
          <p:nvPr>
            <p:ph type="ftr" sz="quarter" idx="11"/>
          </p:nvPr>
        </p:nvSpPr>
        <p:spPr>
          <a:ln/>
        </p:spPr>
        <p:txBody>
          <a:bodyPr/>
          <a:lstStyle>
            <a:lvl1pPr>
              <a:defRPr/>
            </a:lvl1pPr>
          </a:lstStyle>
          <a:p>
            <a:pPr>
              <a:defRPr/>
            </a:pPr>
            <a:endParaRPr lang="es-MX"/>
          </a:p>
        </p:txBody>
      </p:sp>
      <p:sp>
        <p:nvSpPr>
          <p:cNvPr id="9" name="Rectangle 6"/>
          <p:cNvSpPr>
            <a:spLocks noGrp="1" noChangeArrowheads="1"/>
          </p:cNvSpPr>
          <p:nvPr>
            <p:ph type="sldNum" sz="quarter" idx="12"/>
          </p:nvPr>
        </p:nvSpPr>
        <p:spPr>
          <a:ln/>
        </p:spPr>
        <p:txBody>
          <a:bodyPr/>
          <a:lstStyle>
            <a:lvl1pPr>
              <a:defRPr/>
            </a:lvl1pPr>
          </a:lstStyle>
          <a:p>
            <a:fld id="{99822A85-5F5C-FC49-ACFE-922F6BF0842E}" type="slidenum">
              <a:rPr lang="es-MX"/>
              <a:pPr/>
              <a:t>‹#›</a:t>
            </a:fld>
            <a:endParaRPr lang="es-MX"/>
          </a:p>
        </p:txBody>
      </p:sp>
    </p:spTree>
    <p:extLst>
      <p:ext uri="{BB962C8B-B14F-4D97-AF65-F5344CB8AC3E}">
        <p14:creationId xmlns:p14="http://schemas.microsoft.com/office/powerpoint/2010/main" val="2237418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s-MX"/>
          </a:p>
        </p:txBody>
      </p:sp>
      <p:sp>
        <p:nvSpPr>
          <p:cNvPr id="4" name="Rectangle 5"/>
          <p:cNvSpPr>
            <a:spLocks noGrp="1" noChangeArrowheads="1"/>
          </p:cNvSpPr>
          <p:nvPr>
            <p:ph type="ftr" sz="quarter" idx="11"/>
          </p:nvPr>
        </p:nvSpPr>
        <p:spPr>
          <a:ln/>
        </p:spPr>
        <p:txBody>
          <a:bodyPr/>
          <a:lstStyle>
            <a:lvl1pPr>
              <a:defRPr/>
            </a:lvl1pPr>
          </a:lstStyle>
          <a:p>
            <a:pPr>
              <a:defRPr/>
            </a:pPr>
            <a:endParaRPr lang="es-MX"/>
          </a:p>
        </p:txBody>
      </p:sp>
      <p:sp>
        <p:nvSpPr>
          <p:cNvPr id="5" name="Rectangle 6"/>
          <p:cNvSpPr>
            <a:spLocks noGrp="1" noChangeArrowheads="1"/>
          </p:cNvSpPr>
          <p:nvPr>
            <p:ph type="sldNum" sz="quarter" idx="12"/>
          </p:nvPr>
        </p:nvSpPr>
        <p:spPr>
          <a:ln/>
        </p:spPr>
        <p:txBody>
          <a:bodyPr/>
          <a:lstStyle>
            <a:lvl1pPr>
              <a:defRPr/>
            </a:lvl1pPr>
          </a:lstStyle>
          <a:p>
            <a:fld id="{85D8CAF0-D7A1-9649-8903-A9FE6DE03D7C}" type="slidenum">
              <a:rPr lang="es-MX"/>
              <a:pPr/>
              <a:t>‹#›</a:t>
            </a:fld>
            <a:endParaRPr lang="es-MX"/>
          </a:p>
        </p:txBody>
      </p:sp>
    </p:spTree>
    <p:extLst>
      <p:ext uri="{BB962C8B-B14F-4D97-AF65-F5344CB8AC3E}">
        <p14:creationId xmlns:p14="http://schemas.microsoft.com/office/powerpoint/2010/main" val="1682316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MX"/>
          </a:p>
        </p:txBody>
      </p:sp>
      <p:sp>
        <p:nvSpPr>
          <p:cNvPr id="3" name="Rectangle 5"/>
          <p:cNvSpPr>
            <a:spLocks noGrp="1" noChangeArrowheads="1"/>
          </p:cNvSpPr>
          <p:nvPr>
            <p:ph type="ftr" sz="quarter" idx="11"/>
          </p:nvPr>
        </p:nvSpPr>
        <p:spPr>
          <a:ln/>
        </p:spPr>
        <p:txBody>
          <a:bodyPr/>
          <a:lstStyle>
            <a:lvl1pPr>
              <a:defRPr/>
            </a:lvl1pPr>
          </a:lstStyle>
          <a:p>
            <a:pPr>
              <a:defRPr/>
            </a:pPr>
            <a:endParaRPr lang="es-MX"/>
          </a:p>
        </p:txBody>
      </p:sp>
      <p:sp>
        <p:nvSpPr>
          <p:cNvPr id="4" name="Rectangle 6"/>
          <p:cNvSpPr>
            <a:spLocks noGrp="1" noChangeArrowheads="1"/>
          </p:cNvSpPr>
          <p:nvPr>
            <p:ph type="sldNum" sz="quarter" idx="12"/>
          </p:nvPr>
        </p:nvSpPr>
        <p:spPr>
          <a:ln/>
        </p:spPr>
        <p:txBody>
          <a:bodyPr/>
          <a:lstStyle>
            <a:lvl1pPr>
              <a:defRPr/>
            </a:lvl1pPr>
          </a:lstStyle>
          <a:p>
            <a:fld id="{C7C86620-C1EB-0A4C-B8BE-08B6E4283E6D}" type="slidenum">
              <a:rPr lang="es-MX"/>
              <a:pPr/>
              <a:t>‹#›</a:t>
            </a:fld>
            <a:endParaRPr lang="es-MX"/>
          </a:p>
        </p:txBody>
      </p:sp>
    </p:spTree>
    <p:extLst>
      <p:ext uri="{BB962C8B-B14F-4D97-AF65-F5344CB8AC3E}">
        <p14:creationId xmlns:p14="http://schemas.microsoft.com/office/powerpoint/2010/main" val="2095613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MX"/>
          </a:p>
        </p:txBody>
      </p:sp>
      <p:sp>
        <p:nvSpPr>
          <p:cNvPr id="6" name="Rectangle 5"/>
          <p:cNvSpPr>
            <a:spLocks noGrp="1" noChangeArrowheads="1"/>
          </p:cNvSpPr>
          <p:nvPr>
            <p:ph type="ftr" sz="quarter" idx="11"/>
          </p:nvPr>
        </p:nvSpPr>
        <p:spPr>
          <a:ln/>
        </p:spPr>
        <p:txBody>
          <a:bodyPr/>
          <a:lstStyle>
            <a:lvl1pPr>
              <a:defRPr/>
            </a:lvl1pPr>
          </a:lstStyle>
          <a:p>
            <a:pPr>
              <a:defRPr/>
            </a:pPr>
            <a:endParaRPr lang="es-MX"/>
          </a:p>
        </p:txBody>
      </p:sp>
      <p:sp>
        <p:nvSpPr>
          <p:cNvPr id="7" name="Rectangle 6"/>
          <p:cNvSpPr>
            <a:spLocks noGrp="1" noChangeArrowheads="1"/>
          </p:cNvSpPr>
          <p:nvPr>
            <p:ph type="sldNum" sz="quarter" idx="12"/>
          </p:nvPr>
        </p:nvSpPr>
        <p:spPr>
          <a:ln/>
        </p:spPr>
        <p:txBody>
          <a:bodyPr/>
          <a:lstStyle>
            <a:lvl1pPr>
              <a:defRPr/>
            </a:lvl1pPr>
          </a:lstStyle>
          <a:p>
            <a:fld id="{5592D1D3-D802-8D47-8BE6-D784836B495F}" type="slidenum">
              <a:rPr lang="es-MX"/>
              <a:pPr/>
              <a:t>‹#›</a:t>
            </a:fld>
            <a:endParaRPr lang="es-MX"/>
          </a:p>
        </p:txBody>
      </p:sp>
    </p:spTree>
    <p:extLst>
      <p:ext uri="{BB962C8B-B14F-4D97-AF65-F5344CB8AC3E}">
        <p14:creationId xmlns:p14="http://schemas.microsoft.com/office/powerpoint/2010/main" val="1272411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MX"/>
          </a:p>
        </p:txBody>
      </p:sp>
      <p:sp>
        <p:nvSpPr>
          <p:cNvPr id="6" name="Rectangle 5"/>
          <p:cNvSpPr>
            <a:spLocks noGrp="1" noChangeArrowheads="1"/>
          </p:cNvSpPr>
          <p:nvPr>
            <p:ph type="ftr" sz="quarter" idx="11"/>
          </p:nvPr>
        </p:nvSpPr>
        <p:spPr>
          <a:ln/>
        </p:spPr>
        <p:txBody>
          <a:bodyPr/>
          <a:lstStyle>
            <a:lvl1pPr>
              <a:defRPr/>
            </a:lvl1pPr>
          </a:lstStyle>
          <a:p>
            <a:pPr>
              <a:defRPr/>
            </a:pPr>
            <a:endParaRPr lang="es-MX"/>
          </a:p>
        </p:txBody>
      </p:sp>
      <p:sp>
        <p:nvSpPr>
          <p:cNvPr id="7" name="Rectangle 6"/>
          <p:cNvSpPr>
            <a:spLocks noGrp="1" noChangeArrowheads="1"/>
          </p:cNvSpPr>
          <p:nvPr>
            <p:ph type="sldNum" sz="quarter" idx="12"/>
          </p:nvPr>
        </p:nvSpPr>
        <p:spPr>
          <a:ln/>
        </p:spPr>
        <p:txBody>
          <a:bodyPr/>
          <a:lstStyle>
            <a:lvl1pPr>
              <a:defRPr/>
            </a:lvl1pPr>
          </a:lstStyle>
          <a:p>
            <a:fld id="{27DF42DA-8736-764B-8A0F-605A25B212AE}" type="slidenum">
              <a:rPr lang="es-MX"/>
              <a:pPr/>
              <a:t>‹#›</a:t>
            </a:fld>
            <a:endParaRPr lang="es-MX"/>
          </a:p>
        </p:txBody>
      </p:sp>
    </p:spTree>
    <p:extLst>
      <p:ext uri="{BB962C8B-B14F-4D97-AF65-F5344CB8AC3E}">
        <p14:creationId xmlns:p14="http://schemas.microsoft.com/office/powerpoint/2010/main" val="12240105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CCFF66"/>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81200" y="609600"/>
            <a:ext cx="6477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s-MX"/>
              <a:t>Click to edit Master title style</a:t>
            </a:r>
          </a:p>
        </p:txBody>
      </p:sp>
      <p:sp>
        <p:nvSpPr>
          <p:cNvPr id="1027" name="Rectangle 3"/>
          <p:cNvSpPr>
            <a:spLocks noGrp="1" noChangeArrowheads="1"/>
          </p:cNvSpPr>
          <p:nvPr>
            <p:ph type="body" idx="1"/>
          </p:nvPr>
        </p:nvSpPr>
        <p:spPr bwMode="auto">
          <a:xfrm>
            <a:off x="685800" y="19812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s-MX"/>
              <a:t>Click to edit Master text styles</a:t>
            </a:r>
          </a:p>
          <a:p>
            <a:pPr lvl="1"/>
            <a:r>
              <a:rPr lang="es-MX"/>
              <a:t>Second level</a:t>
            </a:r>
          </a:p>
          <a:p>
            <a:pPr lvl="2"/>
            <a:r>
              <a:rPr lang="es-MX"/>
              <a:t>Third level</a:t>
            </a:r>
          </a:p>
          <a:p>
            <a:pPr lvl="3"/>
            <a:r>
              <a:rPr lang="es-MX"/>
              <a:t>Fourth level</a:t>
            </a:r>
          </a:p>
          <a:p>
            <a:pPr lvl="4"/>
            <a:r>
              <a:rPr lang="es-MX"/>
              <a:t>Fifth level</a:t>
            </a:r>
          </a:p>
        </p:txBody>
      </p:sp>
      <p:sp>
        <p:nvSpPr>
          <p:cNvPr id="1028" name="Rectangle 4"/>
          <p:cNvSpPr>
            <a:spLocks noGrp="1" noChangeArrowheads="1"/>
          </p:cNvSpPr>
          <p:nvPr>
            <p:ph type="dt" sz="half" idx="2"/>
          </p:nvPr>
        </p:nvSpPr>
        <p:spPr bwMode="auto">
          <a:xfrm>
            <a:off x="152400" y="65532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ea typeface="+mn-ea"/>
              </a:defRPr>
            </a:lvl1pPr>
          </a:lstStyle>
          <a:p>
            <a:pPr>
              <a:defRPr/>
            </a:pPr>
            <a:endParaRPr lang="es-MX"/>
          </a:p>
        </p:txBody>
      </p:sp>
      <p:sp>
        <p:nvSpPr>
          <p:cNvPr id="1029" name="Rectangle 5"/>
          <p:cNvSpPr>
            <a:spLocks noGrp="1" noChangeArrowheads="1"/>
          </p:cNvSpPr>
          <p:nvPr>
            <p:ph type="ftr" sz="quarter" idx="3"/>
          </p:nvPr>
        </p:nvSpPr>
        <p:spPr bwMode="auto">
          <a:xfrm>
            <a:off x="3124200" y="65532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ea typeface="+mn-ea"/>
              </a:defRPr>
            </a:lvl1pPr>
          </a:lstStyle>
          <a:p>
            <a:pPr>
              <a:defRPr/>
            </a:pPr>
            <a:endParaRPr lang="es-MX"/>
          </a:p>
        </p:txBody>
      </p:sp>
      <p:sp>
        <p:nvSpPr>
          <p:cNvPr id="1030" name="Rectangle 6"/>
          <p:cNvSpPr>
            <a:spLocks noGrp="1" noChangeArrowheads="1"/>
          </p:cNvSpPr>
          <p:nvPr>
            <p:ph type="sldNum" sz="quarter" idx="4"/>
          </p:nvPr>
        </p:nvSpPr>
        <p:spPr bwMode="auto">
          <a:xfrm>
            <a:off x="7162800" y="6477000"/>
            <a:ext cx="1905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b="1">
                <a:latin typeface="Arial Narrow" charset="0"/>
              </a:defRPr>
            </a:lvl1pPr>
          </a:lstStyle>
          <a:p>
            <a:fld id="{6B229768-B69E-B54D-B108-C05D38D2CDD4}" type="slidenum">
              <a:rPr lang="es-MX"/>
              <a:pPr/>
              <a:t>‹#›</a:t>
            </a:fld>
            <a:endParaRPr lang="es-MX"/>
          </a:p>
        </p:txBody>
      </p:sp>
      <p:sp>
        <p:nvSpPr>
          <p:cNvPr id="1032" name="AutoShape 8"/>
          <p:cNvSpPr>
            <a:spLocks noChangeArrowheads="1"/>
          </p:cNvSpPr>
          <p:nvPr/>
        </p:nvSpPr>
        <p:spPr bwMode="auto">
          <a:xfrm flipH="1">
            <a:off x="381000" y="1752600"/>
            <a:ext cx="8763000" cy="228600"/>
          </a:xfrm>
          <a:prstGeom prst="homePlate">
            <a:avLst>
              <a:gd name="adj" fmla="val 958333"/>
            </a:avLst>
          </a:prstGeom>
          <a:gradFill rotWithShape="0">
            <a:gsLst>
              <a:gs pos="0">
                <a:srgbClr val="FFCC00">
                  <a:gamma/>
                  <a:shade val="69804"/>
                  <a:invGamma/>
                </a:srgbClr>
              </a:gs>
              <a:gs pos="100000">
                <a:srgbClr val="FFCC00"/>
              </a:gs>
            </a:gsLst>
            <a:lin ang="0" scaled="1"/>
          </a:gradFill>
          <a:ln w="9525">
            <a:noFill/>
            <a:miter lim="800000"/>
            <a:headEnd/>
            <a:tailEnd/>
          </a:ln>
          <a:effectLst/>
        </p:spPr>
        <p:txBody>
          <a:bodyPr wrap="none" anchor="ctr"/>
          <a:lstStyle/>
          <a:p>
            <a:pPr>
              <a:defRPr/>
            </a:pPr>
            <a:endParaRPr lang="en-US">
              <a:ea typeface="+mn-ea"/>
            </a:endParaRPr>
          </a:p>
        </p:txBody>
      </p:sp>
      <p:sp>
        <p:nvSpPr>
          <p:cNvPr id="1031" name="Text Box 7"/>
          <p:cNvSpPr txBox="1">
            <a:spLocks noChangeArrowheads="1"/>
          </p:cNvSpPr>
          <p:nvPr/>
        </p:nvSpPr>
        <p:spPr bwMode="auto">
          <a:xfrm>
            <a:off x="136525" y="215900"/>
            <a:ext cx="2073275" cy="822325"/>
          </a:xfrm>
          <a:prstGeom prst="rect">
            <a:avLst/>
          </a:prstGeom>
          <a:noFill/>
          <a:ln w="9525">
            <a:noFill/>
            <a:miter lim="800000"/>
            <a:headEnd/>
            <a:tailEnd/>
          </a:ln>
          <a:effec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a:solidFill>
                  <a:srgbClr val="800000"/>
                </a:solidFill>
                <a:latin typeface="Tabitha" charset="0"/>
              </a:rPr>
              <a:t>Análisis de</a:t>
            </a:r>
          </a:p>
          <a:p>
            <a:r>
              <a:rPr lang="es-MX">
                <a:solidFill>
                  <a:srgbClr val="800000"/>
                </a:solidFill>
                <a:latin typeface="Tabitha" charset="0"/>
              </a:rPr>
              <a:t>Algoritmos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rgbClr val="800000"/>
          </a:solidFill>
          <a:latin typeface="+mj-lt"/>
          <a:ea typeface="ＭＳ Ｐゴシック" charset="0"/>
          <a:cs typeface="+mj-cs"/>
        </a:defRPr>
      </a:lvl1pPr>
      <a:lvl2pPr algn="ctr" rtl="0" eaLnBrk="0" fontAlgn="base" hangingPunct="0">
        <a:spcBef>
          <a:spcPct val="0"/>
        </a:spcBef>
        <a:spcAft>
          <a:spcPct val="0"/>
        </a:spcAft>
        <a:defRPr sz="4400">
          <a:solidFill>
            <a:srgbClr val="800000"/>
          </a:solidFill>
          <a:latin typeface="Tahoma" charset="0"/>
          <a:ea typeface="ＭＳ Ｐゴシック" charset="0"/>
        </a:defRPr>
      </a:lvl2pPr>
      <a:lvl3pPr algn="ctr" rtl="0" eaLnBrk="0" fontAlgn="base" hangingPunct="0">
        <a:spcBef>
          <a:spcPct val="0"/>
        </a:spcBef>
        <a:spcAft>
          <a:spcPct val="0"/>
        </a:spcAft>
        <a:defRPr sz="4400">
          <a:solidFill>
            <a:srgbClr val="800000"/>
          </a:solidFill>
          <a:latin typeface="Tahoma" charset="0"/>
          <a:ea typeface="ＭＳ Ｐゴシック" charset="0"/>
        </a:defRPr>
      </a:lvl3pPr>
      <a:lvl4pPr algn="ctr" rtl="0" eaLnBrk="0" fontAlgn="base" hangingPunct="0">
        <a:spcBef>
          <a:spcPct val="0"/>
        </a:spcBef>
        <a:spcAft>
          <a:spcPct val="0"/>
        </a:spcAft>
        <a:defRPr sz="4400">
          <a:solidFill>
            <a:srgbClr val="800000"/>
          </a:solidFill>
          <a:latin typeface="Tahoma" charset="0"/>
          <a:ea typeface="ＭＳ Ｐゴシック" charset="0"/>
        </a:defRPr>
      </a:lvl4pPr>
      <a:lvl5pPr algn="ctr" rtl="0" eaLnBrk="0" fontAlgn="base" hangingPunct="0">
        <a:spcBef>
          <a:spcPct val="0"/>
        </a:spcBef>
        <a:spcAft>
          <a:spcPct val="0"/>
        </a:spcAft>
        <a:defRPr sz="4400">
          <a:solidFill>
            <a:srgbClr val="800000"/>
          </a:solidFill>
          <a:latin typeface="Tahoma" charset="0"/>
          <a:ea typeface="ＭＳ Ｐゴシック" charset="0"/>
        </a:defRPr>
      </a:lvl5pPr>
      <a:lvl6pPr marL="457200" algn="ctr" rtl="0" eaLnBrk="0" fontAlgn="base" hangingPunct="0">
        <a:spcBef>
          <a:spcPct val="0"/>
        </a:spcBef>
        <a:spcAft>
          <a:spcPct val="0"/>
        </a:spcAft>
        <a:defRPr sz="4400">
          <a:solidFill>
            <a:srgbClr val="800000"/>
          </a:solidFill>
          <a:latin typeface="Tahoma" charset="0"/>
        </a:defRPr>
      </a:lvl6pPr>
      <a:lvl7pPr marL="914400" algn="ctr" rtl="0" eaLnBrk="0" fontAlgn="base" hangingPunct="0">
        <a:spcBef>
          <a:spcPct val="0"/>
        </a:spcBef>
        <a:spcAft>
          <a:spcPct val="0"/>
        </a:spcAft>
        <a:defRPr sz="4400">
          <a:solidFill>
            <a:srgbClr val="800000"/>
          </a:solidFill>
          <a:latin typeface="Tahoma" charset="0"/>
        </a:defRPr>
      </a:lvl7pPr>
      <a:lvl8pPr marL="1371600" algn="ctr" rtl="0" eaLnBrk="0" fontAlgn="base" hangingPunct="0">
        <a:spcBef>
          <a:spcPct val="0"/>
        </a:spcBef>
        <a:spcAft>
          <a:spcPct val="0"/>
        </a:spcAft>
        <a:defRPr sz="4400">
          <a:solidFill>
            <a:srgbClr val="800000"/>
          </a:solidFill>
          <a:latin typeface="Tahoma" charset="0"/>
        </a:defRPr>
      </a:lvl8pPr>
      <a:lvl9pPr marL="1828800" algn="ctr" rtl="0" eaLnBrk="0" fontAlgn="base" hangingPunct="0">
        <a:spcBef>
          <a:spcPct val="0"/>
        </a:spcBef>
        <a:spcAft>
          <a:spcPct val="0"/>
        </a:spcAft>
        <a:defRPr sz="4400">
          <a:solidFill>
            <a:srgbClr val="800000"/>
          </a:solidFill>
          <a:latin typeface="Tahoma" charset="0"/>
        </a:defRPr>
      </a:lvl9pPr>
    </p:titleStyle>
    <p:bodyStyle>
      <a:lvl1pPr marL="342900" indent="-342900" algn="l" rtl="0" eaLnBrk="0" fontAlgn="base" hangingPunct="0">
        <a:spcBef>
          <a:spcPct val="20000"/>
        </a:spcBef>
        <a:spcAft>
          <a:spcPct val="0"/>
        </a:spcAft>
        <a:buChar char="•"/>
        <a:defRPr sz="3200">
          <a:solidFill>
            <a:srgbClr val="800000"/>
          </a:solidFill>
          <a:latin typeface="+mn-lt"/>
          <a:ea typeface="ＭＳ Ｐゴシック" charset="0"/>
          <a:cs typeface="+mn-cs"/>
        </a:defRPr>
      </a:lvl1pPr>
      <a:lvl2pPr marL="742950" indent="-285750" algn="l" rtl="0" eaLnBrk="0" fontAlgn="base" hangingPunct="0">
        <a:spcBef>
          <a:spcPct val="20000"/>
        </a:spcBef>
        <a:spcAft>
          <a:spcPct val="0"/>
        </a:spcAft>
        <a:buChar char="–"/>
        <a:defRPr sz="2800">
          <a:solidFill>
            <a:srgbClr val="800000"/>
          </a:solidFill>
          <a:latin typeface="+mn-lt"/>
          <a:ea typeface="ＭＳ Ｐゴシック" charset="0"/>
        </a:defRPr>
      </a:lvl2pPr>
      <a:lvl3pPr marL="1143000" indent="-228600" algn="l" rtl="0" eaLnBrk="0" fontAlgn="base" hangingPunct="0">
        <a:spcBef>
          <a:spcPct val="20000"/>
        </a:spcBef>
        <a:spcAft>
          <a:spcPct val="0"/>
        </a:spcAft>
        <a:buChar char="•"/>
        <a:defRPr sz="2400">
          <a:solidFill>
            <a:srgbClr val="800000"/>
          </a:solidFill>
          <a:latin typeface="+mn-lt"/>
          <a:ea typeface="ＭＳ Ｐゴシック" charset="0"/>
        </a:defRPr>
      </a:lvl3pPr>
      <a:lvl4pPr marL="1600200" indent="-228600" algn="l" rtl="0" eaLnBrk="0" fontAlgn="base" hangingPunct="0">
        <a:spcBef>
          <a:spcPct val="20000"/>
        </a:spcBef>
        <a:spcAft>
          <a:spcPct val="0"/>
        </a:spcAft>
        <a:buChar char="–"/>
        <a:defRPr sz="2000">
          <a:solidFill>
            <a:srgbClr val="800000"/>
          </a:solidFill>
          <a:latin typeface="+mn-lt"/>
          <a:ea typeface="ＭＳ Ｐゴシック" charset="0"/>
        </a:defRPr>
      </a:lvl4pPr>
      <a:lvl5pPr marL="2057400" indent="-228600" algn="l" rtl="0" eaLnBrk="0" fontAlgn="base" hangingPunct="0">
        <a:spcBef>
          <a:spcPct val="20000"/>
        </a:spcBef>
        <a:spcAft>
          <a:spcPct val="0"/>
        </a:spcAft>
        <a:buChar char="»"/>
        <a:defRPr sz="2000">
          <a:solidFill>
            <a:srgbClr val="800000"/>
          </a:solidFill>
          <a:latin typeface="+mn-lt"/>
          <a:ea typeface="ＭＳ Ｐゴシック" charset="0"/>
        </a:defRPr>
      </a:lvl5pPr>
      <a:lvl6pPr marL="2514600" indent="-228600" algn="l" rtl="0" eaLnBrk="0" fontAlgn="base" hangingPunct="0">
        <a:spcBef>
          <a:spcPct val="20000"/>
        </a:spcBef>
        <a:spcAft>
          <a:spcPct val="0"/>
        </a:spcAft>
        <a:buChar char="»"/>
        <a:defRPr sz="2000">
          <a:solidFill>
            <a:srgbClr val="800000"/>
          </a:solidFill>
          <a:latin typeface="+mn-lt"/>
        </a:defRPr>
      </a:lvl6pPr>
      <a:lvl7pPr marL="2971800" indent="-228600" algn="l" rtl="0" eaLnBrk="0" fontAlgn="base" hangingPunct="0">
        <a:spcBef>
          <a:spcPct val="20000"/>
        </a:spcBef>
        <a:spcAft>
          <a:spcPct val="0"/>
        </a:spcAft>
        <a:buChar char="»"/>
        <a:defRPr sz="2000">
          <a:solidFill>
            <a:srgbClr val="800000"/>
          </a:solidFill>
          <a:latin typeface="+mn-lt"/>
        </a:defRPr>
      </a:lvl7pPr>
      <a:lvl8pPr marL="3429000" indent="-228600" algn="l" rtl="0" eaLnBrk="0" fontAlgn="base" hangingPunct="0">
        <a:spcBef>
          <a:spcPct val="20000"/>
        </a:spcBef>
        <a:spcAft>
          <a:spcPct val="0"/>
        </a:spcAft>
        <a:buChar char="»"/>
        <a:defRPr sz="2000">
          <a:solidFill>
            <a:srgbClr val="800000"/>
          </a:solidFill>
          <a:latin typeface="+mn-lt"/>
        </a:defRPr>
      </a:lvl8pPr>
      <a:lvl9pPr marL="3886200" indent="-228600" algn="l" rtl="0" eaLnBrk="0" fontAlgn="base" hangingPunct="0">
        <a:spcBef>
          <a:spcPct val="20000"/>
        </a:spcBef>
        <a:spcAft>
          <a:spcPct val="0"/>
        </a:spcAft>
        <a:buChar char="»"/>
        <a:defRPr sz="2000">
          <a:solidFill>
            <a:srgbClr val="8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audio" Target="../media/audio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audio" Target="../media/audio1.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audio" Target="../media/audio1.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audio" Target="../media/audio1.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audio" Target="../media/audio1.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audio" Target="../media/audio1.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audio" Target="../media/audio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audio" Target="../media/audio1.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audio" Target="../media/audio1.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emf"/></Relationships>
</file>

<file path=ppt/slides/_rels/slide54.xml.rels><?xml version="1.0" encoding="UTF-8" standalone="yes"?>
<Relationships xmlns="http://schemas.openxmlformats.org/package/2006/relationships"><Relationship Id="rId3" Type="http://schemas.openxmlformats.org/officeDocument/2006/relationships/audio" Target="../media/audio1.bin"/><Relationship Id="rId4"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5.xml.rels><?xml version="1.0" encoding="UTF-8" standalone="yes"?>
<Relationships xmlns="http://schemas.openxmlformats.org/package/2006/relationships"><Relationship Id="rId3" Type="http://schemas.openxmlformats.org/officeDocument/2006/relationships/audio" Target="../media/audio1.bin"/><Relationship Id="rId4"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6.xml.rels><?xml version="1.0" encoding="UTF-8" standalone="yes"?>
<Relationships xmlns="http://schemas.openxmlformats.org/package/2006/relationships"><Relationship Id="rId3" Type="http://schemas.openxmlformats.org/officeDocument/2006/relationships/audio" Target="../media/audio1.bin"/><Relationship Id="rId4"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audio" Target="../media/audio1.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838200" y="4800600"/>
            <a:ext cx="7772400" cy="1143000"/>
          </a:xfrm>
        </p:spPr>
        <p:txBody>
          <a:bodyPr/>
          <a:lstStyle/>
          <a:p>
            <a:pPr>
              <a:defRPr/>
            </a:pPr>
            <a:r>
              <a:rPr lang="es-MX" smtClean="0">
                <a:effectLst>
                  <a:outerShdw blurRad="38100" dist="38100" dir="2700000" algn="tl">
                    <a:srgbClr val="000000"/>
                  </a:outerShdw>
                </a:effectLst>
                <a:ea typeface="+mj-ea"/>
              </a:rPr>
              <a:t>Algoritmos voraces</a:t>
            </a:r>
            <a:br>
              <a:rPr lang="es-MX" smtClean="0">
                <a:effectLst>
                  <a:outerShdw blurRad="38100" dist="38100" dir="2700000" algn="tl">
                    <a:srgbClr val="000000"/>
                  </a:outerShdw>
                </a:effectLst>
                <a:ea typeface="+mj-ea"/>
              </a:rPr>
            </a:br>
            <a:r>
              <a:rPr lang="es-MX" smtClean="0">
                <a:effectLst>
                  <a:outerShdw blurRad="38100" dist="38100" dir="2700000" algn="tl">
                    <a:srgbClr val="000000"/>
                  </a:outerShdw>
                </a:effectLst>
                <a:ea typeface="+mj-ea"/>
              </a:rPr>
              <a:t>(</a:t>
            </a:r>
            <a:r>
              <a:rPr lang="en-US" smtClean="0">
                <a:effectLst>
                  <a:outerShdw blurRad="38100" dist="38100" dir="2700000" algn="tl">
                    <a:srgbClr val="000000"/>
                  </a:outerShdw>
                </a:effectLst>
                <a:ea typeface="+mj-ea"/>
              </a:rPr>
              <a:t>Greedy algorithms</a:t>
            </a:r>
            <a:r>
              <a:rPr lang="es-MX" smtClean="0">
                <a:effectLst>
                  <a:outerShdw blurRad="38100" dist="38100" dir="2700000" algn="tl">
                    <a:srgbClr val="000000"/>
                  </a:outerShdw>
                </a:effectLst>
                <a:ea typeface="+mj-ea"/>
              </a:rPr>
              <a:t>)</a:t>
            </a:r>
            <a:endParaRPr lang="es-MX" sz="6000" smtClean="0">
              <a:ea typeface="+mj-ea"/>
            </a:endParaRPr>
          </a:p>
        </p:txBody>
      </p:sp>
      <p:sp>
        <p:nvSpPr>
          <p:cNvPr id="2051" name="Text Box 4"/>
          <p:cNvSpPr txBox="1">
            <a:spLocks noChangeArrowheads="1"/>
          </p:cNvSpPr>
          <p:nvPr/>
        </p:nvSpPr>
        <p:spPr bwMode="auto">
          <a:xfrm>
            <a:off x="2025650" y="974725"/>
            <a:ext cx="6418263"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9600">
                <a:solidFill>
                  <a:srgbClr val="800000"/>
                </a:solidFill>
                <a:latin typeface="Tabitha" charset="0"/>
              </a:rPr>
              <a:t>Análisis de </a:t>
            </a:r>
          </a:p>
          <a:p>
            <a:r>
              <a:rPr lang="es-MX" sz="9600">
                <a:solidFill>
                  <a:srgbClr val="800000"/>
                </a:solidFill>
                <a:latin typeface="Tabitha" charset="0"/>
              </a:rPr>
              <a:t>Algoritmos</a:t>
            </a:r>
          </a:p>
        </p:txBody>
      </p:sp>
      <p:sp>
        <p:nvSpPr>
          <p:cNvPr id="2052" name="Text Box 6"/>
          <p:cNvSpPr txBox="1">
            <a:spLocks noChangeArrowheads="1"/>
          </p:cNvSpPr>
          <p:nvPr/>
        </p:nvSpPr>
        <p:spPr bwMode="auto">
          <a:xfrm>
            <a:off x="5851525" y="59848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endParaRPr lang="es-MX"/>
          </a:p>
        </p:txBody>
      </p:sp>
      <p:sp>
        <p:nvSpPr>
          <p:cNvPr id="2053" name="AutoShape 8"/>
          <p:cNvSpPr>
            <a:spLocks noChangeArrowheads="1"/>
          </p:cNvSpPr>
          <p:nvPr/>
        </p:nvSpPr>
        <p:spPr bwMode="auto">
          <a:xfrm flipH="1">
            <a:off x="381000" y="4038600"/>
            <a:ext cx="8763000" cy="228600"/>
          </a:xfrm>
          <a:prstGeom prst="homePlate">
            <a:avLst>
              <a:gd name="adj" fmla="val 958333"/>
            </a:avLst>
          </a:prstGeom>
          <a:gradFill rotWithShape="0">
            <a:gsLst>
              <a:gs pos="0">
                <a:srgbClr val="B28E00"/>
              </a:gs>
              <a:gs pos="100000">
                <a:srgbClr val="FFCC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AC692281-D06E-C644-9A97-9EFD975EB7B3}" type="slidenum">
              <a:rPr lang="es-MX" sz="1600">
                <a:latin typeface="Arial Narrow" charset="0"/>
              </a:rPr>
              <a:pPr/>
              <a:t>10</a:t>
            </a:fld>
            <a:endParaRPr lang="es-MX" sz="1600">
              <a:latin typeface="Arial Narrow" charset="0"/>
            </a:endParaRPr>
          </a:p>
        </p:txBody>
      </p:sp>
      <p:sp>
        <p:nvSpPr>
          <p:cNvPr id="11267" name="Rectangle 2"/>
          <p:cNvSpPr>
            <a:spLocks noGrp="1" noChangeArrowheads="1"/>
          </p:cNvSpPr>
          <p:nvPr>
            <p:ph type="title"/>
          </p:nvPr>
        </p:nvSpPr>
        <p:spPr/>
        <p:txBody>
          <a:bodyPr/>
          <a:lstStyle/>
          <a:p>
            <a:r>
              <a:rPr lang="es-MX">
                <a:latin typeface="Tahoma" charset="0"/>
              </a:rPr>
              <a:t>Algoritmo de Prim</a:t>
            </a:r>
          </a:p>
        </p:txBody>
      </p:sp>
      <p:sp>
        <p:nvSpPr>
          <p:cNvPr id="11268" name="Rectangle 3"/>
          <p:cNvSpPr>
            <a:spLocks noGrp="1" noChangeArrowheads="1"/>
          </p:cNvSpPr>
          <p:nvPr>
            <p:ph type="body" idx="1"/>
          </p:nvPr>
        </p:nvSpPr>
        <p:spPr>
          <a:xfrm>
            <a:off x="533400" y="1981200"/>
            <a:ext cx="7772400" cy="4114800"/>
          </a:xfrm>
        </p:spPr>
        <p:txBody>
          <a:bodyPr/>
          <a:lstStyle/>
          <a:p>
            <a:pPr marL="1506538" lvl="1" indent="-1049338">
              <a:buFontTx/>
              <a:buNone/>
            </a:pPr>
            <a:r>
              <a:rPr lang="es-MX" i="1">
                <a:latin typeface="Times New Roman" charset="0"/>
              </a:rPr>
              <a:t>S = </a:t>
            </a:r>
            <a:r>
              <a:rPr lang="es-MX" i="1">
                <a:latin typeface="Times New Roman" charset="0"/>
                <a:sym typeface="Symbol" charset="0"/>
              </a:rPr>
              <a:t></a:t>
            </a:r>
          </a:p>
          <a:p>
            <a:pPr marL="1506538" lvl="1" indent="-1049338">
              <a:buFontTx/>
              <a:buNone/>
            </a:pPr>
            <a:r>
              <a:rPr lang="es-MX" i="1">
                <a:latin typeface="Times New Roman" charset="0"/>
                <a:sym typeface="Symbol" charset="0"/>
              </a:rPr>
              <a:t>Y = {v</a:t>
            </a:r>
            <a:r>
              <a:rPr lang="es-MX" i="1" baseline="-25000">
                <a:latin typeface="Times New Roman" charset="0"/>
                <a:sym typeface="Symbol" charset="0"/>
              </a:rPr>
              <a:t>1</a:t>
            </a:r>
            <a:r>
              <a:rPr lang="es-MX" i="1">
                <a:latin typeface="Times New Roman" charset="0"/>
                <a:sym typeface="Symbol" charset="0"/>
              </a:rPr>
              <a:t>}</a:t>
            </a:r>
          </a:p>
          <a:p>
            <a:pPr marL="1506538" lvl="1" indent="-1049338">
              <a:buFontTx/>
              <a:buNone/>
            </a:pPr>
            <a:r>
              <a:rPr lang="es-MX" i="1">
                <a:latin typeface="Times New Roman" charset="0"/>
                <a:sym typeface="Symbol" charset="0"/>
              </a:rPr>
              <a:t>Mientras (no se haya resuelto el problema)</a:t>
            </a:r>
          </a:p>
          <a:p>
            <a:pPr marL="1506538" lvl="1" indent="-1049338">
              <a:buFontTx/>
              <a:buNone/>
            </a:pPr>
            <a:r>
              <a:rPr lang="es-MX" i="1">
                <a:latin typeface="Times New Roman" charset="0"/>
                <a:sym typeface="Symbol" charset="0"/>
              </a:rPr>
              <a:t>      Seleccionar el vértice de Y a V-Y que sea el más cercano (menor peso) a alguno de los vértices en Y.</a:t>
            </a:r>
          </a:p>
          <a:p>
            <a:pPr marL="1506538" lvl="1" indent="-1049338">
              <a:buFontTx/>
              <a:buNone/>
            </a:pPr>
            <a:r>
              <a:rPr lang="es-MX" i="1">
                <a:latin typeface="Times New Roman" charset="0"/>
                <a:sym typeface="Symbol" charset="0"/>
              </a:rPr>
              <a:t>      Agregar el vértice a Y.</a:t>
            </a:r>
          </a:p>
          <a:p>
            <a:pPr marL="1506538" lvl="1" indent="-1049338">
              <a:buFontTx/>
              <a:buNone/>
            </a:pPr>
            <a:r>
              <a:rPr lang="es-MX" i="1">
                <a:latin typeface="Times New Roman" charset="0"/>
                <a:sym typeface="Symbol" charset="0"/>
              </a:rPr>
              <a:t>      Agregar el arco correspondiente a S.</a:t>
            </a:r>
          </a:p>
          <a:p>
            <a:pPr marL="1506538" lvl="1" indent="-1049338">
              <a:buFontTx/>
              <a:buNone/>
            </a:pPr>
            <a:r>
              <a:rPr lang="es-MX" i="1">
                <a:latin typeface="Times New Roman" charset="0"/>
                <a:sym typeface="Symbol" charset="0"/>
              </a:rPr>
              <a:t>      Si  Y = V el problema se ha resuelto.</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3A9C94C6-0C49-C84A-93FE-104CC6D2E0BA}" type="slidenum">
              <a:rPr lang="es-MX" sz="1600">
                <a:latin typeface="Arial Narrow" charset="0"/>
              </a:rPr>
              <a:pPr/>
              <a:t>11</a:t>
            </a:fld>
            <a:endParaRPr lang="es-MX" sz="1600">
              <a:latin typeface="Arial Narrow" charset="0"/>
            </a:endParaRPr>
          </a:p>
        </p:txBody>
      </p:sp>
      <p:sp>
        <p:nvSpPr>
          <p:cNvPr id="12291" name="Rectangle 2"/>
          <p:cNvSpPr>
            <a:spLocks noGrp="1" noChangeArrowheads="1"/>
          </p:cNvSpPr>
          <p:nvPr>
            <p:ph type="title"/>
          </p:nvPr>
        </p:nvSpPr>
        <p:spPr/>
        <p:txBody>
          <a:bodyPr/>
          <a:lstStyle/>
          <a:p>
            <a:r>
              <a:rPr lang="es-MX">
                <a:latin typeface="Tahoma" charset="0"/>
              </a:rPr>
              <a:t>Ejemplo</a:t>
            </a:r>
          </a:p>
        </p:txBody>
      </p:sp>
      <p:sp>
        <p:nvSpPr>
          <p:cNvPr id="12292" name="Rectangle 3"/>
          <p:cNvSpPr>
            <a:spLocks noGrp="1" noChangeArrowheads="1"/>
          </p:cNvSpPr>
          <p:nvPr>
            <p:ph type="body" idx="1"/>
          </p:nvPr>
        </p:nvSpPr>
        <p:spPr>
          <a:xfrm>
            <a:off x="4876800" y="2286000"/>
            <a:ext cx="3733800" cy="4114800"/>
          </a:xfrm>
        </p:spPr>
        <p:txBody>
          <a:bodyPr/>
          <a:lstStyle/>
          <a:p>
            <a:pPr lvl="1">
              <a:buFontTx/>
              <a:buNone/>
            </a:pPr>
            <a:r>
              <a:rPr lang="es-MX" i="1">
                <a:latin typeface="Times New Roman" charset="0"/>
              </a:rPr>
              <a:t>S = </a:t>
            </a:r>
            <a:r>
              <a:rPr lang="es-MX" i="1">
                <a:latin typeface="Times New Roman" charset="0"/>
                <a:sym typeface="Symbol" charset="0"/>
              </a:rPr>
              <a:t></a:t>
            </a:r>
          </a:p>
          <a:p>
            <a:pPr lvl="1">
              <a:buFontTx/>
              <a:buNone/>
            </a:pPr>
            <a:r>
              <a:rPr lang="es-MX" i="1">
                <a:latin typeface="Times New Roman" charset="0"/>
                <a:sym typeface="Symbol" charset="0"/>
              </a:rPr>
              <a:t>Y = {v</a:t>
            </a:r>
            <a:r>
              <a:rPr lang="es-MX" i="1" baseline="-25000">
                <a:latin typeface="Times New Roman" charset="0"/>
                <a:sym typeface="Symbol" charset="0"/>
              </a:rPr>
              <a:t>A</a:t>
            </a:r>
            <a:r>
              <a:rPr lang="es-MX" i="1">
                <a:latin typeface="Times New Roman" charset="0"/>
                <a:sym typeface="Symbol" charset="0"/>
              </a:rPr>
              <a:t>}</a:t>
            </a:r>
          </a:p>
          <a:p>
            <a:pPr lvl="1">
              <a:buFontTx/>
              <a:buNone/>
            </a:pPr>
            <a:r>
              <a:rPr lang="es-MX" i="1">
                <a:latin typeface="Times New Roman" charset="0"/>
                <a:sym typeface="Symbol" charset="0"/>
              </a:rPr>
              <a:t>V-Y = {v</a:t>
            </a:r>
            <a:r>
              <a:rPr lang="es-MX" i="1" baseline="-25000">
                <a:latin typeface="Times New Roman" charset="0"/>
                <a:sym typeface="Symbol" charset="0"/>
              </a:rPr>
              <a:t>B</a:t>
            </a:r>
            <a:r>
              <a:rPr lang="es-MX" i="1">
                <a:latin typeface="Times New Roman" charset="0"/>
                <a:sym typeface="Symbol" charset="0"/>
              </a:rPr>
              <a:t>, v</a:t>
            </a:r>
            <a:r>
              <a:rPr lang="es-MX" i="1" baseline="-25000">
                <a:latin typeface="Times New Roman" charset="0"/>
                <a:sym typeface="Symbol" charset="0"/>
              </a:rPr>
              <a:t>C</a:t>
            </a:r>
            <a:r>
              <a:rPr lang="es-MX" i="1">
                <a:latin typeface="Times New Roman" charset="0"/>
                <a:sym typeface="Symbol" charset="0"/>
              </a:rPr>
              <a:t>, v</a:t>
            </a:r>
            <a:r>
              <a:rPr lang="es-MX" i="1" baseline="-25000">
                <a:latin typeface="Times New Roman" charset="0"/>
                <a:sym typeface="Symbol" charset="0"/>
              </a:rPr>
              <a:t>D</a:t>
            </a:r>
            <a:r>
              <a:rPr lang="es-MX" i="1">
                <a:latin typeface="Times New Roman" charset="0"/>
                <a:sym typeface="Symbol" charset="0"/>
              </a:rPr>
              <a:t>, v</a:t>
            </a:r>
            <a:r>
              <a:rPr lang="es-MX" i="1" baseline="-25000">
                <a:latin typeface="Times New Roman" charset="0"/>
                <a:sym typeface="Symbol" charset="0"/>
              </a:rPr>
              <a:t>E</a:t>
            </a:r>
            <a:r>
              <a:rPr lang="es-MX" i="1">
                <a:latin typeface="Times New Roman" charset="0"/>
                <a:sym typeface="Symbol" charset="0"/>
              </a:rPr>
              <a:t>}</a:t>
            </a:r>
          </a:p>
          <a:p>
            <a:pPr lvl="1">
              <a:buFontTx/>
              <a:buNone/>
            </a:pPr>
            <a:endParaRPr lang="es-MX" i="1">
              <a:latin typeface="Times New Roman" charset="0"/>
              <a:sym typeface="Symbol" charset="0"/>
            </a:endParaRPr>
          </a:p>
          <a:p>
            <a:pPr lvl="1">
              <a:buFontTx/>
              <a:buNone/>
            </a:pPr>
            <a:r>
              <a:rPr lang="es-MX" i="1">
                <a:latin typeface="Times New Roman" charset="0"/>
                <a:sym typeface="Symbol" charset="0"/>
              </a:rPr>
              <a:t>Seleccionar el arco de menor costo de Y a V-Y</a:t>
            </a:r>
          </a:p>
        </p:txBody>
      </p:sp>
      <p:sp>
        <p:nvSpPr>
          <p:cNvPr id="12293" name="Rectangle 5"/>
          <p:cNvSpPr>
            <a:spLocks noChangeArrowheads="1"/>
          </p:cNvSpPr>
          <p:nvPr/>
        </p:nvSpPr>
        <p:spPr bwMode="auto">
          <a:xfrm>
            <a:off x="2395538" y="52752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7</a:t>
            </a:r>
          </a:p>
        </p:txBody>
      </p:sp>
      <p:sp>
        <p:nvSpPr>
          <p:cNvPr id="12294" name="Oval 7"/>
          <p:cNvSpPr>
            <a:spLocks noChangeArrowheads="1"/>
          </p:cNvSpPr>
          <p:nvPr/>
        </p:nvSpPr>
        <p:spPr bwMode="auto">
          <a:xfrm>
            <a:off x="993775" y="2708275"/>
            <a:ext cx="771525"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12295" name="Oval 8"/>
          <p:cNvSpPr>
            <a:spLocks noChangeArrowheads="1"/>
          </p:cNvSpPr>
          <p:nvPr/>
        </p:nvSpPr>
        <p:spPr bwMode="auto">
          <a:xfrm>
            <a:off x="3590925" y="2730500"/>
            <a:ext cx="773113" cy="517525"/>
          </a:xfrm>
          <a:prstGeom prst="ellipse">
            <a:avLst/>
          </a:prstGeom>
          <a:solidFill>
            <a:srgbClr val="CCFF99"/>
          </a:solidFill>
          <a:ln w="25400">
            <a:solidFill>
              <a:schemeClr val="tx2"/>
            </a:solidFill>
            <a:round/>
            <a:headEnd/>
            <a:tailEnd/>
          </a:ln>
        </p:spPr>
        <p:txBody>
          <a:bodyPr wrap="none" anchor="ctr"/>
          <a:lstStyle/>
          <a:p>
            <a:endParaRPr lang="en-US"/>
          </a:p>
        </p:txBody>
      </p:sp>
      <p:sp>
        <p:nvSpPr>
          <p:cNvPr id="12296" name="Oval 9"/>
          <p:cNvSpPr>
            <a:spLocks noChangeArrowheads="1"/>
          </p:cNvSpPr>
          <p:nvPr/>
        </p:nvSpPr>
        <p:spPr bwMode="auto">
          <a:xfrm>
            <a:off x="2225675" y="3851275"/>
            <a:ext cx="773113" cy="519113"/>
          </a:xfrm>
          <a:prstGeom prst="ellipse">
            <a:avLst/>
          </a:prstGeom>
          <a:solidFill>
            <a:srgbClr val="CCFF99"/>
          </a:solidFill>
          <a:ln w="25400">
            <a:solidFill>
              <a:schemeClr val="tx2"/>
            </a:solidFill>
            <a:round/>
            <a:headEnd/>
            <a:tailEnd/>
          </a:ln>
        </p:spPr>
        <p:txBody>
          <a:bodyPr wrap="none" anchor="ctr"/>
          <a:lstStyle/>
          <a:p>
            <a:endParaRPr lang="en-US"/>
          </a:p>
        </p:txBody>
      </p:sp>
      <p:sp>
        <p:nvSpPr>
          <p:cNvPr id="12297" name="Oval 10"/>
          <p:cNvSpPr>
            <a:spLocks noChangeArrowheads="1"/>
          </p:cNvSpPr>
          <p:nvPr/>
        </p:nvSpPr>
        <p:spPr bwMode="auto">
          <a:xfrm>
            <a:off x="966788" y="5014913"/>
            <a:ext cx="771525" cy="517525"/>
          </a:xfrm>
          <a:prstGeom prst="ellipse">
            <a:avLst/>
          </a:prstGeom>
          <a:solidFill>
            <a:srgbClr val="CCFF99"/>
          </a:solidFill>
          <a:ln w="25400">
            <a:solidFill>
              <a:schemeClr val="tx2"/>
            </a:solidFill>
            <a:round/>
            <a:headEnd/>
            <a:tailEnd/>
          </a:ln>
        </p:spPr>
        <p:txBody>
          <a:bodyPr wrap="none" anchor="ctr"/>
          <a:lstStyle/>
          <a:p>
            <a:endParaRPr lang="en-US"/>
          </a:p>
        </p:txBody>
      </p:sp>
      <p:sp>
        <p:nvSpPr>
          <p:cNvPr id="12298" name="Oval 11"/>
          <p:cNvSpPr>
            <a:spLocks noChangeArrowheads="1"/>
          </p:cNvSpPr>
          <p:nvPr/>
        </p:nvSpPr>
        <p:spPr bwMode="auto">
          <a:xfrm>
            <a:off x="3563938" y="5035550"/>
            <a:ext cx="773112" cy="517525"/>
          </a:xfrm>
          <a:prstGeom prst="ellipse">
            <a:avLst/>
          </a:prstGeom>
          <a:solidFill>
            <a:srgbClr val="CCFF99"/>
          </a:solidFill>
          <a:ln w="25400">
            <a:solidFill>
              <a:schemeClr val="tx2"/>
            </a:solidFill>
            <a:round/>
            <a:headEnd/>
            <a:tailEnd/>
          </a:ln>
        </p:spPr>
        <p:txBody>
          <a:bodyPr wrap="none" anchor="ctr"/>
          <a:lstStyle/>
          <a:p>
            <a:endParaRPr lang="en-US"/>
          </a:p>
        </p:txBody>
      </p:sp>
      <p:sp>
        <p:nvSpPr>
          <p:cNvPr id="12299" name="Line 12"/>
          <p:cNvSpPr>
            <a:spLocks noChangeShapeType="1"/>
          </p:cNvSpPr>
          <p:nvPr/>
        </p:nvSpPr>
        <p:spPr bwMode="auto">
          <a:xfrm>
            <a:off x="1831975" y="2987675"/>
            <a:ext cx="17208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0" name="Line 13"/>
          <p:cNvSpPr>
            <a:spLocks noChangeShapeType="1"/>
          </p:cNvSpPr>
          <p:nvPr/>
        </p:nvSpPr>
        <p:spPr bwMode="auto">
          <a:xfrm>
            <a:off x="1781175" y="5316538"/>
            <a:ext cx="17192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1" name="Line 14"/>
          <p:cNvSpPr>
            <a:spLocks noChangeShapeType="1"/>
          </p:cNvSpPr>
          <p:nvPr/>
        </p:nvSpPr>
        <p:spPr bwMode="auto">
          <a:xfrm>
            <a:off x="3963988" y="3300413"/>
            <a:ext cx="1587" cy="1704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2" name="Line 15"/>
          <p:cNvSpPr>
            <a:spLocks noChangeShapeType="1"/>
          </p:cNvSpPr>
          <p:nvPr/>
        </p:nvSpPr>
        <p:spPr bwMode="auto">
          <a:xfrm>
            <a:off x="1365250" y="3255963"/>
            <a:ext cx="1588" cy="1704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3" name="Line 16"/>
          <p:cNvSpPr>
            <a:spLocks noChangeShapeType="1"/>
          </p:cNvSpPr>
          <p:nvPr/>
        </p:nvSpPr>
        <p:spPr bwMode="auto">
          <a:xfrm flipH="1">
            <a:off x="1585913" y="4381500"/>
            <a:ext cx="903287" cy="642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4" name="Line 17"/>
          <p:cNvSpPr>
            <a:spLocks noChangeShapeType="1"/>
          </p:cNvSpPr>
          <p:nvPr/>
        </p:nvSpPr>
        <p:spPr bwMode="auto">
          <a:xfrm flipH="1">
            <a:off x="2846388" y="3255963"/>
            <a:ext cx="903287" cy="6429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5" name="Line 18"/>
          <p:cNvSpPr>
            <a:spLocks noChangeShapeType="1"/>
          </p:cNvSpPr>
          <p:nvPr/>
        </p:nvSpPr>
        <p:spPr bwMode="auto">
          <a:xfrm flipH="1" flipV="1">
            <a:off x="1584325" y="3184525"/>
            <a:ext cx="854075" cy="6873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6" name="Line 19"/>
          <p:cNvSpPr>
            <a:spLocks noChangeShapeType="1"/>
          </p:cNvSpPr>
          <p:nvPr/>
        </p:nvSpPr>
        <p:spPr bwMode="auto">
          <a:xfrm flipH="1" flipV="1">
            <a:off x="2870200" y="4348163"/>
            <a:ext cx="879475" cy="711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7" name="Rectangle 20"/>
          <p:cNvSpPr>
            <a:spLocks noChangeArrowheads="1"/>
          </p:cNvSpPr>
          <p:nvPr/>
        </p:nvSpPr>
        <p:spPr bwMode="auto">
          <a:xfrm>
            <a:off x="1084263" y="2671763"/>
            <a:ext cx="4381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A</a:t>
            </a:r>
          </a:p>
        </p:txBody>
      </p:sp>
      <p:sp>
        <p:nvSpPr>
          <p:cNvPr id="12308" name="Rectangle 21"/>
          <p:cNvSpPr>
            <a:spLocks noChangeArrowheads="1"/>
          </p:cNvSpPr>
          <p:nvPr/>
        </p:nvSpPr>
        <p:spPr bwMode="auto">
          <a:xfrm>
            <a:off x="3656013" y="2692400"/>
            <a:ext cx="5064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B</a:t>
            </a:r>
          </a:p>
        </p:txBody>
      </p:sp>
      <p:sp>
        <p:nvSpPr>
          <p:cNvPr id="12309" name="Rectangle 22"/>
          <p:cNvSpPr>
            <a:spLocks noChangeArrowheads="1"/>
          </p:cNvSpPr>
          <p:nvPr/>
        </p:nvSpPr>
        <p:spPr bwMode="auto">
          <a:xfrm>
            <a:off x="2317750" y="3792538"/>
            <a:ext cx="5270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C</a:t>
            </a:r>
          </a:p>
        </p:txBody>
      </p:sp>
      <p:sp>
        <p:nvSpPr>
          <p:cNvPr id="12310" name="Rectangle 23"/>
          <p:cNvSpPr>
            <a:spLocks noChangeArrowheads="1"/>
          </p:cNvSpPr>
          <p:nvPr/>
        </p:nvSpPr>
        <p:spPr bwMode="auto">
          <a:xfrm>
            <a:off x="1003300" y="495617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D</a:t>
            </a:r>
          </a:p>
        </p:txBody>
      </p:sp>
      <p:sp>
        <p:nvSpPr>
          <p:cNvPr id="12311" name="Rectangle 24"/>
          <p:cNvSpPr>
            <a:spLocks noChangeArrowheads="1"/>
          </p:cNvSpPr>
          <p:nvPr/>
        </p:nvSpPr>
        <p:spPr bwMode="auto">
          <a:xfrm>
            <a:off x="3629025" y="497522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E</a:t>
            </a:r>
          </a:p>
        </p:txBody>
      </p:sp>
      <p:sp>
        <p:nvSpPr>
          <p:cNvPr id="12312" name="Rectangle 25"/>
          <p:cNvSpPr>
            <a:spLocks noChangeArrowheads="1"/>
          </p:cNvSpPr>
          <p:nvPr/>
        </p:nvSpPr>
        <p:spPr bwMode="auto">
          <a:xfrm>
            <a:off x="2317750" y="2416175"/>
            <a:ext cx="358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2</a:t>
            </a:r>
          </a:p>
        </p:txBody>
      </p:sp>
      <p:sp>
        <p:nvSpPr>
          <p:cNvPr id="12313" name="Rectangle 26"/>
          <p:cNvSpPr>
            <a:spLocks noChangeArrowheads="1"/>
          </p:cNvSpPr>
          <p:nvPr/>
        </p:nvSpPr>
        <p:spPr bwMode="auto">
          <a:xfrm>
            <a:off x="4022725" y="370681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5</a:t>
            </a:r>
          </a:p>
        </p:txBody>
      </p:sp>
      <p:sp>
        <p:nvSpPr>
          <p:cNvPr id="12314" name="Rectangle 27"/>
          <p:cNvSpPr>
            <a:spLocks noChangeArrowheads="1"/>
          </p:cNvSpPr>
          <p:nvPr/>
        </p:nvSpPr>
        <p:spPr bwMode="auto">
          <a:xfrm>
            <a:off x="3235325" y="343058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9</a:t>
            </a:r>
          </a:p>
        </p:txBody>
      </p:sp>
      <p:sp>
        <p:nvSpPr>
          <p:cNvPr id="12315" name="Rectangle 28"/>
          <p:cNvSpPr>
            <a:spLocks noChangeArrowheads="1"/>
          </p:cNvSpPr>
          <p:nvPr/>
        </p:nvSpPr>
        <p:spPr bwMode="auto">
          <a:xfrm>
            <a:off x="3132138" y="411003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3</a:t>
            </a:r>
          </a:p>
        </p:txBody>
      </p:sp>
      <p:sp>
        <p:nvSpPr>
          <p:cNvPr id="12316" name="Rectangle 29"/>
          <p:cNvSpPr>
            <a:spLocks noChangeArrowheads="1"/>
          </p:cNvSpPr>
          <p:nvPr/>
        </p:nvSpPr>
        <p:spPr bwMode="auto">
          <a:xfrm>
            <a:off x="609600" y="381317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10</a:t>
            </a:r>
          </a:p>
        </p:txBody>
      </p:sp>
      <p:sp>
        <p:nvSpPr>
          <p:cNvPr id="12317" name="Rectangle 30"/>
          <p:cNvSpPr>
            <a:spLocks noChangeArrowheads="1"/>
          </p:cNvSpPr>
          <p:nvPr/>
        </p:nvSpPr>
        <p:spPr bwMode="auto">
          <a:xfrm>
            <a:off x="1401763" y="341312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12</a:t>
            </a:r>
          </a:p>
        </p:txBody>
      </p:sp>
      <p:sp>
        <p:nvSpPr>
          <p:cNvPr id="12318" name="Rectangle 31"/>
          <p:cNvSpPr>
            <a:spLocks noChangeArrowheads="1"/>
          </p:cNvSpPr>
          <p:nvPr/>
        </p:nvSpPr>
        <p:spPr bwMode="auto">
          <a:xfrm>
            <a:off x="1581150" y="41957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6</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13BE81E-65D4-DB45-A313-860C1BE31ABF}" type="slidenum">
              <a:rPr lang="es-MX" sz="1600">
                <a:latin typeface="Arial Narrow" charset="0"/>
              </a:rPr>
              <a:pPr/>
              <a:t>12</a:t>
            </a:fld>
            <a:endParaRPr lang="es-MX" sz="1600">
              <a:latin typeface="Arial Narrow" charset="0"/>
            </a:endParaRPr>
          </a:p>
        </p:txBody>
      </p:sp>
      <p:sp>
        <p:nvSpPr>
          <p:cNvPr id="13315" name="Rectangle 2"/>
          <p:cNvSpPr>
            <a:spLocks noGrp="1" noChangeArrowheads="1"/>
          </p:cNvSpPr>
          <p:nvPr>
            <p:ph type="title"/>
          </p:nvPr>
        </p:nvSpPr>
        <p:spPr/>
        <p:txBody>
          <a:bodyPr/>
          <a:lstStyle/>
          <a:p>
            <a:r>
              <a:rPr lang="es-MX">
                <a:latin typeface="Tahoma" charset="0"/>
              </a:rPr>
              <a:t>Ejemplo</a:t>
            </a:r>
          </a:p>
        </p:txBody>
      </p:sp>
      <p:sp>
        <p:nvSpPr>
          <p:cNvPr id="13316" name="Rectangle 3"/>
          <p:cNvSpPr>
            <a:spLocks noGrp="1" noChangeArrowheads="1"/>
          </p:cNvSpPr>
          <p:nvPr>
            <p:ph type="body" idx="1"/>
          </p:nvPr>
        </p:nvSpPr>
        <p:spPr>
          <a:xfrm>
            <a:off x="4876800" y="2286000"/>
            <a:ext cx="3733800" cy="4114800"/>
          </a:xfrm>
        </p:spPr>
        <p:txBody>
          <a:bodyPr/>
          <a:lstStyle/>
          <a:p>
            <a:pPr lvl="1">
              <a:buFontTx/>
              <a:buNone/>
            </a:pPr>
            <a:r>
              <a:rPr lang="es-MX" i="1">
                <a:latin typeface="Times New Roman" charset="0"/>
              </a:rPr>
              <a:t>S = </a:t>
            </a:r>
            <a:r>
              <a:rPr lang="es-MX" i="1">
                <a:latin typeface="Times New Roman" charset="0"/>
                <a:sym typeface="Symbol" charset="0"/>
              </a:rPr>
              <a:t>{(v</a:t>
            </a:r>
            <a:r>
              <a:rPr lang="es-MX" i="1" baseline="-25000">
                <a:latin typeface="Times New Roman" charset="0"/>
                <a:sym typeface="Symbol" charset="0"/>
              </a:rPr>
              <a:t>A</a:t>
            </a:r>
            <a:r>
              <a:rPr lang="es-MX" i="1">
                <a:latin typeface="Times New Roman" charset="0"/>
                <a:sym typeface="Symbol" charset="0"/>
              </a:rPr>
              <a:t>, v</a:t>
            </a:r>
            <a:r>
              <a:rPr lang="es-MX" i="1" baseline="-25000">
                <a:latin typeface="Times New Roman" charset="0"/>
                <a:sym typeface="Symbol" charset="0"/>
              </a:rPr>
              <a:t>B</a:t>
            </a:r>
            <a:r>
              <a:rPr lang="es-MX" i="1">
                <a:latin typeface="Times New Roman" charset="0"/>
                <a:sym typeface="Symbol" charset="0"/>
              </a:rPr>
              <a:t>)}</a:t>
            </a:r>
          </a:p>
          <a:p>
            <a:pPr lvl="1">
              <a:buFontTx/>
              <a:buNone/>
            </a:pPr>
            <a:r>
              <a:rPr lang="es-MX" i="1">
                <a:latin typeface="Times New Roman" charset="0"/>
                <a:sym typeface="Symbol" charset="0"/>
              </a:rPr>
              <a:t>Y = {v</a:t>
            </a:r>
            <a:r>
              <a:rPr lang="es-MX" i="1" baseline="-25000">
                <a:latin typeface="Times New Roman" charset="0"/>
                <a:sym typeface="Symbol" charset="0"/>
              </a:rPr>
              <a:t>A, </a:t>
            </a:r>
            <a:r>
              <a:rPr lang="es-MX" i="1">
                <a:latin typeface="Times New Roman" charset="0"/>
                <a:sym typeface="Symbol" charset="0"/>
              </a:rPr>
              <a:t>,v</a:t>
            </a:r>
            <a:r>
              <a:rPr lang="es-MX" i="1" baseline="-25000">
                <a:latin typeface="Times New Roman" charset="0"/>
                <a:sym typeface="Symbol" charset="0"/>
              </a:rPr>
              <a:t>B</a:t>
            </a:r>
            <a:r>
              <a:rPr lang="es-MX" i="1">
                <a:latin typeface="Times New Roman" charset="0"/>
                <a:sym typeface="Symbol" charset="0"/>
              </a:rPr>
              <a:t>}</a:t>
            </a:r>
          </a:p>
          <a:p>
            <a:pPr lvl="1">
              <a:buFontTx/>
              <a:buNone/>
            </a:pPr>
            <a:r>
              <a:rPr lang="es-MX" i="1">
                <a:latin typeface="Times New Roman" charset="0"/>
                <a:sym typeface="Symbol" charset="0"/>
              </a:rPr>
              <a:t>V-Y = {v</a:t>
            </a:r>
            <a:r>
              <a:rPr lang="es-MX" i="1" baseline="-25000">
                <a:latin typeface="Times New Roman" charset="0"/>
                <a:sym typeface="Symbol" charset="0"/>
              </a:rPr>
              <a:t>C</a:t>
            </a:r>
            <a:r>
              <a:rPr lang="es-MX" i="1">
                <a:latin typeface="Times New Roman" charset="0"/>
                <a:sym typeface="Symbol" charset="0"/>
              </a:rPr>
              <a:t>, v</a:t>
            </a:r>
            <a:r>
              <a:rPr lang="es-MX" i="1" baseline="-25000">
                <a:latin typeface="Times New Roman" charset="0"/>
                <a:sym typeface="Symbol" charset="0"/>
              </a:rPr>
              <a:t>D</a:t>
            </a:r>
            <a:r>
              <a:rPr lang="es-MX" i="1">
                <a:latin typeface="Times New Roman" charset="0"/>
                <a:sym typeface="Symbol" charset="0"/>
              </a:rPr>
              <a:t>, v</a:t>
            </a:r>
            <a:r>
              <a:rPr lang="es-MX" i="1" baseline="-25000">
                <a:latin typeface="Times New Roman" charset="0"/>
                <a:sym typeface="Symbol" charset="0"/>
              </a:rPr>
              <a:t>E</a:t>
            </a:r>
            <a:r>
              <a:rPr lang="es-MX" i="1">
                <a:latin typeface="Times New Roman" charset="0"/>
                <a:sym typeface="Symbol" charset="0"/>
              </a:rPr>
              <a:t>}</a:t>
            </a:r>
          </a:p>
          <a:p>
            <a:pPr lvl="1">
              <a:buFontTx/>
              <a:buNone/>
            </a:pPr>
            <a:endParaRPr lang="es-MX" i="1">
              <a:latin typeface="Times New Roman" charset="0"/>
              <a:sym typeface="Symbol" charset="0"/>
            </a:endParaRPr>
          </a:p>
          <a:p>
            <a:pPr lvl="1">
              <a:buFontTx/>
              <a:buNone/>
            </a:pPr>
            <a:r>
              <a:rPr lang="es-MX" i="1">
                <a:latin typeface="Times New Roman" charset="0"/>
                <a:sym typeface="Symbol" charset="0"/>
              </a:rPr>
              <a:t>Seleccionar el arco de menor costo de Y a V-Y</a:t>
            </a:r>
          </a:p>
        </p:txBody>
      </p:sp>
      <p:sp>
        <p:nvSpPr>
          <p:cNvPr id="13317" name="Rectangle 4"/>
          <p:cNvSpPr>
            <a:spLocks noChangeArrowheads="1"/>
          </p:cNvSpPr>
          <p:nvPr/>
        </p:nvSpPr>
        <p:spPr bwMode="auto">
          <a:xfrm>
            <a:off x="2395538" y="52752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7</a:t>
            </a:r>
          </a:p>
        </p:txBody>
      </p:sp>
      <p:sp>
        <p:nvSpPr>
          <p:cNvPr id="13318" name="Oval 5"/>
          <p:cNvSpPr>
            <a:spLocks noChangeArrowheads="1"/>
          </p:cNvSpPr>
          <p:nvPr/>
        </p:nvSpPr>
        <p:spPr bwMode="auto">
          <a:xfrm>
            <a:off x="993775" y="2708275"/>
            <a:ext cx="771525"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13319" name="Oval 6"/>
          <p:cNvSpPr>
            <a:spLocks noChangeArrowheads="1"/>
          </p:cNvSpPr>
          <p:nvPr/>
        </p:nvSpPr>
        <p:spPr bwMode="auto">
          <a:xfrm>
            <a:off x="3590925" y="2730500"/>
            <a:ext cx="773113"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13320" name="Oval 7"/>
          <p:cNvSpPr>
            <a:spLocks noChangeArrowheads="1"/>
          </p:cNvSpPr>
          <p:nvPr/>
        </p:nvSpPr>
        <p:spPr bwMode="auto">
          <a:xfrm>
            <a:off x="2225675" y="3851275"/>
            <a:ext cx="773113" cy="519113"/>
          </a:xfrm>
          <a:prstGeom prst="ellipse">
            <a:avLst/>
          </a:prstGeom>
          <a:solidFill>
            <a:srgbClr val="CCFF99"/>
          </a:solidFill>
          <a:ln w="25400">
            <a:solidFill>
              <a:schemeClr val="tx2"/>
            </a:solidFill>
            <a:round/>
            <a:headEnd/>
            <a:tailEnd/>
          </a:ln>
        </p:spPr>
        <p:txBody>
          <a:bodyPr wrap="none" anchor="ctr"/>
          <a:lstStyle/>
          <a:p>
            <a:endParaRPr lang="en-US"/>
          </a:p>
        </p:txBody>
      </p:sp>
      <p:sp>
        <p:nvSpPr>
          <p:cNvPr id="13321" name="Oval 8"/>
          <p:cNvSpPr>
            <a:spLocks noChangeArrowheads="1"/>
          </p:cNvSpPr>
          <p:nvPr/>
        </p:nvSpPr>
        <p:spPr bwMode="auto">
          <a:xfrm>
            <a:off x="966788" y="5014913"/>
            <a:ext cx="771525" cy="517525"/>
          </a:xfrm>
          <a:prstGeom prst="ellipse">
            <a:avLst/>
          </a:prstGeom>
          <a:solidFill>
            <a:srgbClr val="CCFF99"/>
          </a:solidFill>
          <a:ln w="25400">
            <a:solidFill>
              <a:schemeClr val="tx2"/>
            </a:solidFill>
            <a:round/>
            <a:headEnd/>
            <a:tailEnd/>
          </a:ln>
        </p:spPr>
        <p:txBody>
          <a:bodyPr wrap="none" anchor="ctr"/>
          <a:lstStyle/>
          <a:p>
            <a:endParaRPr lang="en-US"/>
          </a:p>
        </p:txBody>
      </p:sp>
      <p:sp>
        <p:nvSpPr>
          <p:cNvPr id="13322" name="Oval 9"/>
          <p:cNvSpPr>
            <a:spLocks noChangeArrowheads="1"/>
          </p:cNvSpPr>
          <p:nvPr/>
        </p:nvSpPr>
        <p:spPr bwMode="auto">
          <a:xfrm>
            <a:off x="3563938" y="5035550"/>
            <a:ext cx="773112" cy="517525"/>
          </a:xfrm>
          <a:prstGeom prst="ellipse">
            <a:avLst/>
          </a:prstGeom>
          <a:solidFill>
            <a:srgbClr val="CCFF99"/>
          </a:solidFill>
          <a:ln w="25400">
            <a:solidFill>
              <a:schemeClr val="tx2"/>
            </a:solidFill>
            <a:round/>
            <a:headEnd/>
            <a:tailEnd/>
          </a:ln>
        </p:spPr>
        <p:txBody>
          <a:bodyPr wrap="none" anchor="ctr"/>
          <a:lstStyle/>
          <a:p>
            <a:endParaRPr lang="en-US"/>
          </a:p>
        </p:txBody>
      </p:sp>
      <p:sp>
        <p:nvSpPr>
          <p:cNvPr id="13323" name="Line 10"/>
          <p:cNvSpPr>
            <a:spLocks noChangeShapeType="1"/>
          </p:cNvSpPr>
          <p:nvPr/>
        </p:nvSpPr>
        <p:spPr bwMode="auto">
          <a:xfrm>
            <a:off x="1831975" y="2987675"/>
            <a:ext cx="1720850" cy="0"/>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4" name="Line 11"/>
          <p:cNvSpPr>
            <a:spLocks noChangeShapeType="1"/>
          </p:cNvSpPr>
          <p:nvPr/>
        </p:nvSpPr>
        <p:spPr bwMode="auto">
          <a:xfrm>
            <a:off x="1781175" y="5316538"/>
            <a:ext cx="17192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5" name="Line 12"/>
          <p:cNvSpPr>
            <a:spLocks noChangeShapeType="1"/>
          </p:cNvSpPr>
          <p:nvPr/>
        </p:nvSpPr>
        <p:spPr bwMode="auto">
          <a:xfrm>
            <a:off x="3963988" y="3300413"/>
            <a:ext cx="1587" cy="1704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6" name="Line 13"/>
          <p:cNvSpPr>
            <a:spLocks noChangeShapeType="1"/>
          </p:cNvSpPr>
          <p:nvPr/>
        </p:nvSpPr>
        <p:spPr bwMode="auto">
          <a:xfrm>
            <a:off x="1365250" y="3255963"/>
            <a:ext cx="1588" cy="1704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7" name="Line 14"/>
          <p:cNvSpPr>
            <a:spLocks noChangeShapeType="1"/>
          </p:cNvSpPr>
          <p:nvPr/>
        </p:nvSpPr>
        <p:spPr bwMode="auto">
          <a:xfrm flipH="1">
            <a:off x="1585913" y="4381500"/>
            <a:ext cx="903287" cy="642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8" name="Line 15"/>
          <p:cNvSpPr>
            <a:spLocks noChangeShapeType="1"/>
          </p:cNvSpPr>
          <p:nvPr/>
        </p:nvSpPr>
        <p:spPr bwMode="auto">
          <a:xfrm flipH="1">
            <a:off x="2846388" y="3255963"/>
            <a:ext cx="903287" cy="6429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9" name="Line 16"/>
          <p:cNvSpPr>
            <a:spLocks noChangeShapeType="1"/>
          </p:cNvSpPr>
          <p:nvPr/>
        </p:nvSpPr>
        <p:spPr bwMode="auto">
          <a:xfrm flipH="1" flipV="1">
            <a:off x="1584325" y="3184525"/>
            <a:ext cx="854075" cy="6873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0" name="Line 17"/>
          <p:cNvSpPr>
            <a:spLocks noChangeShapeType="1"/>
          </p:cNvSpPr>
          <p:nvPr/>
        </p:nvSpPr>
        <p:spPr bwMode="auto">
          <a:xfrm flipH="1" flipV="1">
            <a:off x="2870200" y="4348163"/>
            <a:ext cx="879475" cy="711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1" name="Rectangle 18"/>
          <p:cNvSpPr>
            <a:spLocks noChangeArrowheads="1"/>
          </p:cNvSpPr>
          <p:nvPr/>
        </p:nvSpPr>
        <p:spPr bwMode="auto">
          <a:xfrm>
            <a:off x="1084263" y="2671763"/>
            <a:ext cx="4381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A</a:t>
            </a:r>
          </a:p>
        </p:txBody>
      </p:sp>
      <p:sp>
        <p:nvSpPr>
          <p:cNvPr id="13332" name="Rectangle 19"/>
          <p:cNvSpPr>
            <a:spLocks noChangeArrowheads="1"/>
          </p:cNvSpPr>
          <p:nvPr/>
        </p:nvSpPr>
        <p:spPr bwMode="auto">
          <a:xfrm>
            <a:off x="3656013" y="2692400"/>
            <a:ext cx="5064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B</a:t>
            </a:r>
          </a:p>
        </p:txBody>
      </p:sp>
      <p:sp>
        <p:nvSpPr>
          <p:cNvPr id="13333" name="Rectangle 20"/>
          <p:cNvSpPr>
            <a:spLocks noChangeArrowheads="1"/>
          </p:cNvSpPr>
          <p:nvPr/>
        </p:nvSpPr>
        <p:spPr bwMode="auto">
          <a:xfrm>
            <a:off x="2317750" y="3792538"/>
            <a:ext cx="5270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C</a:t>
            </a:r>
          </a:p>
        </p:txBody>
      </p:sp>
      <p:sp>
        <p:nvSpPr>
          <p:cNvPr id="13334" name="Rectangle 21"/>
          <p:cNvSpPr>
            <a:spLocks noChangeArrowheads="1"/>
          </p:cNvSpPr>
          <p:nvPr/>
        </p:nvSpPr>
        <p:spPr bwMode="auto">
          <a:xfrm>
            <a:off x="1003300" y="495617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D</a:t>
            </a:r>
          </a:p>
        </p:txBody>
      </p:sp>
      <p:sp>
        <p:nvSpPr>
          <p:cNvPr id="13335" name="Rectangle 22"/>
          <p:cNvSpPr>
            <a:spLocks noChangeArrowheads="1"/>
          </p:cNvSpPr>
          <p:nvPr/>
        </p:nvSpPr>
        <p:spPr bwMode="auto">
          <a:xfrm>
            <a:off x="3629025" y="497522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E</a:t>
            </a:r>
          </a:p>
        </p:txBody>
      </p:sp>
      <p:sp>
        <p:nvSpPr>
          <p:cNvPr id="13336" name="Rectangle 23"/>
          <p:cNvSpPr>
            <a:spLocks noChangeArrowheads="1"/>
          </p:cNvSpPr>
          <p:nvPr/>
        </p:nvSpPr>
        <p:spPr bwMode="auto">
          <a:xfrm>
            <a:off x="2317750" y="2416175"/>
            <a:ext cx="358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2</a:t>
            </a:r>
          </a:p>
        </p:txBody>
      </p:sp>
      <p:sp>
        <p:nvSpPr>
          <p:cNvPr id="13337" name="Rectangle 24"/>
          <p:cNvSpPr>
            <a:spLocks noChangeArrowheads="1"/>
          </p:cNvSpPr>
          <p:nvPr/>
        </p:nvSpPr>
        <p:spPr bwMode="auto">
          <a:xfrm>
            <a:off x="4022725" y="370681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5</a:t>
            </a:r>
          </a:p>
        </p:txBody>
      </p:sp>
      <p:sp>
        <p:nvSpPr>
          <p:cNvPr id="13338" name="Rectangle 25"/>
          <p:cNvSpPr>
            <a:spLocks noChangeArrowheads="1"/>
          </p:cNvSpPr>
          <p:nvPr/>
        </p:nvSpPr>
        <p:spPr bwMode="auto">
          <a:xfrm>
            <a:off x="3235325" y="343058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9</a:t>
            </a:r>
          </a:p>
        </p:txBody>
      </p:sp>
      <p:sp>
        <p:nvSpPr>
          <p:cNvPr id="13339" name="Rectangle 26"/>
          <p:cNvSpPr>
            <a:spLocks noChangeArrowheads="1"/>
          </p:cNvSpPr>
          <p:nvPr/>
        </p:nvSpPr>
        <p:spPr bwMode="auto">
          <a:xfrm>
            <a:off x="3132138" y="411003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3</a:t>
            </a:r>
          </a:p>
        </p:txBody>
      </p:sp>
      <p:sp>
        <p:nvSpPr>
          <p:cNvPr id="13340" name="Rectangle 27"/>
          <p:cNvSpPr>
            <a:spLocks noChangeArrowheads="1"/>
          </p:cNvSpPr>
          <p:nvPr/>
        </p:nvSpPr>
        <p:spPr bwMode="auto">
          <a:xfrm>
            <a:off x="609600" y="381317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10</a:t>
            </a:r>
          </a:p>
        </p:txBody>
      </p:sp>
      <p:sp>
        <p:nvSpPr>
          <p:cNvPr id="13341" name="Rectangle 28"/>
          <p:cNvSpPr>
            <a:spLocks noChangeArrowheads="1"/>
          </p:cNvSpPr>
          <p:nvPr/>
        </p:nvSpPr>
        <p:spPr bwMode="auto">
          <a:xfrm>
            <a:off x="1401763" y="341312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12</a:t>
            </a:r>
          </a:p>
        </p:txBody>
      </p:sp>
      <p:sp>
        <p:nvSpPr>
          <p:cNvPr id="13342" name="Rectangle 29"/>
          <p:cNvSpPr>
            <a:spLocks noChangeArrowheads="1"/>
          </p:cNvSpPr>
          <p:nvPr/>
        </p:nvSpPr>
        <p:spPr bwMode="auto">
          <a:xfrm>
            <a:off x="1581150" y="41957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6</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792F5B80-893E-CB4B-91CC-6FA237421E1A}" type="slidenum">
              <a:rPr lang="es-MX" sz="1600">
                <a:latin typeface="Arial Narrow" charset="0"/>
              </a:rPr>
              <a:pPr/>
              <a:t>13</a:t>
            </a:fld>
            <a:endParaRPr lang="es-MX" sz="1600">
              <a:latin typeface="Arial Narrow" charset="0"/>
            </a:endParaRPr>
          </a:p>
        </p:txBody>
      </p:sp>
      <p:sp>
        <p:nvSpPr>
          <p:cNvPr id="14339" name="Rectangle 2"/>
          <p:cNvSpPr>
            <a:spLocks noGrp="1" noChangeArrowheads="1"/>
          </p:cNvSpPr>
          <p:nvPr>
            <p:ph type="title"/>
          </p:nvPr>
        </p:nvSpPr>
        <p:spPr/>
        <p:txBody>
          <a:bodyPr/>
          <a:lstStyle/>
          <a:p>
            <a:r>
              <a:rPr lang="es-MX">
                <a:latin typeface="Tahoma" charset="0"/>
              </a:rPr>
              <a:t>Ejemplo</a:t>
            </a:r>
          </a:p>
        </p:txBody>
      </p:sp>
      <p:sp>
        <p:nvSpPr>
          <p:cNvPr id="14340" name="Rectangle 3"/>
          <p:cNvSpPr>
            <a:spLocks noGrp="1" noChangeArrowheads="1"/>
          </p:cNvSpPr>
          <p:nvPr>
            <p:ph type="body" idx="1"/>
          </p:nvPr>
        </p:nvSpPr>
        <p:spPr>
          <a:xfrm>
            <a:off x="4876800" y="2286000"/>
            <a:ext cx="4038600" cy="4114800"/>
          </a:xfrm>
        </p:spPr>
        <p:txBody>
          <a:bodyPr/>
          <a:lstStyle/>
          <a:p>
            <a:pPr lvl="1">
              <a:buFontTx/>
              <a:buNone/>
            </a:pPr>
            <a:r>
              <a:rPr lang="es-MX" i="1">
                <a:latin typeface="Times New Roman" charset="0"/>
              </a:rPr>
              <a:t>S = </a:t>
            </a:r>
            <a:r>
              <a:rPr lang="es-MX" i="1">
                <a:latin typeface="Times New Roman" charset="0"/>
                <a:sym typeface="Symbol" charset="0"/>
              </a:rPr>
              <a:t>{(v</a:t>
            </a:r>
            <a:r>
              <a:rPr lang="es-MX" i="1" baseline="-25000">
                <a:latin typeface="Times New Roman" charset="0"/>
                <a:sym typeface="Symbol" charset="0"/>
              </a:rPr>
              <a:t>A</a:t>
            </a:r>
            <a:r>
              <a:rPr lang="es-MX" i="1">
                <a:latin typeface="Times New Roman" charset="0"/>
                <a:sym typeface="Symbol" charset="0"/>
              </a:rPr>
              <a:t>, v</a:t>
            </a:r>
            <a:r>
              <a:rPr lang="es-MX" i="1" baseline="-25000">
                <a:latin typeface="Times New Roman" charset="0"/>
                <a:sym typeface="Symbol" charset="0"/>
              </a:rPr>
              <a:t>B</a:t>
            </a:r>
            <a:r>
              <a:rPr lang="es-MX" i="1">
                <a:latin typeface="Times New Roman" charset="0"/>
                <a:sym typeface="Symbol" charset="0"/>
              </a:rPr>
              <a:t>),(v</a:t>
            </a:r>
            <a:r>
              <a:rPr lang="es-MX" i="1" baseline="-25000">
                <a:latin typeface="Times New Roman" charset="0"/>
                <a:sym typeface="Symbol" charset="0"/>
              </a:rPr>
              <a:t>B</a:t>
            </a:r>
            <a:r>
              <a:rPr lang="es-MX" i="1">
                <a:latin typeface="Times New Roman" charset="0"/>
                <a:sym typeface="Symbol" charset="0"/>
              </a:rPr>
              <a:t>, v</a:t>
            </a:r>
            <a:r>
              <a:rPr lang="es-MX" i="1" baseline="-25000">
                <a:latin typeface="Times New Roman" charset="0"/>
                <a:sym typeface="Symbol" charset="0"/>
              </a:rPr>
              <a:t>E</a:t>
            </a:r>
            <a:r>
              <a:rPr lang="es-MX" i="1">
                <a:latin typeface="Times New Roman" charset="0"/>
                <a:sym typeface="Symbol" charset="0"/>
              </a:rPr>
              <a:t>)}</a:t>
            </a:r>
          </a:p>
          <a:p>
            <a:pPr lvl="1">
              <a:buFontTx/>
              <a:buNone/>
            </a:pPr>
            <a:r>
              <a:rPr lang="es-MX" i="1">
                <a:latin typeface="Times New Roman" charset="0"/>
                <a:sym typeface="Symbol" charset="0"/>
              </a:rPr>
              <a:t>Y = {v</a:t>
            </a:r>
            <a:r>
              <a:rPr lang="es-MX" i="1" baseline="-25000">
                <a:latin typeface="Times New Roman" charset="0"/>
                <a:sym typeface="Symbol" charset="0"/>
              </a:rPr>
              <a:t>A, </a:t>
            </a:r>
            <a:r>
              <a:rPr lang="es-MX" i="1">
                <a:latin typeface="Times New Roman" charset="0"/>
                <a:sym typeface="Symbol" charset="0"/>
              </a:rPr>
              <a:t>,v</a:t>
            </a:r>
            <a:r>
              <a:rPr lang="es-MX" i="1" baseline="-25000">
                <a:latin typeface="Times New Roman" charset="0"/>
                <a:sym typeface="Symbol" charset="0"/>
              </a:rPr>
              <a:t>B </a:t>
            </a:r>
            <a:r>
              <a:rPr lang="es-MX" i="1">
                <a:latin typeface="Times New Roman" charset="0"/>
                <a:sym typeface="Symbol" charset="0"/>
              </a:rPr>
              <a:t>, v</a:t>
            </a:r>
            <a:r>
              <a:rPr lang="es-MX" i="1" baseline="-25000">
                <a:latin typeface="Times New Roman" charset="0"/>
                <a:sym typeface="Symbol" charset="0"/>
              </a:rPr>
              <a:t>E</a:t>
            </a:r>
            <a:r>
              <a:rPr lang="es-MX" i="1">
                <a:latin typeface="Times New Roman" charset="0"/>
                <a:sym typeface="Symbol" charset="0"/>
              </a:rPr>
              <a:t>}</a:t>
            </a:r>
          </a:p>
          <a:p>
            <a:pPr lvl="1">
              <a:buFontTx/>
              <a:buNone/>
            </a:pPr>
            <a:r>
              <a:rPr lang="es-MX" i="1">
                <a:latin typeface="Times New Roman" charset="0"/>
                <a:sym typeface="Symbol" charset="0"/>
              </a:rPr>
              <a:t>V-Y = {v</a:t>
            </a:r>
            <a:r>
              <a:rPr lang="es-MX" i="1" baseline="-25000">
                <a:latin typeface="Times New Roman" charset="0"/>
                <a:sym typeface="Symbol" charset="0"/>
              </a:rPr>
              <a:t>C</a:t>
            </a:r>
            <a:r>
              <a:rPr lang="es-MX" i="1">
                <a:latin typeface="Times New Roman" charset="0"/>
                <a:sym typeface="Symbol" charset="0"/>
              </a:rPr>
              <a:t>, v</a:t>
            </a:r>
            <a:r>
              <a:rPr lang="es-MX" i="1" baseline="-25000">
                <a:latin typeface="Times New Roman" charset="0"/>
                <a:sym typeface="Symbol" charset="0"/>
              </a:rPr>
              <a:t>D</a:t>
            </a:r>
            <a:r>
              <a:rPr lang="es-MX" i="1">
                <a:latin typeface="Times New Roman" charset="0"/>
                <a:sym typeface="Symbol" charset="0"/>
              </a:rPr>
              <a:t>}</a:t>
            </a:r>
          </a:p>
          <a:p>
            <a:pPr lvl="1">
              <a:buFontTx/>
              <a:buNone/>
            </a:pPr>
            <a:endParaRPr lang="es-MX" i="1">
              <a:latin typeface="Times New Roman" charset="0"/>
              <a:sym typeface="Symbol" charset="0"/>
            </a:endParaRPr>
          </a:p>
          <a:p>
            <a:pPr lvl="1">
              <a:buFontTx/>
              <a:buNone/>
            </a:pPr>
            <a:r>
              <a:rPr lang="es-MX" i="1">
                <a:latin typeface="Times New Roman" charset="0"/>
                <a:sym typeface="Symbol" charset="0"/>
              </a:rPr>
              <a:t>Seleccionar el arco de menor costo de Y a V-Y</a:t>
            </a:r>
          </a:p>
        </p:txBody>
      </p:sp>
      <p:sp>
        <p:nvSpPr>
          <p:cNvPr id="14341" name="Rectangle 4"/>
          <p:cNvSpPr>
            <a:spLocks noChangeArrowheads="1"/>
          </p:cNvSpPr>
          <p:nvPr/>
        </p:nvSpPr>
        <p:spPr bwMode="auto">
          <a:xfrm>
            <a:off x="2395538" y="52752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7</a:t>
            </a:r>
          </a:p>
        </p:txBody>
      </p:sp>
      <p:sp>
        <p:nvSpPr>
          <p:cNvPr id="14342" name="Oval 5"/>
          <p:cNvSpPr>
            <a:spLocks noChangeArrowheads="1"/>
          </p:cNvSpPr>
          <p:nvPr/>
        </p:nvSpPr>
        <p:spPr bwMode="auto">
          <a:xfrm>
            <a:off x="993775" y="2708275"/>
            <a:ext cx="771525"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14343" name="Oval 6"/>
          <p:cNvSpPr>
            <a:spLocks noChangeArrowheads="1"/>
          </p:cNvSpPr>
          <p:nvPr/>
        </p:nvSpPr>
        <p:spPr bwMode="auto">
          <a:xfrm>
            <a:off x="3590925" y="2730500"/>
            <a:ext cx="773113"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14344" name="Oval 7"/>
          <p:cNvSpPr>
            <a:spLocks noChangeArrowheads="1"/>
          </p:cNvSpPr>
          <p:nvPr/>
        </p:nvSpPr>
        <p:spPr bwMode="auto">
          <a:xfrm>
            <a:off x="2225675" y="3851275"/>
            <a:ext cx="773113" cy="519113"/>
          </a:xfrm>
          <a:prstGeom prst="ellipse">
            <a:avLst/>
          </a:prstGeom>
          <a:solidFill>
            <a:srgbClr val="CCFF99"/>
          </a:solidFill>
          <a:ln w="25400">
            <a:solidFill>
              <a:schemeClr val="tx2"/>
            </a:solidFill>
            <a:round/>
            <a:headEnd/>
            <a:tailEnd/>
          </a:ln>
        </p:spPr>
        <p:txBody>
          <a:bodyPr wrap="none" anchor="ctr"/>
          <a:lstStyle/>
          <a:p>
            <a:endParaRPr lang="en-US"/>
          </a:p>
        </p:txBody>
      </p:sp>
      <p:sp>
        <p:nvSpPr>
          <p:cNvPr id="14345" name="Oval 8"/>
          <p:cNvSpPr>
            <a:spLocks noChangeArrowheads="1"/>
          </p:cNvSpPr>
          <p:nvPr/>
        </p:nvSpPr>
        <p:spPr bwMode="auto">
          <a:xfrm>
            <a:off x="966788" y="5014913"/>
            <a:ext cx="771525" cy="517525"/>
          </a:xfrm>
          <a:prstGeom prst="ellipse">
            <a:avLst/>
          </a:prstGeom>
          <a:solidFill>
            <a:srgbClr val="CCFF99"/>
          </a:solidFill>
          <a:ln w="25400">
            <a:solidFill>
              <a:schemeClr val="tx2"/>
            </a:solidFill>
            <a:round/>
            <a:headEnd/>
            <a:tailEnd/>
          </a:ln>
        </p:spPr>
        <p:txBody>
          <a:bodyPr wrap="none" anchor="ctr"/>
          <a:lstStyle/>
          <a:p>
            <a:endParaRPr lang="en-US"/>
          </a:p>
        </p:txBody>
      </p:sp>
      <p:sp>
        <p:nvSpPr>
          <p:cNvPr id="14346" name="Oval 9"/>
          <p:cNvSpPr>
            <a:spLocks noChangeArrowheads="1"/>
          </p:cNvSpPr>
          <p:nvPr/>
        </p:nvSpPr>
        <p:spPr bwMode="auto">
          <a:xfrm>
            <a:off x="3563938" y="5035550"/>
            <a:ext cx="773112"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14347" name="Line 10"/>
          <p:cNvSpPr>
            <a:spLocks noChangeShapeType="1"/>
          </p:cNvSpPr>
          <p:nvPr/>
        </p:nvSpPr>
        <p:spPr bwMode="auto">
          <a:xfrm>
            <a:off x="1831975" y="2987675"/>
            <a:ext cx="1720850" cy="0"/>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8" name="Line 11"/>
          <p:cNvSpPr>
            <a:spLocks noChangeShapeType="1"/>
          </p:cNvSpPr>
          <p:nvPr/>
        </p:nvSpPr>
        <p:spPr bwMode="auto">
          <a:xfrm>
            <a:off x="1781175" y="5316538"/>
            <a:ext cx="17192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9" name="Line 12"/>
          <p:cNvSpPr>
            <a:spLocks noChangeShapeType="1"/>
          </p:cNvSpPr>
          <p:nvPr/>
        </p:nvSpPr>
        <p:spPr bwMode="auto">
          <a:xfrm>
            <a:off x="3963988" y="3300413"/>
            <a:ext cx="1587" cy="1704975"/>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0" name="Line 13"/>
          <p:cNvSpPr>
            <a:spLocks noChangeShapeType="1"/>
          </p:cNvSpPr>
          <p:nvPr/>
        </p:nvSpPr>
        <p:spPr bwMode="auto">
          <a:xfrm>
            <a:off x="1365250" y="3255963"/>
            <a:ext cx="1588" cy="1704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1" name="Line 14"/>
          <p:cNvSpPr>
            <a:spLocks noChangeShapeType="1"/>
          </p:cNvSpPr>
          <p:nvPr/>
        </p:nvSpPr>
        <p:spPr bwMode="auto">
          <a:xfrm flipH="1">
            <a:off x="1585913" y="4381500"/>
            <a:ext cx="903287" cy="642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2" name="Line 15"/>
          <p:cNvSpPr>
            <a:spLocks noChangeShapeType="1"/>
          </p:cNvSpPr>
          <p:nvPr/>
        </p:nvSpPr>
        <p:spPr bwMode="auto">
          <a:xfrm flipH="1">
            <a:off x="2846388" y="3255963"/>
            <a:ext cx="903287" cy="6429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3" name="Line 16"/>
          <p:cNvSpPr>
            <a:spLocks noChangeShapeType="1"/>
          </p:cNvSpPr>
          <p:nvPr/>
        </p:nvSpPr>
        <p:spPr bwMode="auto">
          <a:xfrm flipH="1" flipV="1">
            <a:off x="1584325" y="3184525"/>
            <a:ext cx="854075" cy="6873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4" name="Line 17"/>
          <p:cNvSpPr>
            <a:spLocks noChangeShapeType="1"/>
          </p:cNvSpPr>
          <p:nvPr/>
        </p:nvSpPr>
        <p:spPr bwMode="auto">
          <a:xfrm flipH="1" flipV="1">
            <a:off x="2870200" y="4348163"/>
            <a:ext cx="879475" cy="711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5" name="Rectangle 18"/>
          <p:cNvSpPr>
            <a:spLocks noChangeArrowheads="1"/>
          </p:cNvSpPr>
          <p:nvPr/>
        </p:nvSpPr>
        <p:spPr bwMode="auto">
          <a:xfrm>
            <a:off x="1084263" y="2671763"/>
            <a:ext cx="4381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A</a:t>
            </a:r>
          </a:p>
        </p:txBody>
      </p:sp>
      <p:sp>
        <p:nvSpPr>
          <p:cNvPr id="14356" name="Rectangle 19"/>
          <p:cNvSpPr>
            <a:spLocks noChangeArrowheads="1"/>
          </p:cNvSpPr>
          <p:nvPr/>
        </p:nvSpPr>
        <p:spPr bwMode="auto">
          <a:xfrm>
            <a:off x="3656013" y="2692400"/>
            <a:ext cx="5064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B</a:t>
            </a:r>
          </a:p>
        </p:txBody>
      </p:sp>
      <p:sp>
        <p:nvSpPr>
          <p:cNvPr id="14357" name="Rectangle 20"/>
          <p:cNvSpPr>
            <a:spLocks noChangeArrowheads="1"/>
          </p:cNvSpPr>
          <p:nvPr/>
        </p:nvSpPr>
        <p:spPr bwMode="auto">
          <a:xfrm>
            <a:off x="2317750" y="3792538"/>
            <a:ext cx="5270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C</a:t>
            </a:r>
          </a:p>
        </p:txBody>
      </p:sp>
      <p:sp>
        <p:nvSpPr>
          <p:cNvPr id="14358" name="Rectangle 21"/>
          <p:cNvSpPr>
            <a:spLocks noChangeArrowheads="1"/>
          </p:cNvSpPr>
          <p:nvPr/>
        </p:nvSpPr>
        <p:spPr bwMode="auto">
          <a:xfrm>
            <a:off x="1003300" y="495617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D</a:t>
            </a:r>
          </a:p>
        </p:txBody>
      </p:sp>
      <p:sp>
        <p:nvSpPr>
          <p:cNvPr id="14359" name="Rectangle 22"/>
          <p:cNvSpPr>
            <a:spLocks noChangeArrowheads="1"/>
          </p:cNvSpPr>
          <p:nvPr/>
        </p:nvSpPr>
        <p:spPr bwMode="auto">
          <a:xfrm>
            <a:off x="3629025" y="497522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E</a:t>
            </a:r>
          </a:p>
        </p:txBody>
      </p:sp>
      <p:sp>
        <p:nvSpPr>
          <p:cNvPr id="14360" name="Rectangle 23"/>
          <p:cNvSpPr>
            <a:spLocks noChangeArrowheads="1"/>
          </p:cNvSpPr>
          <p:nvPr/>
        </p:nvSpPr>
        <p:spPr bwMode="auto">
          <a:xfrm>
            <a:off x="2317750" y="2416175"/>
            <a:ext cx="358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2</a:t>
            </a:r>
          </a:p>
        </p:txBody>
      </p:sp>
      <p:sp>
        <p:nvSpPr>
          <p:cNvPr id="14361" name="Rectangle 24"/>
          <p:cNvSpPr>
            <a:spLocks noChangeArrowheads="1"/>
          </p:cNvSpPr>
          <p:nvPr/>
        </p:nvSpPr>
        <p:spPr bwMode="auto">
          <a:xfrm>
            <a:off x="4022725" y="370681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5</a:t>
            </a:r>
          </a:p>
        </p:txBody>
      </p:sp>
      <p:sp>
        <p:nvSpPr>
          <p:cNvPr id="14362" name="Rectangle 25"/>
          <p:cNvSpPr>
            <a:spLocks noChangeArrowheads="1"/>
          </p:cNvSpPr>
          <p:nvPr/>
        </p:nvSpPr>
        <p:spPr bwMode="auto">
          <a:xfrm>
            <a:off x="3235325" y="343058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9</a:t>
            </a:r>
          </a:p>
        </p:txBody>
      </p:sp>
      <p:sp>
        <p:nvSpPr>
          <p:cNvPr id="14363" name="Rectangle 26"/>
          <p:cNvSpPr>
            <a:spLocks noChangeArrowheads="1"/>
          </p:cNvSpPr>
          <p:nvPr/>
        </p:nvSpPr>
        <p:spPr bwMode="auto">
          <a:xfrm>
            <a:off x="3132138" y="411003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3</a:t>
            </a:r>
          </a:p>
        </p:txBody>
      </p:sp>
      <p:sp>
        <p:nvSpPr>
          <p:cNvPr id="14364" name="Rectangle 27"/>
          <p:cNvSpPr>
            <a:spLocks noChangeArrowheads="1"/>
          </p:cNvSpPr>
          <p:nvPr/>
        </p:nvSpPr>
        <p:spPr bwMode="auto">
          <a:xfrm>
            <a:off x="609600" y="381317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10</a:t>
            </a:r>
          </a:p>
        </p:txBody>
      </p:sp>
      <p:sp>
        <p:nvSpPr>
          <p:cNvPr id="14365" name="Rectangle 28"/>
          <p:cNvSpPr>
            <a:spLocks noChangeArrowheads="1"/>
          </p:cNvSpPr>
          <p:nvPr/>
        </p:nvSpPr>
        <p:spPr bwMode="auto">
          <a:xfrm>
            <a:off x="1401763" y="341312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12</a:t>
            </a:r>
          </a:p>
        </p:txBody>
      </p:sp>
      <p:sp>
        <p:nvSpPr>
          <p:cNvPr id="14366" name="Rectangle 29"/>
          <p:cNvSpPr>
            <a:spLocks noChangeArrowheads="1"/>
          </p:cNvSpPr>
          <p:nvPr/>
        </p:nvSpPr>
        <p:spPr bwMode="auto">
          <a:xfrm>
            <a:off x="1581150" y="41957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6</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2A4FB1BE-9BF8-AE4E-92E0-58A5D7C2746D}" type="slidenum">
              <a:rPr lang="es-MX" sz="1600">
                <a:latin typeface="Arial Narrow" charset="0"/>
              </a:rPr>
              <a:pPr/>
              <a:t>14</a:t>
            </a:fld>
            <a:endParaRPr lang="es-MX" sz="1600">
              <a:latin typeface="Arial Narrow" charset="0"/>
            </a:endParaRPr>
          </a:p>
        </p:txBody>
      </p:sp>
      <p:sp>
        <p:nvSpPr>
          <p:cNvPr id="15363" name="Rectangle 2"/>
          <p:cNvSpPr>
            <a:spLocks noGrp="1" noChangeArrowheads="1"/>
          </p:cNvSpPr>
          <p:nvPr>
            <p:ph type="title"/>
          </p:nvPr>
        </p:nvSpPr>
        <p:spPr/>
        <p:txBody>
          <a:bodyPr/>
          <a:lstStyle/>
          <a:p>
            <a:r>
              <a:rPr lang="es-MX">
                <a:latin typeface="Tahoma" charset="0"/>
              </a:rPr>
              <a:t>Ejemplo</a:t>
            </a:r>
          </a:p>
        </p:txBody>
      </p:sp>
      <p:sp>
        <p:nvSpPr>
          <p:cNvPr id="15364" name="Rectangle 3"/>
          <p:cNvSpPr>
            <a:spLocks noGrp="1" noChangeArrowheads="1"/>
          </p:cNvSpPr>
          <p:nvPr>
            <p:ph type="body" idx="1"/>
          </p:nvPr>
        </p:nvSpPr>
        <p:spPr>
          <a:xfrm>
            <a:off x="4800600" y="2286000"/>
            <a:ext cx="4038600" cy="4114800"/>
          </a:xfrm>
        </p:spPr>
        <p:txBody>
          <a:bodyPr/>
          <a:lstStyle/>
          <a:p>
            <a:pPr lvl="1">
              <a:buFontTx/>
              <a:buNone/>
            </a:pPr>
            <a:r>
              <a:rPr lang="es-MX" i="1">
                <a:latin typeface="Times New Roman" charset="0"/>
              </a:rPr>
              <a:t>S = </a:t>
            </a:r>
            <a:r>
              <a:rPr lang="es-MX" i="1">
                <a:latin typeface="Times New Roman" charset="0"/>
                <a:sym typeface="Symbol" charset="0"/>
              </a:rPr>
              <a:t>{(v</a:t>
            </a:r>
            <a:r>
              <a:rPr lang="es-MX" i="1" baseline="-25000">
                <a:latin typeface="Times New Roman" charset="0"/>
                <a:sym typeface="Symbol" charset="0"/>
              </a:rPr>
              <a:t>A</a:t>
            </a:r>
            <a:r>
              <a:rPr lang="es-MX" i="1">
                <a:latin typeface="Times New Roman" charset="0"/>
                <a:sym typeface="Symbol" charset="0"/>
              </a:rPr>
              <a:t>, v</a:t>
            </a:r>
            <a:r>
              <a:rPr lang="es-MX" i="1" baseline="-25000">
                <a:latin typeface="Times New Roman" charset="0"/>
                <a:sym typeface="Symbol" charset="0"/>
              </a:rPr>
              <a:t>B</a:t>
            </a:r>
            <a:r>
              <a:rPr lang="es-MX" i="1">
                <a:latin typeface="Times New Roman" charset="0"/>
                <a:sym typeface="Symbol" charset="0"/>
              </a:rPr>
              <a:t>),(v</a:t>
            </a:r>
            <a:r>
              <a:rPr lang="es-MX" i="1" baseline="-25000">
                <a:latin typeface="Times New Roman" charset="0"/>
                <a:sym typeface="Symbol" charset="0"/>
              </a:rPr>
              <a:t>B</a:t>
            </a:r>
            <a:r>
              <a:rPr lang="es-MX" i="1">
                <a:latin typeface="Times New Roman" charset="0"/>
                <a:sym typeface="Symbol" charset="0"/>
              </a:rPr>
              <a:t>, v</a:t>
            </a:r>
            <a:r>
              <a:rPr lang="es-MX" i="1" baseline="-25000">
                <a:latin typeface="Times New Roman" charset="0"/>
                <a:sym typeface="Symbol" charset="0"/>
              </a:rPr>
              <a:t>E</a:t>
            </a:r>
            <a:r>
              <a:rPr lang="es-MX" i="1">
                <a:latin typeface="Times New Roman" charset="0"/>
                <a:sym typeface="Symbol" charset="0"/>
              </a:rPr>
              <a:t>), (v</a:t>
            </a:r>
            <a:r>
              <a:rPr lang="es-MX" i="1" baseline="-25000">
                <a:latin typeface="Times New Roman" charset="0"/>
                <a:sym typeface="Symbol" charset="0"/>
              </a:rPr>
              <a:t>E</a:t>
            </a:r>
            <a:r>
              <a:rPr lang="es-MX" i="1">
                <a:latin typeface="Times New Roman" charset="0"/>
                <a:sym typeface="Symbol" charset="0"/>
              </a:rPr>
              <a:t>, v</a:t>
            </a:r>
            <a:r>
              <a:rPr lang="es-MX" i="1" baseline="-25000">
                <a:latin typeface="Times New Roman" charset="0"/>
                <a:sym typeface="Symbol" charset="0"/>
              </a:rPr>
              <a:t>C</a:t>
            </a:r>
            <a:r>
              <a:rPr lang="es-MX" i="1">
                <a:latin typeface="Times New Roman" charset="0"/>
                <a:sym typeface="Symbol" charset="0"/>
              </a:rPr>
              <a:t>)}</a:t>
            </a:r>
          </a:p>
          <a:p>
            <a:pPr lvl="1">
              <a:buFontTx/>
              <a:buNone/>
            </a:pPr>
            <a:r>
              <a:rPr lang="es-MX" i="1">
                <a:latin typeface="Times New Roman" charset="0"/>
                <a:sym typeface="Symbol" charset="0"/>
              </a:rPr>
              <a:t>Y = {v</a:t>
            </a:r>
            <a:r>
              <a:rPr lang="es-MX" i="1" baseline="-25000">
                <a:latin typeface="Times New Roman" charset="0"/>
                <a:sym typeface="Symbol" charset="0"/>
              </a:rPr>
              <a:t>A, </a:t>
            </a:r>
            <a:r>
              <a:rPr lang="es-MX" i="1">
                <a:latin typeface="Times New Roman" charset="0"/>
                <a:sym typeface="Symbol" charset="0"/>
              </a:rPr>
              <a:t>,v</a:t>
            </a:r>
            <a:r>
              <a:rPr lang="es-MX" i="1" baseline="-25000">
                <a:latin typeface="Times New Roman" charset="0"/>
                <a:sym typeface="Symbol" charset="0"/>
              </a:rPr>
              <a:t>B </a:t>
            </a:r>
            <a:r>
              <a:rPr lang="es-MX" i="1">
                <a:latin typeface="Times New Roman" charset="0"/>
                <a:sym typeface="Symbol" charset="0"/>
              </a:rPr>
              <a:t>, v</a:t>
            </a:r>
            <a:r>
              <a:rPr lang="es-MX" i="1" baseline="-25000">
                <a:latin typeface="Times New Roman" charset="0"/>
                <a:sym typeface="Symbol" charset="0"/>
              </a:rPr>
              <a:t>E </a:t>
            </a:r>
            <a:r>
              <a:rPr lang="es-MX" i="1">
                <a:latin typeface="Times New Roman" charset="0"/>
                <a:sym typeface="Symbol" charset="0"/>
              </a:rPr>
              <a:t>, v</a:t>
            </a:r>
            <a:r>
              <a:rPr lang="es-MX" i="1" baseline="-25000">
                <a:latin typeface="Times New Roman" charset="0"/>
                <a:sym typeface="Symbol" charset="0"/>
              </a:rPr>
              <a:t>C</a:t>
            </a:r>
            <a:r>
              <a:rPr lang="es-MX" i="1">
                <a:latin typeface="Times New Roman" charset="0"/>
                <a:sym typeface="Symbol" charset="0"/>
              </a:rPr>
              <a:t>}</a:t>
            </a:r>
          </a:p>
          <a:p>
            <a:pPr lvl="1">
              <a:buFontTx/>
              <a:buNone/>
            </a:pPr>
            <a:r>
              <a:rPr lang="es-MX" i="1">
                <a:latin typeface="Times New Roman" charset="0"/>
                <a:sym typeface="Symbol" charset="0"/>
              </a:rPr>
              <a:t>V-Y = {v</a:t>
            </a:r>
            <a:r>
              <a:rPr lang="es-MX" i="1" baseline="-25000">
                <a:latin typeface="Times New Roman" charset="0"/>
                <a:sym typeface="Symbol" charset="0"/>
              </a:rPr>
              <a:t>D</a:t>
            </a:r>
            <a:r>
              <a:rPr lang="es-MX" i="1">
                <a:latin typeface="Times New Roman" charset="0"/>
                <a:sym typeface="Symbol" charset="0"/>
              </a:rPr>
              <a:t>}</a:t>
            </a:r>
          </a:p>
          <a:p>
            <a:pPr lvl="1">
              <a:buFontTx/>
              <a:buNone/>
            </a:pPr>
            <a:endParaRPr lang="es-MX" i="1">
              <a:latin typeface="Times New Roman" charset="0"/>
              <a:sym typeface="Symbol" charset="0"/>
            </a:endParaRPr>
          </a:p>
          <a:p>
            <a:pPr lvl="1">
              <a:buFontTx/>
              <a:buNone/>
            </a:pPr>
            <a:r>
              <a:rPr lang="es-MX" i="1">
                <a:latin typeface="Times New Roman" charset="0"/>
                <a:sym typeface="Symbol" charset="0"/>
              </a:rPr>
              <a:t>Seleccionar el arco de menor costo de Y a V-Y</a:t>
            </a:r>
          </a:p>
        </p:txBody>
      </p:sp>
      <p:sp>
        <p:nvSpPr>
          <p:cNvPr id="15365" name="Rectangle 4"/>
          <p:cNvSpPr>
            <a:spLocks noChangeArrowheads="1"/>
          </p:cNvSpPr>
          <p:nvPr/>
        </p:nvSpPr>
        <p:spPr bwMode="auto">
          <a:xfrm>
            <a:off x="2395538" y="52752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7</a:t>
            </a:r>
          </a:p>
        </p:txBody>
      </p:sp>
      <p:sp>
        <p:nvSpPr>
          <p:cNvPr id="15366" name="Oval 5"/>
          <p:cNvSpPr>
            <a:spLocks noChangeArrowheads="1"/>
          </p:cNvSpPr>
          <p:nvPr/>
        </p:nvSpPr>
        <p:spPr bwMode="auto">
          <a:xfrm>
            <a:off x="993775" y="2708275"/>
            <a:ext cx="771525"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15367" name="Oval 6"/>
          <p:cNvSpPr>
            <a:spLocks noChangeArrowheads="1"/>
          </p:cNvSpPr>
          <p:nvPr/>
        </p:nvSpPr>
        <p:spPr bwMode="auto">
          <a:xfrm>
            <a:off x="3590925" y="2730500"/>
            <a:ext cx="773113"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15368" name="Oval 7"/>
          <p:cNvSpPr>
            <a:spLocks noChangeArrowheads="1"/>
          </p:cNvSpPr>
          <p:nvPr/>
        </p:nvSpPr>
        <p:spPr bwMode="auto">
          <a:xfrm>
            <a:off x="2225675" y="3851275"/>
            <a:ext cx="773113" cy="519113"/>
          </a:xfrm>
          <a:prstGeom prst="ellipse">
            <a:avLst/>
          </a:prstGeom>
          <a:solidFill>
            <a:srgbClr val="CCFF99"/>
          </a:solidFill>
          <a:ln w="38100">
            <a:solidFill>
              <a:srgbClr val="CC0000"/>
            </a:solidFill>
            <a:round/>
            <a:headEnd/>
            <a:tailEnd/>
          </a:ln>
        </p:spPr>
        <p:txBody>
          <a:bodyPr wrap="none" anchor="ctr"/>
          <a:lstStyle/>
          <a:p>
            <a:endParaRPr lang="en-US"/>
          </a:p>
        </p:txBody>
      </p:sp>
      <p:sp>
        <p:nvSpPr>
          <p:cNvPr id="15369" name="Oval 8"/>
          <p:cNvSpPr>
            <a:spLocks noChangeArrowheads="1"/>
          </p:cNvSpPr>
          <p:nvPr/>
        </p:nvSpPr>
        <p:spPr bwMode="auto">
          <a:xfrm>
            <a:off x="966788" y="5014913"/>
            <a:ext cx="771525" cy="517525"/>
          </a:xfrm>
          <a:prstGeom prst="ellipse">
            <a:avLst/>
          </a:prstGeom>
          <a:solidFill>
            <a:srgbClr val="CCFF99"/>
          </a:solidFill>
          <a:ln w="25400">
            <a:solidFill>
              <a:schemeClr val="tx2"/>
            </a:solidFill>
            <a:round/>
            <a:headEnd/>
            <a:tailEnd/>
          </a:ln>
        </p:spPr>
        <p:txBody>
          <a:bodyPr wrap="none" anchor="ctr"/>
          <a:lstStyle/>
          <a:p>
            <a:endParaRPr lang="en-US"/>
          </a:p>
        </p:txBody>
      </p:sp>
      <p:sp>
        <p:nvSpPr>
          <p:cNvPr id="15370" name="Oval 9"/>
          <p:cNvSpPr>
            <a:spLocks noChangeArrowheads="1"/>
          </p:cNvSpPr>
          <p:nvPr/>
        </p:nvSpPr>
        <p:spPr bwMode="auto">
          <a:xfrm>
            <a:off x="3563938" y="5035550"/>
            <a:ext cx="773112"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15371" name="Line 10"/>
          <p:cNvSpPr>
            <a:spLocks noChangeShapeType="1"/>
          </p:cNvSpPr>
          <p:nvPr/>
        </p:nvSpPr>
        <p:spPr bwMode="auto">
          <a:xfrm>
            <a:off x="1831975" y="2987675"/>
            <a:ext cx="1720850" cy="0"/>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2" name="Line 11"/>
          <p:cNvSpPr>
            <a:spLocks noChangeShapeType="1"/>
          </p:cNvSpPr>
          <p:nvPr/>
        </p:nvSpPr>
        <p:spPr bwMode="auto">
          <a:xfrm>
            <a:off x="1781175" y="5316538"/>
            <a:ext cx="17192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3" name="Line 12"/>
          <p:cNvSpPr>
            <a:spLocks noChangeShapeType="1"/>
          </p:cNvSpPr>
          <p:nvPr/>
        </p:nvSpPr>
        <p:spPr bwMode="auto">
          <a:xfrm>
            <a:off x="3963988" y="3300413"/>
            <a:ext cx="1587" cy="1704975"/>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4" name="Line 13"/>
          <p:cNvSpPr>
            <a:spLocks noChangeShapeType="1"/>
          </p:cNvSpPr>
          <p:nvPr/>
        </p:nvSpPr>
        <p:spPr bwMode="auto">
          <a:xfrm>
            <a:off x="1365250" y="3255963"/>
            <a:ext cx="1588" cy="1704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5" name="Line 14"/>
          <p:cNvSpPr>
            <a:spLocks noChangeShapeType="1"/>
          </p:cNvSpPr>
          <p:nvPr/>
        </p:nvSpPr>
        <p:spPr bwMode="auto">
          <a:xfrm flipH="1">
            <a:off x="1585913" y="4381500"/>
            <a:ext cx="903287" cy="642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6" name="Line 15"/>
          <p:cNvSpPr>
            <a:spLocks noChangeShapeType="1"/>
          </p:cNvSpPr>
          <p:nvPr/>
        </p:nvSpPr>
        <p:spPr bwMode="auto">
          <a:xfrm flipH="1">
            <a:off x="2846388" y="3255963"/>
            <a:ext cx="903287" cy="6429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7" name="Line 16"/>
          <p:cNvSpPr>
            <a:spLocks noChangeShapeType="1"/>
          </p:cNvSpPr>
          <p:nvPr/>
        </p:nvSpPr>
        <p:spPr bwMode="auto">
          <a:xfrm flipH="1" flipV="1">
            <a:off x="1584325" y="3184525"/>
            <a:ext cx="854075" cy="6873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8" name="Line 17"/>
          <p:cNvSpPr>
            <a:spLocks noChangeShapeType="1"/>
          </p:cNvSpPr>
          <p:nvPr/>
        </p:nvSpPr>
        <p:spPr bwMode="auto">
          <a:xfrm flipH="1" flipV="1">
            <a:off x="2870200" y="4348163"/>
            <a:ext cx="879475" cy="711200"/>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9" name="Rectangle 18"/>
          <p:cNvSpPr>
            <a:spLocks noChangeArrowheads="1"/>
          </p:cNvSpPr>
          <p:nvPr/>
        </p:nvSpPr>
        <p:spPr bwMode="auto">
          <a:xfrm>
            <a:off x="1084263" y="2671763"/>
            <a:ext cx="4381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A</a:t>
            </a:r>
          </a:p>
        </p:txBody>
      </p:sp>
      <p:sp>
        <p:nvSpPr>
          <p:cNvPr id="15380" name="Rectangle 19"/>
          <p:cNvSpPr>
            <a:spLocks noChangeArrowheads="1"/>
          </p:cNvSpPr>
          <p:nvPr/>
        </p:nvSpPr>
        <p:spPr bwMode="auto">
          <a:xfrm>
            <a:off x="3656013" y="2692400"/>
            <a:ext cx="5064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B</a:t>
            </a:r>
          </a:p>
        </p:txBody>
      </p:sp>
      <p:sp>
        <p:nvSpPr>
          <p:cNvPr id="15381" name="Rectangle 20"/>
          <p:cNvSpPr>
            <a:spLocks noChangeArrowheads="1"/>
          </p:cNvSpPr>
          <p:nvPr/>
        </p:nvSpPr>
        <p:spPr bwMode="auto">
          <a:xfrm>
            <a:off x="2317750" y="3792538"/>
            <a:ext cx="5270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C</a:t>
            </a:r>
          </a:p>
        </p:txBody>
      </p:sp>
      <p:sp>
        <p:nvSpPr>
          <p:cNvPr id="15382" name="Rectangle 21"/>
          <p:cNvSpPr>
            <a:spLocks noChangeArrowheads="1"/>
          </p:cNvSpPr>
          <p:nvPr/>
        </p:nvSpPr>
        <p:spPr bwMode="auto">
          <a:xfrm>
            <a:off x="1003300" y="495617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D</a:t>
            </a:r>
          </a:p>
        </p:txBody>
      </p:sp>
      <p:sp>
        <p:nvSpPr>
          <p:cNvPr id="15383" name="Rectangle 22"/>
          <p:cNvSpPr>
            <a:spLocks noChangeArrowheads="1"/>
          </p:cNvSpPr>
          <p:nvPr/>
        </p:nvSpPr>
        <p:spPr bwMode="auto">
          <a:xfrm>
            <a:off x="3629025" y="497522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E</a:t>
            </a:r>
          </a:p>
        </p:txBody>
      </p:sp>
      <p:sp>
        <p:nvSpPr>
          <p:cNvPr id="15384" name="Rectangle 23"/>
          <p:cNvSpPr>
            <a:spLocks noChangeArrowheads="1"/>
          </p:cNvSpPr>
          <p:nvPr/>
        </p:nvSpPr>
        <p:spPr bwMode="auto">
          <a:xfrm>
            <a:off x="2317750" y="2416175"/>
            <a:ext cx="358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2</a:t>
            </a:r>
          </a:p>
        </p:txBody>
      </p:sp>
      <p:sp>
        <p:nvSpPr>
          <p:cNvPr id="15385" name="Rectangle 24"/>
          <p:cNvSpPr>
            <a:spLocks noChangeArrowheads="1"/>
          </p:cNvSpPr>
          <p:nvPr/>
        </p:nvSpPr>
        <p:spPr bwMode="auto">
          <a:xfrm>
            <a:off x="4022725" y="370681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5</a:t>
            </a:r>
          </a:p>
        </p:txBody>
      </p:sp>
      <p:sp>
        <p:nvSpPr>
          <p:cNvPr id="15386" name="Rectangle 25"/>
          <p:cNvSpPr>
            <a:spLocks noChangeArrowheads="1"/>
          </p:cNvSpPr>
          <p:nvPr/>
        </p:nvSpPr>
        <p:spPr bwMode="auto">
          <a:xfrm>
            <a:off x="3235325" y="343058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9</a:t>
            </a:r>
          </a:p>
        </p:txBody>
      </p:sp>
      <p:sp>
        <p:nvSpPr>
          <p:cNvPr id="15387" name="Rectangle 26"/>
          <p:cNvSpPr>
            <a:spLocks noChangeArrowheads="1"/>
          </p:cNvSpPr>
          <p:nvPr/>
        </p:nvSpPr>
        <p:spPr bwMode="auto">
          <a:xfrm>
            <a:off x="3132138" y="411003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3</a:t>
            </a:r>
          </a:p>
        </p:txBody>
      </p:sp>
      <p:sp>
        <p:nvSpPr>
          <p:cNvPr id="15388" name="Rectangle 27"/>
          <p:cNvSpPr>
            <a:spLocks noChangeArrowheads="1"/>
          </p:cNvSpPr>
          <p:nvPr/>
        </p:nvSpPr>
        <p:spPr bwMode="auto">
          <a:xfrm>
            <a:off x="609600" y="381317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10</a:t>
            </a:r>
          </a:p>
        </p:txBody>
      </p:sp>
      <p:sp>
        <p:nvSpPr>
          <p:cNvPr id="15389" name="Rectangle 28"/>
          <p:cNvSpPr>
            <a:spLocks noChangeArrowheads="1"/>
          </p:cNvSpPr>
          <p:nvPr/>
        </p:nvSpPr>
        <p:spPr bwMode="auto">
          <a:xfrm>
            <a:off x="1401763" y="341312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12</a:t>
            </a:r>
          </a:p>
        </p:txBody>
      </p:sp>
      <p:sp>
        <p:nvSpPr>
          <p:cNvPr id="15390" name="Rectangle 29"/>
          <p:cNvSpPr>
            <a:spLocks noChangeArrowheads="1"/>
          </p:cNvSpPr>
          <p:nvPr/>
        </p:nvSpPr>
        <p:spPr bwMode="auto">
          <a:xfrm>
            <a:off x="1581150" y="41957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6</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015F8D46-43FA-BD4C-B14C-AFB8E2567B6E}" type="slidenum">
              <a:rPr lang="es-MX" sz="1600">
                <a:latin typeface="Arial Narrow" charset="0"/>
              </a:rPr>
              <a:pPr/>
              <a:t>15</a:t>
            </a:fld>
            <a:endParaRPr lang="es-MX" sz="1600">
              <a:latin typeface="Arial Narrow" charset="0"/>
            </a:endParaRPr>
          </a:p>
        </p:txBody>
      </p:sp>
      <p:sp>
        <p:nvSpPr>
          <p:cNvPr id="16387" name="Rectangle 2"/>
          <p:cNvSpPr>
            <a:spLocks noGrp="1" noChangeArrowheads="1"/>
          </p:cNvSpPr>
          <p:nvPr>
            <p:ph type="title"/>
          </p:nvPr>
        </p:nvSpPr>
        <p:spPr/>
        <p:txBody>
          <a:bodyPr/>
          <a:lstStyle/>
          <a:p>
            <a:r>
              <a:rPr lang="es-MX">
                <a:latin typeface="Tahoma" charset="0"/>
              </a:rPr>
              <a:t>Ejemplo</a:t>
            </a:r>
          </a:p>
        </p:txBody>
      </p:sp>
      <p:sp>
        <p:nvSpPr>
          <p:cNvPr id="16388" name="Rectangle 3"/>
          <p:cNvSpPr>
            <a:spLocks noGrp="1" noChangeArrowheads="1"/>
          </p:cNvSpPr>
          <p:nvPr>
            <p:ph type="body" idx="1"/>
          </p:nvPr>
        </p:nvSpPr>
        <p:spPr>
          <a:xfrm>
            <a:off x="4724400" y="2209800"/>
            <a:ext cx="4038600" cy="4114800"/>
          </a:xfrm>
        </p:spPr>
        <p:txBody>
          <a:bodyPr/>
          <a:lstStyle/>
          <a:p>
            <a:pPr lvl="1">
              <a:buFontTx/>
              <a:buNone/>
            </a:pPr>
            <a:r>
              <a:rPr lang="es-MX" i="1">
                <a:latin typeface="Times New Roman" charset="0"/>
              </a:rPr>
              <a:t>S = </a:t>
            </a:r>
            <a:r>
              <a:rPr lang="es-MX" i="1">
                <a:latin typeface="Times New Roman" charset="0"/>
                <a:sym typeface="Symbol" charset="0"/>
              </a:rPr>
              <a:t>{(v</a:t>
            </a:r>
            <a:r>
              <a:rPr lang="es-MX" i="1" baseline="-25000">
                <a:latin typeface="Times New Roman" charset="0"/>
                <a:sym typeface="Symbol" charset="0"/>
              </a:rPr>
              <a:t>A</a:t>
            </a:r>
            <a:r>
              <a:rPr lang="es-MX" i="1">
                <a:latin typeface="Times New Roman" charset="0"/>
                <a:sym typeface="Symbol" charset="0"/>
              </a:rPr>
              <a:t>, v</a:t>
            </a:r>
            <a:r>
              <a:rPr lang="es-MX" i="1" baseline="-25000">
                <a:latin typeface="Times New Roman" charset="0"/>
                <a:sym typeface="Symbol" charset="0"/>
              </a:rPr>
              <a:t>B</a:t>
            </a:r>
            <a:r>
              <a:rPr lang="es-MX" i="1">
                <a:latin typeface="Times New Roman" charset="0"/>
                <a:sym typeface="Symbol" charset="0"/>
              </a:rPr>
              <a:t>),(v</a:t>
            </a:r>
            <a:r>
              <a:rPr lang="es-MX" i="1" baseline="-25000">
                <a:latin typeface="Times New Roman" charset="0"/>
                <a:sym typeface="Symbol" charset="0"/>
              </a:rPr>
              <a:t>B</a:t>
            </a:r>
            <a:r>
              <a:rPr lang="es-MX" i="1">
                <a:latin typeface="Times New Roman" charset="0"/>
                <a:sym typeface="Symbol" charset="0"/>
              </a:rPr>
              <a:t>, v</a:t>
            </a:r>
            <a:r>
              <a:rPr lang="es-MX" i="1" baseline="-25000">
                <a:latin typeface="Times New Roman" charset="0"/>
                <a:sym typeface="Symbol" charset="0"/>
              </a:rPr>
              <a:t>E</a:t>
            </a:r>
            <a:r>
              <a:rPr lang="es-MX" i="1">
                <a:latin typeface="Times New Roman" charset="0"/>
                <a:sym typeface="Symbol" charset="0"/>
              </a:rPr>
              <a:t>), (v</a:t>
            </a:r>
            <a:r>
              <a:rPr lang="es-MX" i="1" baseline="-25000">
                <a:latin typeface="Times New Roman" charset="0"/>
                <a:sym typeface="Symbol" charset="0"/>
              </a:rPr>
              <a:t>E</a:t>
            </a:r>
            <a:r>
              <a:rPr lang="es-MX" i="1">
                <a:latin typeface="Times New Roman" charset="0"/>
                <a:sym typeface="Symbol" charset="0"/>
              </a:rPr>
              <a:t>, v</a:t>
            </a:r>
            <a:r>
              <a:rPr lang="es-MX" i="1" baseline="-25000">
                <a:latin typeface="Times New Roman" charset="0"/>
                <a:sym typeface="Symbol" charset="0"/>
              </a:rPr>
              <a:t>C</a:t>
            </a:r>
            <a:r>
              <a:rPr lang="es-MX" i="1">
                <a:latin typeface="Times New Roman" charset="0"/>
                <a:sym typeface="Symbol" charset="0"/>
              </a:rPr>
              <a:t>), (v</a:t>
            </a:r>
            <a:r>
              <a:rPr lang="es-MX" i="1" baseline="-25000">
                <a:latin typeface="Times New Roman" charset="0"/>
                <a:sym typeface="Symbol" charset="0"/>
              </a:rPr>
              <a:t>C</a:t>
            </a:r>
            <a:r>
              <a:rPr lang="es-MX" i="1">
                <a:latin typeface="Times New Roman" charset="0"/>
                <a:sym typeface="Symbol" charset="0"/>
              </a:rPr>
              <a:t>, v</a:t>
            </a:r>
            <a:r>
              <a:rPr lang="es-MX" i="1" baseline="-25000">
                <a:latin typeface="Times New Roman" charset="0"/>
                <a:sym typeface="Symbol" charset="0"/>
              </a:rPr>
              <a:t>D</a:t>
            </a:r>
            <a:r>
              <a:rPr lang="es-MX" i="1">
                <a:latin typeface="Times New Roman" charset="0"/>
                <a:sym typeface="Symbol" charset="0"/>
              </a:rPr>
              <a:t>) }</a:t>
            </a:r>
          </a:p>
          <a:p>
            <a:pPr lvl="1">
              <a:buFontTx/>
              <a:buNone/>
            </a:pPr>
            <a:r>
              <a:rPr lang="es-MX" i="1">
                <a:latin typeface="Times New Roman" charset="0"/>
                <a:sym typeface="Symbol" charset="0"/>
              </a:rPr>
              <a:t>Y = {v</a:t>
            </a:r>
            <a:r>
              <a:rPr lang="es-MX" i="1" baseline="-25000">
                <a:latin typeface="Times New Roman" charset="0"/>
                <a:sym typeface="Symbol" charset="0"/>
              </a:rPr>
              <a:t>A, </a:t>
            </a:r>
            <a:r>
              <a:rPr lang="es-MX" i="1">
                <a:latin typeface="Times New Roman" charset="0"/>
                <a:sym typeface="Symbol" charset="0"/>
              </a:rPr>
              <a:t>,v</a:t>
            </a:r>
            <a:r>
              <a:rPr lang="es-MX" i="1" baseline="-25000">
                <a:latin typeface="Times New Roman" charset="0"/>
                <a:sym typeface="Symbol" charset="0"/>
              </a:rPr>
              <a:t>B </a:t>
            </a:r>
            <a:r>
              <a:rPr lang="es-MX" i="1">
                <a:latin typeface="Times New Roman" charset="0"/>
                <a:sym typeface="Symbol" charset="0"/>
              </a:rPr>
              <a:t>, v</a:t>
            </a:r>
            <a:r>
              <a:rPr lang="es-MX" i="1" baseline="-25000">
                <a:latin typeface="Times New Roman" charset="0"/>
                <a:sym typeface="Symbol" charset="0"/>
              </a:rPr>
              <a:t>C </a:t>
            </a:r>
            <a:r>
              <a:rPr lang="es-MX" i="1">
                <a:latin typeface="Times New Roman" charset="0"/>
                <a:sym typeface="Symbol" charset="0"/>
              </a:rPr>
              <a:t>, v</a:t>
            </a:r>
            <a:r>
              <a:rPr lang="es-MX" i="1" baseline="-25000">
                <a:latin typeface="Times New Roman" charset="0"/>
                <a:sym typeface="Symbol" charset="0"/>
              </a:rPr>
              <a:t>D </a:t>
            </a:r>
            <a:r>
              <a:rPr lang="es-MX" i="1">
                <a:latin typeface="Times New Roman" charset="0"/>
                <a:sym typeface="Symbol" charset="0"/>
              </a:rPr>
              <a:t>, v</a:t>
            </a:r>
            <a:r>
              <a:rPr lang="es-MX" i="1" baseline="-25000">
                <a:latin typeface="Times New Roman" charset="0"/>
                <a:sym typeface="Symbol" charset="0"/>
              </a:rPr>
              <a:t>E</a:t>
            </a:r>
            <a:r>
              <a:rPr lang="es-MX" i="1">
                <a:latin typeface="Times New Roman" charset="0"/>
                <a:sym typeface="Symbol" charset="0"/>
              </a:rPr>
              <a:t>}</a:t>
            </a:r>
          </a:p>
          <a:p>
            <a:pPr lvl="1">
              <a:buFontTx/>
              <a:buNone/>
            </a:pPr>
            <a:r>
              <a:rPr lang="es-MX" i="1">
                <a:latin typeface="Times New Roman" charset="0"/>
                <a:sym typeface="Symbol" charset="0"/>
              </a:rPr>
              <a:t>V-Y = </a:t>
            </a:r>
          </a:p>
          <a:p>
            <a:pPr lvl="1">
              <a:buFontTx/>
              <a:buNone/>
            </a:pPr>
            <a:endParaRPr lang="es-MX" i="1">
              <a:latin typeface="Times New Roman" charset="0"/>
              <a:sym typeface="Symbol" charset="0"/>
            </a:endParaRPr>
          </a:p>
          <a:p>
            <a:pPr lvl="1">
              <a:buFontTx/>
              <a:buNone/>
            </a:pPr>
            <a:r>
              <a:rPr lang="es-MX" i="1">
                <a:latin typeface="Times New Roman" charset="0"/>
                <a:sym typeface="Symbol" charset="0"/>
              </a:rPr>
              <a:t>Puesto que Y es igual a V, se ha encontrado la solución</a:t>
            </a:r>
          </a:p>
        </p:txBody>
      </p:sp>
      <p:sp>
        <p:nvSpPr>
          <p:cNvPr id="16389" name="Rectangle 4"/>
          <p:cNvSpPr>
            <a:spLocks noChangeArrowheads="1"/>
          </p:cNvSpPr>
          <p:nvPr/>
        </p:nvSpPr>
        <p:spPr bwMode="auto">
          <a:xfrm>
            <a:off x="2395538" y="52752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7</a:t>
            </a:r>
          </a:p>
        </p:txBody>
      </p:sp>
      <p:sp>
        <p:nvSpPr>
          <p:cNvPr id="16390" name="Oval 5"/>
          <p:cNvSpPr>
            <a:spLocks noChangeArrowheads="1"/>
          </p:cNvSpPr>
          <p:nvPr/>
        </p:nvSpPr>
        <p:spPr bwMode="auto">
          <a:xfrm>
            <a:off x="993775" y="2708275"/>
            <a:ext cx="771525"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16391" name="Oval 6"/>
          <p:cNvSpPr>
            <a:spLocks noChangeArrowheads="1"/>
          </p:cNvSpPr>
          <p:nvPr/>
        </p:nvSpPr>
        <p:spPr bwMode="auto">
          <a:xfrm>
            <a:off x="3590925" y="2730500"/>
            <a:ext cx="773113"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16392" name="Oval 7"/>
          <p:cNvSpPr>
            <a:spLocks noChangeArrowheads="1"/>
          </p:cNvSpPr>
          <p:nvPr/>
        </p:nvSpPr>
        <p:spPr bwMode="auto">
          <a:xfrm>
            <a:off x="2225675" y="3851275"/>
            <a:ext cx="773113" cy="519113"/>
          </a:xfrm>
          <a:prstGeom prst="ellipse">
            <a:avLst/>
          </a:prstGeom>
          <a:solidFill>
            <a:srgbClr val="CCFF99"/>
          </a:solidFill>
          <a:ln w="38100">
            <a:solidFill>
              <a:srgbClr val="CC0000"/>
            </a:solidFill>
            <a:round/>
            <a:headEnd/>
            <a:tailEnd/>
          </a:ln>
        </p:spPr>
        <p:txBody>
          <a:bodyPr wrap="none" anchor="ctr"/>
          <a:lstStyle/>
          <a:p>
            <a:endParaRPr lang="en-US"/>
          </a:p>
        </p:txBody>
      </p:sp>
      <p:sp>
        <p:nvSpPr>
          <p:cNvPr id="16393" name="Oval 8"/>
          <p:cNvSpPr>
            <a:spLocks noChangeArrowheads="1"/>
          </p:cNvSpPr>
          <p:nvPr/>
        </p:nvSpPr>
        <p:spPr bwMode="auto">
          <a:xfrm>
            <a:off x="966788" y="5014913"/>
            <a:ext cx="771525"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16394" name="Oval 9"/>
          <p:cNvSpPr>
            <a:spLocks noChangeArrowheads="1"/>
          </p:cNvSpPr>
          <p:nvPr/>
        </p:nvSpPr>
        <p:spPr bwMode="auto">
          <a:xfrm>
            <a:off x="3563938" y="5035550"/>
            <a:ext cx="773112"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16395" name="Line 10"/>
          <p:cNvSpPr>
            <a:spLocks noChangeShapeType="1"/>
          </p:cNvSpPr>
          <p:nvPr/>
        </p:nvSpPr>
        <p:spPr bwMode="auto">
          <a:xfrm>
            <a:off x="1831975" y="2987675"/>
            <a:ext cx="1720850" cy="0"/>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6" name="Line 11"/>
          <p:cNvSpPr>
            <a:spLocks noChangeShapeType="1"/>
          </p:cNvSpPr>
          <p:nvPr/>
        </p:nvSpPr>
        <p:spPr bwMode="auto">
          <a:xfrm>
            <a:off x="1781175" y="5316538"/>
            <a:ext cx="17192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7" name="Line 12"/>
          <p:cNvSpPr>
            <a:spLocks noChangeShapeType="1"/>
          </p:cNvSpPr>
          <p:nvPr/>
        </p:nvSpPr>
        <p:spPr bwMode="auto">
          <a:xfrm>
            <a:off x="3963988" y="3300413"/>
            <a:ext cx="1587" cy="1704975"/>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8" name="Line 13"/>
          <p:cNvSpPr>
            <a:spLocks noChangeShapeType="1"/>
          </p:cNvSpPr>
          <p:nvPr/>
        </p:nvSpPr>
        <p:spPr bwMode="auto">
          <a:xfrm>
            <a:off x="1365250" y="3255963"/>
            <a:ext cx="1588" cy="1704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9" name="Line 14"/>
          <p:cNvSpPr>
            <a:spLocks noChangeShapeType="1"/>
          </p:cNvSpPr>
          <p:nvPr/>
        </p:nvSpPr>
        <p:spPr bwMode="auto">
          <a:xfrm flipH="1">
            <a:off x="1585913" y="4381500"/>
            <a:ext cx="903287" cy="642938"/>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0" name="Line 15"/>
          <p:cNvSpPr>
            <a:spLocks noChangeShapeType="1"/>
          </p:cNvSpPr>
          <p:nvPr/>
        </p:nvSpPr>
        <p:spPr bwMode="auto">
          <a:xfrm flipH="1">
            <a:off x="2846388" y="3255963"/>
            <a:ext cx="903287" cy="6429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1" name="Line 16"/>
          <p:cNvSpPr>
            <a:spLocks noChangeShapeType="1"/>
          </p:cNvSpPr>
          <p:nvPr/>
        </p:nvSpPr>
        <p:spPr bwMode="auto">
          <a:xfrm flipH="1" flipV="1">
            <a:off x="1584325" y="3184525"/>
            <a:ext cx="854075" cy="6873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2" name="Line 17"/>
          <p:cNvSpPr>
            <a:spLocks noChangeShapeType="1"/>
          </p:cNvSpPr>
          <p:nvPr/>
        </p:nvSpPr>
        <p:spPr bwMode="auto">
          <a:xfrm flipH="1" flipV="1">
            <a:off x="2870200" y="4348163"/>
            <a:ext cx="879475" cy="711200"/>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3" name="Rectangle 18"/>
          <p:cNvSpPr>
            <a:spLocks noChangeArrowheads="1"/>
          </p:cNvSpPr>
          <p:nvPr/>
        </p:nvSpPr>
        <p:spPr bwMode="auto">
          <a:xfrm>
            <a:off x="1084263" y="2671763"/>
            <a:ext cx="4381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A</a:t>
            </a:r>
          </a:p>
        </p:txBody>
      </p:sp>
      <p:sp>
        <p:nvSpPr>
          <p:cNvPr id="16404" name="Rectangle 19"/>
          <p:cNvSpPr>
            <a:spLocks noChangeArrowheads="1"/>
          </p:cNvSpPr>
          <p:nvPr/>
        </p:nvSpPr>
        <p:spPr bwMode="auto">
          <a:xfrm>
            <a:off x="3656013" y="2692400"/>
            <a:ext cx="5064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B</a:t>
            </a:r>
          </a:p>
        </p:txBody>
      </p:sp>
      <p:sp>
        <p:nvSpPr>
          <p:cNvPr id="16405" name="Rectangle 20"/>
          <p:cNvSpPr>
            <a:spLocks noChangeArrowheads="1"/>
          </p:cNvSpPr>
          <p:nvPr/>
        </p:nvSpPr>
        <p:spPr bwMode="auto">
          <a:xfrm>
            <a:off x="2317750" y="3792538"/>
            <a:ext cx="5270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C</a:t>
            </a:r>
          </a:p>
        </p:txBody>
      </p:sp>
      <p:sp>
        <p:nvSpPr>
          <p:cNvPr id="16406" name="Rectangle 21"/>
          <p:cNvSpPr>
            <a:spLocks noChangeArrowheads="1"/>
          </p:cNvSpPr>
          <p:nvPr/>
        </p:nvSpPr>
        <p:spPr bwMode="auto">
          <a:xfrm>
            <a:off x="1003300" y="495617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D</a:t>
            </a:r>
          </a:p>
        </p:txBody>
      </p:sp>
      <p:sp>
        <p:nvSpPr>
          <p:cNvPr id="16407" name="Rectangle 22"/>
          <p:cNvSpPr>
            <a:spLocks noChangeArrowheads="1"/>
          </p:cNvSpPr>
          <p:nvPr/>
        </p:nvSpPr>
        <p:spPr bwMode="auto">
          <a:xfrm>
            <a:off x="3629025" y="497522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E</a:t>
            </a:r>
          </a:p>
        </p:txBody>
      </p:sp>
      <p:sp>
        <p:nvSpPr>
          <p:cNvPr id="16408" name="Rectangle 23"/>
          <p:cNvSpPr>
            <a:spLocks noChangeArrowheads="1"/>
          </p:cNvSpPr>
          <p:nvPr/>
        </p:nvSpPr>
        <p:spPr bwMode="auto">
          <a:xfrm>
            <a:off x="2317750" y="2416175"/>
            <a:ext cx="358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2</a:t>
            </a:r>
          </a:p>
        </p:txBody>
      </p:sp>
      <p:sp>
        <p:nvSpPr>
          <p:cNvPr id="16409" name="Rectangle 24"/>
          <p:cNvSpPr>
            <a:spLocks noChangeArrowheads="1"/>
          </p:cNvSpPr>
          <p:nvPr/>
        </p:nvSpPr>
        <p:spPr bwMode="auto">
          <a:xfrm>
            <a:off x="4022725" y="370681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5</a:t>
            </a:r>
          </a:p>
        </p:txBody>
      </p:sp>
      <p:sp>
        <p:nvSpPr>
          <p:cNvPr id="16410" name="Rectangle 25"/>
          <p:cNvSpPr>
            <a:spLocks noChangeArrowheads="1"/>
          </p:cNvSpPr>
          <p:nvPr/>
        </p:nvSpPr>
        <p:spPr bwMode="auto">
          <a:xfrm>
            <a:off x="3235325" y="343058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9</a:t>
            </a:r>
          </a:p>
        </p:txBody>
      </p:sp>
      <p:sp>
        <p:nvSpPr>
          <p:cNvPr id="16411" name="Rectangle 26"/>
          <p:cNvSpPr>
            <a:spLocks noChangeArrowheads="1"/>
          </p:cNvSpPr>
          <p:nvPr/>
        </p:nvSpPr>
        <p:spPr bwMode="auto">
          <a:xfrm>
            <a:off x="3132138" y="411003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3</a:t>
            </a:r>
          </a:p>
        </p:txBody>
      </p:sp>
      <p:sp>
        <p:nvSpPr>
          <p:cNvPr id="16412" name="Rectangle 27"/>
          <p:cNvSpPr>
            <a:spLocks noChangeArrowheads="1"/>
          </p:cNvSpPr>
          <p:nvPr/>
        </p:nvSpPr>
        <p:spPr bwMode="auto">
          <a:xfrm>
            <a:off x="609600" y="381317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10</a:t>
            </a:r>
          </a:p>
        </p:txBody>
      </p:sp>
      <p:sp>
        <p:nvSpPr>
          <p:cNvPr id="16413" name="Rectangle 28"/>
          <p:cNvSpPr>
            <a:spLocks noChangeArrowheads="1"/>
          </p:cNvSpPr>
          <p:nvPr/>
        </p:nvSpPr>
        <p:spPr bwMode="auto">
          <a:xfrm>
            <a:off x="1401763" y="341312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12</a:t>
            </a:r>
          </a:p>
        </p:txBody>
      </p:sp>
      <p:sp>
        <p:nvSpPr>
          <p:cNvPr id="16414" name="Rectangle 29"/>
          <p:cNvSpPr>
            <a:spLocks noChangeArrowheads="1"/>
          </p:cNvSpPr>
          <p:nvPr/>
        </p:nvSpPr>
        <p:spPr bwMode="auto">
          <a:xfrm>
            <a:off x="1581150" y="41957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6</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24526ED7-A1EB-1548-BB11-CC16BB0A8A40}" type="slidenum">
              <a:rPr lang="es-MX" sz="1600">
                <a:latin typeface="Arial Narrow" charset="0"/>
              </a:rPr>
              <a:pPr/>
              <a:t>16</a:t>
            </a:fld>
            <a:endParaRPr lang="es-MX" sz="1600">
              <a:latin typeface="Arial Narrow" charset="0"/>
            </a:endParaRPr>
          </a:p>
        </p:txBody>
      </p:sp>
      <p:sp>
        <p:nvSpPr>
          <p:cNvPr id="17411" name="Rectangle 2"/>
          <p:cNvSpPr>
            <a:spLocks noGrp="1" noChangeArrowheads="1"/>
          </p:cNvSpPr>
          <p:nvPr>
            <p:ph type="title"/>
          </p:nvPr>
        </p:nvSpPr>
        <p:spPr/>
        <p:txBody>
          <a:bodyPr/>
          <a:lstStyle/>
          <a:p>
            <a:r>
              <a:rPr lang="es-MX">
                <a:latin typeface="Tahoma" charset="0"/>
              </a:rPr>
              <a:t>Algoritmo de Kruskal</a:t>
            </a:r>
          </a:p>
        </p:txBody>
      </p:sp>
      <p:sp>
        <p:nvSpPr>
          <p:cNvPr id="17412" name="Rectangle 3"/>
          <p:cNvSpPr>
            <a:spLocks noGrp="1" noChangeArrowheads="1"/>
          </p:cNvSpPr>
          <p:nvPr>
            <p:ph type="body" idx="1"/>
          </p:nvPr>
        </p:nvSpPr>
        <p:spPr>
          <a:xfrm>
            <a:off x="457200" y="1981200"/>
            <a:ext cx="8001000" cy="4114800"/>
          </a:xfrm>
        </p:spPr>
        <p:txBody>
          <a:bodyPr/>
          <a:lstStyle/>
          <a:p>
            <a:pPr marL="544513" indent="-544513">
              <a:buFontTx/>
              <a:buNone/>
            </a:pPr>
            <a:r>
              <a:rPr lang="es-MX" sz="2400" i="1">
                <a:latin typeface="Times New Roman" charset="0"/>
              </a:rPr>
              <a:t>S = </a:t>
            </a:r>
            <a:r>
              <a:rPr lang="es-MX" sz="2400" i="1">
                <a:latin typeface="Times New Roman" charset="0"/>
                <a:sym typeface="Symbol" charset="0"/>
              </a:rPr>
              <a:t></a:t>
            </a:r>
          </a:p>
          <a:p>
            <a:pPr marL="544513" indent="-544513">
              <a:buFontTx/>
              <a:buNone/>
            </a:pPr>
            <a:r>
              <a:rPr lang="es-MX" sz="2400" i="1">
                <a:latin typeface="Times New Roman" charset="0"/>
                <a:sym typeface="Symbol" charset="0"/>
              </a:rPr>
              <a:t>Y = subconjuntos disjuntos de V, cada uno con cada uno de los vértices de V</a:t>
            </a:r>
          </a:p>
          <a:p>
            <a:pPr marL="544513" indent="-544513">
              <a:buFontTx/>
              <a:buNone/>
            </a:pPr>
            <a:r>
              <a:rPr lang="es-MX" sz="2400" i="1">
                <a:latin typeface="Times New Roman" charset="0"/>
                <a:sym typeface="Symbol" charset="0"/>
              </a:rPr>
              <a:t>Ordenar los arcos en A en forma ascendente de acuerdo a su peso.</a:t>
            </a:r>
          </a:p>
          <a:p>
            <a:pPr marL="544513" indent="-544513">
              <a:buFontTx/>
              <a:buNone/>
            </a:pPr>
            <a:r>
              <a:rPr lang="es-MX" sz="2400" i="1">
                <a:latin typeface="Times New Roman" charset="0"/>
                <a:sym typeface="Symbol" charset="0"/>
              </a:rPr>
              <a:t>Mientras (no se haya resuelto el problema)</a:t>
            </a:r>
          </a:p>
          <a:p>
            <a:pPr marL="1247775" lvl="1" indent="-523875">
              <a:buFontTx/>
              <a:buNone/>
            </a:pPr>
            <a:r>
              <a:rPr lang="es-MX" sz="2400" i="1">
                <a:latin typeface="Times New Roman" charset="0"/>
                <a:sym typeface="Symbol" charset="0"/>
              </a:rPr>
              <a:t>Seleccionar el siguiente arco de A.</a:t>
            </a:r>
          </a:p>
          <a:p>
            <a:pPr marL="1247775" lvl="1" indent="-523875">
              <a:buFontTx/>
              <a:buNone/>
            </a:pPr>
            <a:r>
              <a:rPr lang="es-MX" sz="2400" i="1">
                <a:latin typeface="Times New Roman" charset="0"/>
                <a:sym typeface="Symbol" charset="0"/>
              </a:rPr>
              <a:t>Si el arco conecta 2 vértices de Y, unir los subconjuntos y añadir el arco a S.</a:t>
            </a:r>
          </a:p>
          <a:p>
            <a:pPr marL="1247775" lvl="1" indent="-523875">
              <a:buFontTx/>
              <a:buNone/>
            </a:pPr>
            <a:r>
              <a:rPr lang="es-MX" sz="2400" i="1">
                <a:latin typeface="Times New Roman" charset="0"/>
                <a:sym typeface="Symbol" charset="0"/>
              </a:rPr>
              <a:t>Si todos los subconjuntos se han unido, el problema se ha resuelto.</a:t>
            </a:r>
            <a:endParaRPr lang="es-MX" i="1">
              <a:latin typeface="Times New Roman" charset="0"/>
              <a:sym typeface="Symbol" charset="0"/>
            </a:endParaRP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1326AEE2-9CD0-A440-9A1B-12B36336AE74}" type="slidenum">
              <a:rPr lang="es-MX" sz="1600">
                <a:latin typeface="Arial Narrow" charset="0"/>
              </a:rPr>
              <a:pPr/>
              <a:t>17</a:t>
            </a:fld>
            <a:endParaRPr lang="es-MX" sz="1600">
              <a:latin typeface="Arial Narrow" charset="0"/>
            </a:endParaRPr>
          </a:p>
        </p:txBody>
      </p:sp>
      <p:sp>
        <p:nvSpPr>
          <p:cNvPr id="18435" name="Rectangle 2"/>
          <p:cNvSpPr>
            <a:spLocks noGrp="1" noChangeArrowheads="1"/>
          </p:cNvSpPr>
          <p:nvPr>
            <p:ph type="title"/>
          </p:nvPr>
        </p:nvSpPr>
        <p:spPr/>
        <p:txBody>
          <a:bodyPr/>
          <a:lstStyle/>
          <a:p>
            <a:r>
              <a:rPr lang="es-MX">
                <a:latin typeface="Tahoma" charset="0"/>
              </a:rPr>
              <a:t>Ejemplo</a:t>
            </a:r>
          </a:p>
        </p:txBody>
      </p:sp>
      <p:sp>
        <p:nvSpPr>
          <p:cNvPr id="18436" name="Rectangle 3"/>
          <p:cNvSpPr>
            <a:spLocks noGrp="1" noChangeArrowheads="1"/>
          </p:cNvSpPr>
          <p:nvPr>
            <p:ph type="body" idx="1"/>
          </p:nvPr>
        </p:nvSpPr>
        <p:spPr>
          <a:xfrm>
            <a:off x="4648200" y="2286000"/>
            <a:ext cx="4495800" cy="4114800"/>
          </a:xfrm>
        </p:spPr>
        <p:txBody>
          <a:bodyPr/>
          <a:lstStyle/>
          <a:p>
            <a:pPr lvl="1">
              <a:buFontTx/>
              <a:buNone/>
            </a:pPr>
            <a:r>
              <a:rPr lang="es-MX" sz="2400" i="1">
                <a:latin typeface="Times New Roman" charset="0"/>
              </a:rPr>
              <a:t>S = </a:t>
            </a:r>
            <a:r>
              <a:rPr lang="es-MX" sz="2400" i="1">
                <a:latin typeface="Times New Roman" charset="0"/>
                <a:sym typeface="Symbol" charset="0"/>
              </a:rPr>
              <a:t></a:t>
            </a:r>
          </a:p>
          <a:p>
            <a:pPr lvl="1">
              <a:buFontTx/>
              <a:buNone/>
            </a:pPr>
            <a:r>
              <a:rPr lang="es-MX" sz="2400" i="1">
                <a:latin typeface="Times New Roman" charset="0"/>
                <a:sym typeface="Symbol" charset="0"/>
              </a:rPr>
              <a:t>Y = {{v</a:t>
            </a:r>
            <a:r>
              <a:rPr lang="es-MX" sz="2400" i="1" baseline="-25000">
                <a:latin typeface="Times New Roman" charset="0"/>
                <a:sym typeface="Symbol" charset="0"/>
              </a:rPr>
              <a:t>A</a:t>
            </a:r>
            <a:r>
              <a:rPr lang="es-MX" sz="2400" i="1">
                <a:latin typeface="Times New Roman" charset="0"/>
                <a:sym typeface="Symbol" charset="0"/>
              </a:rPr>
              <a:t>} {v</a:t>
            </a:r>
            <a:r>
              <a:rPr lang="es-MX" sz="2400" i="1" baseline="-25000">
                <a:latin typeface="Times New Roman" charset="0"/>
                <a:sym typeface="Symbol" charset="0"/>
              </a:rPr>
              <a:t>B</a:t>
            </a:r>
            <a:r>
              <a:rPr lang="es-MX" sz="2400" i="1">
                <a:latin typeface="Times New Roman" charset="0"/>
                <a:sym typeface="Symbol" charset="0"/>
              </a:rPr>
              <a:t>} {v</a:t>
            </a:r>
            <a:r>
              <a:rPr lang="es-MX" sz="2400" i="1" baseline="-25000">
                <a:latin typeface="Times New Roman" charset="0"/>
                <a:sym typeface="Symbol" charset="0"/>
              </a:rPr>
              <a:t>C</a:t>
            </a:r>
            <a:r>
              <a:rPr lang="es-MX" sz="2400" i="1">
                <a:latin typeface="Times New Roman" charset="0"/>
                <a:sym typeface="Symbol" charset="0"/>
              </a:rPr>
              <a:t>} {v</a:t>
            </a:r>
            <a:r>
              <a:rPr lang="es-MX" sz="2400" i="1" baseline="-25000">
                <a:latin typeface="Times New Roman" charset="0"/>
                <a:sym typeface="Symbol" charset="0"/>
              </a:rPr>
              <a:t>D</a:t>
            </a:r>
            <a:r>
              <a:rPr lang="es-MX" sz="2400" i="1">
                <a:latin typeface="Times New Roman" charset="0"/>
                <a:sym typeface="Symbol" charset="0"/>
              </a:rPr>
              <a:t>} {v</a:t>
            </a:r>
            <a:r>
              <a:rPr lang="es-MX" sz="2400" i="1" baseline="-25000">
                <a:latin typeface="Times New Roman" charset="0"/>
                <a:sym typeface="Symbol" charset="0"/>
              </a:rPr>
              <a:t>E</a:t>
            </a:r>
            <a:r>
              <a:rPr lang="es-MX" sz="2400" i="1">
                <a:latin typeface="Times New Roman" charset="0"/>
                <a:sym typeface="Symbol" charset="0"/>
              </a:rPr>
              <a:t>}}</a:t>
            </a:r>
          </a:p>
          <a:p>
            <a:pPr lvl="1">
              <a:buFontTx/>
              <a:buNone/>
            </a:pPr>
            <a:r>
              <a:rPr lang="es-MX" sz="2400" i="1">
                <a:latin typeface="Times New Roman" charset="0"/>
                <a:sym typeface="Symbol" charset="0"/>
              </a:rPr>
              <a:t>A = {(v</a:t>
            </a:r>
            <a:r>
              <a:rPr lang="es-MX" sz="2400" i="1" baseline="-25000">
                <a:latin typeface="Times New Roman" charset="0"/>
                <a:sym typeface="Symbol" charset="0"/>
              </a:rPr>
              <a:t>A</a:t>
            </a:r>
            <a:r>
              <a:rPr lang="es-MX" sz="2400" i="1">
                <a:latin typeface="Times New Roman" charset="0"/>
                <a:sym typeface="Symbol" charset="0"/>
              </a:rPr>
              <a:t>, v</a:t>
            </a:r>
            <a:r>
              <a:rPr lang="es-MX" sz="2400" i="1" baseline="-25000">
                <a:latin typeface="Times New Roman" charset="0"/>
                <a:sym typeface="Symbol" charset="0"/>
              </a:rPr>
              <a:t>B</a:t>
            </a:r>
            <a:r>
              <a:rPr lang="es-MX" sz="2400" i="1">
                <a:latin typeface="Times New Roman" charset="0"/>
                <a:sym typeface="Symbol" charset="0"/>
              </a:rPr>
              <a:t>), (v</a:t>
            </a:r>
            <a:r>
              <a:rPr lang="es-MX" sz="2400" i="1" baseline="-25000">
                <a:latin typeface="Times New Roman" charset="0"/>
                <a:sym typeface="Symbol" charset="0"/>
              </a:rPr>
              <a:t>C</a:t>
            </a:r>
            <a:r>
              <a:rPr lang="es-MX" sz="2400" i="1">
                <a:latin typeface="Times New Roman" charset="0"/>
                <a:sym typeface="Symbol" charset="0"/>
              </a:rPr>
              <a:t>, v</a:t>
            </a:r>
            <a:r>
              <a:rPr lang="es-MX" sz="2400" i="1" baseline="-25000">
                <a:latin typeface="Times New Roman" charset="0"/>
                <a:sym typeface="Symbol" charset="0"/>
              </a:rPr>
              <a:t>E</a:t>
            </a:r>
            <a:r>
              <a:rPr lang="es-MX" sz="2400" i="1">
                <a:latin typeface="Times New Roman" charset="0"/>
                <a:sym typeface="Symbol" charset="0"/>
              </a:rPr>
              <a:t>), (v</a:t>
            </a:r>
            <a:r>
              <a:rPr lang="es-MX" sz="2400" i="1" baseline="-25000">
                <a:latin typeface="Times New Roman" charset="0"/>
                <a:sym typeface="Symbol" charset="0"/>
              </a:rPr>
              <a:t>B</a:t>
            </a:r>
            <a:r>
              <a:rPr lang="es-MX" sz="2400" i="1">
                <a:latin typeface="Times New Roman" charset="0"/>
                <a:sym typeface="Symbol" charset="0"/>
              </a:rPr>
              <a:t>, v</a:t>
            </a:r>
            <a:r>
              <a:rPr lang="es-MX" sz="2400" i="1" baseline="-25000">
                <a:latin typeface="Times New Roman" charset="0"/>
                <a:sym typeface="Symbol" charset="0"/>
              </a:rPr>
              <a:t>E</a:t>
            </a:r>
            <a:r>
              <a:rPr lang="es-MX" sz="2400" i="1">
                <a:latin typeface="Times New Roman" charset="0"/>
                <a:sym typeface="Symbol" charset="0"/>
              </a:rPr>
              <a:t>), (v</a:t>
            </a:r>
            <a:r>
              <a:rPr lang="es-MX" sz="2400" i="1" baseline="-25000">
                <a:latin typeface="Times New Roman" charset="0"/>
                <a:sym typeface="Symbol" charset="0"/>
              </a:rPr>
              <a:t>C</a:t>
            </a:r>
            <a:r>
              <a:rPr lang="es-MX" sz="2400" i="1">
                <a:latin typeface="Times New Roman" charset="0"/>
                <a:sym typeface="Symbol" charset="0"/>
              </a:rPr>
              <a:t>, v</a:t>
            </a:r>
            <a:r>
              <a:rPr lang="es-MX" sz="2400" i="1" baseline="-25000">
                <a:latin typeface="Times New Roman" charset="0"/>
                <a:sym typeface="Symbol" charset="0"/>
              </a:rPr>
              <a:t>D</a:t>
            </a:r>
            <a:r>
              <a:rPr lang="es-MX" sz="2400" i="1">
                <a:latin typeface="Times New Roman" charset="0"/>
                <a:sym typeface="Symbol" charset="0"/>
              </a:rPr>
              <a:t>), (v</a:t>
            </a:r>
            <a:r>
              <a:rPr lang="es-MX" sz="2400" i="1" baseline="-25000">
                <a:latin typeface="Times New Roman" charset="0"/>
                <a:sym typeface="Symbol" charset="0"/>
              </a:rPr>
              <a:t>D</a:t>
            </a:r>
            <a:r>
              <a:rPr lang="es-MX" sz="2400" i="1">
                <a:latin typeface="Times New Roman" charset="0"/>
                <a:sym typeface="Symbol" charset="0"/>
              </a:rPr>
              <a:t>, v</a:t>
            </a:r>
            <a:r>
              <a:rPr lang="es-MX" sz="2400" i="1" baseline="-25000">
                <a:latin typeface="Times New Roman" charset="0"/>
                <a:sym typeface="Symbol" charset="0"/>
              </a:rPr>
              <a:t>E</a:t>
            </a:r>
            <a:r>
              <a:rPr lang="es-MX" sz="2400" i="1">
                <a:latin typeface="Times New Roman" charset="0"/>
                <a:sym typeface="Symbol" charset="0"/>
              </a:rPr>
              <a:t>), (v</a:t>
            </a:r>
            <a:r>
              <a:rPr lang="es-MX" sz="2400" i="1" baseline="-25000">
                <a:latin typeface="Times New Roman" charset="0"/>
                <a:sym typeface="Symbol" charset="0"/>
              </a:rPr>
              <a:t>B</a:t>
            </a:r>
            <a:r>
              <a:rPr lang="es-MX" sz="2400" i="1">
                <a:latin typeface="Times New Roman" charset="0"/>
                <a:sym typeface="Symbol" charset="0"/>
              </a:rPr>
              <a:t>, v</a:t>
            </a:r>
            <a:r>
              <a:rPr lang="es-MX" sz="2400" i="1" baseline="-25000">
                <a:latin typeface="Times New Roman" charset="0"/>
                <a:sym typeface="Symbol" charset="0"/>
              </a:rPr>
              <a:t>C</a:t>
            </a:r>
            <a:r>
              <a:rPr lang="es-MX" sz="2400" i="1">
                <a:latin typeface="Times New Roman" charset="0"/>
                <a:sym typeface="Symbol" charset="0"/>
              </a:rPr>
              <a:t>), (v</a:t>
            </a:r>
            <a:r>
              <a:rPr lang="es-MX" sz="2400" i="1" baseline="-25000">
                <a:latin typeface="Times New Roman" charset="0"/>
                <a:sym typeface="Symbol" charset="0"/>
              </a:rPr>
              <a:t>A</a:t>
            </a:r>
            <a:r>
              <a:rPr lang="es-MX" sz="2400" i="1">
                <a:latin typeface="Times New Roman" charset="0"/>
                <a:sym typeface="Symbol" charset="0"/>
              </a:rPr>
              <a:t>, v</a:t>
            </a:r>
            <a:r>
              <a:rPr lang="es-MX" sz="2400" i="1" baseline="-25000">
                <a:latin typeface="Times New Roman" charset="0"/>
                <a:sym typeface="Symbol" charset="0"/>
              </a:rPr>
              <a:t>D</a:t>
            </a:r>
            <a:r>
              <a:rPr lang="es-MX" sz="2400" i="1">
                <a:latin typeface="Times New Roman" charset="0"/>
                <a:sym typeface="Symbol" charset="0"/>
              </a:rPr>
              <a:t>), (v</a:t>
            </a:r>
            <a:r>
              <a:rPr lang="es-MX" sz="2400" i="1" baseline="-25000">
                <a:latin typeface="Times New Roman" charset="0"/>
                <a:sym typeface="Symbol" charset="0"/>
              </a:rPr>
              <a:t>A</a:t>
            </a:r>
            <a:r>
              <a:rPr lang="es-MX" sz="2400" i="1">
                <a:latin typeface="Times New Roman" charset="0"/>
                <a:sym typeface="Symbol" charset="0"/>
              </a:rPr>
              <a:t>, v</a:t>
            </a:r>
            <a:r>
              <a:rPr lang="es-MX" sz="2400" i="1" baseline="-25000">
                <a:latin typeface="Times New Roman" charset="0"/>
                <a:sym typeface="Symbol" charset="0"/>
              </a:rPr>
              <a:t>C</a:t>
            </a:r>
            <a:r>
              <a:rPr lang="es-MX" sz="2400" i="1">
                <a:latin typeface="Times New Roman" charset="0"/>
                <a:sym typeface="Symbol" charset="0"/>
              </a:rPr>
              <a:t>)}</a:t>
            </a:r>
          </a:p>
          <a:p>
            <a:pPr lvl="1">
              <a:buFontTx/>
              <a:buNone/>
            </a:pPr>
            <a:endParaRPr lang="es-MX" sz="2400" i="1">
              <a:latin typeface="Times New Roman" charset="0"/>
              <a:sym typeface="Symbol" charset="0"/>
            </a:endParaRPr>
          </a:p>
          <a:p>
            <a:pPr lvl="1">
              <a:buFontTx/>
              <a:buNone/>
            </a:pPr>
            <a:r>
              <a:rPr lang="es-MX" sz="2400" i="1">
                <a:latin typeface="Times New Roman" charset="0"/>
                <a:sym typeface="Symbol" charset="0"/>
              </a:rPr>
              <a:t>Seleccionar el arco de menor costo de A y si une a dos subconjuntos de Y, unirlos y agregar el arco a S</a:t>
            </a:r>
          </a:p>
        </p:txBody>
      </p:sp>
      <p:sp>
        <p:nvSpPr>
          <p:cNvPr id="18437" name="Rectangle 4"/>
          <p:cNvSpPr>
            <a:spLocks noChangeArrowheads="1"/>
          </p:cNvSpPr>
          <p:nvPr/>
        </p:nvSpPr>
        <p:spPr bwMode="auto">
          <a:xfrm>
            <a:off x="2395538" y="52752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7</a:t>
            </a:r>
          </a:p>
        </p:txBody>
      </p:sp>
      <p:sp>
        <p:nvSpPr>
          <p:cNvPr id="18438" name="Oval 5"/>
          <p:cNvSpPr>
            <a:spLocks noChangeArrowheads="1"/>
          </p:cNvSpPr>
          <p:nvPr/>
        </p:nvSpPr>
        <p:spPr bwMode="auto">
          <a:xfrm>
            <a:off x="993775" y="2708275"/>
            <a:ext cx="771525" cy="517525"/>
          </a:xfrm>
          <a:prstGeom prst="ellipse">
            <a:avLst/>
          </a:prstGeom>
          <a:solidFill>
            <a:srgbClr val="CCFF99"/>
          </a:solidFill>
          <a:ln w="25400">
            <a:solidFill>
              <a:schemeClr val="tx2"/>
            </a:solidFill>
            <a:round/>
            <a:headEnd/>
            <a:tailEnd/>
          </a:ln>
        </p:spPr>
        <p:txBody>
          <a:bodyPr wrap="none" anchor="ctr"/>
          <a:lstStyle/>
          <a:p>
            <a:endParaRPr lang="en-US"/>
          </a:p>
        </p:txBody>
      </p:sp>
      <p:sp>
        <p:nvSpPr>
          <p:cNvPr id="18439" name="Oval 6"/>
          <p:cNvSpPr>
            <a:spLocks noChangeArrowheads="1"/>
          </p:cNvSpPr>
          <p:nvPr/>
        </p:nvSpPr>
        <p:spPr bwMode="auto">
          <a:xfrm>
            <a:off x="3590925" y="2730500"/>
            <a:ext cx="773113" cy="517525"/>
          </a:xfrm>
          <a:prstGeom prst="ellipse">
            <a:avLst/>
          </a:prstGeom>
          <a:solidFill>
            <a:srgbClr val="CCFF99"/>
          </a:solidFill>
          <a:ln w="25400">
            <a:solidFill>
              <a:schemeClr val="tx2"/>
            </a:solidFill>
            <a:round/>
            <a:headEnd/>
            <a:tailEnd/>
          </a:ln>
        </p:spPr>
        <p:txBody>
          <a:bodyPr wrap="none" anchor="ctr"/>
          <a:lstStyle/>
          <a:p>
            <a:endParaRPr lang="en-US"/>
          </a:p>
        </p:txBody>
      </p:sp>
      <p:sp>
        <p:nvSpPr>
          <p:cNvPr id="18440" name="Oval 7"/>
          <p:cNvSpPr>
            <a:spLocks noChangeArrowheads="1"/>
          </p:cNvSpPr>
          <p:nvPr/>
        </p:nvSpPr>
        <p:spPr bwMode="auto">
          <a:xfrm>
            <a:off x="2225675" y="3851275"/>
            <a:ext cx="773113" cy="519113"/>
          </a:xfrm>
          <a:prstGeom prst="ellipse">
            <a:avLst/>
          </a:prstGeom>
          <a:solidFill>
            <a:srgbClr val="CCFF99"/>
          </a:solidFill>
          <a:ln w="25400">
            <a:solidFill>
              <a:schemeClr val="tx2"/>
            </a:solidFill>
            <a:round/>
            <a:headEnd/>
            <a:tailEnd/>
          </a:ln>
        </p:spPr>
        <p:txBody>
          <a:bodyPr wrap="none" anchor="ctr"/>
          <a:lstStyle/>
          <a:p>
            <a:endParaRPr lang="en-US"/>
          </a:p>
        </p:txBody>
      </p:sp>
      <p:sp>
        <p:nvSpPr>
          <p:cNvPr id="18441" name="Oval 8"/>
          <p:cNvSpPr>
            <a:spLocks noChangeArrowheads="1"/>
          </p:cNvSpPr>
          <p:nvPr/>
        </p:nvSpPr>
        <p:spPr bwMode="auto">
          <a:xfrm>
            <a:off x="966788" y="5014913"/>
            <a:ext cx="771525" cy="517525"/>
          </a:xfrm>
          <a:prstGeom prst="ellipse">
            <a:avLst/>
          </a:prstGeom>
          <a:solidFill>
            <a:srgbClr val="CCFF99"/>
          </a:solidFill>
          <a:ln w="25400">
            <a:solidFill>
              <a:schemeClr val="tx2"/>
            </a:solidFill>
            <a:round/>
            <a:headEnd/>
            <a:tailEnd/>
          </a:ln>
        </p:spPr>
        <p:txBody>
          <a:bodyPr wrap="none" anchor="ctr"/>
          <a:lstStyle/>
          <a:p>
            <a:endParaRPr lang="en-US"/>
          </a:p>
        </p:txBody>
      </p:sp>
      <p:sp>
        <p:nvSpPr>
          <p:cNvPr id="18442" name="Oval 9"/>
          <p:cNvSpPr>
            <a:spLocks noChangeArrowheads="1"/>
          </p:cNvSpPr>
          <p:nvPr/>
        </p:nvSpPr>
        <p:spPr bwMode="auto">
          <a:xfrm>
            <a:off x="3563938" y="5035550"/>
            <a:ext cx="773112" cy="517525"/>
          </a:xfrm>
          <a:prstGeom prst="ellipse">
            <a:avLst/>
          </a:prstGeom>
          <a:solidFill>
            <a:srgbClr val="CCFF99"/>
          </a:solidFill>
          <a:ln w="25400">
            <a:solidFill>
              <a:schemeClr val="tx2"/>
            </a:solidFill>
            <a:round/>
            <a:headEnd/>
            <a:tailEnd/>
          </a:ln>
        </p:spPr>
        <p:txBody>
          <a:bodyPr wrap="none" anchor="ctr"/>
          <a:lstStyle/>
          <a:p>
            <a:endParaRPr lang="en-US"/>
          </a:p>
        </p:txBody>
      </p:sp>
      <p:sp>
        <p:nvSpPr>
          <p:cNvPr id="18443" name="Line 10"/>
          <p:cNvSpPr>
            <a:spLocks noChangeShapeType="1"/>
          </p:cNvSpPr>
          <p:nvPr/>
        </p:nvSpPr>
        <p:spPr bwMode="auto">
          <a:xfrm>
            <a:off x="1831975" y="2987675"/>
            <a:ext cx="17208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4" name="Line 11"/>
          <p:cNvSpPr>
            <a:spLocks noChangeShapeType="1"/>
          </p:cNvSpPr>
          <p:nvPr/>
        </p:nvSpPr>
        <p:spPr bwMode="auto">
          <a:xfrm>
            <a:off x="1781175" y="5316538"/>
            <a:ext cx="17192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5" name="Line 12"/>
          <p:cNvSpPr>
            <a:spLocks noChangeShapeType="1"/>
          </p:cNvSpPr>
          <p:nvPr/>
        </p:nvSpPr>
        <p:spPr bwMode="auto">
          <a:xfrm>
            <a:off x="3963988" y="3300413"/>
            <a:ext cx="1587" cy="1704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6" name="Line 13"/>
          <p:cNvSpPr>
            <a:spLocks noChangeShapeType="1"/>
          </p:cNvSpPr>
          <p:nvPr/>
        </p:nvSpPr>
        <p:spPr bwMode="auto">
          <a:xfrm>
            <a:off x="1365250" y="3255963"/>
            <a:ext cx="1588" cy="1704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7" name="Line 14"/>
          <p:cNvSpPr>
            <a:spLocks noChangeShapeType="1"/>
          </p:cNvSpPr>
          <p:nvPr/>
        </p:nvSpPr>
        <p:spPr bwMode="auto">
          <a:xfrm flipH="1">
            <a:off x="1585913" y="4381500"/>
            <a:ext cx="903287" cy="642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8" name="Line 15"/>
          <p:cNvSpPr>
            <a:spLocks noChangeShapeType="1"/>
          </p:cNvSpPr>
          <p:nvPr/>
        </p:nvSpPr>
        <p:spPr bwMode="auto">
          <a:xfrm flipH="1">
            <a:off x="2846388" y="3255963"/>
            <a:ext cx="903287" cy="6429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9" name="Line 16"/>
          <p:cNvSpPr>
            <a:spLocks noChangeShapeType="1"/>
          </p:cNvSpPr>
          <p:nvPr/>
        </p:nvSpPr>
        <p:spPr bwMode="auto">
          <a:xfrm flipH="1" flipV="1">
            <a:off x="1584325" y="3184525"/>
            <a:ext cx="854075" cy="6873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Line 17"/>
          <p:cNvSpPr>
            <a:spLocks noChangeShapeType="1"/>
          </p:cNvSpPr>
          <p:nvPr/>
        </p:nvSpPr>
        <p:spPr bwMode="auto">
          <a:xfrm flipH="1" flipV="1">
            <a:off x="2870200" y="4348163"/>
            <a:ext cx="879475" cy="711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1" name="Rectangle 18"/>
          <p:cNvSpPr>
            <a:spLocks noChangeArrowheads="1"/>
          </p:cNvSpPr>
          <p:nvPr/>
        </p:nvSpPr>
        <p:spPr bwMode="auto">
          <a:xfrm>
            <a:off x="1084263" y="2671763"/>
            <a:ext cx="4381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A</a:t>
            </a:r>
          </a:p>
        </p:txBody>
      </p:sp>
      <p:sp>
        <p:nvSpPr>
          <p:cNvPr id="18452" name="Rectangle 19"/>
          <p:cNvSpPr>
            <a:spLocks noChangeArrowheads="1"/>
          </p:cNvSpPr>
          <p:nvPr/>
        </p:nvSpPr>
        <p:spPr bwMode="auto">
          <a:xfrm>
            <a:off x="3656013" y="2692400"/>
            <a:ext cx="5064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B</a:t>
            </a:r>
          </a:p>
        </p:txBody>
      </p:sp>
      <p:sp>
        <p:nvSpPr>
          <p:cNvPr id="18453" name="Rectangle 20"/>
          <p:cNvSpPr>
            <a:spLocks noChangeArrowheads="1"/>
          </p:cNvSpPr>
          <p:nvPr/>
        </p:nvSpPr>
        <p:spPr bwMode="auto">
          <a:xfrm>
            <a:off x="2317750" y="3792538"/>
            <a:ext cx="5270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C</a:t>
            </a:r>
          </a:p>
        </p:txBody>
      </p:sp>
      <p:sp>
        <p:nvSpPr>
          <p:cNvPr id="18454" name="Rectangle 21"/>
          <p:cNvSpPr>
            <a:spLocks noChangeArrowheads="1"/>
          </p:cNvSpPr>
          <p:nvPr/>
        </p:nvSpPr>
        <p:spPr bwMode="auto">
          <a:xfrm>
            <a:off x="1003300" y="495617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D</a:t>
            </a:r>
          </a:p>
        </p:txBody>
      </p:sp>
      <p:sp>
        <p:nvSpPr>
          <p:cNvPr id="18455" name="Rectangle 22"/>
          <p:cNvSpPr>
            <a:spLocks noChangeArrowheads="1"/>
          </p:cNvSpPr>
          <p:nvPr/>
        </p:nvSpPr>
        <p:spPr bwMode="auto">
          <a:xfrm>
            <a:off x="3629025" y="497522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E</a:t>
            </a:r>
          </a:p>
        </p:txBody>
      </p:sp>
      <p:sp>
        <p:nvSpPr>
          <p:cNvPr id="18456" name="Rectangle 23"/>
          <p:cNvSpPr>
            <a:spLocks noChangeArrowheads="1"/>
          </p:cNvSpPr>
          <p:nvPr/>
        </p:nvSpPr>
        <p:spPr bwMode="auto">
          <a:xfrm>
            <a:off x="2317750" y="2416175"/>
            <a:ext cx="358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2</a:t>
            </a:r>
          </a:p>
        </p:txBody>
      </p:sp>
      <p:sp>
        <p:nvSpPr>
          <p:cNvPr id="18457" name="Rectangle 24"/>
          <p:cNvSpPr>
            <a:spLocks noChangeArrowheads="1"/>
          </p:cNvSpPr>
          <p:nvPr/>
        </p:nvSpPr>
        <p:spPr bwMode="auto">
          <a:xfrm>
            <a:off x="4022725" y="370681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5</a:t>
            </a:r>
          </a:p>
        </p:txBody>
      </p:sp>
      <p:sp>
        <p:nvSpPr>
          <p:cNvPr id="18458" name="Rectangle 25"/>
          <p:cNvSpPr>
            <a:spLocks noChangeArrowheads="1"/>
          </p:cNvSpPr>
          <p:nvPr/>
        </p:nvSpPr>
        <p:spPr bwMode="auto">
          <a:xfrm>
            <a:off x="3235325" y="343058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9</a:t>
            </a:r>
          </a:p>
        </p:txBody>
      </p:sp>
      <p:sp>
        <p:nvSpPr>
          <p:cNvPr id="18459" name="Rectangle 26"/>
          <p:cNvSpPr>
            <a:spLocks noChangeArrowheads="1"/>
          </p:cNvSpPr>
          <p:nvPr/>
        </p:nvSpPr>
        <p:spPr bwMode="auto">
          <a:xfrm>
            <a:off x="3132138" y="411003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3</a:t>
            </a:r>
          </a:p>
        </p:txBody>
      </p:sp>
      <p:sp>
        <p:nvSpPr>
          <p:cNvPr id="18460" name="Rectangle 27"/>
          <p:cNvSpPr>
            <a:spLocks noChangeArrowheads="1"/>
          </p:cNvSpPr>
          <p:nvPr/>
        </p:nvSpPr>
        <p:spPr bwMode="auto">
          <a:xfrm>
            <a:off x="609600" y="381317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10</a:t>
            </a:r>
          </a:p>
        </p:txBody>
      </p:sp>
      <p:sp>
        <p:nvSpPr>
          <p:cNvPr id="18461" name="Rectangle 28"/>
          <p:cNvSpPr>
            <a:spLocks noChangeArrowheads="1"/>
          </p:cNvSpPr>
          <p:nvPr/>
        </p:nvSpPr>
        <p:spPr bwMode="auto">
          <a:xfrm>
            <a:off x="1401763" y="341312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12</a:t>
            </a:r>
          </a:p>
        </p:txBody>
      </p:sp>
      <p:sp>
        <p:nvSpPr>
          <p:cNvPr id="18462" name="Rectangle 29"/>
          <p:cNvSpPr>
            <a:spLocks noChangeArrowheads="1"/>
          </p:cNvSpPr>
          <p:nvPr/>
        </p:nvSpPr>
        <p:spPr bwMode="auto">
          <a:xfrm>
            <a:off x="1581150" y="41957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6</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D689582E-2EB5-A749-B62F-4264A0E9B9D9}" type="slidenum">
              <a:rPr lang="es-MX" sz="1600">
                <a:latin typeface="Arial Narrow" charset="0"/>
              </a:rPr>
              <a:pPr/>
              <a:t>18</a:t>
            </a:fld>
            <a:endParaRPr lang="es-MX" sz="1600">
              <a:latin typeface="Arial Narrow" charset="0"/>
            </a:endParaRPr>
          </a:p>
        </p:txBody>
      </p:sp>
      <p:sp>
        <p:nvSpPr>
          <p:cNvPr id="19459" name="Rectangle 2"/>
          <p:cNvSpPr>
            <a:spLocks noGrp="1" noChangeArrowheads="1"/>
          </p:cNvSpPr>
          <p:nvPr>
            <p:ph type="title"/>
          </p:nvPr>
        </p:nvSpPr>
        <p:spPr/>
        <p:txBody>
          <a:bodyPr/>
          <a:lstStyle/>
          <a:p>
            <a:r>
              <a:rPr lang="es-MX">
                <a:latin typeface="Tahoma" charset="0"/>
              </a:rPr>
              <a:t>Ejemplo</a:t>
            </a:r>
          </a:p>
        </p:txBody>
      </p:sp>
      <p:sp>
        <p:nvSpPr>
          <p:cNvPr id="19460" name="Rectangle 4"/>
          <p:cNvSpPr>
            <a:spLocks noChangeArrowheads="1"/>
          </p:cNvSpPr>
          <p:nvPr/>
        </p:nvSpPr>
        <p:spPr bwMode="auto">
          <a:xfrm>
            <a:off x="2395538" y="52752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7</a:t>
            </a:r>
          </a:p>
        </p:txBody>
      </p:sp>
      <p:sp>
        <p:nvSpPr>
          <p:cNvPr id="19461" name="Oval 5"/>
          <p:cNvSpPr>
            <a:spLocks noChangeArrowheads="1"/>
          </p:cNvSpPr>
          <p:nvPr/>
        </p:nvSpPr>
        <p:spPr bwMode="auto">
          <a:xfrm>
            <a:off x="993775" y="2708275"/>
            <a:ext cx="771525"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19462" name="Oval 6"/>
          <p:cNvSpPr>
            <a:spLocks noChangeArrowheads="1"/>
          </p:cNvSpPr>
          <p:nvPr/>
        </p:nvSpPr>
        <p:spPr bwMode="auto">
          <a:xfrm>
            <a:off x="3590925" y="2730500"/>
            <a:ext cx="773113"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19463" name="Oval 7"/>
          <p:cNvSpPr>
            <a:spLocks noChangeArrowheads="1"/>
          </p:cNvSpPr>
          <p:nvPr/>
        </p:nvSpPr>
        <p:spPr bwMode="auto">
          <a:xfrm>
            <a:off x="2225675" y="3851275"/>
            <a:ext cx="773113" cy="519113"/>
          </a:xfrm>
          <a:prstGeom prst="ellipse">
            <a:avLst/>
          </a:prstGeom>
          <a:solidFill>
            <a:srgbClr val="CCFF99"/>
          </a:solidFill>
          <a:ln w="25400">
            <a:solidFill>
              <a:schemeClr val="tx2"/>
            </a:solidFill>
            <a:round/>
            <a:headEnd/>
            <a:tailEnd/>
          </a:ln>
        </p:spPr>
        <p:txBody>
          <a:bodyPr wrap="none" anchor="ctr"/>
          <a:lstStyle/>
          <a:p>
            <a:endParaRPr lang="en-US"/>
          </a:p>
        </p:txBody>
      </p:sp>
      <p:sp>
        <p:nvSpPr>
          <p:cNvPr id="19464" name="Oval 8"/>
          <p:cNvSpPr>
            <a:spLocks noChangeArrowheads="1"/>
          </p:cNvSpPr>
          <p:nvPr/>
        </p:nvSpPr>
        <p:spPr bwMode="auto">
          <a:xfrm>
            <a:off x="966788" y="5014913"/>
            <a:ext cx="771525" cy="517525"/>
          </a:xfrm>
          <a:prstGeom prst="ellipse">
            <a:avLst/>
          </a:prstGeom>
          <a:solidFill>
            <a:srgbClr val="CCFF99"/>
          </a:solidFill>
          <a:ln w="25400">
            <a:solidFill>
              <a:schemeClr val="tx2"/>
            </a:solidFill>
            <a:round/>
            <a:headEnd/>
            <a:tailEnd/>
          </a:ln>
        </p:spPr>
        <p:txBody>
          <a:bodyPr wrap="none" anchor="ctr"/>
          <a:lstStyle/>
          <a:p>
            <a:endParaRPr lang="en-US"/>
          </a:p>
        </p:txBody>
      </p:sp>
      <p:sp>
        <p:nvSpPr>
          <p:cNvPr id="19465" name="Oval 9"/>
          <p:cNvSpPr>
            <a:spLocks noChangeArrowheads="1"/>
          </p:cNvSpPr>
          <p:nvPr/>
        </p:nvSpPr>
        <p:spPr bwMode="auto">
          <a:xfrm>
            <a:off x="3563938" y="5035550"/>
            <a:ext cx="773112" cy="517525"/>
          </a:xfrm>
          <a:prstGeom prst="ellipse">
            <a:avLst/>
          </a:prstGeom>
          <a:solidFill>
            <a:srgbClr val="CCFF99"/>
          </a:solidFill>
          <a:ln w="25400">
            <a:solidFill>
              <a:schemeClr val="tx2"/>
            </a:solidFill>
            <a:round/>
            <a:headEnd/>
            <a:tailEnd/>
          </a:ln>
        </p:spPr>
        <p:txBody>
          <a:bodyPr wrap="none" anchor="ctr"/>
          <a:lstStyle/>
          <a:p>
            <a:endParaRPr lang="en-US"/>
          </a:p>
        </p:txBody>
      </p:sp>
      <p:sp>
        <p:nvSpPr>
          <p:cNvPr id="19466" name="Line 10"/>
          <p:cNvSpPr>
            <a:spLocks noChangeShapeType="1"/>
          </p:cNvSpPr>
          <p:nvPr/>
        </p:nvSpPr>
        <p:spPr bwMode="auto">
          <a:xfrm>
            <a:off x="1831975" y="2987675"/>
            <a:ext cx="1720850" cy="0"/>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7" name="Line 11"/>
          <p:cNvSpPr>
            <a:spLocks noChangeShapeType="1"/>
          </p:cNvSpPr>
          <p:nvPr/>
        </p:nvSpPr>
        <p:spPr bwMode="auto">
          <a:xfrm>
            <a:off x="1781175" y="5316538"/>
            <a:ext cx="17192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8" name="Line 12"/>
          <p:cNvSpPr>
            <a:spLocks noChangeShapeType="1"/>
          </p:cNvSpPr>
          <p:nvPr/>
        </p:nvSpPr>
        <p:spPr bwMode="auto">
          <a:xfrm>
            <a:off x="3963988" y="3300413"/>
            <a:ext cx="1587" cy="1704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9" name="Line 13"/>
          <p:cNvSpPr>
            <a:spLocks noChangeShapeType="1"/>
          </p:cNvSpPr>
          <p:nvPr/>
        </p:nvSpPr>
        <p:spPr bwMode="auto">
          <a:xfrm>
            <a:off x="1365250" y="3255963"/>
            <a:ext cx="1588" cy="1704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0" name="Line 14"/>
          <p:cNvSpPr>
            <a:spLocks noChangeShapeType="1"/>
          </p:cNvSpPr>
          <p:nvPr/>
        </p:nvSpPr>
        <p:spPr bwMode="auto">
          <a:xfrm flipH="1">
            <a:off x="1585913" y="4381500"/>
            <a:ext cx="903287" cy="642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1" name="Line 15"/>
          <p:cNvSpPr>
            <a:spLocks noChangeShapeType="1"/>
          </p:cNvSpPr>
          <p:nvPr/>
        </p:nvSpPr>
        <p:spPr bwMode="auto">
          <a:xfrm flipH="1">
            <a:off x="2846388" y="3255963"/>
            <a:ext cx="903287" cy="6429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2" name="Line 16"/>
          <p:cNvSpPr>
            <a:spLocks noChangeShapeType="1"/>
          </p:cNvSpPr>
          <p:nvPr/>
        </p:nvSpPr>
        <p:spPr bwMode="auto">
          <a:xfrm flipH="1" flipV="1">
            <a:off x="1584325" y="3184525"/>
            <a:ext cx="854075" cy="6873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3" name="Line 17"/>
          <p:cNvSpPr>
            <a:spLocks noChangeShapeType="1"/>
          </p:cNvSpPr>
          <p:nvPr/>
        </p:nvSpPr>
        <p:spPr bwMode="auto">
          <a:xfrm flipH="1" flipV="1">
            <a:off x="2870200" y="4348163"/>
            <a:ext cx="879475" cy="711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4" name="Rectangle 18"/>
          <p:cNvSpPr>
            <a:spLocks noChangeArrowheads="1"/>
          </p:cNvSpPr>
          <p:nvPr/>
        </p:nvSpPr>
        <p:spPr bwMode="auto">
          <a:xfrm>
            <a:off x="1084263" y="2671763"/>
            <a:ext cx="4381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A</a:t>
            </a:r>
          </a:p>
        </p:txBody>
      </p:sp>
      <p:sp>
        <p:nvSpPr>
          <p:cNvPr id="19475" name="Rectangle 19"/>
          <p:cNvSpPr>
            <a:spLocks noChangeArrowheads="1"/>
          </p:cNvSpPr>
          <p:nvPr/>
        </p:nvSpPr>
        <p:spPr bwMode="auto">
          <a:xfrm>
            <a:off x="3656013" y="2692400"/>
            <a:ext cx="5064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B</a:t>
            </a:r>
          </a:p>
        </p:txBody>
      </p:sp>
      <p:sp>
        <p:nvSpPr>
          <p:cNvPr id="19476" name="Rectangle 20"/>
          <p:cNvSpPr>
            <a:spLocks noChangeArrowheads="1"/>
          </p:cNvSpPr>
          <p:nvPr/>
        </p:nvSpPr>
        <p:spPr bwMode="auto">
          <a:xfrm>
            <a:off x="2317750" y="3792538"/>
            <a:ext cx="5270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C</a:t>
            </a:r>
          </a:p>
        </p:txBody>
      </p:sp>
      <p:sp>
        <p:nvSpPr>
          <p:cNvPr id="19477" name="Rectangle 21"/>
          <p:cNvSpPr>
            <a:spLocks noChangeArrowheads="1"/>
          </p:cNvSpPr>
          <p:nvPr/>
        </p:nvSpPr>
        <p:spPr bwMode="auto">
          <a:xfrm>
            <a:off x="1003300" y="495617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D</a:t>
            </a:r>
          </a:p>
        </p:txBody>
      </p:sp>
      <p:sp>
        <p:nvSpPr>
          <p:cNvPr id="19478" name="Rectangle 22"/>
          <p:cNvSpPr>
            <a:spLocks noChangeArrowheads="1"/>
          </p:cNvSpPr>
          <p:nvPr/>
        </p:nvSpPr>
        <p:spPr bwMode="auto">
          <a:xfrm>
            <a:off x="3629025" y="497522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E</a:t>
            </a:r>
          </a:p>
        </p:txBody>
      </p:sp>
      <p:sp>
        <p:nvSpPr>
          <p:cNvPr id="19479" name="Rectangle 23"/>
          <p:cNvSpPr>
            <a:spLocks noChangeArrowheads="1"/>
          </p:cNvSpPr>
          <p:nvPr/>
        </p:nvSpPr>
        <p:spPr bwMode="auto">
          <a:xfrm>
            <a:off x="2317750" y="2416175"/>
            <a:ext cx="358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2</a:t>
            </a:r>
          </a:p>
        </p:txBody>
      </p:sp>
      <p:sp>
        <p:nvSpPr>
          <p:cNvPr id="19480" name="Rectangle 24"/>
          <p:cNvSpPr>
            <a:spLocks noChangeArrowheads="1"/>
          </p:cNvSpPr>
          <p:nvPr/>
        </p:nvSpPr>
        <p:spPr bwMode="auto">
          <a:xfrm>
            <a:off x="4022725" y="370681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5</a:t>
            </a:r>
          </a:p>
        </p:txBody>
      </p:sp>
      <p:sp>
        <p:nvSpPr>
          <p:cNvPr id="19481" name="Rectangle 25"/>
          <p:cNvSpPr>
            <a:spLocks noChangeArrowheads="1"/>
          </p:cNvSpPr>
          <p:nvPr/>
        </p:nvSpPr>
        <p:spPr bwMode="auto">
          <a:xfrm>
            <a:off x="3235325" y="343058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9</a:t>
            </a:r>
          </a:p>
        </p:txBody>
      </p:sp>
      <p:sp>
        <p:nvSpPr>
          <p:cNvPr id="19482" name="Rectangle 26"/>
          <p:cNvSpPr>
            <a:spLocks noChangeArrowheads="1"/>
          </p:cNvSpPr>
          <p:nvPr/>
        </p:nvSpPr>
        <p:spPr bwMode="auto">
          <a:xfrm>
            <a:off x="3132138" y="411003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3</a:t>
            </a:r>
          </a:p>
        </p:txBody>
      </p:sp>
      <p:sp>
        <p:nvSpPr>
          <p:cNvPr id="19483" name="Rectangle 27"/>
          <p:cNvSpPr>
            <a:spLocks noChangeArrowheads="1"/>
          </p:cNvSpPr>
          <p:nvPr/>
        </p:nvSpPr>
        <p:spPr bwMode="auto">
          <a:xfrm>
            <a:off x="609600" y="381317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10</a:t>
            </a:r>
          </a:p>
        </p:txBody>
      </p:sp>
      <p:sp>
        <p:nvSpPr>
          <p:cNvPr id="19484" name="Rectangle 28"/>
          <p:cNvSpPr>
            <a:spLocks noChangeArrowheads="1"/>
          </p:cNvSpPr>
          <p:nvPr/>
        </p:nvSpPr>
        <p:spPr bwMode="auto">
          <a:xfrm>
            <a:off x="1401763" y="341312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12</a:t>
            </a:r>
          </a:p>
        </p:txBody>
      </p:sp>
      <p:sp>
        <p:nvSpPr>
          <p:cNvPr id="19485" name="Rectangle 29"/>
          <p:cNvSpPr>
            <a:spLocks noChangeArrowheads="1"/>
          </p:cNvSpPr>
          <p:nvPr/>
        </p:nvSpPr>
        <p:spPr bwMode="auto">
          <a:xfrm>
            <a:off x="1581150" y="41957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6</a:t>
            </a:r>
          </a:p>
        </p:txBody>
      </p:sp>
      <p:sp>
        <p:nvSpPr>
          <p:cNvPr id="19486" name="Rectangle 35"/>
          <p:cNvSpPr>
            <a:spLocks noGrp="1" noChangeArrowheads="1"/>
          </p:cNvSpPr>
          <p:nvPr>
            <p:ph type="body" idx="1"/>
          </p:nvPr>
        </p:nvSpPr>
        <p:spPr>
          <a:xfrm>
            <a:off x="4648200" y="2286000"/>
            <a:ext cx="4495800" cy="4114800"/>
          </a:xfrm>
          <a:noFill/>
        </p:spPr>
        <p:txBody>
          <a:bodyPr/>
          <a:lstStyle/>
          <a:p>
            <a:pPr lvl="1">
              <a:buFontTx/>
              <a:buNone/>
            </a:pPr>
            <a:r>
              <a:rPr lang="es-MX" sz="2400" i="1">
                <a:latin typeface="Times New Roman" charset="0"/>
              </a:rPr>
              <a:t>S = </a:t>
            </a:r>
            <a:r>
              <a:rPr lang="es-MX" sz="2400" i="1">
                <a:latin typeface="Times New Roman" charset="0"/>
                <a:sym typeface="Symbol" charset="0"/>
              </a:rPr>
              <a:t>{(v</a:t>
            </a:r>
            <a:r>
              <a:rPr lang="es-MX" sz="2400" i="1" baseline="-25000">
                <a:latin typeface="Times New Roman" charset="0"/>
                <a:sym typeface="Symbol" charset="0"/>
              </a:rPr>
              <a:t>A</a:t>
            </a:r>
            <a:r>
              <a:rPr lang="es-MX" sz="2400" i="1">
                <a:latin typeface="Times New Roman" charset="0"/>
                <a:sym typeface="Symbol" charset="0"/>
              </a:rPr>
              <a:t>, v</a:t>
            </a:r>
            <a:r>
              <a:rPr lang="es-MX" sz="2400" i="1" baseline="-25000">
                <a:latin typeface="Times New Roman" charset="0"/>
                <a:sym typeface="Symbol" charset="0"/>
              </a:rPr>
              <a:t>B</a:t>
            </a:r>
            <a:r>
              <a:rPr lang="es-MX" sz="2400" i="1">
                <a:latin typeface="Times New Roman" charset="0"/>
                <a:sym typeface="Symbol" charset="0"/>
              </a:rPr>
              <a:t>)} </a:t>
            </a:r>
          </a:p>
          <a:p>
            <a:pPr lvl="1">
              <a:buFontTx/>
              <a:buNone/>
            </a:pPr>
            <a:r>
              <a:rPr lang="es-MX" sz="2400" i="1">
                <a:latin typeface="Times New Roman" charset="0"/>
                <a:sym typeface="Symbol" charset="0"/>
              </a:rPr>
              <a:t>Y = {{v</a:t>
            </a:r>
            <a:r>
              <a:rPr lang="es-MX" sz="2400" i="1" baseline="-25000">
                <a:latin typeface="Times New Roman" charset="0"/>
                <a:sym typeface="Symbol" charset="0"/>
              </a:rPr>
              <a:t>A </a:t>
            </a:r>
            <a:r>
              <a:rPr lang="es-MX" sz="2400" i="1">
                <a:latin typeface="Times New Roman" charset="0"/>
                <a:sym typeface="Symbol" charset="0"/>
              </a:rPr>
              <a:t>,v</a:t>
            </a:r>
            <a:r>
              <a:rPr lang="es-MX" sz="2400" i="1" baseline="-25000">
                <a:latin typeface="Times New Roman" charset="0"/>
                <a:sym typeface="Symbol" charset="0"/>
              </a:rPr>
              <a:t>B</a:t>
            </a:r>
            <a:r>
              <a:rPr lang="es-MX" sz="2400" i="1">
                <a:latin typeface="Times New Roman" charset="0"/>
                <a:sym typeface="Symbol" charset="0"/>
              </a:rPr>
              <a:t>} {v</a:t>
            </a:r>
            <a:r>
              <a:rPr lang="es-MX" sz="2400" i="1" baseline="-25000">
                <a:latin typeface="Times New Roman" charset="0"/>
                <a:sym typeface="Symbol" charset="0"/>
              </a:rPr>
              <a:t>C</a:t>
            </a:r>
            <a:r>
              <a:rPr lang="es-MX" sz="2400" i="1">
                <a:latin typeface="Times New Roman" charset="0"/>
                <a:sym typeface="Symbol" charset="0"/>
              </a:rPr>
              <a:t>} {v</a:t>
            </a:r>
            <a:r>
              <a:rPr lang="es-MX" sz="2400" i="1" baseline="-25000">
                <a:latin typeface="Times New Roman" charset="0"/>
                <a:sym typeface="Symbol" charset="0"/>
              </a:rPr>
              <a:t>D</a:t>
            </a:r>
            <a:r>
              <a:rPr lang="es-MX" sz="2400" i="1">
                <a:latin typeface="Times New Roman" charset="0"/>
                <a:sym typeface="Symbol" charset="0"/>
              </a:rPr>
              <a:t>} {v</a:t>
            </a:r>
            <a:r>
              <a:rPr lang="es-MX" sz="2400" i="1" baseline="-25000">
                <a:latin typeface="Times New Roman" charset="0"/>
                <a:sym typeface="Symbol" charset="0"/>
              </a:rPr>
              <a:t>E</a:t>
            </a:r>
            <a:r>
              <a:rPr lang="es-MX" sz="2400" i="1">
                <a:latin typeface="Times New Roman" charset="0"/>
                <a:sym typeface="Symbol" charset="0"/>
              </a:rPr>
              <a:t>}}</a:t>
            </a:r>
          </a:p>
          <a:p>
            <a:pPr lvl="1">
              <a:buFontTx/>
              <a:buNone/>
            </a:pPr>
            <a:r>
              <a:rPr lang="es-MX" sz="2400" i="1">
                <a:latin typeface="Times New Roman" charset="0"/>
                <a:sym typeface="Symbol" charset="0"/>
              </a:rPr>
              <a:t>A = {(v</a:t>
            </a:r>
            <a:r>
              <a:rPr lang="es-MX" sz="2400" i="1" baseline="-25000">
                <a:latin typeface="Times New Roman" charset="0"/>
                <a:sym typeface="Symbol" charset="0"/>
              </a:rPr>
              <a:t>C</a:t>
            </a:r>
            <a:r>
              <a:rPr lang="es-MX" sz="2400" i="1">
                <a:latin typeface="Times New Roman" charset="0"/>
                <a:sym typeface="Symbol" charset="0"/>
              </a:rPr>
              <a:t>, v</a:t>
            </a:r>
            <a:r>
              <a:rPr lang="es-MX" sz="2400" i="1" baseline="-25000">
                <a:latin typeface="Times New Roman" charset="0"/>
                <a:sym typeface="Symbol" charset="0"/>
              </a:rPr>
              <a:t>E</a:t>
            </a:r>
            <a:r>
              <a:rPr lang="es-MX" sz="2400" i="1">
                <a:latin typeface="Times New Roman" charset="0"/>
                <a:sym typeface="Symbol" charset="0"/>
              </a:rPr>
              <a:t>), (v</a:t>
            </a:r>
            <a:r>
              <a:rPr lang="es-MX" sz="2400" i="1" baseline="-25000">
                <a:latin typeface="Times New Roman" charset="0"/>
                <a:sym typeface="Symbol" charset="0"/>
              </a:rPr>
              <a:t>B</a:t>
            </a:r>
            <a:r>
              <a:rPr lang="es-MX" sz="2400" i="1">
                <a:latin typeface="Times New Roman" charset="0"/>
                <a:sym typeface="Symbol" charset="0"/>
              </a:rPr>
              <a:t>, v</a:t>
            </a:r>
            <a:r>
              <a:rPr lang="es-MX" sz="2400" i="1" baseline="-25000">
                <a:latin typeface="Times New Roman" charset="0"/>
                <a:sym typeface="Symbol" charset="0"/>
              </a:rPr>
              <a:t>E</a:t>
            </a:r>
            <a:r>
              <a:rPr lang="es-MX" sz="2400" i="1">
                <a:latin typeface="Times New Roman" charset="0"/>
                <a:sym typeface="Symbol" charset="0"/>
              </a:rPr>
              <a:t>), (v</a:t>
            </a:r>
            <a:r>
              <a:rPr lang="es-MX" sz="2400" i="1" baseline="-25000">
                <a:latin typeface="Times New Roman" charset="0"/>
                <a:sym typeface="Symbol" charset="0"/>
              </a:rPr>
              <a:t>C</a:t>
            </a:r>
            <a:r>
              <a:rPr lang="es-MX" sz="2400" i="1">
                <a:latin typeface="Times New Roman" charset="0"/>
                <a:sym typeface="Symbol" charset="0"/>
              </a:rPr>
              <a:t>, v</a:t>
            </a:r>
            <a:r>
              <a:rPr lang="es-MX" sz="2400" i="1" baseline="-25000">
                <a:latin typeface="Times New Roman" charset="0"/>
                <a:sym typeface="Symbol" charset="0"/>
              </a:rPr>
              <a:t>D</a:t>
            </a:r>
            <a:r>
              <a:rPr lang="es-MX" sz="2400" i="1">
                <a:latin typeface="Times New Roman" charset="0"/>
                <a:sym typeface="Symbol" charset="0"/>
              </a:rPr>
              <a:t>), (v</a:t>
            </a:r>
            <a:r>
              <a:rPr lang="es-MX" sz="2400" i="1" baseline="-25000">
                <a:latin typeface="Times New Roman" charset="0"/>
                <a:sym typeface="Symbol" charset="0"/>
              </a:rPr>
              <a:t>D</a:t>
            </a:r>
            <a:r>
              <a:rPr lang="es-MX" sz="2400" i="1">
                <a:latin typeface="Times New Roman" charset="0"/>
                <a:sym typeface="Symbol" charset="0"/>
              </a:rPr>
              <a:t>, v</a:t>
            </a:r>
            <a:r>
              <a:rPr lang="es-MX" sz="2400" i="1" baseline="-25000">
                <a:latin typeface="Times New Roman" charset="0"/>
                <a:sym typeface="Symbol" charset="0"/>
              </a:rPr>
              <a:t>E</a:t>
            </a:r>
            <a:r>
              <a:rPr lang="es-MX" sz="2400" i="1">
                <a:latin typeface="Times New Roman" charset="0"/>
                <a:sym typeface="Symbol" charset="0"/>
              </a:rPr>
              <a:t>), (v</a:t>
            </a:r>
            <a:r>
              <a:rPr lang="es-MX" sz="2400" i="1" baseline="-25000">
                <a:latin typeface="Times New Roman" charset="0"/>
                <a:sym typeface="Symbol" charset="0"/>
              </a:rPr>
              <a:t>B</a:t>
            </a:r>
            <a:r>
              <a:rPr lang="es-MX" sz="2400" i="1">
                <a:latin typeface="Times New Roman" charset="0"/>
                <a:sym typeface="Symbol" charset="0"/>
              </a:rPr>
              <a:t>, v</a:t>
            </a:r>
            <a:r>
              <a:rPr lang="es-MX" sz="2400" i="1" baseline="-25000">
                <a:latin typeface="Times New Roman" charset="0"/>
                <a:sym typeface="Symbol" charset="0"/>
              </a:rPr>
              <a:t>C</a:t>
            </a:r>
            <a:r>
              <a:rPr lang="es-MX" sz="2400" i="1">
                <a:latin typeface="Times New Roman" charset="0"/>
                <a:sym typeface="Symbol" charset="0"/>
              </a:rPr>
              <a:t>), (v</a:t>
            </a:r>
            <a:r>
              <a:rPr lang="es-MX" sz="2400" i="1" baseline="-25000">
                <a:latin typeface="Times New Roman" charset="0"/>
                <a:sym typeface="Symbol" charset="0"/>
              </a:rPr>
              <a:t>A</a:t>
            </a:r>
            <a:r>
              <a:rPr lang="es-MX" sz="2400" i="1">
                <a:latin typeface="Times New Roman" charset="0"/>
                <a:sym typeface="Symbol" charset="0"/>
              </a:rPr>
              <a:t>, v</a:t>
            </a:r>
            <a:r>
              <a:rPr lang="es-MX" sz="2400" i="1" baseline="-25000">
                <a:latin typeface="Times New Roman" charset="0"/>
                <a:sym typeface="Symbol" charset="0"/>
              </a:rPr>
              <a:t>D</a:t>
            </a:r>
            <a:r>
              <a:rPr lang="es-MX" sz="2400" i="1">
                <a:latin typeface="Times New Roman" charset="0"/>
                <a:sym typeface="Symbol" charset="0"/>
              </a:rPr>
              <a:t>), (v</a:t>
            </a:r>
            <a:r>
              <a:rPr lang="es-MX" sz="2400" i="1" baseline="-25000">
                <a:latin typeface="Times New Roman" charset="0"/>
                <a:sym typeface="Symbol" charset="0"/>
              </a:rPr>
              <a:t>A</a:t>
            </a:r>
            <a:r>
              <a:rPr lang="es-MX" sz="2400" i="1">
                <a:latin typeface="Times New Roman" charset="0"/>
                <a:sym typeface="Symbol" charset="0"/>
              </a:rPr>
              <a:t>, v</a:t>
            </a:r>
            <a:r>
              <a:rPr lang="es-MX" sz="2400" i="1" baseline="-25000">
                <a:latin typeface="Times New Roman" charset="0"/>
                <a:sym typeface="Symbol" charset="0"/>
              </a:rPr>
              <a:t>C</a:t>
            </a:r>
            <a:r>
              <a:rPr lang="es-MX" sz="2400" i="1">
                <a:latin typeface="Times New Roman" charset="0"/>
                <a:sym typeface="Symbol" charset="0"/>
              </a:rPr>
              <a:t>)}</a:t>
            </a:r>
          </a:p>
          <a:p>
            <a:pPr lvl="1">
              <a:buFontTx/>
              <a:buNone/>
            </a:pPr>
            <a:endParaRPr lang="es-MX" sz="2400" i="1">
              <a:latin typeface="Times New Roman" charset="0"/>
              <a:sym typeface="Symbol" charset="0"/>
            </a:endParaRPr>
          </a:p>
          <a:p>
            <a:pPr lvl="1">
              <a:buFontTx/>
              <a:buNone/>
            </a:pPr>
            <a:r>
              <a:rPr lang="es-MX" sz="2400" i="1">
                <a:latin typeface="Times New Roman" charset="0"/>
                <a:sym typeface="Symbol" charset="0"/>
              </a:rPr>
              <a:t>Seleccionar el arco de menor costo de A y si une a dos subconjuntos de Y, unirlos y agregar el arco a S</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04B313E7-65A5-B343-B68B-35B103360F79}" type="slidenum">
              <a:rPr lang="es-MX" sz="1600">
                <a:latin typeface="Arial Narrow" charset="0"/>
              </a:rPr>
              <a:pPr/>
              <a:t>19</a:t>
            </a:fld>
            <a:endParaRPr lang="es-MX" sz="1600">
              <a:latin typeface="Arial Narrow" charset="0"/>
            </a:endParaRPr>
          </a:p>
        </p:txBody>
      </p:sp>
      <p:sp>
        <p:nvSpPr>
          <p:cNvPr id="20483" name="Rectangle 2"/>
          <p:cNvSpPr>
            <a:spLocks noGrp="1" noChangeArrowheads="1"/>
          </p:cNvSpPr>
          <p:nvPr>
            <p:ph type="title"/>
          </p:nvPr>
        </p:nvSpPr>
        <p:spPr/>
        <p:txBody>
          <a:bodyPr/>
          <a:lstStyle/>
          <a:p>
            <a:r>
              <a:rPr lang="es-MX">
                <a:latin typeface="Tahoma" charset="0"/>
              </a:rPr>
              <a:t>Ejemplo</a:t>
            </a:r>
          </a:p>
        </p:txBody>
      </p:sp>
      <p:sp>
        <p:nvSpPr>
          <p:cNvPr id="20484" name="Rectangle 4"/>
          <p:cNvSpPr>
            <a:spLocks noChangeArrowheads="1"/>
          </p:cNvSpPr>
          <p:nvPr/>
        </p:nvSpPr>
        <p:spPr bwMode="auto">
          <a:xfrm>
            <a:off x="2395538" y="52752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7</a:t>
            </a:r>
          </a:p>
        </p:txBody>
      </p:sp>
      <p:sp>
        <p:nvSpPr>
          <p:cNvPr id="20485" name="Oval 5"/>
          <p:cNvSpPr>
            <a:spLocks noChangeArrowheads="1"/>
          </p:cNvSpPr>
          <p:nvPr/>
        </p:nvSpPr>
        <p:spPr bwMode="auto">
          <a:xfrm>
            <a:off x="993775" y="2708275"/>
            <a:ext cx="771525"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20486" name="Oval 6"/>
          <p:cNvSpPr>
            <a:spLocks noChangeArrowheads="1"/>
          </p:cNvSpPr>
          <p:nvPr/>
        </p:nvSpPr>
        <p:spPr bwMode="auto">
          <a:xfrm>
            <a:off x="3590925" y="2730500"/>
            <a:ext cx="773113"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20487" name="Oval 7"/>
          <p:cNvSpPr>
            <a:spLocks noChangeArrowheads="1"/>
          </p:cNvSpPr>
          <p:nvPr/>
        </p:nvSpPr>
        <p:spPr bwMode="auto">
          <a:xfrm>
            <a:off x="2225675" y="3851275"/>
            <a:ext cx="773113" cy="519113"/>
          </a:xfrm>
          <a:prstGeom prst="ellipse">
            <a:avLst/>
          </a:prstGeom>
          <a:solidFill>
            <a:srgbClr val="CCFF99"/>
          </a:solidFill>
          <a:ln w="38100">
            <a:solidFill>
              <a:srgbClr val="CC0000"/>
            </a:solidFill>
            <a:round/>
            <a:headEnd/>
            <a:tailEnd/>
          </a:ln>
        </p:spPr>
        <p:txBody>
          <a:bodyPr wrap="none" anchor="ctr"/>
          <a:lstStyle/>
          <a:p>
            <a:endParaRPr lang="en-US"/>
          </a:p>
        </p:txBody>
      </p:sp>
      <p:sp>
        <p:nvSpPr>
          <p:cNvPr id="20488" name="Oval 8"/>
          <p:cNvSpPr>
            <a:spLocks noChangeArrowheads="1"/>
          </p:cNvSpPr>
          <p:nvPr/>
        </p:nvSpPr>
        <p:spPr bwMode="auto">
          <a:xfrm>
            <a:off x="966788" y="5014913"/>
            <a:ext cx="771525" cy="517525"/>
          </a:xfrm>
          <a:prstGeom prst="ellipse">
            <a:avLst/>
          </a:prstGeom>
          <a:solidFill>
            <a:srgbClr val="CCFF99"/>
          </a:solidFill>
          <a:ln w="25400">
            <a:solidFill>
              <a:schemeClr val="tx2"/>
            </a:solidFill>
            <a:round/>
            <a:headEnd/>
            <a:tailEnd/>
          </a:ln>
        </p:spPr>
        <p:txBody>
          <a:bodyPr wrap="none" anchor="ctr"/>
          <a:lstStyle/>
          <a:p>
            <a:endParaRPr lang="en-US"/>
          </a:p>
        </p:txBody>
      </p:sp>
      <p:sp>
        <p:nvSpPr>
          <p:cNvPr id="20489" name="Oval 9"/>
          <p:cNvSpPr>
            <a:spLocks noChangeArrowheads="1"/>
          </p:cNvSpPr>
          <p:nvPr/>
        </p:nvSpPr>
        <p:spPr bwMode="auto">
          <a:xfrm>
            <a:off x="3563938" y="5035550"/>
            <a:ext cx="773112"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20490" name="Line 10"/>
          <p:cNvSpPr>
            <a:spLocks noChangeShapeType="1"/>
          </p:cNvSpPr>
          <p:nvPr/>
        </p:nvSpPr>
        <p:spPr bwMode="auto">
          <a:xfrm>
            <a:off x="1831975" y="2987675"/>
            <a:ext cx="1720850" cy="0"/>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1" name="Line 11"/>
          <p:cNvSpPr>
            <a:spLocks noChangeShapeType="1"/>
          </p:cNvSpPr>
          <p:nvPr/>
        </p:nvSpPr>
        <p:spPr bwMode="auto">
          <a:xfrm>
            <a:off x="1781175" y="5316538"/>
            <a:ext cx="17192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2" name="Line 12"/>
          <p:cNvSpPr>
            <a:spLocks noChangeShapeType="1"/>
          </p:cNvSpPr>
          <p:nvPr/>
        </p:nvSpPr>
        <p:spPr bwMode="auto">
          <a:xfrm>
            <a:off x="3963988" y="3300413"/>
            <a:ext cx="1587" cy="1704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3" name="Line 13"/>
          <p:cNvSpPr>
            <a:spLocks noChangeShapeType="1"/>
          </p:cNvSpPr>
          <p:nvPr/>
        </p:nvSpPr>
        <p:spPr bwMode="auto">
          <a:xfrm>
            <a:off x="1365250" y="3255963"/>
            <a:ext cx="1588" cy="1704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4" name="Line 14"/>
          <p:cNvSpPr>
            <a:spLocks noChangeShapeType="1"/>
          </p:cNvSpPr>
          <p:nvPr/>
        </p:nvSpPr>
        <p:spPr bwMode="auto">
          <a:xfrm flipH="1">
            <a:off x="1585913" y="4381500"/>
            <a:ext cx="903287" cy="642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5" name="Line 15"/>
          <p:cNvSpPr>
            <a:spLocks noChangeShapeType="1"/>
          </p:cNvSpPr>
          <p:nvPr/>
        </p:nvSpPr>
        <p:spPr bwMode="auto">
          <a:xfrm flipH="1">
            <a:off x="2846388" y="3255963"/>
            <a:ext cx="903287" cy="6429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6" name="Line 16"/>
          <p:cNvSpPr>
            <a:spLocks noChangeShapeType="1"/>
          </p:cNvSpPr>
          <p:nvPr/>
        </p:nvSpPr>
        <p:spPr bwMode="auto">
          <a:xfrm flipH="1" flipV="1">
            <a:off x="1584325" y="3184525"/>
            <a:ext cx="854075" cy="6873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7" name="Line 17"/>
          <p:cNvSpPr>
            <a:spLocks noChangeShapeType="1"/>
          </p:cNvSpPr>
          <p:nvPr/>
        </p:nvSpPr>
        <p:spPr bwMode="auto">
          <a:xfrm flipH="1" flipV="1">
            <a:off x="2870200" y="4348163"/>
            <a:ext cx="879475" cy="711200"/>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8" name="Rectangle 18"/>
          <p:cNvSpPr>
            <a:spLocks noChangeArrowheads="1"/>
          </p:cNvSpPr>
          <p:nvPr/>
        </p:nvSpPr>
        <p:spPr bwMode="auto">
          <a:xfrm>
            <a:off x="1084263" y="2671763"/>
            <a:ext cx="4381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A</a:t>
            </a:r>
          </a:p>
        </p:txBody>
      </p:sp>
      <p:sp>
        <p:nvSpPr>
          <p:cNvPr id="20499" name="Rectangle 19"/>
          <p:cNvSpPr>
            <a:spLocks noChangeArrowheads="1"/>
          </p:cNvSpPr>
          <p:nvPr/>
        </p:nvSpPr>
        <p:spPr bwMode="auto">
          <a:xfrm>
            <a:off x="3656013" y="2692400"/>
            <a:ext cx="5064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B</a:t>
            </a:r>
          </a:p>
        </p:txBody>
      </p:sp>
      <p:sp>
        <p:nvSpPr>
          <p:cNvPr id="20500" name="Rectangle 20"/>
          <p:cNvSpPr>
            <a:spLocks noChangeArrowheads="1"/>
          </p:cNvSpPr>
          <p:nvPr/>
        </p:nvSpPr>
        <p:spPr bwMode="auto">
          <a:xfrm>
            <a:off x="2317750" y="3792538"/>
            <a:ext cx="5270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C</a:t>
            </a:r>
          </a:p>
        </p:txBody>
      </p:sp>
      <p:sp>
        <p:nvSpPr>
          <p:cNvPr id="20501" name="Rectangle 21"/>
          <p:cNvSpPr>
            <a:spLocks noChangeArrowheads="1"/>
          </p:cNvSpPr>
          <p:nvPr/>
        </p:nvSpPr>
        <p:spPr bwMode="auto">
          <a:xfrm>
            <a:off x="1003300" y="495617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D</a:t>
            </a:r>
          </a:p>
        </p:txBody>
      </p:sp>
      <p:sp>
        <p:nvSpPr>
          <p:cNvPr id="20502" name="Rectangle 22"/>
          <p:cNvSpPr>
            <a:spLocks noChangeArrowheads="1"/>
          </p:cNvSpPr>
          <p:nvPr/>
        </p:nvSpPr>
        <p:spPr bwMode="auto">
          <a:xfrm>
            <a:off x="3629025" y="497522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E</a:t>
            </a:r>
          </a:p>
        </p:txBody>
      </p:sp>
      <p:sp>
        <p:nvSpPr>
          <p:cNvPr id="20503" name="Rectangle 23"/>
          <p:cNvSpPr>
            <a:spLocks noChangeArrowheads="1"/>
          </p:cNvSpPr>
          <p:nvPr/>
        </p:nvSpPr>
        <p:spPr bwMode="auto">
          <a:xfrm>
            <a:off x="2317750" y="2416175"/>
            <a:ext cx="358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2</a:t>
            </a:r>
          </a:p>
        </p:txBody>
      </p:sp>
      <p:sp>
        <p:nvSpPr>
          <p:cNvPr id="20504" name="Rectangle 24"/>
          <p:cNvSpPr>
            <a:spLocks noChangeArrowheads="1"/>
          </p:cNvSpPr>
          <p:nvPr/>
        </p:nvSpPr>
        <p:spPr bwMode="auto">
          <a:xfrm>
            <a:off x="4022725" y="370681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5</a:t>
            </a:r>
          </a:p>
        </p:txBody>
      </p:sp>
      <p:sp>
        <p:nvSpPr>
          <p:cNvPr id="20505" name="Rectangle 25"/>
          <p:cNvSpPr>
            <a:spLocks noChangeArrowheads="1"/>
          </p:cNvSpPr>
          <p:nvPr/>
        </p:nvSpPr>
        <p:spPr bwMode="auto">
          <a:xfrm>
            <a:off x="3235325" y="343058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9</a:t>
            </a:r>
          </a:p>
        </p:txBody>
      </p:sp>
      <p:sp>
        <p:nvSpPr>
          <p:cNvPr id="20506" name="Rectangle 26"/>
          <p:cNvSpPr>
            <a:spLocks noChangeArrowheads="1"/>
          </p:cNvSpPr>
          <p:nvPr/>
        </p:nvSpPr>
        <p:spPr bwMode="auto">
          <a:xfrm>
            <a:off x="3132138" y="411003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3</a:t>
            </a:r>
          </a:p>
        </p:txBody>
      </p:sp>
      <p:sp>
        <p:nvSpPr>
          <p:cNvPr id="20507" name="Rectangle 27"/>
          <p:cNvSpPr>
            <a:spLocks noChangeArrowheads="1"/>
          </p:cNvSpPr>
          <p:nvPr/>
        </p:nvSpPr>
        <p:spPr bwMode="auto">
          <a:xfrm>
            <a:off x="609600" y="381317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10</a:t>
            </a:r>
          </a:p>
        </p:txBody>
      </p:sp>
      <p:sp>
        <p:nvSpPr>
          <p:cNvPr id="20508" name="Rectangle 28"/>
          <p:cNvSpPr>
            <a:spLocks noChangeArrowheads="1"/>
          </p:cNvSpPr>
          <p:nvPr/>
        </p:nvSpPr>
        <p:spPr bwMode="auto">
          <a:xfrm>
            <a:off x="1401763" y="341312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12</a:t>
            </a:r>
          </a:p>
        </p:txBody>
      </p:sp>
      <p:sp>
        <p:nvSpPr>
          <p:cNvPr id="20509" name="Rectangle 29"/>
          <p:cNvSpPr>
            <a:spLocks noChangeArrowheads="1"/>
          </p:cNvSpPr>
          <p:nvPr/>
        </p:nvSpPr>
        <p:spPr bwMode="auto">
          <a:xfrm>
            <a:off x="1581150" y="41957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6</a:t>
            </a:r>
          </a:p>
        </p:txBody>
      </p:sp>
      <p:sp>
        <p:nvSpPr>
          <p:cNvPr id="20510" name="Rectangle 31"/>
          <p:cNvSpPr>
            <a:spLocks noGrp="1" noChangeArrowheads="1"/>
          </p:cNvSpPr>
          <p:nvPr>
            <p:ph type="body" idx="1"/>
          </p:nvPr>
        </p:nvSpPr>
        <p:spPr>
          <a:xfrm>
            <a:off x="4648200" y="2286000"/>
            <a:ext cx="4495800" cy="4114800"/>
          </a:xfrm>
          <a:noFill/>
        </p:spPr>
        <p:txBody>
          <a:bodyPr/>
          <a:lstStyle/>
          <a:p>
            <a:pPr lvl="1">
              <a:buFontTx/>
              <a:buNone/>
            </a:pPr>
            <a:r>
              <a:rPr lang="es-MX" sz="2400" i="1">
                <a:latin typeface="Times New Roman" charset="0"/>
              </a:rPr>
              <a:t>S = </a:t>
            </a:r>
            <a:r>
              <a:rPr lang="es-MX" sz="2400" i="1">
                <a:latin typeface="Times New Roman" charset="0"/>
                <a:sym typeface="Symbol" charset="0"/>
              </a:rPr>
              <a:t>{(v</a:t>
            </a:r>
            <a:r>
              <a:rPr lang="es-MX" sz="2400" i="1" baseline="-25000">
                <a:latin typeface="Times New Roman" charset="0"/>
                <a:sym typeface="Symbol" charset="0"/>
              </a:rPr>
              <a:t>A</a:t>
            </a:r>
            <a:r>
              <a:rPr lang="es-MX" sz="2400" i="1">
                <a:latin typeface="Times New Roman" charset="0"/>
                <a:sym typeface="Symbol" charset="0"/>
              </a:rPr>
              <a:t>, v</a:t>
            </a:r>
            <a:r>
              <a:rPr lang="es-MX" sz="2400" i="1" baseline="-25000">
                <a:latin typeface="Times New Roman" charset="0"/>
                <a:sym typeface="Symbol" charset="0"/>
              </a:rPr>
              <a:t>B</a:t>
            </a:r>
            <a:r>
              <a:rPr lang="es-MX" sz="2400" i="1">
                <a:latin typeface="Times New Roman" charset="0"/>
                <a:sym typeface="Symbol" charset="0"/>
              </a:rPr>
              <a:t>), (v</a:t>
            </a:r>
            <a:r>
              <a:rPr lang="es-MX" sz="2400" i="1" baseline="-25000">
                <a:latin typeface="Times New Roman" charset="0"/>
                <a:sym typeface="Symbol" charset="0"/>
              </a:rPr>
              <a:t>C</a:t>
            </a:r>
            <a:r>
              <a:rPr lang="es-MX" sz="2400" i="1">
                <a:latin typeface="Times New Roman" charset="0"/>
                <a:sym typeface="Symbol" charset="0"/>
              </a:rPr>
              <a:t>, v</a:t>
            </a:r>
            <a:r>
              <a:rPr lang="es-MX" sz="2400" i="1" baseline="-25000">
                <a:latin typeface="Times New Roman" charset="0"/>
                <a:sym typeface="Symbol" charset="0"/>
              </a:rPr>
              <a:t>E</a:t>
            </a:r>
            <a:r>
              <a:rPr lang="es-MX" sz="2400" i="1">
                <a:latin typeface="Times New Roman" charset="0"/>
                <a:sym typeface="Symbol" charset="0"/>
              </a:rPr>
              <a:t>)} </a:t>
            </a:r>
          </a:p>
          <a:p>
            <a:pPr lvl="1">
              <a:buFontTx/>
              <a:buNone/>
            </a:pPr>
            <a:r>
              <a:rPr lang="es-MX" sz="2400" i="1">
                <a:latin typeface="Times New Roman" charset="0"/>
                <a:sym typeface="Symbol" charset="0"/>
              </a:rPr>
              <a:t>Y = {{v</a:t>
            </a:r>
            <a:r>
              <a:rPr lang="es-MX" sz="2400" i="1" baseline="-25000">
                <a:latin typeface="Times New Roman" charset="0"/>
                <a:sym typeface="Symbol" charset="0"/>
              </a:rPr>
              <a:t>A </a:t>
            </a:r>
            <a:r>
              <a:rPr lang="es-MX" sz="2400" i="1">
                <a:latin typeface="Times New Roman" charset="0"/>
                <a:sym typeface="Symbol" charset="0"/>
              </a:rPr>
              <a:t>,v</a:t>
            </a:r>
            <a:r>
              <a:rPr lang="es-MX" sz="2400" i="1" baseline="-25000">
                <a:latin typeface="Times New Roman" charset="0"/>
                <a:sym typeface="Symbol" charset="0"/>
              </a:rPr>
              <a:t>B </a:t>
            </a:r>
            <a:r>
              <a:rPr lang="es-MX" sz="2400" i="1">
                <a:latin typeface="Times New Roman" charset="0"/>
                <a:sym typeface="Symbol" charset="0"/>
              </a:rPr>
              <a:t>} , {v</a:t>
            </a:r>
            <a:r>
              <a:rPr lang="es-MX" sz="2400" i="1" baseline="-25000">
                <a:latin typeface="Times New Roman" charset="0"/>
                <a:sym typeface="Symbol" charset="0"/>
              </a:rPr>
              <a:t>C </a:t>
            </a:r>
            <a:r>
              <a:rPr lang="es-MX" sz="2400" i="1">
                <a:latin typeface="Times New Roman" charset="0"/>
                <a:sym typeface="Symbol" charset="0"/>
              </a:rPr>
              <a:t>,v</a:t>
            </a:r>
            <a:r>
              <a:rPr lang="es-MX" sz="2400" i="1" baseline="-25000">
                <a:latin typeface="Times New Roman" charset="0"/>
                <a:sym typeface="Symbol" charset="0"/>
              </a:rPr>
              <a:t>E</a:t>
            </a:r>
            <a:r>
              <a:rPr lang="es-MX" sz="2400" i="1">
                <a:latin typeface="Times New Roman" charset="0"/>
                <a:sym typeface="Symbol" charset="0"/>
              </a:rPr>
              <a:t>} {v</a:t>
            </a:r>
            <a:r>
              <a:rPr lang="es-MX" sz="2400" i="1" baseline="-25000">
                <a:latin typeface="Times New Roman" charset="0"/>
                <a:sym typeface="Symbol" charset="0"/>
              </a:rPr>
              <a:t>D</a:t>
            </a:r>
            <a:r>
              <a:rPr lang="es-MX" sz="2400" i="1">
                <a:latin typeface="Times New Roman" charset="0"/>
                <a:sym typeface="Symbol" charset="0"/>
              </a:rPr>
              <a:t>}}</a:t>
            </a:r>
          </a:p>
          <a:p>
            <a:pPr lvl="1">
              <a:buFontTx/>
              <a:buNone/>
            </a:pPr>
            <a:r>
              <a:rPr lang="es-MX" sz="2400" i="1">
                <a:latin typeface="Times New Roman" charset="0"/>
                <a:sym typeface="Symbol" charset="0"/>
              </a:rPr>
              <a:t>A = {(v</a:t>
            </a:r>
            <a:r>
              <a:rPr lang="es-MX" sz="2400" i="1" baseline="-25000">
                <a:latin typeface="Times New Roman" charset="0"/>
                <a:sym typeface="Symbol" charset="0"/>
              </a:rPr>
              <a:t>B</a:t>
            </a:r>
            <a:r>
              <a:rPr lang="es-MX" sz="2400" i="1">
                <a:latin typeface="Times New Roman" charset="0"/>
                <a:sym typeface="Symbol" charset="0"/>
              </a:rPr>
              <a:t>, v</a:t>
            </a:r>
            <a:r>
              <a:rPr lang="es-MX" sz="2400" i="1" baseline="-25000">
                <a:latin typeface="Times New Roman" charset="0"/>
                <a:sym typeface="Symbol" charset="0"/>
              </a:rPr>
              <a:t>E</a:t>
            </a:r>
            <a:r>
              <a:rPr lang="es-MX" sz="2400" i="1">
                <a:latin typeface="Times New Roman" charset="0"/>
                <a:sym typeface="Symbol" charset="0"/>
              </a:rPr>
              <a:t>), (v</a:t>
            </a:r>
            <a:r>
              <a:rPr lang="es-MX" sz="2400" i="1" baseline="-25000">
                <a:latin typeface="Times New Roman" charset="0"/>
                <a:sym typeface="Symbol" charset="0"/>
              </a:rPr>
              <a:t>C</a:t>
            </a:r>
            <a:r>
              <a:rPr lang="es-MX" sz="2400" i="1">
                <a:latin typeface="Times New Roman" charset="0"/>
                <a:sym typeface="Symbol" charset="0"/>
              </a:rPr>
              <a:t>, v</a:t>
            </a:r>
            <a:r>
              <a:rPr lang="es-MX" sz="2400" i="1" baseline="-25000">
                <a:latin typeface="Times New Roman" charset="0"/>
                <a:sym typeface="Symbol" charset="0"/>
              </a:rPr>
              <a:t>D</a:t>
            </a:r>
            <a:r>
              <a:rPr lang="es-MX" sz="2400" i="1">
                <a:latin typeface="Times New Roman" charset="0"/>
                <a:sym typeface="Symbol" charset="0"/>
              </a:rPr>
              <a:t>), (v</a:t>
            </a:r>
            <a:r>
              <a:rPr lang="es-MX" sz="2400" i="1" baseline="-25000">
                <a:latin typeface="Times New Roman" charset="0"/>
                <a:sym typeface="Symbol" charset="0"/>
              </a:rPr>
              <a:t>D</a:t>
            </a:r>
            <a:r>
              <a:rPr lang="es-MX" sz="2400" i="1">
                <a:latin typeface="Times New Roman" charset="0"/>
                <a:sym typeface="Symbol" charset="0"/>
              </a:rPr>
              <a:t>, v</a:t>
            </a:r>
            <a:r>
              <a:rPr lang="es-MX" sz="2400" i="1" baseline="-25000">
                <a:latin typeface="Times New Roman" charset="0"/>
                <a:sym typeface="Symbol" charset="0"/>
              </a:rPr>
              <a:t>E</a:t>
            </a:r>
            <a:r>
              <a:rPr lang="es-MX" sz="2400" i="1">
                <a:latin typeface="Times New Roman" charset="0"/>
                <a:sym typeface="Symbol" charset="0"/>
              </a:rPr>
              <a:t>), (v</a:t>
            </a:r>
            <a:r>
              <a:rPr lang="es-MX" sz="2400" i="1" baseline="-25000">
                <a:latin typeface="Times New Roman" charset="0"/>
                <a:sym typeface="Symbol" charset="0"/>
              </a:rPr>
              <a:t>B</a:t>
            </a:r>
            <a:r>
              <a:rPr lang="es-MX" sz="2400" i="1">
                <a:latin typeface="Times New Roman" charset="0"/>
                <a:sym typeface="Symbol" charset="0"/>
              </a:rPr>
              <a:t>, v</a:t>
            </a:r>
            <a:r>
              <a:rPr lang="es-MX" sz="2400" i="1" baseline="-25000">
                <a:latin typeface="Times New Roman" charset="0"/>
                <a:sym typeface="Symbol" charset="0"/>
              </a:rPr>
              <a:t>C</a:t>
            </a:r>
            <a:r>
              <a:rPr lang="es-MX" sz="2400" i="1">
                <a:latin typeface="Times New Roman" charset="0"/>
                <a:sym typeface="Symbol" charset="0"/>
              </a:rPr>
              <a:t>), (v</a:t>
            </a:r>
            <a:r>
              <a:rPr lang="es-MX" sz="2400" i="1" baseline="-25000">
                <a:latin typeface="Times New Roman" charset="0"/>
                <a:sym typeface="Symbol" charset="0"/>
              </a:rPr>
              <a:t>A</a:t>
            </a:r>
            <a:r>
              <a:rPr lang="es-MX" sz="2400" i="1">
                <a:latin typeface="Times New Roman" charset="0"/>
                <a:sym typeface="Symbol" charset="0"/>
              </a:rPr>
              <a:t>, v</a:t>
            </a:r>
            <a:r>
              <a:rPr lang="es-MX" sz="2400" i="1" baseline="-25000">
                <a:latin typeface="Times New Roman" charset="0"/>
                <a:sym typeface="Symbol" charset="0"/>
              </a:rPr>
              <a:t>D</a:t>
            </a:r>
            <a:r>
              <a:rPr lang="es-MX" sz="2400" i="1">
                <a:latin typeface="Times New Roman" charset="0"/>
                <a:sym typeface="Symbol" charset="0"/>
              </a:rPr>
              <a:t>), (v</a:t>
            </a:r>
            <a:r>
              <a:rPr lang="es-MX" sz="2400" i="1" baseline="-25000">
                <a:latin typeface="Times New Roman" charset="0"/>
                <a:sym typeface="Symbol" charset="0"/>
              </a:rPr>
              <a:t>A</a:t>
            </a:r>
            <a:r>
              <a:rPr lang="es-MX" sz="2400" i="1">
                <a:latin typeface="Times New Roman" charset="0"/>
                <a:sym typeface="Symbol" charset="0"/>
              </a:rPr>
              <a:t>, v</a:t>
            </a:r>
            <a:r>
              <a:rPr lang="es-MX" sz="2400" i="1" baseline="-25000">
                <a:latin typeface="Times New Roman" charset="0"/>
                <a:sym typeface="Symbol" charset="0"/>
              </a:rPr>
              <a:t>C</a:t>
            </a:r>
            <a:r>
              <a:rPr lang="es-MX" sz="2400" i="1">
                <a:latin typeface="Times New Roman" charset="0"/>
                <a:sym typeface="Symbol" charset="0"/>
              </a:rPr>
              <a:t>)}</a:t>
            </a:r>
          </a:p>
          <a:p>
            <a:pPr lvl="1">
              <a:buFontTx/>
              <a:buNone/>
            </a:pPr>
            <a:endParaRPr lang="es-MX" sz="2400" i="1">
              <a:latin typeface="Times New Roman" charset="0"/>
              <a:sym typeface="Symbol" charset="0"/>
            </a:endParaRPr>
          </a:p>
          <a:p>
            <a:pPr lvl="1">
              <a:buFontTx/>
              <a:buNone/>
            </a:pPr>
            <a:r>
              <a:rPr lang="es-MX" sz="2400" i="1">
                <a:latin typeface="Times New Roman" charset="0"/>
                <a:sym typeface="Symbol" charset="0"/>
              </a:rPr>
              <a:t>Seleccionar el arco de menor costo de A y si une a dos subconjuntos de Y, unirlos y agregar el arco a S</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DC82EB01-676F-B944-98BE-B6B0892E4822}" type="slidenum">
              <a:rPr lang="es-MX" sz="1600">
                <a:latin typeface="Arial Narrow" charset="0"/>
              </a:rPr>
              <a:pPr/>
              <a:t>2</a:t>
            </a:fld>
            <a:endParaRPr lang="es-MX" sz="1600">
              <a:latin typeface="Arial Narrow" charset="0"/>
            </a:endParaRPr>
          </a:p>
        </p:txBody>
      </p:sp>
      <p:sp>
        <p:nvSpPr>
          <p:cNvPr id="3075" name="Rectangle 2"/>
          <p:cNvSpPr>
            <a:spLocks noGrp="1" noChangeArrowheads="1"/>
          </p:cNvSpPr>
          <p:nvPr>
            <p:ph type="title"/>
          </p:nvPr>
        </p:nvSpPr>
        <p:spPr/>
        <p:txBody>
          <a:bodyPr/>
          <a:lstStyle/>
          <a:p>
            <a:r>
              <a:rPr lang="es-MX">
                <a:latin typeface="Tahoma" charset="0"/>
              </a:rPr>
              <a:t>Técnicas de diseño de algoritmos</a:t>
            </a:r>
          </a:p>
        </p:txBody>
      </p:sp>
      <p:sp>
        <p:nvSpPr>
          <p:cNvPr id="159747" name="Rectangle 3"/>
          <p:cNvSpPr>
            <a:spLocks noGrp="1" noChangeArrowheads="1"/>
          </p:cNvSpPr>
          <p:nvPr>
            <p:ph type="body" idx="1"/>
          </p:nvPr>
        </p:nvSpPr>
        <p:spPr>
          <a:xfrm>
            <a:off x="685800" y="2209800"/>
            <a:ext cx="7772400" cy="4114800"/>
          </a:xfrm>
        </p:spPr>
        <p:txBody>
          <a:bodyPr/>
          <a:lstStyle/>
          <a:p>
            <a:r>
              <a:rPr lang="es-MX" sz="4000">
                <a:latin typeface="Arial Narrow" charset="0"/>
              </a:rPr>
              <a:t>Divide y vencerás</a:t>
            </a:r>
          </a:p>
          <a:p>
            <a:r>
              <a:rPr lang="es-MX" sz="4000">
                <a:latin typeface="Arial Narrow" charset="0"/>
              </a:rPr>
              <a:t>Programación dinámica</a:t>
            </a:r>
          </a:p>
          <a:p>
            <a:r>
              <a:rPr lang="es-MX" sz="4000" b="1">
                <a:effectLst>
                  <a:outerShdw blurRad="38100" dist="38100" dir="2700000" algn="tl">
                    <a:srgbClr val="DDDDDD"/>
                  </a:outerShdw>
                </a:effectLst>
                <a:latin typeface="Arial Narrow" charset="0"/>
              </a:rPr>
              <a:t>Algoritmos voraces</a:t>
            </a:r>
            <a:endParaRPr lang="es-MX" sz="4000">
              <a:latin typeface="Arial Narrow" charset="0"/>
            </a:endParaRPr>
          </a:p>
          <a:p>
            <a:r>
              <a:rPr lang="es-MX" sz="4000">
                <a:latin typeface="Arial Narrow" charset="0"/>
              </a:rPr>
              <a:t>Backtraking</a:t>
            </a:r>
          </a:p>
          <a:p>
            <a:r>
              <a:rPr lang="es-MX" sz="4000">
                <a:latin typeface="Arial Narrow" charset="0"/>
              </a:rPr>
              <a:t>Branch and bound</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A3129046-2481-9F41-8E6B-57E164ED7673}" type="slidenum">
              <a:rPr lang="es-MX" sz="1600">
                <a:latin typeface="Arial Narrow" charset="0"/>
              </a:rPr>
              <a:pPr/>
              <a:t>20</a:t>
            </a:fld>
            <a:endParaRPr lang="es-MX" sz="1600">
              <a:latin typeface="Arial Narrow" charset="0"/>
            </a:endParaRPr>
          </a:p>
        </p:txBody>
      </p:sp>
      <p:sp>
        <p:nvSpPr>
          <p:cNvPr id="21507" name="Rectangle 2"/>
          <p:cNvSpPr>
            <a:spLocks noGrp="1" noChangeArrowheads="1"/>
          </p:cNvSpPr>
          <p:nvPr>
            <p:ph type="title"/>
          </p:nvPr>
        </p:nvSpPr>
        <p:spPr/>
        <p:txBody>
          <a:bodyPr/>
          <a:lstStyle/>
          <a:p>
            <a:r>
              <a:rPr lang="es-MX">
                <a:latin typeface="Tahoma" charset="0"/>
              </a:rPr>
              <a:t>Ejemplo</a:t>
            </a:r>
          </a:p>
        </p:txBody>
      </p:sp>
      <p:sp>
        <p:nvSpPr>
          <p:cNvPr id="21508" name="Rectangle 3"/>
          <p:cNvSpPr>
            <a:spLocks noChangeArrowheads="1"/>
          </p:cNvSpPr>
          <p:nvPr/>
        </p:nvSpPr>
        <p:spPr bwMode="auto">
          <a:xfrm>
            <a:off x="2395538" y="52752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7</a:t>
            </a:r>
          </a:p>
        </p:txBody>
      </p:sp>
      <p:sp>
        <p:nvSpPr>
          <p:cNvPr id="21509" name="Oval 4"/>
          <p:cNvSpPr>
            <a:spLocks noChangeArrowheads="1"/>
          </p:cNvSpPr>
          <p:nvPr/>
        </p:nvSpPr>
        <p:spPr bwMode="auto">
          <a:xfrm>
            <a:off x="993775" y="2708275"/>
            <a:ext cx="771525"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21510" name="Oval 5"/>
          <p:cNvSpPr>
            <a:spLocks noChangeArrowheads="1"/>
          </p:cNvSpPr>
          <p:nvPr/>
        </p:nvSpPr>
        <p:spPr bwMode="auto">
          <a:xfrm>
            <a:off x="3590925" y="2730500"/>
            <a:ext cx="773113"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21511" name="Oval 6"/>
          <p:cNvSpPr>
            <a:spLocks noChangeArrowheads="1"/>
          </p:cNvSpPr>
          <p:nvPr/>
        </p:nvSpPr>
        <p:spPr bwMode="auto">
          <a:xfrm>
            <a:off x="2225675" y="3851275"/>
            <a:ext cx="773113" cy="519113"/>
          </a:xfrm>
          <a:prstGeom prst="ellipse">
            <a:avLst/>
          </a:prstGeom>
          <a:solidFill>
            <a:srgbClr val="CCFF99"/>
          </a:solidFill>
          <a:ln w="38100">
            <a:solidFill>
              <a:srgbClr val="CC0000"/>
            </a:solidFill>
            <a:round/>
            <a:headEnd/>
            <a:tailEnd/>
          </a:ln>
        </p:spPr>
        <p:txBody>
          <a:bodyPr wrap="none" anchor="ctr"/>
          <a:lstStyle/>
          <a:p>
            <a:endParaRPr lang="en-US"/>
          </a:p>
        </p:txBody>
      </p:sp>
      <p:sp>
        <p:nvSpPr>
          <p:cNvPr id="21512" name="Oval 7"/>
          <p:cNvSpPr>
            <a:spLocks noChangeArrowheads="1"/>
          </p:cNvSpPr>
          <p:nvPr/>
        </p:nvSpPr>
        <p:spPr bwMode="auto">
          <a:xfrm>
            <a:off x="966788" y="5014913"/>
            <a:ext cx="771525" cy="517525"/>
          </a:xfrm>
          <a:prstGeom prst="ellipse">
            <a:avLst/>
          </a:prstGeom>
          <a:solidFill>
            <a:srgbClr val="CCFF99"/>
          </a:solidFill>
          <a:ln w="25400">
            <a:solidFill>
              <a:schemeClr val="tx2"/>
            </a:solidFill>
            <a:round/>
            <a:headEnd/>
            <a:tailEnd/>
          </a:ln>
        </p:spPr>
        <p:txBody>
          <a:bodyPr wrap="none" anchor="ctr"/>
          <a:lstStyle/>
          <a:p>
            <a:endParaRPr lang="en-US"/>
          </a:p>
        </p:txBody>
      </p:sp>
      <p:sp>
        <p:nvSpPr>
          <p:cNvPr id="21513" name="Oval 8"/>
          <p:cNvSpPr>
            <a:spLocks noChangeArrowheads="1"/>
          </p:cNvSpPr>
          <p:nvPr/>
        </p:nvSpPr>
        <p:spPr bwMode="auto">
          <a:xfrm>
            <a:off x="3563938" y="5035550"/>
            <a:ext cx="773112"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21514" name="Line 9"/>
          <p:cNvSpPr>
            <a:spLocks noChangeShapeType="1"/>
          </p:cNvSpPr>
          <p:nvPr/>
        </p:nvSpPr>
        <p:spPr bwMode="auto">
          <a:xfrm>
            <a:off x="1831975" y="2987675"/>
            <a:ext cx="1720850" cy="0"/>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5" name="Line 10"/>
          <p:cNvSpPr>
            <a:spLocks noChangeShapeType="1"/>
          </p:cNvSpPr>
          <p:nvPr/>
        </p:nvSpPr>
        <p:spPr bwMode="auto">
          <a:xfrm>
            <a:off x="1781175" y="5316538"/>
            <a:ext cx="17192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6" name="Line 11"/>
          <p:cNvSpPr>
            <a:spLocks noChangeShapeType="1"/>
          </p:cNvSpPr>
          <p:nvPr/>
        </p:nvSpPr>
        <p:spPr bwMode="auto">
          <a:xfrm>
            <a:off x="3963988" y="3300413"/>
            <a:ext cx="1587" cy="1704975"/>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7" name="Line 12"/>
          <p:cNvSpPr>
            <a:spLocks noChangeShapeType="1"/>
          </p:cNvSpPr>
          <p:nvPr/>
        </p:nvSpPr>
        <p:spPr bwMode="auto">
          <a:xfrm>
            <a:off x="1365250" y="3255963"/>
            <a:ext cx="1588" cy="1704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8" name="Line 13"/>
          <p:cNvSpPr>
            <a:spLocks noChangeShapeType="1"/>
          </p:cNvSpPr>
          <p:nvPr/>
        </p:nvSpPr>
        <p:spPr bwMode="auto">
          <a:xfrm flipH="1">
            <a:off x="1585913" y="4381500"/>
            <a:ext cx="903287" cy="642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9" name="Line 14"/>
          <p:cNvSpPr>
            <a:spLocks noChangeShapeType="1"/>
          </p:cNvSpPr>
          <p:nvPr/>
        </p:nvSpPr>
        <p:spPr bwMode="auto">
          <a:xfrm flipH="1">
            <a:off x="2846388" y="3255963"/>
            <a:ext cx="903287" cy="6429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0" name="Line 15"/>
          <p:cNvSpPr>
            <a:spLocks noChangeShapeType="1"/>
          </p:cNvSpPr>
          <p:nvPr/>
        </p:nvSpPr>
        <p:spPr bwMode="auto">
          <a:xfrm flipH="1" flipV="1">
            <a:off x="1584325" y="3184525"/>
            <a:ext cx="854075" cy="6873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1" name="Line 16"/>
          <p:cNvSpPr>
            <a:spLocks noChangeShapeType="1"/>
          </p:cNvSpPr>
          <p:nvPr/>
        </p:nvSpPr>
        <p:spPr bwMode="auto">
          <a:xfrm flipH="1" flipV="1">
            <a:off x="2870200" y="4348163"/>
            <a:ext cx="879475" cy="711200"/>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2" name="Rectangle 17"/>
          <p:cNvSpPr>
            <a:spLocks noChangeArrowheads="1"/>
          </p:cNvSpPr>
          <p:nvPr/>
        </p:nvSpPr>
        <p:spPr bwMode="auto">
          <a:xfrm>
            <a:off x="1084263" y="2671763"/>
            <a:ext cx="4381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A</a:t>
            </a:r>
          </a:p>
        </p:txBody>
      </p:sp>
      <p:sp>
        <p:nvSpPr>
          <p:cNvPr id="21523" name="Rectangle 18"/>
          <p:cNvSpPr>
            <a:spLocks noChangeArrowheads="1"/>
          </p:cNvSpPr>
          <p:nvPr/>
        </p:nvSpPr>
        <p:spPr bwMode="auto">
          <a:xfrm>
            <a:off x="3656013" y="2692400"/>
            <a:ext cx="5064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B</a:t>
            </a:r>
          </a:p>
        </p:txBody>
      </p:sp>
      <p:sp>
        <p:nvSpPr>
          <p:cNvPr id="21524" name="Rectangle 19"/>
          <p:cNvSpPr>
            <a:spLocks noChangeArrowheads="1"/>
          </p:cNvSpPr>
          <p:nvPr/>
        </p:nvSpPr>
        <p:spPr bwMode="auto">
          <a:xfrm>
            <a:off x="2317750" y="3792538"/>
            <a:ext cx="5270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C</a:t>
            </a:r>
          </a:p>
        </p:txBody>
      </p:sp>
      <p:sp>
        <p:nvSpPr>
          <p:cNvPr id="21525" name="Rectangle 20"/>
          <p:cNvSpPr>
            <a:spLocks noChangeArrowheads="1"/>
          </p:cNvSpPr>
          <p:nvPr/>
        </p:nvSpPr>
        <p:spPr bwMode="auto">
          <a:xfrm>
            <a:off x="1003300" y="495617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D</a:t>
            </a:r>
          </a:p>
        </p:txBody>
      </p:sp>
      <p:sp>
        <p:nvSpPr>
          <p:cNvPr id="21526" name="Rectangle 21"/>
          <p:cNvSpPr>
            <a:spLocks noChangeArrowheads="1"/>
          </p:cNvSpPr>
          <p:nvPr/>
        </p:nvSpPr>
        <p:spPr bwMode="auto">
          <a:xfrm>
            <a:off x="3629025" y="497522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E</a:t>
            </a:r>
          </a:p>
        </p:txBody>
      </p:sp>
      <p:sp>
        <p:nvSpPr>
          <p:cNvPr id="21527" name="Rectangle 22"/>
          <p:cNvSpPr>
            <a:spLocks noChangeArrowheads="1"/>
          </p:cNvSpPr>
          <p:nvPr/>
        </p:nvSpPr>
        <p:spPr bwMode="auto">
          <a:xfrm>
            <a:off x="2317750" y="2416175"/>
            <a:ext cx="358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2</a:t>
            </a:r>
          </a:p>
        </p:txBody>
      </p:sp>
      <p:sp>
        <p:nvSpPr>
          <p:cNvPr id="21528" name="Rectangle 23"/>
          <p:cNvSpPr>
            <a:spLocks noChangeArrowheads="1"/>
          </p:cNvSpPr>
          <p:nvPr/>
        </p:nvSpPr>
        <p:spPr bwMode="auto">
          <a:xfrm>
            <a:off x="4022725" y="370681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5</a:t>
            </a:r>
          </a:p>
        </p:txBody>
      </p:sp>
      <p:sp>
        <p:nvSpPr>
          <p:cNvPr id="21529" name="Rectangle 24"/>
          <p:cNvSpPr>
            <a:spLocks noChangeArrowheads="1"/>
          </p:cNvSpPr>
          <p:nvPr/>
        </p:nvSpPr>
        <p:spPr bwMode="auto">
          <a:xfrm>
            <a:off x="3235325" y="343058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9</a:t>
            </a:r>
          </a:p>
        </p:txBody>
      </p:sp>
      <p:sp>
        <p:nvSpPr>
          <p:cNvPr id="21530" name="Rectangle 25"/>
          <p:cNvSpPr>
            <a:spLocks noChangeArrowheads="1"/>
          </p:cNvSpPr>
          <p:nvPr/>
        </p:nvSpPr>
        <p:spPr bwMode="auto">
          <a:xfrm>
            <a:off x="3132138" y="411003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3</a:t>
            </a:r>
          </a:p>
        </p:txBody>
      </p:sp>
      <p:sp>
        <p:nvSpPr>
          <p:cNvPr id="21531" name="Rectangle 26"/>
          <p:cNvSpPr>
            <a:spLocks noChangeArrowheads="1"/>
          </p:cNvSpPr>
          <p:nvPr/>
        </p:nvSpPr>
        <p:spPr bwMode="auto">
          <a:xfrm>
            <a:off x="609600" y="381317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10</a:t>
            </a:r>
          </a:p>
        </p:txBody>
      </p:sp>
      <p:sp>
        <p:nvSpPr>
          <p:cNvPr id="21532" name="Rectangle 27"/>
          <p:cNvSpPr>
            <a:spLocks noChangeArrowheads="1"/>
          </p:cNvSpPr>
          <p:nvPr/>
        </p:nvSpPr>
        <p:spPr bwMode="auto">
          <a:xfrm>
            <a:off x="1401763" y="341312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12</a:t>
            </a:r>
          </a:p>
        </p:txBody>
      </p:sp>
      <p:sp>
        <p:nvSpPr>
          <p:cNvPr id="21533" name="Rectangle 28"/>
          <p:cNvSpPr>
            <a:spLocks noChangeArrowheads="1"/>
          </p:cNvSpPr>
          <p:nvPr/>
        </p:nvSpPr>
        <p:spPr bwMode="auto">
          <a:xfrm>
            <a:off x="1581150" y="41957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6</a:t>
            </a:r>
          </a:p>
        </p:txBody>
      </p:sp>
      <p:sp>
        <p:nvSpPr>
          <p:cNvPr id="21534" name="Rectangle 29"/>
          <p:cNvSpPr>
            <a:spLocks noGrp="1" noChangeArrowheads="1"/>
          </p:cNvSpPr>
          <p:nvPr>
            <p:ph type="body" idx="1"/>
          </p:nvPr>
        </p:nvSpPr>
        <p:spPr>
          <a:xfrm>
            <a:off x="4648200" y="2286000"/>
            <a:ext cx="4495800" cy="4114800"/>
          </a:xfrm>
          <a:noFill/>
        </p:spPr>
        <p:txBody>
          <a:bodyPr/>
          <a:lstStyle/>
          <a:p>
            <a:pPr lvl="1">
              <a:buFontTx/>
              <a:buNone/>
            </a:pPr>
            <a:r>
              <a:rPr lang="es-MX" sz="2400" i="1">
                <a:latin typeface="Times New Roman" charset="0"/>
              </a:rPr>
              <a:t>S = </a:t>
            </a:r>
            <a:r>
              <a:rPr lang="es-MX" sz="2400" i="1">
                <a:latin typeface="Times New Roman" charset="0"/>
                <a:sym typeface="Symbol" charset="0"/>
              </a:rPr>
              <a:t>{(v</a:t>
            </a:r>
            <a:r>
              <a:rPr lang="es-MX" sz="2400" i="1" baseline="-25000">
                <a:latin typeface="Times New Roman" charset="0"/>
                <a:sym typeface="Symbol" charset="0"/>
              </a:rPr>
              <a:t>A</a:t>
            </a:r>
            <a:r>
              <a:rPr lang="es-MX" sz="2400" i="1">
                <a:latin typeface="Times New Roman" charset="0"/>
                <a:sym typeface="Symbol" charset="0"/>
              </a:rPr>
              <a:t>, v</a:t>
            </a:r>
            <a:r>
              <a:rPr lang="es-MX" sz="2400" i="1" baseline="-25000">
                <a:latin typeface="Times New Roman" charset="0"/>
                <a:sym typeface="Symbol" charset="0"/>
              </a:rPr>
              <a:t>B</a:t>
            </a:r>
            <a:r>
              <a:rPr lang="es-MX" sz="2400" i="1">
                <a:latin typeface="Times New Roman" charset="0"/>
                <a:sym typeface="Symbol" charset="0"/>
              </a:rPr>
              <a:t>), (v</a:t>
            </a:r>
            <a:r>
              <a:rPr lang="es-MX" sz="2400" i="1" baseline="-25000">
                <a:latin typeface="Times New Roman" charset="0"/>
                <a:sym typeface="Symbol" charset="0"/>
              </a:rPr>
              <a:t>C</a:t>
            </a:r>
            <a:r>
              <a:rPr lang="es-MX" sz="2400" i="1">
                <a:latin typeface="Times New Roman" charset="0"/>
                <a:sym typeface="Symbol" charset="0"/>
              </a:rPr>
              <a:t>, v</a:t>
            </a:r>
            <a:r>
              <a:rPr lang="es-MX" sz="2400" i="1" baseline="-25000">
                <a:latin typeface="Times New Roman" charset="0"/>
                <a:sym typeface="Symbol" charset="0"/>
              </a:rPr>
              <a:t>E</a:t>
            </a:r>
            <a:r>
              <a:rPr lang="es-MX" sz="2400" i="1">
                <a:latin typeface="Times New Roman" charset="0"/>
                <a:sym typeface="Symbol" charset="0"/>
              </a:rPr>
              <a:t>), (v</a:t>
            </a:r>
            <a:r>
              <a:rPr lang="es-MX" sz="2400" i="1" baseline="-25000">
                <a:latin typeface="Times New Roman" charset="0"/>
                <a:sym typeface="Symbol" charset="0"/>
              </a:rPr>
              <a:t>B</a:t>
            </a:r>
            <a:r>
              <a:rPr lang="es-MX" sz="2400" i="1">
                <a:latin typeface="Times New Roman" charset="0"/>
                <a:sym typeface="Symbol" charset="0"/>
              </a:rPr>
              <a:t>, v</a:t>
            </a:r>
            <a:r>
              <a:rPr lang="es-MX" sz="2400" i="1" baseline="-25000">
                <a:latin typeface="Times New Roman" charset="0"/>
                <a:sym typeface="Symbol" charset="0"/>
              </a:rPr>
              <a:t>E</a:t>
            </a:r>
            <a:r>
              <a:rPr lang="es-MX" sz="2400" i="1">
                <a:latin typeface="Times New Roman" charset="0"/>
                <a:sym typeface="Symbol" charset="0"/>
              </a:rPr>
              <a:t>)} </a:t>
            </a:r>
          </a:p>
          <a:p>
            <a:pPr lvl="1">
              <a:buFontTx/>
              <a:buNone/>
            </a:pPr>
            <a:r>
              <a:rPr lang="es-MX" sz="2400" i="1">
                <a:latin typeface="Times New Roman" charset="0"/>
                <a:sym typeface="Symbol" charset="0"/>
              </a:rPr>
              <a:t>Y = {{v</a:t>
            </a:r>
            <a:r>
              <a:rPr lang="es-MX" sz="2400" i="1" baseline="-25000">
                <a:latin typeface="Times New Roman" charset="0"/>
                <a:sym typeface="Symbol" charset="0"/>
              </a:rPr>
              <a:t>A </a:t>
            </a:r>
            <a:r>
              <a:rPr lang="es-MX" sz="2400" i="1">
                <a:latin typeface="Times New Roman" charset="0"/>
                <a:sym typeface="Symbol" charset="0"/>
              </a:rPr>
              <a:t>,v</a:t>
            </a:r>
            <a:r>
              <a:rPr lang="es-MX" sz="2400" i="1" baseline="-25000">
                <a:latin typeface="Times New Roman" charset="0"/>
                <a:sym typeface="Symbol" charset="0"/>
              </a:rPr>
              <a:t>B </a:t>
            </a:r>
            <a:r>
              <a:rPr lang="es-MX" sz="2400" i="1">
                <a:latin typeface="Times New Roman" charset="0"/>
                <a:sym typeface="Symbol" charset="0"/>
              </a:rPr>
              <a:t> ,v</a:t>
            </a:r>
            <a:r>
              <a:rPr lang="es-MX" sz="2400" i="1" baseline="-25000">
                <a:latin typeface="Times New Roman" charset="0"/>
                <a:sym typeface="Symbol" charset="0"/>
              </a:rPr>
              <a:t>C </a:t>
            </a:r>
            <a:r>
              <a:rPr lang="es-MX" sz="2400" i="1">
                <a:latin typeface="Times New Roman" charset="0"/>
                <a:sym typeface="Symbol" charset="0"/>
              </a:rPr>
              <a:t>,v</a:t>
            </a:r>
            <a:r>
              <a:rPr lang="es-MX" sz="2400" i="1" baseline="-25000">
                <a:latin typeface="Times New Roman" charset="0"/>
                <a:sym typeface="Symbol" charset="0"/>
              </a:rPr>
              <a:t>E</a:t>
            </a:r>
            <a:r>
              <a:rPr lang="es-MX" sz="2400" i="1">
                <a:latin typeface="Times New Roman" charset="0"/>
                <a:sym typeface="Symbol" charset="0"/>
              </a:rPr>
              <a:t>} {v</a:t>
            </a:r>
            <a:r>
              <a:rPr lang="es-MX" sz="2400" i="1" baseline="-25000">
                <a:latin typeface="Times New Roman" charset="0"/>
                <a:sym typeface="Symbol" charset="0"/>
              </a:rPr>
              <a:t>D</a:t>
            </a:r>
            <a:r>
              <a:rPr lang="es-MX" sz="2400" i="1">
                <a:latin typeface="Times New Roman" charset="0"/>
                <a:sym typeface="Symbol" charset="0"/>
              </a:rPr>
              <a:t>}}</a:t>
            </a:r>
          </a:p>
          <a:p>
            <a:pPr lvl="1">
              <a:buFontTx/>
              <a:buNone/>
            </a:pPr>
            <a:r>
              <a:rPr lang="es-MX" sz="2400" i="1">
                <a:latin typeface="Times New Roman" charset="0"/>
                <a:sym typeface="Symbol" charset="0"/>
              </a:rPr>
              <a:t>A = {(v</a:t>
            </a:r>
            <a:r>
              <a:rPr lang="es-MX" sz="2400" i="1" baseline="-25000">
                <a:latin typeface="Times New Roman" charset="0"/>
                <a:sym typeface="Symbol" charset="0"/>
              </a:rPr>
              <a:t>C</a:t>
            </a:r>
            <a:r>
              <a:rPr lang="es-MX" sz="2400" i="1">
                <a:latin typeface="Times New Roman" charset="0"/>
                <a:sym typeface="Symbol" charset="0"/>
              </a:rPr>
              <a:t>, v</a:t>
            </a:r>
            <a:r>
              <a:rPr lang="es-MX" sz="2400" i="1" baseline="-25000">
                <a:latin typeface="Times New Roman" charset="0"/>
                <a:sym typeface="Symbol" charset="0"/>
              </a:rPr>
              <a:t>D</a:t>
            </a:r>
            <a:r>
              <a:rPr lang="es-MX" sz="2400" i="1">
                <a:latin typeface="Times New Roman" charset="0"/>
                <a:sym typeface="Symbol" charset="0"/>
              </a:rPr>
              <a:t>), (v</a:t>
            </a:r>
            <a:r>
              <a:rPr lang="es-MX" sz="2400" i="1" baseline="-25000">
                <a:latin typeface="Times New Roman" charset="0"/>
                <a:sym typeface="Symbol" charset="0"/>
              </a:rPr>
              <a:t>D</a:t>
            </a:r>
            <a:r>
              <a:rPr lang="es-MX" sz="2400" i="1">
                <a:latin typeface="Times New Roman" charset="0"/>
                <a:sym typeface="Symbol" charset="0"/>
              </a:rPr>
              <a:t>, v</a:t>
            </a:r>
            <a:r>
              <a:rPr lang="es-MX" sz="2400" i="1" baseline="-25000">
                <a:latin typeface="Times New Roman" charset="0"/>
                <a:sym typeface="Symbol" charset="0"/>
              </a:rPr>
              <a:t>E</a:t>
            </a:r>
            <a:r>
              <a:rPr lang="es-MX" sz="2400" i="1">
                <a:latin typeface="Times New Roman" charset="0"/>
                <a:sym typeface="Symbol" charset="0"/>
              </a:rPr>
              <a:t>), (v</a:t>
            </a:r>
            <a:r>
              <a:rPr lang="es-MX" sz="2400" i="1" baseline="-25000">
                <a:latin typeface="Times New Roman" charset="0"/>
                <a:sym typeface="Symbol" charset="0"/>
              </a:rPr>
              <a:t>B</a:t>
            </a:r>
            <a:r>
              <a:rPr lang="es-MX" sz="2400" i="1">
                <a:latin typeface="Times New Roman" charset="0"/>
                <a:sym typeface="Symbol" charset="0"/>
              </a:rPr>
              <a:t>, v</a:t>
            </a:r>
            <a:r>
              <a:rPr lang="es-MX" sz="2400" i="1" baseline="-25000">
                <a:latin typeface="Times New Roman" charset="0"/>
                <a:sym typeface="Symbol" charset="0"/>
              </a:rPr>
              <a:t>C</a:t>
            </a:r>
            <a:r>
              <a:rPr lang="es-MX" sz="2400" i="1">
                <a:latin typeface="Times New Roman" charset="0"/>
                <a:sym typeface="Symbol" charset="0"/>
              </a:rPr>
              <a:t>), (v</a:t>
            </a:r>
            <a:r>
              <a:rPr lang="es-MX" sz="2400" i="1" baseline="-25000">
                <a:latin typeface="Times New Roman" charset="0"/>
                <a:sym typeface="Symbol" charset="0"/>
              </a:rPr>
              <a:t>A</a:t>
            </a:r>
            <a:r>
              <a:rPr lang="es-MX" sz="2400" i="1">
                <a:latin typeface="Times New Roman" charset="0"/>
                <a:sym typeface="Symbol" charset="0"/>
              </a:rPr>
              <a:t>, v</a:t>
            </a:r>
            <a:r>
              <a:rPr lang="es-MX" sz="2400" i="1" baseline="-25000">
                <a:latin typeface="Times New Roman" charset="0"/>
                <a:sym typeface="Symbol" charset="0"/>
              </a:rPr>
              <a:t>D</a:t>
            </a:r>
            <a:r>
              <a:rPr lang="es-MX" sz="2400" i="1">
                <a:latin typeface="Times New Roman" charset="0"/>
                <a:sym typeface="Symbol" charset="0"/>
              </a:rPr>
              <a:t>), (v</a:t>
            </a:r>
            <a:r>
              <a:rPr lang="es-MX" sz="2400" i="1" baseline="-25000">
                <a:latin typeface="Times New Roman" charset="0"/>
                <a:sym typeface="Symbol" charset="0"/>
              </a:rPr>
              <a:t>A</a:t>
            </a:r>
            <a:r>
              <a:rPr lang="es-MX" sz="2400" i="1">
                <a:latin typeface="Times New Roman" charset="0"/>
                <a:sym typeface="Symbol" charset="0"/>
              </a:rPr>
              <a:t>, v</a:t>
            </a:r>
            <a:r>
              <a:rPr lang="es-MX" sz="2400" i="1" baseline="-25000">
                <a:latin typeface="Times New Roman" charset="0"/>
                <a:sym typeface="Symbol" charset="0"/>
              </a:rPr>
              <a:t>C</a:t>
            </a:r>
            <a:r>
              <a:rPr lang="es-MX" sz="2400" i="1">
                <a:latin typeface="Times New Roman" charset="0"/>
                <a:sym typeface="Symbol" charset="0"/>
              </a:rPr>
              <a:t>)}</a:t>
            </a:r>
          </a:p>
          <a:p>
            <a:pPr lvl="1">
              <a:buFontTx/>
              <a:buNone/>
            </a:pPr>
            <a:endParaRPr lang="es-MX" sz="2400" i="1">
              <a:latin typeface="Times New Roman" charset="0"/>
              <a:sym typeface="Symbol" charset="0"/>
            </a:endParaRPr>
          </a:p>
          <a:p>
            <a:pPr lvl="1">
              <a:buFontTx/>
              <a:buNone/>
            </a:pPr>
            <a:r>
              <a:rPr lang="es-MX" sz="2400" i="1">
                <a:latin typeface="Times New Roman" charset="0"/>
                <a:sym typeface="Symbol" charset="0"/>
              </a:rPr>
              <a:t>Seleccionar el arco de menor costo de A y si une a dos subconjuntos de Y, unirlos y agregar el arco a S</a:t>
            </a: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CDAD79E0-F9B3-9E42-B393-439896D887D8}" type="slidenum">
              <a:rPr lang="es-MX" sz="1600">
                <a:latin typeface="Arial Narrow" charset="0"/>
              </a:rPr>
              <a:pPr/>
              <a:t>21</a:t>
            </a:fld>
            <a:endParaRPr lang="es-MX" sz="1600">
              <a:latin typeface="Arial Narrow" charset="0"/>
            </a:endParaRPr>
          </a:p>
        </p:txBody>
      </p:sp>
      <p:sp>
        <p:nvSpPr>
          <p:cNvPr id="22531" name="Rectangle 2"/>
          <p:cNvSpPr>
            <a:spLocks noGrp="1" noChangeArrowheads="1"/>
          </p:cNvSpPr>
          <p:nvPr>
            <p:ph type="title"/>
          </p:nvPr>
        </p:nvSpPr>
        <p:spPr/>
        <p:txBody>
          <a:bodyPr/>
          <a:lstStyle/>
          <a:p>
            <a:r>
              <a:rPr lang="es-MX">
                <a:latin typeface="Tahoma" charset="0"/>
              </a:rPr>
              <a:t>Ejemplo</a:t>
            </a:r>
          </a:p>
        </p:txBody>
      </p:sp>
      <p:sp>
        <p:nvSpPr>
          <p:cNvPr id="22532" name="Rectangle 3"/>
          <p:cNvSpPr>
            <a:spLocks noChangeArrowheads="1"/>
          </p:cNvSpPr>
          <p:nvPr/>
        </p:nvSpPr>
        <p:spPr bwMode="auto">
          <a:xfrm>
            <a:off x="2395538" y="52752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7</a:t>
            </a:r>
          </a:p>
        </p:txBody>
      </p:sp>
      <p:sp>
        <p:nvSpPr>
          <p:cNvPr id="22533" name="Oval 4"/>
          <p:cNvSpPr>
            <a:spLocks noChangeArrowheads="1"/>
          </p:cNvSpPr>
          <p:nvPr/>
        </p:nvSpPr>
        <p:spPr bwMode="auto">
          <a:xfrm>
            <a:off x="993775" y="2708275"/>
            <a:ext cx="771525"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22534" name="Oval 5"/>
          <p:cNvSpPr>
            <a:spLocks noChangeArrowheads="1"/>
          </p:cNvSpPr>
          <p:nvPr/>
        </p:nvSpPr>
        <p:spPr bwMode="auto">
          <a:xfrm>
            <a:off x="3590925" y="2730500"/>
            <a:ext cx="773113"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22535" name="Oval 6"/>
          <p:cNvSpPr>
            <a:spLocks noChangeArrowheads="1"/>
          </p:cNvSpPr>
          <p:nvPr/>
        </p:nvSpPr>
        <p:spPr bwMode="auto">
          <a:xfrm>
            <a:off x="2225675" y="3851275"/>
            <a:ext cx="773113" cy="519113"/>
          </a:xfrm>
          <a:prstGeom prst="ellipse">
            <a:avLst/>
          </a:prstGeom>
          <a:solidFill>
            <a:srgbClr val="CCFF99"/>
          </a:solidFill>
          <a:ln w="38100">
            <a:solidFill>
              <a:srgbClr val="CC0000"/>
            </a:solidFill>
            <a:round/>
            <a:headEnd/>
            <a:tailEnd/>
          </a:ln>
        </p:spPr>
        <p:txBody>
          <a:bodyPr wrap="none" anchor="ctr"/>
          <a:lstStyle/>
          <a:p>
            <a:endParaRPr lang="en-US"/>
          </a:p>
        </p:txBody>
      </p:sp>
      <p:sp>
        <p:nvSpPr>
          <p:cNvPr id="22536" name="Oval 7"/>
          <p:cNvSpPr>
            <a:spLocks noChangeArrowheads="1"/>
          </p:cNvSpPr>
          <p:nvPr/>
        </p:nvSpPr>
        <p:spPr bwMode="auto">
          <a:xfrm>
            <a:off x="966788" y="5014913"/>
            <a:ext cx="771525"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22537" name="Oval 8"/>
          <p:cNvSpPr>
            <a:spLocks noChangeArrowheads="1"/>
          </p:cNvSpPr>
          <p:nvPr/>
        </p:nvSpPr>
        <p:spPr bwMode="auto">
          <a:xfrm>
            <a:off x="3563938" y="5035550"/>
            <a:ext cx="773112"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22538" name="Line 9"/>
          <p:cNvSpPr>
            <a:spLocks noChangeShapeType="1"/>
          </p:cNvSpPr>
          <p:nvPr/>
        </p:nvSpPr>
        <p:spPr bwMode="auto">
          <a:xfrm>
            <a:off x="1831975" y="2987675"/>
            <a:ext cx="1720850" cy="0"/>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39" name="Line 10"/>
          <p:cNvSpPr>
            <a:spLocks noChangeShapeType="1"/>
          </p:cNvSpPr>
          <p:nvPr/>
        </p:nvSpPr>
        <p:spPr bwMode="auto">
          <a:xfrm>
            <a:off x="1781175" y="5316538"/>
            <a:ext cx="17192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0" name="Line 11"/>
          <p:cNvSpPr>
            <a:spLocks noChangeShapeType="1"/>
          </p:cNvSpPr>
          <p:nvPr/>
        </p:nvSpPr>
        <p:spPr bwMode="auto">
          <a:xfrm>
            <a:off x="3963988" y="3300413"/>
            <a:ext cx="1587" cy="1704975"/>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1" name="Line 12"/>
          <p:cNvSpPr>
            <a:spLocks noChangeShapeType="1"/>
          </p:cNvSpPr>
          <p:nvPr/>
        </p:nvSpPr>
        <p:spPr bwMode="auto">
          <a:xfrm>
            <a:off x="1365250" y="3255963"/>
            <a:ext cx="1588" cy="1704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2" name="Line 13"/>
          <p:cNvSpPr>
            <a:spLocks noChangeShapeType="1"/>
          </p:cNvSpPr>
          <p:nvPr/>
        </p:nvSpPr>
        <p:spPr bwMode="auto">
          <a:xfrm flipH="1">
            <a:off x="1585913" y="4381500"/>
            <a:ext cx="903287" cy="642938"/>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3" name="Line 14"/>
          <p:cNvSpPr>
            <a:spLocks noChangeShapeType="1"/>
          </p:cNvSpPr>
          <p:nvPr/>
        </p:nvSpPr>
        <p:spPr bwMode="auto">
          <a:xfrm flipH="1">
            <a:off x="2846388" y="3255963"/>
            <a:ext cx="903287" cy="6429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4" name="Line 15"/>
          <p:cNvSpPr>
            <a:spLocks noChangeShapeType="1"/>
          </p:cNvSpPr>
          <p:nvPr/>
        </p:nvSpPr>
        <p:spPr bwMode="auto">
          <a:xfrm flipH="1" flipV="1">
            <a:off x="1584325" y="3184525"/>
            <a:ext cx="854075" cy="6873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5" name="Line 16"/>
          <p:cNvSpPr>
            <a:spLocks noChangeShapeType="1"/>
          </p:cNvSpPr>
          <p:nvPr/>
        </p:nvSpPr>
        <p:spPr bwMode="auto">
          <a:xfrm flipH="1" flipV="1">
            <a:off x="2870200" y="4348163"/>
            <a:ext cx="879475" cy="711200"/>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6" name="Rectangle 17"/>
          <p:cNvSpPr>
            <a:spLocks noChangeArrowheads="1"/>
          </p:cNvSpPr>
          <p:nvPr/>
        </p:nvSpPr>
        <p:spPr bwMode="auto">
          <a:xfrm>
            <a:off x="1084263" y="2671763"/>
            <a:ext cx="4381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A</a:t>
            </a:r>
          </a:p>
        </p:txBody>
      </p:sp>
      <p:sp>
        <p:nvSpPr>
          <p:cNvPr id="22547" name="Rectangle 18"/>
          <p:cNvSpPr>
            <a:spLocks noChangeArrowheads="1"/>
          </p:cNvSpPr>
          <p:nvPr/>
        </p:nvSpPr>
        <p:spPr bwMode="auto">
          <a:xfrm>
            <a:off x="3656013" y="2692400"/>
            <a:ext cx="5064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B</a:t>
            </a:r>
          </a:p>
        </p:txBody>
      </p:sp>
      <p:sp>
        <p:nvSpPr>
          <p:cNvPr id="22548" name="Rectangle 19"/>
          <p:cNvSpPr>
            <a:spLocks noChangeArrowheads="1"/>
          </p:cNvSpPr>
          <p:nvPr/>
        </p:nvSpPr>
        <p:spPr bwMode="auto">
          <a:xfrm>
            <a:off x="2317750" y="3792538"/>
            <a:ext cx="5270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C</a:t>
            </a:r>
          </a:p>
        </p:txBody>
      </p:sp>
      <p:sp>
        <p:nvSpPr>
          <p:cNvPr id="22549" name="Rectangle 20"/>
          <p:cNvSpPr>
            <a:spLocks noChangeArrowheads="1"/>
          </p:cNvSpPr>
          <p:nvPr/>
        </p:nvSpPr>
        <p:spPr bwMode="auto">
          <a:xfrm>
            <a:off x="1003300" y="495617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D</a:t>
            </a:r>
          </a:p>
        </p:txBody>
      </p:sp>
      <p:sp>
        <p:nvSpPr>
          <p:cNvPr id="22550" name="Rectangle 21"/>
          <p:cNvSpPr>
            <a:spLocks noChangeArrowheads="1"/>
          </p:cNvSpPr>
          <p:nvPr/>
        </p:nvSpPr>
        <p:spPr bwMode="auto">
          <a:xfrm>
            <a:off x="3629025" y="497522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E</a:t>
            </a:r>
          </a:p>
        </p:txBody>
      </p:sp>
      <p:sp>
        <p:nvSpPr>
          <p:cNvPr id="22551" name="Rectangle 22"/>
          <p:cNvSpPr>
            <a:spLocks noChangeArrowheads="1"/>
          </p:cNvSpPr>
          <p:nvPr/>
        </p:nvSpPr>
        <p:spPr bwMode="auto">
          <a:xfrm>
            <a:off x="2317750" y="2416175"/>
            <a:ext cx="358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2</a:t>
            </a:r>
          </a:p>
        </p:txBody>
      </p:sp>
      <p:sp>
        <p:nvSpPr>
          <p:cNvPr id="22552" name="Rectangle 23"/>
          <p:cNvSpPr>
            <a:spLocks noChangeArrowheads="1"/>
          </p:cNvSpPr>
          <p:nvPr/>
        </p:nvSpPr>
        <p:spPr bwMode="auto">
          <a:xfrm>
            <a:off x="4022725" y="370681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5</a:t>
            </a:r>
          </a:p>
        </p:txBody>
      </p:sp>
      <p:sp>
        <p:nvSpPr>
          <p:cNvPr id="22553" name="Rectangle 24"/>
          <p:cNvSpPr>
            <a:spLocks noChangeArrowheads="1"/>
          </p:cNvSpPr>
          <p:nvPr/>
        </p:nvSpPr>
        <p:spPr bwMode="auto">
          <a:xfrm>
            <a:off x="3235325" y="343058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9</a:t>
            </a:r>
          </a:p>
        </p:txBody>
      </p:sp>
      <p:sp>
        <p:nvSpPr>
          <p:cNvPr id="22554" name="Rectangle 25"/>
          <p:cNvSpPr>
            <a:spLocks noChangeArrowheads="1"/>
          </p:cNvSpPr>
          <p:nvPr/>
        </p:nvSpPr>
        <p:spPr bwMode="auto">
          <a:xfrm>
            <a:off x="3132138" y="411003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3</a:t>
            </a:r>
          </a:p>
        </p:txBody>
      </p:sp>
      <p:sp>
        <p:nvSpPr>
          <p:cNvPr id="22555" name="Rectangle 26"/>
          <p:cNvSpPr>
            <a:spLocks noChangeArrowheads="1"/>
          </p:cNvSpPr>
          <p:nvPr/>
        </p:nvSpPr>
        <p:spPr bwMode="auto">
          <a:xfrm>
            <a:off x="609600" y="381317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10</a:t>
            </a:r>
          </a:p>
        </p:txBody>
      </p:sp>
      <p:sp>
        <p:nvSpPr>
          <p:cNvPr id="22556" name="Rectangle 27"/>
          <p:cNvSpPr>
            <a:spLocks noChangeArrowheads="1"/>
          </p:cNvSpPr>
          <p:nvPr/>
        </p:nvSpPr>
        <p:spPr bwMode="auto">
          <a:xfrm>
            <a:off x="1401763" y="341312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12</a:t>
            </a:r>
          </a:p>
        </p:txBody>
      </p:sp>
      <p:sp>
        <p:nvSpPr>
          <p:cNvPr id="22557" name="Rectangle 28"/>
          <p:cNvSpPr>
            <a:spLocks noChangeArrowheads="1"/>
          </p:cNvSpPr>
          <p:nvPr/>
        </p:nvSpPr>
        <p:spPr bwMode="auto">
          <a:xfrm>
            <a:off x="1581150" y="41957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6</a:t>
            </a:r>
          </a:p>
        </p:txBody>
      </p:sp>
      <p:sp>
        <p:nvSpPr>
          <p:cNvPr id="22558" name="Rectangle 29"/>
          <p:cNvSpPr>
            <a:spLocks noGrp="1" noChangeArrowheads="1"/>
          </p:cNvSpPr>
          <p:nvPr>
            <p:ph type="body" idx="1"/>
          </p:nvPr>
        </p:nvSpPr>
        <p:spPr>
          <a:xfrm>
            <a:off x="4648200" y="2286000"/>
            <a:ext cx="4495800" cy="4114800"/>
          </a:xfrm>
          <a:noFill/>
        </p:spPr>
        <p:txBody>
          <a:bodyPr/>
          <a:lstStyle/>
          <a:p>
            <a:pPr lvl="1">
              <a:buFontTx/>
              <a:buNone/>
            </a:pPr>
            <a:r>
              <a:rPr lang="es-MX" sz="2400" i="1">
                <a:latin typeface="Times New Roman" charset="0"/>
              </a:rPr>
              <a:t>S = </a:t>
            </a:r>
            <a:r>
              <a:rPr lang="es-MX" sz="2400" i="1">
                <a:latin typeface="Times New Roman" charset="0"/>
                <a:sym typeface="Symbol" charset="0"/>
              </a:rPr>
              <a:t>{(v</a:t>
            </a:r>
            <a:r>
              <a:rPr lang="es-MX" sz="2400" i="1" baseline="-25000">
                <a:latin typeface="Times New Roman" charset="0"/>
                <a:sym typeface="Symbol" charset="0"/>
              </a:rPr>
              <a:t>A</a:t>
            </a:r>
            <a:r>
              <a:rPr lang="es-MX" sz="2400" i="1">
                <a:latin typeface="Times New Roman" charset="0"/>
                <a:sym typeface="Symbol" charset="0"/>
              </a:rPr>
              <a:t>, v</a:t>
            </a:r>
            <a:r>
              <a:rPr lang="es-MX" sz="2400" i="1" baseline="-25000">
                <a:latin typeface="Times New Roman" charset="0"/>
                <a:sym typeface="Symbol" charset="0"/>
              </a:rPr>
              <a:t>B</a:t>
            </a:r>
            <a:r>
              <a:rPr lang="es-MX" sz="2400" i="1">
                <a:latin typeface="Times New Roman" charset="0"/>
                <a:sym typeface="Symbol" charset="0"/>
              </a:rPr>
              <a:t>), (v</a:t>
            </a:r>
            <a:r>
              <a:rPr lang="es-MX" sz="2400" i="1" baseline="-25000">
                <a:latin typeface="Times New Roman" charset="0"/>
                <a:sym typeface="Symbol" charset="0"/>
              </a:rPr>
              <a:t>C</a:t>
            </a:r>
            <a:r>
              <a:rPr lang="es-MX" sz="2400" i="1">
                <a:latin typeface="Times New Roman" charset="0"/>
                <a:sym typeface="Symbol" charset="0"/>
              </a:rPr>
              <a:t>, v</a:t>
            </a:r>
            <a:r>
              <a:rPr lang="es-MX" sz="2400" i="1" baseline="-25000">
                <a:latin typeface="Times New Roman" charset="0"/>
                <a:sym typeface="Symbol" charset="0"/>
              </a:rPr>
              <a:t>E</a:t>
            </a:r>
            <a:r>
              <a:rPr lang="es-MX" sz="2400" i="1">
                <a:latin typeface="Times New Roman" charset="0"/>
                <a:sym typeface="Symbol" charset="0"/>
              </a:rPr>
              <a:t>), (v</a:t>
            </a:r>
            <a:r>
              <a:rPr lang="es-MX" sz="2400" i="1" baseline="-25000">
                <a:latin typeface="Times New Roman" charset="0"/>
                <a:sym typeface="Symbol" charset="0"/>
              </a:rPr>
              <a:t>B</a:t>
            </a:r>
            <a:r>
              <a:rPr lang="es-MX" sz="2400" i="1">
                <a:latin typeface="Times New Roman" charset="0"/>
                <a:sym typeface="Symbol" charset="0"/>
              </a:rPr>
              <a:t>, v</a:t>
            </a:r>
            <a:r>
              <a:rPr lang="es-MX" sz="2400" i="1" baseline="-25000">
                <a:latin typeface="Times New Roman" charset="0"/>
                <a:sym typeface="Symbol" charset="0"/>
              </a:rPr>
              <a:t>E</a:t>
            </a:r>
            <a:r>
              <a:rPr lang="es-MX" sz="2400" i="1">
                <a:latin typeface="Times New Roman" charset="0"/>
                <a:sym typeface="Symbol" charset="0"/>
              </a:rPr>
              <a:t>) , (v</a:t>
            </a:r>
            <a:r>
              <a:rPr lang="es-MX" sz="2400" i="1" baseline="-25000">
                <a:latin typeface="Times New Roman" charset="0"/>
                <a:sym typeface="Symbol" charset="0"/>
              </a:rPr>
              <a:t>C</a:t>
            </a:r>
            <a:r>
              <a:rPr lang="es-MX" sz="2400" i="1">
                <a:latin typeface="Times New Roman" charset="0"/>
                <a:sym typeface="Symbol" charset="0"/>
              </a:rPr>
              <a:t>, v</a:t>
            </a:r>
            <a:r>
              <a:rPr lang="es-MX" sz="2400" i="1" baseline="-25000">
                <a:latin typeface="Times New Roman" charset="0"/>
                <a:sym typeface="Symbol" charset="0"/>
              </a:rPr>
              <a:t>D</a:t>
            </a:r>
            <a:r>
              <a:rPr lang="es-MX" sz="2400" i="1">
                <a:latin typeface="Times New Roman" charset="0"/>
                <a:sym typeface="Symbol" charset="0"/>
              </a:rPr>
              <a:t>)} </a:t>
            </a:r>
          </a:p>
          <a:p>
            <a:pPr lvl="1">
              <a:buFontTx/>
              <a:buNone/>
            </a:pPr>
            <a:r>
              <a:rPr lang="es-MX" sz="2400" i="1">
                <a:latin typeface="Times New Roman" charset="0"/>
                <a:sym typeface="Symbol" charset="0"/>
              </a:rPr>
              <a:t>Y = {{v</a:t>
            </a:r>
            <a:r>
              <a:rPr lang="es-MX" sz="2400" i="1" baseline="-25000">
                <a:latin typeface="Times New Roman" charset="0"/>
                <a:sym typeface="Symbol" charset="0"/>
              </a:rPr>
              <a:t>A </a:t>
            </a:r>
            <a:r>
              <a:rPr lang="es-MX" sz="2400" i="1">
                <a:latin typeface="Times New Roman" charset="0"/>
                <a:sym typeface="Symbol" charset="0"/>
              </a:rPr>
              <a:t>,v</a:t>
            </a:r>
            <a:r>
              <a:rPr lang="es-MX" sz="2400" i="1" baseline="-25000">
                <a:latin typeface="Times New Roman" charset="0"/>
                <a:sym typeface="Symbol" charset="0"/>
              </a:rPr>
              <a:t>B </a:t>
            </a:r>
            <a:r>
              <a:rPr lang="es-MX" sz="2400" i="1">
                <a:latin typeface="Times New Roman" charset="0"/>
                <a:sym typeface="Symbol" charset="0"/>
              </a:rPr>
              <a:t> ,v</a:t>
            </a:r>
            <a:r>
              <a:rPr lang="es-MX" sz="2400" i="1" baseline="-25000">
                <a:latin typeface="Times New Roman" charset="0"/>
                <a:sym typeface="Symbol" charset="0"/>
              </a:rPr>
              <a:t>C </a:t>
            </a:r>
            <a:r>
              <a:rPr lang="es-MX" sz="2400" i="1">
                <a:latin typeface="Times New Roman" charset="0"/>
                <a:sym typeface="Symbol" charset="0"/>
              </a:rPr>
              <a:t>, v</a:t>
            </a:r>
            <a:r>
              <a:rPr lang="es-MX" sz="2400" i="1" baseline="-25000">
                <a:latin typeface="Times New Roman" charset="0"/>
                <a:sym typeface="Symbol" charset="0"/>
              </a:rPr>
              <a:t>D</a:t>
            </a:r>
            <a:r>
              <a:rPr lang="es-MX" sz="2400" i="1">
                <a:latin typeface="Times New Roman" charset="0"/>
                <a:sym typeface="Symbol" charset="0"/>
              </a:rPr>
              <a:t> ,v</a:t>
            </a:r>
            <a:r>
              <a:rPr lang="es-MX" sz="2400" i="1" baseline="-25000">
                <a:latin typeface="Times New Roman" charset="0"/>
                <a:sym typeface="Symbol" charset="0"/>
              </a:rPr>
              <a:t>E</a:t>
            </a:r>
            <a:r>
              <a:rPr lang="es-MX" sz="2400" i="1">
                <a:latin typeface="Times New Roman" charset="0"/>
                <a:sym typeface="Symbol" charset="0"/>
              </a:rPr>
              <a:t>}}</a:t>
            </a:r>
          </a:p>
          <a:p>
            <a:pPr lvl="1">
              <a:buFontTx/>
              <a:buNone/>
            </a:pPr>
            <a:r>
              <a:rPr lang="es-MX" sz="2400" i="1">
                <a:latin typeface="Times New Roman" charset="0"/>
                <a:sym typeface="Symbol" charset="0"/>
              </a:rPr>
              <a:t>A = {(v</a:t>
            </a:r>
            <a:r>
              <a:rPr lang="es-MX" sz="2400" i="1" baseline="-25000">
                <a:latin typeface="Times New Roman" charset="0"/>
                <a:sym typeface="Symbol" charset="0"/>
              </a:rPr>
              <a:t>D</a:t>
            </a:r>
            <a:r>
              <a:rPr lang="es-MX" sz="2400" i="1">
                <a:latin typeface="Times New Roman" charset="0"/>
                <a:sym typeface="Symbol" charset="0"/>
              </a:rPr>
              <a:t>, v</a:t>
            </a:r>
            <a:r>
              <a:rPr lang="es-MX" sz="2400" i="1" baseline="-25000">
                <a:latin typeface="Times New Roman" charset="0"/>
                <a:sym typeface="Symbol" charset="0"/>
              </a:rPr>
              <a:t>E</a:t>
            </a:r>
            <a:r>
              <a:rPr lang="es-MX" sz="2400" i="1">
                <a:latin typeface="Times New Roman" charset="0"/>
                <a:sym typeface="Symbol" charset="0"/>
              </a:rPr>
              <a:t>), (v</a:t>
            </a:r>
            <a:r>
              <a:rPr lang="es-MX" sz="2400" i="1" baseline="-25000">
                <a:latin typeface="Times New Roman" charset="0"/>
                <a:sym typeface="Symbol" charset="0"/>
              </a:rPr>
              <a:t>B</a:t>
            </a:r>
            <a:r>
              <a:rPr lang="es-MX" sz="2400" i="1">
                <a:latin typeface="Times New Roman" charset="0"/>
                <a:sym typeface="Symbol" charset="0"/>
              </a:rPr>
              <a:t>, v</a:t>
            </a:r>
            <a:r>
              <a:rPr lang="es-MX" sz="2400" i="1" baseline="-25000">
                <a:latin typeface="Times New Roman" charset="0"/>
                <a:sym typeface="Symbol" charset="0"/>
              </a:rPr>
              <a:t>C</a:t>
            </a:r>
            <a:r>
              <a:rPr lang="es-MX" sz="2400" i="1">
                <a:latin typeface="Times New Roman" charset="0"/>
                <a:sym typeface="Symbol" charset="0"/>
              </a:rPr>
              <a:t>), (v</a:t>
            </a:r>
            <a:r>
              <a:rPr lang="es-MX" sz="2400" i="1" baseline="-25000">
                <a:latin typeface="Times New Roman" charset="0"/>
                <a:sym typeface="Symbol" charset="0"/>
              </a:rPr>
              <a:t>A</a:t>
            </a:r>
            <a:r>
              <a:rPr lang="es-MX" sz="2400" i="1">
                <a:latin typeface="Times New Roman" charset="0"/>
                <a:sym typeface="Symbol" charset="0"/>
              </a:rPr>
              <a:t>, v</a:t>
            </a:r>
            <a:r>
              <a:rPr lang="es-MX" sz="2400" i="1" baseline="-25000">
                <a:latin typeface="Times New Roman" charset="0"/>
                <a:sym typeface="Symbol" charset="0"/>
              </a:rPr>
              <a:t>D</a:t>
            </a:r>
            <a:r>
              <a:rPr lang="es-MX" sz="2400" i="1">
                <a:latin typeface="Times New Roman" charset="0"/>
                <a:sym typeface="Symbol" charset="0"/>
              </a:rPr>
              <a:t>), (v</a:t>
            </a:r>
            <a:r>
              <a:rPr lang="es-MX" sz="2400" i="1" baseline="-25000">
                <a:latin typeface="Times New Roman" charset="0"/>
                <a:sym typeface="Symbol" charset="0"/>
              </a:rPr>
              <a:t>A</a:t>
            </a:r>
            <a:r>
              <a:rPr lang="es-MX" sz="2400" i="1">
                <a:latin typeface="Times New Roman" charset="0"/>
                <a:sym typeface="Symbol" charset="0"/>
              </a:rPr>
              <a:t>, v</a:t>
            </a:r>
            <a:r>
              <a:rPr lang="es-MX" sz="2400" i="1" baseline="-25000">
                <a:latin typeface="Times New Roman" charset="0"/>
                <a:sym typeface="Symbol" charset="0"/>
              </a:rPr>
              <a:t>C</a:t>
            </a:r>
            <a:r>
              <a:rPr lang="es-MX" sz="2400" i="1">
                <a:latin typeface="Times New Roman" charset="0"/>
                <a:sym typeface="Symbol" charset="0"/>
              </a:rPr>
              <a:t>)}</a:t>
            </a:r>
          </a:p>
          <a:p>
            <a:pPr lvl="1">
              <a:buFontTx/>
              <a:buNone/>
            </a:pPr>
            <a:endParaRPr lang="es-MX" sz="2400" i="1">
              <a:latin typeface="Times New Roman" charset="0"/>
              <a:sym typeface="Symbol" charset="0"/>
            </a:endParaRPr>
          </a:p>
          <a:p>
            <a:pPr lvl="1">
              <a:buFontTx/>
              <a:buNone/>
            </a:pPr>
            <a:r>
              <a:rPr lang="es-MX" sz="2400" i="1">
                <a:latin typeface="Times New Roman" charset="0"/>
                <a:sym typeface="Symbol" charset="0"/>
              </a:rPr>
              <a:t>Puesto que Y sólo contiene un subconjunto con todos los vértices, S contiene la solución.</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DD849124-6C7A-B94C-A3FF-DBE4CFD5E8B5}" type="slidenum">
              <a:rPr lang="es-MX" sz="1600">
                <a:latin typeface="Arial Narrow" charset="0"/>
              </a:rPr>
              <a:pPr/>
              <a:t>22</a:t>
            </a:fld>
            <a:endParaRPr lang="es-MX" sz="1600">
              <a:latin typeface="Arial Narrow" charset="0"/>
            </a:endParaRPr>
          </a:p>
        </p:txBody>
      </p:sp>
      <p:sp>
        <p:nvSpPr>
          <p:cNvPr id="23555" name="Rectangle 2"/>
          <p:cNvSpPr>
            <a:spLocks noGrp="1" noChangeArrowheads="1"/>
          </p:cNvSpPr>
          <p:nvPr>
            <p:ph type="title"/>
          </p:nvPr>
        </p:nvSpPr>
        <p:spPr/>
        <p:txBody>
          <a:bodyPr/>
          <a:lstStyle/>
          <a:p>
            <a:r>
              <a:rPr lang="es-MX" sz="3600">
                <a:latin typeface="Tahoma" charset="0"/>
              </a:rPr>
              <a:t>Implementación de los algoritmos</a:t>
            </a:r>
          </a:p>
        </p:txBody>
      </p:sp>
      <p:sp>
        <p:nvSpPr>
          <p:cNvPr id="182275" name="Rectangle 3"/>
          <p:cNvSpPr>
            <a:spLocks noGrp="1" noChangeArrowheads="1"/>
          </p:cNvSpPr>
          <p:nvPr>
            <p:ph type="body" idx="1"/>
          </p:nvPr>
        </p:nvSpPr>
        <p:spPr>
          <a:xfrm>
            <a:off x="228600" y="1981200"/>
            <a:ext cx="8915400" cy="4114800"/>
          </a:xfrm>
        </p:spPr>
        <p:txBody>
          <a:bodyPr/>
          <a:lstStyle/>
          <a:p>
            <a:r>
              <a:rPr lang="es-MX">
                <a:latin typeface="Arial Narrow" charset="0"/>
              </a:rPr>
              <a:t>Requieren de un tipo de dato conjunto, que permita trabajar con las operaciones de conjuntos (unión, diferencia, añadir).</a:t>
            </a:r>
          </a:p>
          <a:p>
            <a:r>
              <a:rPr lang="es-MX" b="1">
                <a:latin typeface="Arial Narrow" charset="0"/>
              </a:rPr>
              <a:t>Prim</a:t>
            </a:r>
            <a:r>
              <a:rPr lang="es-MX">
                <a:latin typeface="Arial Narrow" charset="0"/>
              </a:rPr>
              <a:t> se apoya en la matriz de transiciones, y en arreglos auxiliares </a:t>
            </a:r>
            <a:r>
              <a:rPr lang="es-MX" i="1">
                <a:latin typeface="Arial Narrow" charset="0"/>
              </a:rPr>
              <a:t>(ver detalle en libro)</a:t>
            </a:r>
            <a:r>
              <a:rPr lang="es-MX">
                <a:latin typeface="Arial Narrow" charset="0"/>
              </a:rPr>
              <a:t>.</a:t>
            </a:r>
          </a:p>
          <a:p>
            <a:r>
              <a:rPr lang="es-MX" b="1">
                <a:latin typeface="Arial Narrow" charset="0"/>
              </a:rPr>
              <a:t>Kruskal</a:t>
            </a:r>
            <a:r>
              <a:rPr lang="es-MX">
                <a:latin typeface="Arial Narrow" charset="0"/>
              </a:rPr>
              <a:t> requiere de la implementación del tipo de dato conjunto disjunto </a:t>
            </a:r>
            <a:r>
              <a:rPr lang="es-MX" i="1">
                <a:latin typeface="Arial Narrow" charset="0"/>
              </a:rPr>
              <a:t>(ver detalle en libro)</a:t>
            </a:r>
            <a:r>
              <a:rPr lang="es-MX">
                <a:latin typeface="Arial Narrow" charset="0"/>
              </a:rPr>
              <a:t>.</a:t>
            </a:r>
          </a:p>
          <a:p>
            <a:r>
              <a:rPr lang="es-MX">
                <a:latin typeface="Arial Narrow" charset="0"/>
              </a:rPr>
              <a:t>Los </a:t>
            </a:r>
            <a:r>
              <a:rPr lang="es-MX" b="1">
                <a:latin typeface="Arial Narrow" charset="0"/>
              </a:rPr>
              <a:t>HEAPS</a:t>
            </a:r>
            <a:r>
              <a:rPr lang="es-MX">
                <a:latin typeface="Arial Narrow" charset="0"/>
              </a:rPr>
              <a:t> pueden ayudar a obtener otras versiones eficientes de implementación.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2275">
                                            <p:txEl>
                                              <p:pRg st="1" end="1"/>
                                            </p:txEl>
                                          </p:spTgt>
                                        </p:tgtEl>
                                        <p:attrNameLst>
                                          <p:attrName>style.visibility</p:attrName>
                                        </p:attrNameLst>
                                      </p:cBhvr>
                                      <p:to>
                                        <p:strVal val="visible"/>
                                      </p:to>
                                    </p:set>
                                    <p:anim calcmode="lin" valueType="num">
                                      <p:cBhvr additive="base">
                                        <p:cTn id="7" dur="500" fill="hold"/>
                                        <p:tgtEl>
                                          <p:spTgt spid="18227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22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2275">
                                            <p:txEl>
                                              <p:pRg st="2" end="2"/>
                                            </p:txEl>
                                          </p:spTgt>
                                        </p:tgtEl>
                                        <p:attrNameLst>
                                          <p:attrName>style.visibility</p:attrName>
                                        </p:attrNameLst>
                                      </p:cBhvr>
                                      <p:to>
                                        <p:strVal val="visible"/>
                                      </p:to>
                                    </p:set>
                                    <p:anim calcmode="lin" valueType="num">
                                      <p:cBhvr additive="base">
                                        <p:cTn id="13" dur="500" fill="hold"/>
                                        <p:tgtEl>
                                          <p:spTgt spid="18227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22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2275">
                                            <p:txEl>
                                              <p:pRg st="3" end="3"/>
                                            </p:txEl>
                                          </p:spTgt>
                                        </p:tgtEl>
                                        <p:attrNameLst>
                                          <p:attrName>style.visibility</p:attrName>
                                        </p:attrNameLst>
                                      </p:cBhvr>
                                      <p:to>
                                        <p:strVal val="visible"/>
                                      </p:to>
                                    </p:set>
                                    <p:anim calcmode="lin" valueType="num">
                                      <p:cBhvr additive="base">
                                        <p:cTn id="19" dur="500" fill="hold"/>
                                        <p:tgtEl>
                                          <p:spTgt spid="18227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227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CAE96C68-534E-EF44-95F2-09D3FC574C98}" type="slidenum">
              <a:rPr lang="es-MX" sz="1600">
                <a:latin typeface="Arial Narrow" charset="0"/>
              </a:rPr>
              <a:pPr/>
              <a:t>23</a:t>
            </a:fld>
            <a:endParaRPr lang="es-MX" sz="1600">
              <a:latin typeface="Arial Narrow" charset="0"/>
            </a:endParaRPr>
          </a:p>
        </p:txBody>
      </p:sp>
      <p:sp>
        <p:nvSpPr>
          <p:cNvPr id="24579" name="Rectangle 2"/>
          <p:cNvSpPr>
            <a:spLocks noGrp="1" noChangeArrowheads="1"/>
          </p:cNvSpPr>
          <p:nvPr>
            <p:ph type="title"/>
          </p:nvPr>
        </p:nvSpPr>
        <p:spPr/>
        <p:txBody>
          <a:bodyPr/>
          <a:lstStyle/>
          <a:p>
            <a:r>
              <a:rPr lang="es-MX" sz="3600">
                <a:latin typeface="Tahoma" charset="0"/>
              </a:rPr>
              <a:t>¿Cómo se comprueba que los algoritmos son correctos?</a:t>
            </a:r>
          </a:p>
        </p:txBody>
      </p:sp>
      <p:sp>
        <p:nvSpPr>
          <p:cNvPr id="183299" name="Rectangle 3"/>
          <p:cNvSpPr>
            <a:spLocks noGrp="1" noChangeArrowheads="1"/>
          </p:cNvSpPr>
          <p:nvPr>
            <p:ph type="body" idx="1"/>
          </p:nvPr>
        </p:nvSpPr>
        <p:spPr>
          <a:xfrm>
            <a:off x="304800" y="1981200"/>
            <a:ext cx="8610600" cy="4114800"/>
          </a:xfrm>
        </p:spPr>
        <p:txBody>
          <a:bodyPr/>
          <a:lstStyle/>
          <a:p>
            <a:r>
              <a:rPr lang="es-MX">
                <a:latin typeface="Arial Narrow" charset="0"/>
              </a:rPr>
              <a:t>En el caso de la </a:t>
            </a:r>
            <a:r>
              <a:rPr lang="es-MX" b="1">
                <a:latin typeface="Arial Narrow" charset="0"/>
              </a:rPr>
              <a:t>programación dinámica</a:t>
            </a:r>
            <a:r>
              <a:rPr lang="es-MX">
                <a:latin typeface="Arial Narrow" charset="0"/>
              </a:rPr>
              <a:t>, basta comprobar que se cumple el principio de optimalidad para saber que se tiene un algoritmo válido…</a:t>
            </a:r>
          </a:p>
          <a:p>
            <a:r>
              <a:rPr lang="es-MX">
                <a:latin typeface="Arial Narrow" charset="0"/>
              </a:rPr>
              <a:t>En el caso de </a:t>
            </a:r>
            <a:r>
              <a:rPr lang="es-MX" b="1">
                <a:latin typeface="Arial Narrow" charset="0"/>
              </a:rPr>
              <a:t>divide y vencerás</a:t>
            </a:r>
            <a:r>
              <a:rPr lang="es-MX">
                <a:latin typeface="Arial Narrow" charset="0"/>
              </a:rPr>
              <a:t>, la recursividad está fundamentada, y comprueba la validez del algoritmo…</a:t>
            </a:r>
          </a:p>
          <a:p>
            <a:r>
              <a:rPr lang="es-MX">
                <a:latin typeface="Arial Narrow" charset="0"/>
              </a:rPr>
              <a:t>En el caso de </a:t>
            </a:r>
            <a:r>
              <a:rPr lang="es-MX" b="1">
                <a:latin typeface="Arial Narrow" charset="0"/>
              </a:rPr>
              <a:t>algoritmos voraces</a:t>
            </a:r>
            <a:r>
              <a:rPr lang="es-MX">
                <a:latin typeface="Arial Narrow" charset="0"/>
              </a:rPr>
              <a:t>, se requiere una demostración matemática específica dependiendo del problema, y normalmente es más compleja </a:t>
            </a:r>
            <a:r>
              <a:rPr lang="es-MX" i="1">
                <a:latin typeface="Arial Narrow" charset="0"/>
              </a:rPr>
              <a:t>(ver demostración de Prim y Kruskal en libro).</a:t>
            </a:r>
            <a:endParaRPr lang="es-MX">
              <a:latin typeface="Arial Narro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3299">
                                            <p:txEl>
                                              <p:pRg st="1" end="1"/>
                                            </p:txEl>
                                          </p:spTgt>
                                        </p:tgtEl>
                                        <p:attrNameLst>
                                          <p:attrName>style.visibility</p:attrName>
                                        </p:attrNameLst>
                                      </p:cBhvr>
                                      <p:to>
                                        <p:strVal val="visible"/>
                                      </p:to>
                                    </p:set>
                                    <p:anim calcmode="lin" valueType="num">
                                      <p:cBhvr additive="base">
                                        <p:cTn id="7" dur="500" fill="hold"/>
                                        <p:tgtEl>
                                          <p:spTgt spid="183299">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32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3299">
                                            <p:txEl>
                                              <p:pRg st="2" end="2"/>
                                            </p:txEl>
                                          </p:spTgt>
                                        </p:tgtEl>
                                        <p:attrNameLst>
                                          <p:attrName>style.visibility</p:attrName>
                                        </p:attrNameLst>
                                      </p:cBhvr>
                                      <p:to>
                                        <p:strVal val="visible"/>
                                      </p:to>
                                    </p:set>
                                    <p:anim calcmode="lin" valueType="num">
                                      <p:cBhvr additive="base">
                                        <p:cTn id="13" dur="500" fill="hold"/>
                                        <p:tgtEl>
                                          <p:spTgt spid="18329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329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14BC97E5-080C-8042-B335-9343111DB1DC}" type="slidenum">
              <a:rPr lang="es-MX" sz="1600">
                <a:latin typeface="Arial Narrow" charset="0"/>
              </a:rPr>
              <a:pPr/>
              <a:t>24</a:t>
            </a:fld>
            <a:endParaRPr lang="es-MX" sz="1600">
              <a:latin typeface="Arial Narrow" charset="0"/>
            </a:endParaRPr>
          </a:p>
        </p:txBody>
      </p:sp>
      <p:sp>
        <p:nvSpPr>
          <p:cNvPr id="25603" name="Rectangle 2"/>
          <p:cNvSpPr>
            <a:spLocks noGrp="1" noChangeArrowheads="1"/>
          </p:cNvSpPr>
          <p:nvPr>
            <p:ph type="title"/>
          </p:nvPr>
        </p:nvSpPr>
        <p:spPr/>
        <p:txBody>
          <a:bodyPr/>
          <a:lstStyle/>
          <a:p>
            <a:r>
              <a:rPr lang="es-MX" sz="3600">
                <a:latin typeface="Tahoma" charset="0"/>
              </a:rPr>
              <a:t>¿Cómo es el comportamiento de los algoritmos?</a:t>
            </a:r>
          </a:p>
        </p:txBody>
      </p:sp>
      <p:sp>
        <p:nvSpPr>
          <p:cNvPr id="184323" name="Rectangle 3"/>
          <p:cNvSpPr>
            <a:spLocks noGrp="1" noChangeArrowheads="1"/>
          </p:cNvSpPr>
          <p:nvPr>
            <p:ph type="body" idx="1"/>
          </p:nvPr>
        </p:nvSpPr>
        <p:spPr>
          <a:xfrm>
            <a:off x="228600" y="1981200"/>
            <a:ext cx="8534400" cy="4114800"/>
          </a:xfrm>
        </p:spPr>
        <p:txBody>
          <a:bodyPr/>
          <a:lstStyle/>
          <a:p>
            <a:r>
              <a:rPr lang="es-MX">
                <a:latin typeface="Arial Narrow" charset="0"/>
              </a:rPr>
              <a:t>Sea </a:t>
            </a:r>
            <a:r>
              <a:rPr lang="es-MX" b="1" i="1">
                <a:latin typeface="Arial Narrow" charset="0"/>
              </a:rPr>
              <a:t>n</a:t>
            </a:r>
            <a:r>
              <a:rPr lang="es-MX">
                <a:latin typeface="Arial Narrow" charset="0"/>
              </a:rPr>
              <a:t> la cantidad de vértices en el grafo y </a:t>
            </a:r>
            <a:r>
              <a:rPr lang="es-MX" b="1" i="1">
                <a:latin typeface="Arial Narrow" charset="0"/>
              </a:rPr>
              <a:t>m</a:t>
            </a:r>
            <a:r>
              <a:rPr lang="es-MX">
                <a:latin typeface="Arial Narrow" charset="0"/>
              </a:rPr>
              <a:t> la cantidad de arcos.</a:t>
            </a:r>
            <a:endParaRPr lang="es-MX" b="1">
              <a:latin typeface="Arial Narrow" charset="0"/>
            </a:endParaRPr>
          </a:p>
          <a:p>
            <a:r>
              <a:rPr lang="es-MX" b="1">
                <a:latin typeface="Arial Narrow" charset="0"/>
              </a:rPr>
              <a:t>Prim:</a:t>
            </a:r>
          </a:p>
          <a:p>
            <a:pPr lvl="1"/>
            <a:r>
              <a:rPr lang="es-MX">
                <a:latin typeface="Arial Narrow" charset="0"/>
              </a:rPr>
              <a:t>Comportamiento igual para todos los casos</a:t>
            </a:r>
          </a:p>
          <a:p>
            <a:pPr lvl="1"/>
            <a:r>
              <a:rPr lang="es-MX">
                <a:latin typeface="Arial Narrow" charset="0"/>
              </a:rPr>
              <a:t>Complejidad de tiempo: </a:t>
            </a:r>
            <a:r>
              <a:rPr lang="es-MX" b="1">
                <a:effectLst>
                  <a:outerShdw blurRad="38100" dist="38100" dir="2700000" algn="tl">
                    <a:srgbClr val="DDDDDD"/>
                  </a:outerShdw>
                </a:effectLst>
                <a:latin typeface="Arial Narrow" charset="0"/>
              </a:rPr>
              <a:t>O(n</a:t>
            </a:r>
            <a:r>
              <a:rPr lang="es-MX" b="1" baseline="30000">
                <a:effectLst>
                  <a:outerShdw blurRad="38100" dist="38100" dir="2700000" algn="tl">
                    <a:srgbClr val="DDDDDD"/>
                  </a:outerShdw>
                </a:effectLst>
                <a:latin typeface="Arial Narrow" charset="0"/>
              </a:rPr>
              <a:t>2</a:t>
            </a:r>
            <a:r>
              <a:rPr lang="es-MX" b="1">
                <a:effectLst>
                  <a:outerShdw blurRad="38100" dist="38100" dir="2700000" algn="tl">
                    <a:srgbClr val="DDDDDD"/>
                  </a:outerShdw>
                </a:effectLst>
                <a:latin typeface="Arial Narrow" charset="0"/>
              </a:rPr>
              <a:t>)</a:t>
            </a:r>
            <a:r>
              <a:rPr lang="es-MX">
                <a:latin typeface="Arial Narrow" charset="0"/>
              </a:rPr>
              <a:t> </a:t>
            </a:r>
            <a:r>
              <a:rPr lang="es-MX" sz="2400" i="1">
                <a:latin typeface="Arial Narrow" charset="0"/>
              </a:rPr>
              <a:t>(ver detalle en el libro)</a:t>
            </a:r>
            <a:r>
              <a:rPr lang="es-MX">
                <a:latin typeface="Arial Narrow" charset="0"/>
              </a:rPr>
              <a:t>.</a:t>
            </a:r>
          </a:p>
          <a:p>
            <a:r>
              <a:rPr lang="es-MX" b="1">
                <a:latin typeface="Arial Narrow" charset="0"/>
              </a:rPr>
              <a:t>Kruskal:</a:t>
            </a:r>
          </a:p>
          <a:p>
            <a:pPr lvl="1"/>
            <a:r>
              <a:rPr lang="es-MX">
                <a:latin typeface="Arial Narrow" charset="0"/>
              </a:rPr>
              <a:t>Comportamiento distinto, depende de la cantidad de arcos</a:t>
            </a:r>
          </a:p>
          <a:p>
            <a:pPr lvl="1"/>
            <a:r>
              <a:rPr lang="es-MX">
                <a:latin typeface="Arial Narrow" charset="0"/>
              </a:rPr>
              <a:t>Complejidad de tiempo: </a:t>
            </a:r>
            <a:r>
              <a:rPr lang="es-MX" b="1">
                <a:effectLst>
                  <a:outerShdw blurRad="38100" dist="38100" dir="2700000" algn="tl">
                    <a:srgbClr val="DDDDDD"/>
                  </a:outerShdw>
                </a:effectLst>
                <a:latin typeface="Arial Narrow" charset="0"/>
              </a:rPr>
              <a:t>O(m log</a:t>
            </a:r>
            <a:r>
              <a:rPr lang="es-MX" b="1" baseline="-25000">
                <a:effectLst>
                  <a:outerShdw blurRad="38100" dist="38100" dir="2700000" algn="tl">
                    <a:srgbClr val="DDDDDD"/>
                  </a:outerShdw>
                </a:effectLst>
                <a:latin typeface="Arial Narrow" charset="0"/>
              </a:rPr>
              <a:t>2</a:t>
            </a:r>
            <a:r>
              <a:rPr lang="es-MX" b="1">
                <a:effectLst>
                  <a:outerShdw blurRad="38100" dist="38100" dir="2700000" algn="tl">
                    <a:srgbClr val="DDDDDD"/>
                  </a:outerShdw>
                </a:effectLst>
                <a:latin typeface="Arial Narrow" charset="0"/>
              </a:rPr>
              <a:t>m) </a:t>
            </a:r>
            <a:r>
              <a:rPr lang="es-MX" sz="2400" i="1">
                <a:latin typeface="Arial Narrow" charset="0"/>
              </a:rPr>
              <a:t>(ver detalle en el libro)</a:t>
            </a:r>
            <a:r>
              <a:rPr lang="es-MX">
                <a:latin typeface="Arial Narro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84323">
                                            <p:txEl>
                                              <p:pRg st="1" end="1"/>
                                            </p:txEl>
                                          </p:spTgt>
                                        </p:tgtEl>
                                        <p:attrNameLst>
                                          <p:attrName>style.visibility</p:attrName>
                                        </p:attrNameLst>
                                      </p:cBhvr>
                                      <p:to>
                                        <p:strVal val="visible"/>
                                      </p:to>
                                    </p:set>
                                    <p:animEffect transition="in" filter="fade">
                                      <p:cBhvr>
                                        <p:cTn id="7" dur="500"/>
                                        <p:tgtEl>
                                          <p:spTgt spid="184323">
                                            <p:txEl>
                                              <p:pRg st="1" end="1"/>
                                            </p:txEl>
                                          </p:spTgt>
                                        </p:tgtEl>
                                      </p:cBhvr>
                                    </p:animEffect>
                                    <p:anim calcmode="lin" valueType="num">
                                      <p:cBhvr>
                                        <p:cTn id="8" dur="500" fill="hold"/>
                                        <p:tgtEl>
                                          <p:spTgt spid="184323">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184323">
                                            <p:txEl>
                                              <p:pRg st="1" end="1"/>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84323">
                                            <p:txEl>
                                              <p:pRg st="2" end="2"/>
                                            </p:txEl>
                                          </p:spTgt>
                                        </p:tgtEl>
                                        <p:attrNameLst>
                                          <p:attrName>style.visibility</p:attrName>
                                        </p:attrNameLst>
                                      </p:cBhvr>
                                      <p:to>
                                        <p:strVal val="visible"/>
                                      </p:to>
                                    </p:set>
                                    <p:animEffect transition="in" filter="fade">
                                      <p:cBhvr>
                                        <p:cTn id="12" dur="500"/>
                                        <p:tgtEl>
                                          <p:spTgt spid="184323">
                                            <p:txEl>
                                              <p:pRg st="2" end="2"/>
                                            </p:txEl>
                                          </p:spTgt>
                                        </p:tgtEl>
                                      </p:cBhvr>
                                    </p:animEffect>
                                    <p:anim calcmode="lin" valueType="num">
                                      <p:cBhvr>
                                        <p:cTn id="13" dur="500" fill="hold"/>
                                        <p:tgtEl>
                                          <p:spTgt spid="184323">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184323">
                                            <p:txEl>
                                              <p:pRg st="2" end="2"/>
                                            </p:txEl>
                                          </p:spTgt>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84323">
                                            <p:txEl>
                                              <p:pRg st="3" end="3"/>
                                            </p:txEl>
                                          </p:spTgt>
                                        </p:tgtEl>
                                        <p:attrNameLst>
                                          <p:attrName>style.visibility</p:attrName>
                                        </p:attrNameLst>
                                      </p:cBhvr>
                                      <p:to>
                                        <p:strVal val="visible"/>
                                      </p:to>
                                    </p:set>
                                    <p:animEffect transition="in" filter="fade">
                                      <p:cBhvr>
                                        <p:cTn id="17" dur="500"/>
                                        <p:tgtEl>
                                          <p:spTgt spid="184323">
                                            <p:txEl>
                                              <p:pRg st="3" end="3"/>
                                            </p:txEl>
                                          </p:spTgt>
                                        </p:tgtEl>
                                      </p:cBhvr>
                                    </p:animEffect>
                                    <p:anim calcmode="lin" valueType="num">
                                      <p:cBhvr>
                                        <p:cTn id="18" dur="500" fill="hold"/>
                                        <p:tgtEl>
                                          <p:spTgt spid="184323">
                                            <p:txEl>
                                              <p:pRg st="3" end="3"/>
                                            </p:txEl>
                                          </p:spTgt>
                                        </p:tgtEl>
                                        <p:attrNameLst>
                                          <p:attrName>ppt_x</p:attrName>
                                        </p:attrNameLst>
                                      </p:cBhvr>
                                      <p:tavLst>
                                        <p:tav tm="0">
                                          <p:val>
                                            <p:strVal val="#ppt_x"/>
                                          </p:val>
                                        </p:tav>
                                        <p:tav tm="100000">
                                          <p:val>
                                            <p:strVal val="#ppt_x"/>
                                          </p:val>
                                        </p:tav>
                                      </p:tavLst>
                                    </p:anim>
                                    <p:anim calcmode="lin" valueType="num">
                                      <p:cBhvr>
                                        <p:cTn id="19" dur="500" fill="hold"/>
                                        <p:tgtEl>
                                          <p:spTgt spid="18432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184323">
                                            <p:txEl>
                                              <p:pRg st="4" end="4"/>
                                            </p:txEl>
                                          </p:spTgt>
                                        </p:tgtEl>
                                        <p:attrNameLst>
                                          <p:attrName>style.visibility</p:attrName>
                                        </p:attrNameLst>
                                      </p:cBhvr>
                                      <p:to>
                                        <p:strVal val="visible"/>
                                      </p:to>
                                    </p:set>
                                    <p:animEffect transition="in" filter="fade">
                                      <p:cBhvr>
                                        <p:cTn id="24" dur="500"/>
                                        <p:tgtEl>
                                          <p:spTgt spid="184323">
                                            <p:txEl>
                                              <p:pRg st="4" end="4"/>
                                            </p:txEl>
                                          </p:spTgt>
                                        </p:tgtEl>
                                      </p:cBhvr>
                                    </p:animEffect>
                                    <p:anim calcmode="lin" valueType="num">
                                      <p:cBhvr>
                                        <p:cTn id="25" dur="500" fill="hold"/>
                                        <p:tgtEl>
                                          <p:spTgt spid="184323">
                                            <p:txEl>
                                              <p:pRg st="4" end="4"/>
                                            </p:txEl>
                                          </p:spTgt>
                                        </p:tgtEl>
                                        <p:attrNameLst>
                                          <p:attrName>ppt_x</p:attrName>
                                        </p:attrNameLst>
                                      </p:cBhvr>
                                      <p:tavLst>
                                        <p:tav tm="0">
                                          <p:val>
                                            <p:strVal val="#ppt_x"/>
                                          </p:val>
                                        </p:tav>
                                        <p:tav tm="100000">
                                          <p:val>
                                            <p:strVal val="#ppt_x"/>
                                          </p:val>
                                        </p:tav>
                                      </p:tavLst>
                                    </p:anim>
                                    <p:anim calcmode="lin" valueType="num">
                                      <p:cBhvr>
                                        <p:cTn id="26" dur="500" fill="hold"/>
                                        <p:tgtEl>
                                          <p:spTgt spid="184323">
                                            <p:txEl>
                                              <p:pRg st="4" end="4"/>
                                            </p:txEl>
                                          </p:spTgt>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184323">
                                            <p:txEl>
                                              <p:pRg st="5" end="5"/>
                                            </p:txEl>
                                          </p:spTgt>
                                        </p:tgtEl>
                                        <p:attrNameLst>
                                          <p:attrName>style.visibility</p:attrName>
                                        </p:attrNameLst>
                                      </p:cBhvr>
                                      <p:to>
                                        <p:strVal val="visible"/>
                                      </p:to>
                                    </p:set>
                                    <p:animEffect transition="in" filter="fade">
                                      <p:cBhvr>
                                        <p:cTn id="29" dur="500"/>
                                        <p:tgtEl>
                                          <p:spTgt spid="184323">
                                            <p:txEl>
                                              <p:pRg st="5" end="5"/>
                                            </p:txEl>
                                          </p:spTgt>
                                        </p:tgtEl>
                                      </p:cBhvr>
                                    </p:animEffect>
                                    <p:anim calcmode="lin" valueType="num">
                                      <p:cBhvr>
                                        <p:cTn id="30" dur="500" fill="hold"/>
                                        <p:tgtEl>
                                          <p:spTgt spid="184323">
                                            <p:txEl>
                                              <p:pRg st="5" end="5"/>
                                            </p:txEl>
                                          </p:spTgt>
                                        </p:tgtEl>
                                        <p:attrNameLst>
                                          <p:attrName>ppt_x</p:attrName>
                                        </p:attrNameLst>
                                      </p:cBhvr>
                                      <p:tavLst>
                                        <p:tav tm="0">
                                          <p:val>
                                            <p:strVal val="#ppt_x"/>
                                          </p:val>
                                        </p:tav>
                                        <p:tav tm="100000">
                                          <p:val>
                                            <p:strVal val="#ppt_x"/>
                                          </p:val>
                                        </p:tav>
                                      </p:tavLst>
                                    </p:anim>
                                    <p:anim calcmode="lin" valueType="num">
                                      <p:cBhvr>
                                        <p:cTn id="31" dur="500" fill="hold"/>
                                        <p:tgtEl>
                                          <p:spTgt spid="184323">
                                            <p:txEl>
                                              <p:pRg st="5" end="5"/>
                                            </p:txEl>
                                          </p:spTgt>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184323">
                                            <p:txEl>
                                              <p:pRg st="6" end="6"/>
                                            </p:txEl>
                                          </p:spTgt>
                                        </p:tgtEl>
                                        <p:attrNameLst>
                                          <p:attrName>style.visibility</p:attrName>
                                        </p:attrNameLst>
                                      </p:cBhvr>
                                      <p:to>
                                        <p:strVal val="visible"/>
                                      </p:to>
                                    </p:set>
                                    <p:animEffect transition="in" filter="fade">
                                      <p:cBhvr>
                                        <p:cTn id="34" dur="500"/>
                                        <p:tgtEl>
                                          <p:spTgt spid="184323">
                                            <p:txEl>
                                              <p:pRg st="6" end="6"/>
                                            </p:txEl>
                                          </p:spTgt>
                                        </p:tgtEl>
                                      </p:cBhvr>
                                    </p:animEffect>
                                    <p:anim calcmode="lin" valueType="num">
                                      <p:cBhvr>
                                        <p:cTn id="35" dur="500" fill="hold"/>
                                        <p:tgtEl>
                                          <p:spTgt spid="184323">
                                            <p:txEl>
                                              <p:pRg st="6" end="6"/>
                                            </p:txEl>
                                          </p:spTgt>
                                        </p:tgtEl>
                                        <p:attrNameLst>
                                          <p:attrName>ppt_x</p:attrName>
                                        </p:attrNameLst>
                                      </p:cBhvr>
                                      <p:tavLst>
                                        <p:tav tm="0">
                                          <p:val>
                                            <p:strVal val="#ppt_x"/>
                                          </p:val>
                                        </p:tav>
                                        <p:tav tm="100000">
                                          <p:val>
                                            <p:strVal val="#ppt_x"/>
                                          </p:val>
                                        </p:tav>
                                      </p:tavLst>
                                    </p:anim>
                                    <p:anim calcmode="lin" valueType="num">
                                      <p:cBhvr>
                                        <p:cTn id="36" dur="500" fill="hold"/>
                                        <p:tgtEl>
                                          <p:spTgt spid="18432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106EE16F-A15D-1340-B4D8-5EC80494A2CC}" type="slidenum">
              <a:rPr lang="es-MX" sz="1600">
                <a:latin typeface="Arial Narrow" charset="0"/>
              </a:rPr>
              <a:pPr/>
              <a:t>25</a:t>
            </a:fld>
            <a:endParaRPr lang="es-MX" sz="1600">
              <a:latin typeface="Arial Narrow" charset="0"/>
            </a:endParaRPr>
          </a:p>
        </p:txBody>
      </p:sp>
      <p:sp>
        <p:nvSpPr>
          <p:cNvPr id="26627" name="Rectangle 2"/>
          <p:cNvSpPr>
            <a:spLocks noGrp="1" noChangeArrowheads="1"/>
          </p:cNvSpPr>
          <p:nvPr>
            <p:ph type="title"/>
          </p:nvPr>
        </p:nvSpPr>
        <p:spPr/>
        <p:txBody>
          <a:bodyPr/>
          <a:lstStyle/>
          <a:p>
            <a:r>
              <a:rPr lang="es-MX" sz="4000">
                <a:latin typeface="Tahoma" charset="0"/>
              </a:rPr>
              <a:t>¿Cuál de los dos algoritmos es mejor utilizar?</a:t>
            </a:r>
          </a:p>
        </p:txBody>
      </p:sp>
      <p:sp>
        <p:nvSpPr>
          <p:cNvPr id="185347" name="Rectangle 3"/>
          <p:cNvSpPr>
            <a:spLocks noGrp="1" noChangeArrowheads="1"/>
          </p:cNvSpPr>
          <p:nvPr>
            <p:ph type="body" idx="1"/>
          </p:nvPr>
        </p:nvSpPr>
        <p:spPr>
          <a:xfrm>
            <a:off x="304800" y="1981200"/>
            <a:ext cx="8610600" cy="4114800"/>
          </a:xfrm>
        </p:spPr>
        <p:txBody>
          <a:bodyPr/>
          <a:lstStyle/>
          <a:p>
            <a:r>
              <a:rPr lang="es-MX">
                <a:latin typeface="Arial Narrow" charset="0"/>
              </a:rPr>
              <a:t>¿Cuántos arcos puede tener un grafo no dirigido conectado de </a:t>
            </a:r>
            <a:r>
              <a:rPr lang="es-MX" b="1" i="1">
                <a:latin typeface="Arial Narrow" charset="0"/>
              </a:rPr>
              <a:t>n</a:t>
            </a:r>
            <a:r>
              <a:rPr lang="es-MX">
                <a:latin typeface="Arial Narrow" charset="0"/>
              </a:rPr>
              <a:t> vértices?</a:t>
            </a:r>
          </a:p>
          <a:p>
            <a:pPr lvl="1"/>
            <a:r>
              <a:rPr lang="es-MX">
                <a:latin typeface="Arial Narrow" charset="0"/>
              </a:rPr>
              <a:t>MINIMO: </a:t>
            </a:r>
            <a:r>
              <a:rPr lang="es-MX" b="1" i="1">
                <a:latin typeface="Arial Narrow" charset="0"/>
              </a:rPr>
              <a:t>m</a:t>
            </a:r>
            <a:r>
              <a:rPr lang="es-MX">
                <a:latin typeface="Arial Narrow" charset="0"/>
              </a:rPr>
              <a:t> = </a:t>
            </a:r>
            <a:r>
              <a:rPr lang="es-MX" b="1" i="1">
                <a:latin typeface="Arial Narrow" charset="0"/>
              </a:rPr>
              <a:t>n - 1</a:t>
            </a:r>
            <a:endParaRPr lang="es-MX">
              <a:latin typeface="Arial Narrow" charset="0"/>
            </a:endParaRPr>
          </a:p>
          <a:p>
            <a:pPr lvl="1"/>
            <a:r>
              <a:rPr lang="es-MX">
                <a:latin typeface="Arial Narrow" charset="0"/>
              </a:rPr>
              <a:t>MAXIMO: </a:t>
            </a:r>
            <a:r>
              <a:rPr lang="es-MX" b="1" i="1">
                <a:latin typeface="Arial Narrow" charset="0"/>
              </a:rPr>
              <a:t>m</a:t>
            </a:r>
            <a:r>
              <a:rPr lang="es-MX">
                <a:latin typeface="Arial Narrow" charset="0"/>
              </a:rPr>
              <a:t> = </a:t>
            </a:r>
            <a:r>
              <a:rPr lang="es-MX" b="1" i="1">
                <a:latin typeface="Arial Narrow" charset="0"/>
              </a:rPr>
              <a:t>n (n - 1) / 2</a:t>
            </a:r>
          </a:p>
          <a:p>
            <a:r>
              <a:rPr lang="es-MX">
                <a:latin typeface="Arial Narrow" charset="0"/>
              </a:rPr>
              <a:t>Dado que:</a:t>
            </a:r>
            <a:r>
              <a:rPr lang="es-MX">
                <a:solidFill>
                  <a:srgbClr val="A50021"/>
                </a:solidFill>
                <a:latin typeface="Arial Narrow" charset="0"/>
              </a:rPr>
              <a:t> </a:t>
            </a:r>
            <a:r>
              <a:rPr lang="es-MX" b="1" i="1">
                <a:solidFill>
                  <a:srgbClr val="CC0000"/>
                </a:solidFill>
                <a:latin typeface="Arial Narrow" charset="0"/>
              </a:rPr>
              <a:t>Prim </a:t>
            </a:r>
            <a:r>
              <a:rPr lang="es-MX" b="1" i="1">
                <a:solidFill>
                  <a:srgbClr val="CC0000"/>
                </a:solidFill>
                <a:effectLst>
                  <a:outerShdw blurRad="38100" dist="38100" dir="2700000" algn="tl">
                    <a:srgbClr val="DDDDDD"/>
                  </a:outerShdw>
                </a:effectLst>
                <a:latin typeface="Arial Narrow" charset="0"/>
              </a:rPr>
              <a:t>O(n</a:t>
            </a:r>
            <a:r>
              <a:rPr lang="es-MX" b="1" i="1" baseline="30000">
                <a:solidFill>
                  <a:srgbClr val="CC0000"/>
                </a:solidFill>
                <a:effectLst>
                  <a:outerShdw blurRad="38100" dist="38100" dir="2700000" algn="tl">
                    <a:srgbClr val="DDDDDD"/>
                  </a:outerShdw>
                </a:effectLst>
                <a:latin typeface="Arial Narrow" charset="0"/>
              </a:rPr>
              <a:t>2</a:t>
            </a:r>
            <a:r>
              <a:rPr lang="es-MX" b="1" i="1">
                <a:solidFill>
                  <a:srgbClr val="CC0000"/>
                </a:solidFill>
                <a:effectLst>
                  <a:outerShdw blurRad="38100" dist="38100" dir="2700000" algn="tl">
                    <a:srgbClr val="DDDDDD"/>
                  </a:outerShdw>
                </a:effectLst>
                <a:latin typeface="Arial Narrow" charset="0"/>
              </a:rPr>
              <a:t>)</a:t>
            </a:r>
            <a:r>
              <a:rPr lang="es-MX" b="1" i="1">
                <a:latin typeface="Arial Narrow" charset="0"/>
              </a:rPr>
              <a:t> vs. </a:t>
            </a:r>
            <a:r>
              <a:rPr lang="es-MX" b="1" i="1">
                <a:solidFill>
                  <a:srgbClr val="CC0000"/>
                </a:solidFill>
                <a:latin typeface="Arial Narrow" charset="0"/>
              </a:rPr>
              <a:t>Kruskal </a:t>
            </a:r>
            <a:r>
              <a:rPr lang="es-MX" b="1" i="1">
                <a:solidFill>
                  <a:srgbClr val="CC0000"/>
                </a:solidFill>
                <a:effectLst>
                  <a:outerShdw blurRad="38100" dist="38100" dir="2700000" algn="tl">
                    <a:srgbClr val="DDDDDD"/>
                  </a:outerShdw>
                </a:effectLst>
                <a:latin typeface="Arial Narrow" charset="0"/>
              </a:rPr>
              <a:t>O(m log</a:t>
            </a:r>
            <a:r>
              <a:rPr lang="es-MX" b="1" i="1" baseline="-25000">
                <a:solidFill>
                  <a:srgbClr val="CC0000"/>
                </a:solidFill>
                <a:effectLst>
                  <a:outerShdw blurRad="38100" dist="38100" dir="2700000" algn="tl">
                    <a:srgbClr val="DDDDDD"/>
                  </a:outerShdw>
                </a:effectLst>
                <a:latin typeface="Arial Narrow" charset="0"/>
              </a:rPr>
              <a:t>2</a:t>
            </a:r>
            <a:r>
              <a:rPr lang="es-MX" b="1" i="1">
                <a:solidFill>
                  <a:srgbClr val="CC0000"/>
                </a:solidFill>
                <a:effectLst>
                  <a:outerShdw blurRad="38100" dist="38100" dir="2700000" algn="tl">
                    <a:srgbClr val="DDDDDD"/>
                  </a:outerShdw>
                </a:effectLst>
                <a:latin typeface="Arial Narrow" charset="0"/>
              </a:rPr>
              <a:t>m)</a:t>
            </a:r>
            <a:endParaRPr lang="es-MX" b="1" i="1">
              <a:latin typeface="Arial Narrow" charset="0"/>
            </a:endParaRPr>
          </a:p>
          <a:p>
            <a:pPr lvl="1"/>
            <a:r>
              <a:rPr lang="es-MX">
                <a:latin typeface="Arial Narrow" charset="0"/>
              </a:rPr>
              <a:t>Grafo con pocos arcos: </a:t>
            </a:r>
            <a:r>
              <a:rPr lang="es-MX" b="1">
                <a:latin typeface="Arial Narrow" charset="0"/>
              </a:rPr>
              <a:t>Kruskal</a:t>
            </a:r>
            <a:r>
              <a:rPr lang="es-MX">
                <a:latin typeface="Arial Narrow" charset="0"/>
              </a:rPr>
              <a:t> es más eficiente </a:t>
            </a:r>
            <a:br>
              <a:rPr lang="es-MX">
                <a:latin typeface="Arial Narrow" charset="0"/>
              </a:rPr>
            </a:br>
            <a:r>
              <a:rPr lang="es-MX">
                <a:latin typeface="Arial Narrow" charset="0"/>
              </a:rPr>
              <a:t>( </a:t>
            </a:r>
            <a:r>
              <a:rPr lang="es-MX" b="1">
                <a:effectLst>
                  <a:outerShdw blurRad="38100" dist="38100" dir="2700000" algn="tl">
                    <a:srgbClr val="DDDDDD"/>
                  </a:outerShdw>
                </a:effectLst>
                <a:latin typeface="Arial Narrow" charset="0"/>
              </a:rPr>
              <a:t>O(n log</a:t>
            </a:r>
            <a:r>
              <a:rPr lang="es-MX" b="1" baseline="-25000">
                <a:effectLst>
                  <a:outerShdw blurRad="38100" dist="38100" dir="2700000" algn="tl">
                    <a:srgbClr val="DDDDDD"/>
                  </a:outerShdw>
                </a:effectLst>
                <a:latin typeface="Arial Narrow" charset="0"/>
              </a:rPr>
              <a:t>2</a:t>
            </a:r>
            <a:r>
              <a:rPr lang="es-MX" b="1">
                <a:effectLst>
                  <a:outerShdw blurRad="38100" dist="38100" dir="2700000" algn="tl">
                    <a:srgbClr val="DDDDDD"/>
                  </a:outerShdw>
                </a:effectLst>
                <a:latin typeface="Arial Narrow" charset="0"/>
              </a:rPr>
              <a:t>n)</a:t>
            </a:r>
            <a:r>
              <a:rPr lang="es-MX">
                <a:latin typeface="Arial Narrow" charset="0"/>
              </a:rPr>
              <a:t> vs. </a:t>
            </a:r>
            <a:r>
              <a:rPr lang="es-MX" b="1">
                <a:effectLst>
                  <a:outerShdw blurRad="38100" dist="38100" dir="2700000" algn="tl">
                    <a:srgbClr val="DDDDDD"/>
                  </a:outerShdw>
                </a:effectLst>
                <a:latin typeface="Arial Narrow" charset="0"/>
              </a:rPr>
              <a:t>O(n</a:t>
            </a:r>
            <a:r>
              <a:rPr lang="es-MX" b="1" baseline="30000">
                <a:effectLst>
                  <a:outerShdw blurRad="38100" dist="38100" dir="2700000" algn="tl">
                    <a:srgbClr val="DDDDDD"/>
                  </a:outerShdw>
                </a:effectLst>
                <a:latin typeface="Arial Narrow" charset="0"/>
              </a:rPr>
              <a:t>2</a:t>
            </a:r>
            <a:r>
              <a:rPr lang="es-MX" b="1">
                <a:effectLst>
                  <a:outerShdw blurRad="38100" dist="38100" dir="2700000" algn="tl">
                    <a:srgbClr val="DDDDDD"/>
                  </a:outerShdw>
                </a:effectLst>
                <a:latin typeface="Arial Narrow" charset="0"/>
              </a:rPr>
              <a:t>)</a:t>
            </a:r>
            <a:r>
              <a:rPr lang="es-MX">
                <a:latin typeface="Arial Narrow" charset="0"/>
              </a:rPr>
              <a:t> )</a:t>
            </a:r>
          </a:p>
          <a:p>
            <a:pPr lvl="1"/>
            <a:r>
              <a:rPr lang="es-MX">
                <a:latin typeface="Arial Narrow" charset="0"/>
              </a:rPr>
              <a:t>Grafo muy denso (altamente conectado): </a:t>
            </a:r>
            <a:r>
              <a:rPr lang="es-MX" b="1">
                <a:latin typeface="Arial Narrow" charset="0"/>
              </a:rPr>
              <a:t>Prim</a:t>
            </a:r>
            <a:r>
              <a:rPr lang="es-MX">
                <a:latin typeface="Arial Narrow" charset="0"/>
              </a:rPr>
              <a:t> es mejor</a:t>
            </a:r>
            <a:br>
              <a:rPr lang="es-MX">
                <a:latin typeface="Arial Narrow" charset="0"/>
              </a:rPr>
            </a:br>
            <a:r>
              <a:rPr lang="es-MX">
                <a:latin typeface="Arial Narrow" charset="0"/>
              </a:rPr>
              <a:t>( </a:t>
            </a:r>
            <a:r>
              <a:rPr lang="es-MX" b="1">
                <a:effectLst>
                  <a:outerShdw blurRad="38100" dist="38100" dir="2700000" algn="tl">
                    <a:srgbClr val="DDDDDD"/>
                  </a:outerShdw>
                </a:effectLst>
                <a:latin typeface="Arial Narrow" charset="0"/>
              </a:rPr>
              <a:t>O(n</a:t>
            </a:r>
            <a:r>
              <a:rPr lang="es-MX" b="1" baseline="30000">
                <a:effectLst>
                  <a:outerShdw blurRad="38100" dist="38100" dir="2700000" algn="tl">
                    <a:srgbClr val="DDDDDD"/>
                  </a:outerShdw>
                </a:effectLst>
                <a:latin typeface="Arial Narrow" charset="0"/>
              </a:rPr>
              <a:t>2</a:t>
            </a:r>
            <a:r>
              <a:rPr lang="es-MX" b="1">
                <a:effectLst>
                  <a:outerShdw blurRad="38100" dist="38100" dir="2700000" algn="tl">
                    <a:srgbClr val="DDDDDD"/>
                  </a:outerShdw>
                </a:effectLst>
                <a:latin typeface="Arial Narrow" charset="0"/>
              </a:rPr>
              <a:t>)</a:t>
            </a:r>
            <a:r>
              <a:rPr lang="es-MX">
                <a:latin typeface="Arial Narrow" charset="0"/>
              </a:rPr>
              <a:t> vs. </a:t>
            </a:r>
            <a:r>
              <a:rPr lang="es-MX" b="1">
                <a:effectLst>
                  <a:outerShdw blurRad="38100" dist="38100" dir="2700000" algn="tl">
                    <a:srgbClr val="DDDDDD"/>
                  </a:outerShdw>
                </a:effectLst>
                <a:latin typeface="Arial Narrow" charset="0"/>
              </a:rPr>
              <a:t>O(n</a:t>
            </a:r>
            <a:r>
              <a:rPr lang="es-MX" b="1" baseline="30000">
                <a:effectLst>
                  <a:outerShdw blurRad="38100" dist="38100" dir="2700000" algn="tl">
                    <a:srgbClr val="DDDDDD"/>
                  </a:outerShdw>
                </a:effectLst>
                <a:latin typeface="Arial Narrow" charset="0"/>
              </a:rPr>
              <a:t>2</a:t>
            </a:r>
            <a:r>
              <a:rPr lang="es-MX" b="1">
                <a:effectLst>
                  <a:outerShdw blurRad="38100" dist="38100" dir="2700000" algn="tl">
                    <a:srgbClr val="DDDDDD"/>
                  </a:outerShdw>
                </a:effectLst>
                <a:latin typeface="Arial Narrow" charset="0"/>
              </a:rPr>
              <a:t> log</a:t>
            </a:r>
            <a:r>
              <a:rPr lang="es-MX" b="1" baseline="-25000">
                <a:effectLst>
                  <a:outerShdw blurRad="38100" dist="38100" dir="2700000" algn="tl">
                    <a:srgbClr val="DDDDDD"/>
                  </a:outerShdw>
                </a:effectLst>
                <a:latin typeface="Arial Narrow" charset="0"/>
              </a:rPr>
              <a:t>2</a:t>
            </a:r>
            <a:r>
              <a:rPr lang="es-MX" b="1">
                <a:effectLst>
                  <a:outerShdw blurRad="38100" dist="38100" dir="2700000" algn="tl">
                    <a:srgbClr val="DDDDDD"/>
                  </a:outerShdw>
                </a:effectLst>
                <a:latin typeface="Arial Narrow" charset="0"/>
              </a:rPr>
              <a:t>n)</a:t>
            </a:r>
            <a:r>
              <a:rPr lang="es-MX">
                <a:latin typeface="Arial Narrow"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5347">
                                            <p:txEl>
                                              <p:pRg st="1" end="1"/>
                                            </p:txEl>
                                          </p:spTgt>
                                        </p:tgtEl>
                                        <p:attrNameLst>
                                          <p:attrName>style.visibility</p:attrName>
                                        </p:attrNameLst>
                                      </p:cBhvr>
                                      <p:to>
                                        <p:strVal val="visible"/>
                                      </p:to>
                                    </p:set>
                                    <p:anim calcmode="lin" valueType="num">
                                      <p:cBhvr additive="base">
                                        <p:cTn id="7" dur="500" fill="hold"/>
                                        <p:tgtEl>
                                          <p:spTgt spid="185347">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53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5347">
                                            <p:txEl>
                                              <p:pRg st="2" end="2"/>
                                            </p:txEl>
                                          </p:spTgt>
                                        </p:tgtEl>
                                        <p:attrNameLst>
                                          <p:attrName>style.visibility</p:attrName>
                                        </p:attrNameLst>
                                      </p:cBhvr>
                                      <p:to>
                                        <p:strVal val="visible"/>
                                      </p:to>
                                    </p:set>
                                    <p:anim calcmode="lin" valueType="num">
                                      <p:cBhvr additive="base">
                                        <p:cTn id="13" dur="500" fill="hold"/>
                                        <p:tgtEl>
                                          <p:spTgt spid="18534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53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5347">
                                            <p:txEl>
                                              <p:pRg st="3" end="3"/>
                                            </p:txEl>
                                          </p:spTgt>
                                        </p:tgtEl>
                                        <p:attrNameLst>
                                          <p:attrName>style.visibility</p:attrName>
                                        </p:attrNameLst>
                                      </p:cBhvr>
                                      <p:to>
                                        <p:strVal val="visible"/>
                                      </p:to>
                                    </p:set>
                                    <p:anim calcmode="lin" valueType="num">
                                      <p:cBhvr additive="base">
                                        <p:cTn id="19" dur="500" fill="hold"/>
                                        <p:tgtEl>
                                          <p:spTgt spid="18534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53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5347">
                                            <p:txEl>
                                              <p:pRg st="4" end="4"/>
                                            </p:txEl>
                                          </p:spTgt>
                                        </p:tgtEl>
                                        <p:attrNameLst>
                                          <p:attrName>style.visibility</p:attrName>
                                        </p:attrNameLst>
                                      </p:cBhvr>
                                      <p:to>
                                        <p:strVal val="visible"/>
                                      </p:to>
                                    </p:set>
                                    <p:anim calcmode="lin" valueType="num">
                                      <p:cBhvr additive="base">
                                        <p:cTn id="25" dur="500" fill="hold"/>
                                        <p:tgtEl>
                                          <p:spTgt spid="185347">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5347">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85347">
                                            <p:txEl>
                                              <p:pRg st="5" end="5"/>
                                            </p:txEl>
                                          </p:spTgt>
                                        </p:tgtEl>
                                        <p:attrNameLst>
                                          <p:attrName>style.visibility</p:attrName>
                                        </p:attrNameLst>
                                      </p:cBhvr>
                                      <p:to>
                                        <p:strVal val="visible"/>
                                      </p:to>
                                    </p:set>
                                    <p:anim calcmode="lin" valueType="num">
                                      <p:cBhvr additive="base">
                                        <p:cTn id="29" dur="500" fill="hold"/>
                                        <p:tgtEl>
                                          <p:spTgt spid="185347">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8534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bldLvl="2"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4AA1C79F-C770-464D-B9B9-4C97364BD032}" type="slidenum">
              <a:rPr lang="es-MX" sz="1600">
                <a:latin typeface="Arial Narrow" charset="0"/>
              </a:rPr>
              <a:pPr/>
              <a:t>26</a:t>
            </a:fld>
            <a:endParaRPr lang="es-MX" sz="1600">
              <a:latin typeface="Arial Narrow" charset="0"/>
            </a:endParaRPr>
          </a:p>
        </p:txBody>
      </p:sp>
      <p:sp>
        <p:nvSpPr>
          <p:cNvPr id="27651" name="Rectangle 2"/>
          <p:cNvSpPr>
            <a:spLocks noGrp="1" noChangeArrowheads="1"/>
          </p:cNvSpPr>
          <p:nvPr>
            <p:ph type="title"/>
          </p:nvPr>
        </p:nvSpPr>
        <p:spPr/>
        <p:txBody>
          <a:bodyPr/>
          <a:lstStyle/>
          <a:p>
            <a:r>
              <a:rPr lang="es-MX">
                <a:latin typeface="Tahoma" charset="0"/>
              </a:rPr>
              <a:t>EJEMPLO</a:t>
            </a:r>
          </a:p>
        </p:txBody>
      </p:sp>
      <p:sp>
        <p:nvSpPr>
          <p:cNvPr id="27652" name="Oval 5"/>
          <p:cNvSpPr>
            <a:spLocks noChangeArrowheads="1"/>
          </p:cNvSpPr>
          <p:nvPr/>
        </p:nvSpPr>
        <p:spPr bwMode="auto">
          <a:xfrm>
            <a:off x="1797050" y="2163763"/>
            <a:ext cx="381000" cy="381000"/>
          </a:xfrm>
          <a:prstGeom prst="ellipse">
            <a:avLst/>
          </a:prstGeom>
          <a:solidFill>
            <a:srgbClr val="FFCC00"/>
          </a:solidFill>
          <a:ln w="9525">
            <a:solidFill>
              <a:schemeClr val="tx1"/>
            </a:solidFill>
            <a:round/>
            <a:headEnd/>
            <a:tailEnd/>
          </a:ln>
        </p:spPr>
        <p:txBody>
          <a:bodyPr wrap="none" anchor="ctr"/>
          <a:lstStyle/>
          <a:p>
            <a:pPr algn="ctr"/>
            <a:r>
              <a:rPr lang="es-MX" sz="1800"/>
              <a:t>1</a:t>
            </a:r>
          </a:p>
        </p:txBody>
      </p:sp>
      <p:sp>
        <p:nvSpPr>
          <p:cNvPr id="27653" name="Oval 6"/>
          <p:cNvSpPr>
            <a:spLocks noChangeArrowheads="1"/>
          </p:cNvSpPr>
          <p:nvPr/>
        </p:nvSpPr>
        <p:spPr bwMode="auto">
          <a:xfrm>
            <a:off x="3092450" y="2163763"/>
            <a:ext cx="381000" cy="381000"/>
          </a:xfrm>
          <a:prstGeom prst="ellipse">
            <a:avLst/>
          </a:prstGeom>
          <a:solidFill>
            <a:srgbClr val="FFCC00"/>
          </a:solidFill>
          <a:ln w="9525">
            <a:solidFill>
              <a:schemeClr val="tx1"/>
            </a:solidFill>
            <a:round/>
            <a:headEnd/>
            <a:tailEnd/>
          </a:ln>
        </p:spPr>
        <p:txBody>
          <a:bodyPr wrap="none" anchor="ctr"/>
          <a:lstStyle/>
          <a:p>
            <a:pPr algn="ctr"/>
            <a:r>
              <a:rPr lang="es-MX" sz="1800"/>
              <a:t>2</a:t>
            </a:r>
          </a:p>
        </p:txBody>
      </p:sp>
      <p:sp>
        <p:nvSpPr>
          <p:cNvPr id="27654" name="Oval 7"/>
          <p:cNvSpPr>
            <a:spLocks noChangeArrowheads="1"/>
          </p:cNvSpPr>
          <p:nvPr/>
        </p:nvSpPr>
        <p:spPr bwMode="auto">
          <a:xfrm>
            <a:off x="501650" y="3001963"/>
            <a:ext cx="381000" cy="381000"/>
          </a:xfrm>
          <a:prstGeom prst="ellipse">
            <a:avLst/>
          </a:prstGeom>
          <a:solidFill>
            <a:srgbClr val="FFCC00"/>
          </a:solidFill>
          <a:ln w="9525">
            <a:solidFill>
              <a:schemeClr val="tx1"/>
            </a:solidFill>
            <a:round/>
            <a:headEnd/>
            <a:tailEnd/>
          </a:ln>
        </p:spPr>
        <p:txBody>
          <a:bodyPr wrap="none" anchor="ctr"/>
          <a:lstStyle/>
          <a:p>
            <a:pPr algn="ctr"/>
            <a:r>
              <a:rPr lang="es-MX" sz="1800"/>
              <a:t>3</a:t>
            </a:r>
          </a:p>
        </p:txBody>
      </p:sp>
      <p:sp>
        <p:nvSpPr>
          <p:cNvPr id="27655" name="Oval 8"/>
          <p:cNvSpPr>
            <a:spLocks noChangeArrowheads="1"/>
          </p:cNvSpPr>
          <p:nvPr/>
        </p:nvSpPr>
        <p:spPr bwMode="auto">
          <a:xfrm>
            <a:off x="1797050" y="3001963"/>
            <a:ext cx="381000" cy="381000"/>
          </a:xfrm>
          <a:prstGeom prst="ellipse">
            <a:avLst/>
          </a:prstGeom>
          <a:solidFill>
            <a:srgbClr val="FFCC00"/>
          </a:solidFill>
          <a:ln w="9525">
            <a:solidFill>
              <a:schemeClr val="tx1"/>
            </a:solidFill>
            <a:round/>
            <a:headEnd/>
            <a:tailEnd/>
          </a:ln>
        </p:spPr>
        <p:txBody>
          <a:bodyPr wrap="none" anchor="ctr"/>
          <a:lstStyle/>
          <a:p>
            <a:pPr algn="ctr"/>
            <a:r>
              <a:rPr lang="es-MX" sz="1800"/>
              <a:t>4</a:t>
            </a:r>
          </a:p>
        </p:txBody>
      </p:sp>
      <p:sp>
        <p:nvSpPr>
          <p:cNvPr id="27656" name="Oval 9"/>
          <p:cNvSpPr>
            <a:spLocks noChangeArrowheads="1"/>
          </p:cNvSpPr>
          <p:nvPr/>
        </p:nvSpPr>
        <p:spPr bwMode="auto">
          <a:xfrm>
            <a:off x="3092450" y="3001963"/>
            <a:ext cx="381000" cy="381000"/>
          </a:xfrm>
          <a:prstGeom prst="ellipse">
            <a:avLst/>
          </a:prstGeom>
          <a:solidFill>
            <a:srgbClr val="FFCC00"/>
          </a:solidFill>
          <a:ln w="9525">
            <a:solidFill>
              <a:schemeClr val="tx1"/>
            </a:solidFill>
            <a:round/>
            <a:headEnd/>
            <a:tailEnd/>
          </a:ln>
        </p:spPr>
        <p:txBody>
          <a:bodyPr wrap="none" anchor="ctr"/>
          <a:lstStyle/>
          <a:p>
            <a:pPr algn="ctr"/>
            <a:r>
              <a:rPr lang="es-MX" sz="1800"/>
              <a:t>5</a:t>
            </a:r>
          </a:p>
        </p:txBody>
      </p:sp>
      <p:sp>
        <p:nvSpPr>
          <p:cNvPr id="27657" name="Oval 10"/>
          <p:cNvSpPr>
            <a:spLocks noChangeArrowheads="1"/>
          </p:cNvSpPr>
          <p:nvPr/>
        </p:nvSpPr>
        <p:spPr bwMode="auto">
          <a:xfrm>
            <a:off x="4387850" y="3001963"/>
            <a:ext cx="381000" cy="381000"/>
          </a:xfrm>
          <a:prstGeom prst="ellipse">
            <a:avLst/>
          </a:prstGeom>
          <a:solidFill>
            <a:srgbClr val="FFCC00"/>
          </a:solidFill>
          <a:ln w="9525">
            <a:solidFill>
              <a:schemeClr val="tx1"/>
            </a:solidFill>
            <a:round/>
            <a:headEnd/>
            <a:tailEnd/>
          </a:ln>
        </p:spPr>
        <p:txBody>
          <a:bodyPr wrap="none" anchor="ctr"/>
          <a:lstStyle/>
          <a:p>
            <a:pPr algn="ctr"/>
            <a:r>
              <a:rPr lang="es-MX" sz="1800"/>
              <a:t>6</a:t>
            </a:r>
          </a:p>
        </p:txBody>
      </p:sp>
      <p:sp>
        <p:nvSpPr>
          <p:cNvPr id="27658" name="Oval 11"/>
          <p:cNvSpPr>
            <a:spLocks noChangeArrowheads="1"/>
          </p:cNvSpPr>
          <p:nvPr/>
        </p:nvSpPr>
        <p:spPr bwMode="auto">
          <a:xfrm>
            <a:off x="501650" y="3916363"/>
            <a:ext cx="381000" cy="381000"/>
          </a:xfrm>
          <a:prstGeom prst="ellipse">
            <a:avLst/>
          </a:prstGeom>
          <a:solidFill>
            <a:srgbClr val="FFCC00"/>
          </a:solidFill>
          <a:ln w="9525">
            <a:solidFill>
              <a:schemeClr val="tx1"/>
            </a:solidFill>
            <a:round/>
            <a:headEnd/>
            <a:tailEnd/>
          </a:ln>
        </p:spPr>
        <p:txBody>
          <a:bodyPr wrap="none" anchor="ctr"/>
          <a:lstStyle/>
          <a:p>
            <a:pPr algn="ctr"/>
            <a:r>
              <a:rPr lang="es-MX" sz="1800"/>
              <a:t>7</a:t>
            </a:r>
          </a:p>
        </p:txBody>
      </p:sp>
      <p:sp>
        <p:nvSpPr>
          <p:cNvPr id="27659" name="Oval 12"/>
          <p:cNvSpPr>
            <a:spLocks noChangeArrowheads="1"/>
          </p:cNvSpPr>
          <p:nvPr/>
        </p:nvSpPr>
        <p:spPr bwMode="auto">
          <a:xfrm>
            <a:off x="1797050" y="3916363"/>
            <a:ext cx="381000" cy="381000"/>
          </a:xfrm>
          <a:prstGeom prst="ellipse">
            <a:avLst/>
          </a:prstGeom>
          <a:solidFill>
            <a:srgbClr val="FFCC00"/>
          </a:solidFill>
          <a:ln w="9525">
            <a:solidFill>
              <a:schemeClr val="tx1"/>
            </a:solidFill>
            <a:round/>
            <a:headEnd/>
            <a:tailEnd/>
          </a:ln>
        </p:spPr>
        <p:txBody>
          <a:bodyPr wrap="none" anchor="ctr"/>
          <a:lstStyle/>
          <a:p>
            <a:pPr algn="ctr"/>
            <a:r>
              <a:rPr lang="es-MX" sz="1800"/>
              <a:t>8</a:t>
            </a:r>
          </a:p>
        </p:txBody>
      </p:sp>
      <p:sp>
        <p:nvSpPr>
          <p:cNvPr id="27660" name="Oval 13"/>
          <p:cNvSpPr>
            <a:spLocks noChangeArrowheads="1"/>
          </p:cNvSpPr>
          <p:nvPr/>
        </p:nvSpPr>
        <p:spPr bwMode="auto">
          <a:xfrm>
            <a:off x="3092450" y="3916363"/>
            <a:ext cx="381000" cy="381000"/>
          </a:xfrm>
          <a:prstGeom prst="ellipse">
            <a:avLst/>
          </a:prstGeom>
          <a:solidFill>
            <a:srgbClr val="FFCC00"/>
          </a:solidFill>
          <a:ln w="9525">
            <a:solidFill>
              <a:schemeClr val="tx1"/>
            </a:solidFill>
            <a:round/>
            <a:headEnd/>
            <a:tailEnd/>
          </a:ln>
        </p:spPr>
        <p:txBody>
          <a:bodyPr wrap="none" anchor="ctr"/>
          <a:lstStyle/>
          <a:p>
            <a:pPr algn="ctr"/>
            <a:r>
              <a:rPr lang="es-MX" sz="1800"/>
              <a:t>9</a:t>
            </a:r>
          </a:p>
        </p:txBody>
      </p:sp>
      <p:sp>
        <p:nvSpPr>
          <p:cNvPr id="27661" name="Oval 14"/>
          <p:cNvSpPr>
            <a:spLocks noChangeArrowheads="1"/>
          </p:cNvSpPr>
          <p:nvPr/>
        </p:nvSpPr>
        <p:spPr bwMode="auto">
          <a:xfrm>
            <a:off x="4387850" y="3916363"/>
            <a:ext cx="381000" cy="381000"/>
          </a:xfrm>
          <a:prstGeom prst="ellipse">
            <a:avLst/>
          </a:prstGeom>
          <a:solidFill>
            <a:srgbClr val="FFCC00"/>
          </a:solidFill>
          <a:ln w="9525">
            <a:solidFill>
              <a:schemeClr val="tx1"/>
            </a:solidFill>
            <a:round/>
            <a:headEnd/>
            <a:tailEnd/>
          </a:ln>
        </p:spPr>
        <p:txBody>
          <a:bodyPr wrap="none" anchor="ctr"/>
          <a:lstStyle/>
          <a:p>
            <a:pPr algn="ctr"/>
            <a:r>
              <a:rPr lang="es-MX" sz="1800"/>
              <a:t>10</a:t>
            </a:r>
          </a:p>
        </p:txBody>
      </p:sp>
      <p:sp>
        <p:nvSpPr>
          <p:cNvPr id="27662" name="Line 15"/>
          <p:cNvSpPr>
            <a:spLocks noChangeShapeType="1"/>
          </p:cNvSpPr>
          <p:nvPr/>
        </p:nvSpPr>
        <p:spPr bwMode="auto">
          <a:xfrm>
            <a:off x="2178050" y="2316163"/>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3" name="Line 16"/>
          <p:cNvSpPr>
            <a:spLocks noChangeShapeType="1"/>
          </p:cNvSpPr>
          <p:nvPr/>
        </p:nvSpPr>
        <p:spPr bwMode="auto">
          <a:xfrm>
            <a:off x="2178050" y="3230563"/>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4" name="Line 17"/>
          <p:cNvSpPr>
            <a:spLocks noChangeShapeType="1"/>
          </p:cNvSpPr>
          <p:nvPr/>
        </p:nvSpPr>
        <p:spPr bwMode="auto">
          <a:xfrm>
            <a:off x="2178050" y="4144963"/>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26" name="Line 18"/>
          <p:cNvSpPr>
            <a:spLocks noChangeShapeType="1"/>
          </p:cNvSpPr>
          <p:nvPr/>
        </p:nvSpPr>
        <p:spPr bwMode="auto">
          <a:xfrm>
            <a:off x="882650" y="3200400"/>
            <a:ext cx="9144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6" name="Line 19"/>
          <p:cNvSpPr>
            <a:spLocks noChangeShapeType="1"/>
          </p:cNvSpPr>
          <p:nvPr/>
        </p:nvSpPr>
        <p:spPr bwMode="auto">
          <a:xfrm>
            <a:off x="882650" y="4144963"/>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7" name="Line 20"/>
          <p:cNvSpPr>
            <a:spLocks noChangeShapeType="1"/>
          </p:cNvSpPr>
          <p:nvPr/>
        </p:nvSpPr>
        <p:spPr bwMode="auto">
          <a:xfrm>
            <a:off x="3473450" y="3230563"/>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8" name="Line 21"/>
          <p:cNvSpPr>
            <a:spLocks noChangeShapeType="1"/>
          </p:cNvSpPr>
          <p:nvPr/>
        </p:nvSpPr>
        <p:spPr bwMode="auto">
          <a:xfrm>
            <a:off x="3473450" y="4144963"/>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9" name="Line 22"/>
          <p:cNvSpPr>
            <a:spLocks noChangeShapeType="1"/>
          </p:cNvSpPr>
          <p:nvPr/>
        </p:nvSpPr>
        <p:spPr bwMode="auto">
          <a:xfrm flipV="1">
            <a:off x="1949450" y="2544763"/>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0" name="Line 23"/>
          <p:cNvSpPr>
            <a:spLocks noChangeShapeType="1"/>
          </p:cNvSpPr>
          <p:nvPr/>
        </p:nvSpPr>
        <p:spPr bwMode="auto">
          <a:xfrm flipV="1">
            <a:off x="3321050" y="2544763"/>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1" name="Line 24"/>
          <p:cNvSpPr>
            <a:spLocks noChangeShapeType="1"/>
          </p:cNvSpPr>
          <p:nvPr/>
        </p:nvSpPr>
        <p:spPr bwMode="auto">
          <a:xfrm flipV="1">
            <a:off x="4540250" y="3382963"/>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2" name="Line 25"/>
          <p:cNvSpPr>
            <a:spLocks noChangeShapeType="1"/>
          </p:cNvSpPr>
          <p:nvPr/>
        </p:nvSpPr>
        <p:spPr bwMode="auto">
          <a:xfrm flipV="1">
            <a:off x="3244850" y="3382963"/>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3" name="Line 26"/>
          <p:cNvSpPr>
            <a:spLocks noChangeShapeType="1"/>
          </p:cNvSpPr>
          <p:nvPr/>
        </p:nvSpPr>
        <p:spPr bwMode="auto">
          <a:xfrm flipV="1">
            <a:off x="1949450" y="3382963"/>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4" name="Line 27"/>
          <p:cNvSpPr>
            <a:spLocks noChangeShapeType="1"/>
          </p:cNvSpPr>
          <p:nvPr/>
        </p:nvSpPr>
        <p:spPr bwMode="auto">
          <a:xfrm flipV="1">
            <a:off x="654050" y="3382963"/>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5" name="Text Box 28"/>
          <p:cNvSpPr txBox="1">
            <a:spLocks noChangeArrowheads="1"/>
          </p:cNvSpPr>
          <p:nvPr/>
        </p:nvSpPr>
        <p:spPr bwMode="auto">
          <a:xfrm>
            <a:off x="2451100" y="2047875"/>
            <a:ext cx="336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32</a:t>
            </a:r>
          </a:p>
        </p:txBody>
      </p:sp>
      <p:sp>
        <p:nvSpPr>
          <p:cNvPr id="27676" name="Text Box 29"/>
          <p:cNvSpPr txBox="1">
            <a:spLocks noChangeArrowheads="1"/>
          </p:cNvSpPr>
          <p:nvPr/>
        </p:nvSpPr>
        <p:spPr bwMode="auto">
          <a:xfrm>
            <a:off x="2482850" y="2955925"/>
            <a:ext cx="336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10</a:t>
            </a:r>
          </a:p>
        </p:txBody>
      </p:sp>
      <p:sp>
        <p:nvSpPr>
          <p:cNvPr id="27677" name="Text Box 30"/>
          <p:cNvSpPr txBox="1">
            <a:spLocks noChangeArrowheads="1"/>
          </p:cNvSpPr>
          <p:nvPr/>
        </p:nvSpPr>
        <p:spPr bwMode="auto">
          <a:xfrm>
            <a:off x="2482850" y="4144963"/>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4</a:t>
            </a:r>
          </a:p>
        </p:txBody>
      </p:sp>
      <p:sp>
        <p:nvSpPr>
          <p:cNvPr id="27678" name="Text Box 31"/>
          <p:cNvSpPr txBox="1">
            <a:spLocks noChangeArrowheads="1"/>
          </p:cNvSpPr>
          <p:nvPr/>
        </p:nvSpPr>
        <p:spPr bwMode="auto">
          <a:xfrm>
            <a:off x="1111250" y="2925763"/>
            <a:ext cx="336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18</a:t>
            </a:r>
          </a:p>
        </p:txBody>
      </p:sp>
      <p:sp>
        <p:nvSpPr>
          <p:cNvPr id="27679" name="Text Box 32"/>
          <p:cNvSpPr txBox="1">
            <a:spLocks noChangeArrowheads="1"/>
          </p:cNvSpPr>
          <p:nvPr/>
        </p:nvSpPr>
        <p:spPr bwMode="auto">
          <a:xfrm>
            <a:off x="317500" y="3535363"/>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5</a:t>
            </a:r>
          </a:p>
        </p:txBody>
      </p:sp>
      <p:sp>
        <p:nvSpPr>
          <p:cNvPr id="27680" name="Text Box 33"/>
          <p:cNvSpPr txBox="1">
            <a:spLocks noChangeArrowheads="1"/>
          </p:cNvSpPr>
          <p:nvPr/>
        </p:nvSpPr>
        <p:spPr bwMode="auto">
          <a:xfrm>
            <a:off x="1155700" y="4144963"/>
            <a:ext cx="336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59</a:t>
            </a:r>
          </a:p>
        </p:txBody>
      </p:sp>
      <p:sp>
        <p:nvSpPr>
          <p:cNvPr id="27681" name="Text Box 34"/>
          <p:cNvSpPr txBox="1">
            <a:spLocks noChangeArrowheads="1"/>
          </p:cNvSpPr>
          <p:nvPr/>
        </p:nvSpPr>
        <p:spPr bwMode="auto">
          <a:xfrm>
            <a:off x="3746500" y="4144963"/>
            <a:ext cx="336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12</a:t>
            </a:r>
          </a:p>
        </p:txBody>
      </p:sp>
      <p:sp>
        <p:nvSpPr>
          <p:cNvPr id="27682" name="Text Box 35"/>
          <p:cNvSpPr txBox="1">
            <a:spLocks noChangeArrowheads="1"/>
          </p:cNvSpPr>
          <p:nvPr/>
        </p:nvSpPr>
        <p:spPr bwMode="auto">
          <a:xfrm>
            <a:off x="4540250" y="3535363"/>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6</a:t>
            </a:r>
          </a:p>
        </p:txBody>
      </p:sp>
      <p:sp>
        <p:nvSpPr>
          <p:cNvPr id="27683" name="Text Box 36"/>
          <p:cNvSpPr txBox="1">
            <a:spLocks noChangeArrowheads="1"/>
          </p:cNvSpPr>
          <p:nvPr/>
        </p:nvSpPr>
        <p:spPr bwMode="auto">
          <a:xfrm>
            <a:off x="3746500" y="2955925"/>
            <a:ext cx="336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28</a:t>
            </a:r>
          </a:p>
        </p:txBody>
      </p:sp>
      <p:sp>
        <p:nvSpPr>
          <p:cNvPr id="27684" name="Text Box 37"/>
          <p:cNvSpPr txBox="1">
            <a:spLocks noChangeArrowheads="1"/>
          </p:cNvSpPr>
          <p:nvPr/>
        </p:nvSpPr>
        <p:spPr bwMode="auto">
          <a:xfrm>
            <a:off x="2908300" y="3535363"/>
            <a:ext cx="336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25</a:t>
            </a:r>
          </a:p>
        </p:txBody>
      </p:sp>
      <p:sp>
        <p:nvSpPr>
          <p:cNvPr id="27685" name="Text Box 38"/>
          <p:cNvSpPr txBox="1">
            <a:spLocks noChangeArrowheads="1"/>
          </p:cNvSpPr>
          <p:nvPr/>
        </p:nvSpPr>
        <p:spPr bwMode="auto">
          <a:xfrm>
            <a:off x="1568450" y="3535363"/>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3</a:t>
            </a:r>
          </a:p>
        </p:txBody>
      </p:sp>
      <p:sp>
        <p:nvSpPr>
          <p:cNvPr id="27686" name="Text Box 40"/>
          <p:cNvSpPr txBox="1">
            <a:spLocks noChangeArrowheads="1"/>
          </p:cNvSpPr>
          <p:nvPr/>
        </p:nvSpPr>
        <p:spPr bwMode="auto">
          <a:xfrm>
            <a:off x="3289300" y="2651125"/>
            <a:ext cx="336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45</a:t>
            </a:r>
          </a:p>
        </p:txBody>
      </p:sp>
      <p:sp>
        <p:nvSpPr>
          <p:cNvPr id="27687" name="Text Box 41"/>
          <p:cNvSpPr txBox="1">
            <a:spLocks noChangeArrowheads="1"/>
          </p:cNvSpPr>
          <p:nvPr/>
        </p:nvSpPr>
        <p:spPr bwMode="auto">
          <a:xfrm>
            <a:off x="1612900" y="2651125"/>
            <a:ext cx="336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17</a:t>
            </a:r>
          </a:p>
        </p:txBody>
      </p:sp>
      <p:sp>
        <p:nvSpPr>
          <p:cNvPr id="27688" name="Oval 42"/>
          <p:cNvSpPr>
            <a:spLocks noChangeArrowheads="1"/>
          </p:cNvSpPr>
          <p:nvPr/>
        </p:nvSpPr>
        <p:spPr bwMode="auto">
          <a:xfrm>
            <a:off x="5759450" y="4383088"/>
            <a:ext cx="381000" cy="381000"/>
          </a:xfrm>
          <a:prstGeom prst="ellipse">
            <a:avLst/>
          </a:prstGeom>
          <a:solidFill>
            <a:srgbClr val="FFCC00"/>
          </a:solidFill>
          <a:ln w="9525">
            <a:solidFill>
              <a:schemeClr val="tx1"/>
            </a:solidFill>
            <a:round/>
            <a:headEnd/>
            <a:tailEnd/>
          </a:ln>
        </p:spPr>
        <p:txBody>
          <a:bodyPr wrap="none" anchor="ctr"/>
          <a:lstStyle/>
          <a:p>
            <a:pPr algn="ctr"/>
            <a:r>
              <a:rPr lang="es-MX" sz="1800"/>
              <a:t>1</a:t>
            </a:r>
          </a:p>
        </p:txBody>
      </p:sp>
      <p:sp>
        <p:nvSpPr>
          <p:cNvPr id="27689" name="Oval 43"/>
          <p:cNvSpPr>
            <a:spLocks noChangeArrowheads="1"/>
          </p:cNvSpPr>
          <p:nvPr/>
        </p:nvSpPr>
        <p:spPr bwMode="auto">
          <a:xfrm>
            <a:off x="7054850" y="4383088"/>
            <a:ext cx="381000" cy="381000"/>
          </a:xfrm>
          <a:prstGeom prst="ellipse">
            <a:avLst/>
          </a:prstGeom>
          <a:solidFill>
            <a:srgbClr val="FFCC00"/>
          </a:solidFill>
          <a:ln w="9525">
            <a:solidFill>
              <a:schemeClr val="tx1"/>
            </a:solidFill>
            <a:round/>
            <a:headEnd/>
            <a:tailEnd/>
          </a:ln>
        </p:spPr>
        <p:txBody>
          <a:bodyPr wrap="none" anchor="ctr"/>
          <a:lstStyle/>
          <a:p>
            <a:pPr algn="ctr"/>
            <a:r>
              <a:rPr lang="es-MX" sz="1800"/>
              <a:t>2</a:t>
            </a:r>
          </a:p>
        </p:txBody>
      </p:sp>
      <p:sp>
        <p:nvSpPr>
          <p:cNvPr id="27690" name="Oval 44"/>
          <p:cNvSpPr>
            <a:spLocks noChangeArrowheads="1"/>
          </p:cNvSpPr>
          <p:nvPr/>
        </p:nvSpPr>
        <p:spPr bwMode="auto">
          <a:xfrm>
            <a:off x="4464050" y="5221288"/>
            <a:ext cx="381000" cy="381000"/>
          </a:xfrm>
          <a:prstGeom prst="ellipse">
            <a:avLst/>
          </a:prstGeom>
          <a:solidFill>
            <a:srgbClr val="FFCC00"/>
          </a:solidFill>
          <a:ln w="9525">
            <a:solidFill>
              <a:schemeClr val="tx1"/>
            </a:solidFill>
            <a:round/>
            <a:headEnd/>
            <a:tailEnd/>
          </a:ln>
        </p:spPr>
        <p:txBody>
          <a:bodyPr wrap="none" anchor="ctr"/>
          <a:lstStyle/>
          <a:p>
            <a:pPr algn="ctr"/>
            <a:r>
              <a:rPr lang="es-MX" sz="1800"/>
              <a:t>3</a:t>
            </a:r>
          </a:p>
        </p:txBody>
      </p:sp>
      <p:sp>
        <p:nvSpPr>
          <p:cNvPr id="27691" name="Oval 45"/>
          <p:cNvSpPr>
            <a:spLocks noChangeArrowheads="1"/>
          </p:cNvSpPr>
          <p:nvPr/>
        </p:nvSpPr>
        <p:spPr bwMode="auto">
          <a:xfrm>
            <a:off x="5759450" y="5221288"/>
            <a:ext cx="381000" cy="381000"/>
          </a:xfrm>
          <a:prstGeom prst="ellipse">
            <a:avLst/>
          </a:prstGeom>
          <a:solidFill>
            <a:srgbClr val="FFCC00"/>
          </a:solidFill>
          <a:ln w="9525">
            <a:solidFill>
              <a:schemeClr val="tx1"/>
            </a:solidFill>
            <a:round/>
            <a:headEnd/>
            <a:tailEnd/>
          </a:ln>
        </p:spPr>
        <p:txBody>
          <a:bodyPr wrap="none" anchor="ctr"/>
          <a:lstStyle/>
          <a:p>
            <a:pPr algn="ctr"/>
            <a:r>
              <a:rPr lang="es-MX" sz="1800"/>
              <a:t>4</a:t>
            </a:r>
          </a:p>
        </p:txBody>
      </p:sp>
      <p:sp>
        <p:nvSpPr>
          <p:cNvPr id="27692" name="Oval 46"/>
          <p:cNvSpPr>
            <a:spLocks noChangeArrowheads="1"/>
          </p:cNvSpPr>
          <p:nvPr/>
        </p:nvSpPr>
        <p:spPr bwMode="auto">
          <a:xfrm>
            <a:off x="7054850" y="5221288"/>
            <a:ext cx="381000" cy="381000"/>
          </a:xfrm>
          <a:prstGeom prst="ellipse">
            <a:avLst/>
          </a:prstGeom>
          <a:solidFill>
            <a:srgbClr val="FFCC00"/>
          </a:solidFill>
          <a:ln w="9525">
            <a:solidFill>
              <a:schemeClr val="tx1"/>
            </a:solidFill>
            <a:round/>
            <a:headEnd/>
            <a:tailEnd/>
          </a:ln>
        </p:spPr>
        <p:txBody>
          <a:bodyPr wrap="none" anchor="ctr"/>
          <a:lstStyle/>
          <a:p>
            <a:pPr algn="ctr"/>
            <a:r>
              <a:rPr lang="es-MX" sz="1800"/>
              <a:t>5</a:t>
            </a:r>
          </a:p>
        </p:txBody>
      </p:sp>
      <p:sp>
        <p:nvSpPr>
          <p:cNvPr id="27693" name="Oval 47"/>
          <p:cNvSpPr>
            <a:spLocks noChangeArrowheads="1"/>
          </p:cNvSpPr>
          <p:nvPr/>
        </p:nvSpPr>
        <p:spPr bwMode="auto">
          <a:xfrm>
            <a:off x="8350250" y="5221288"/>
            <a:ext cx="381000" cy="381000"/>
          </a:xfrm>
          <a:prstGeom prst="ellipse">
            <a:avLst/>
          </a:prstGeom>
          <a:solidFill>
            <a:srgbClr val="FFCC00"/>
          </a:solidFill>
          <a:ln w="9525">
            <a:solidFill>
              <a:schemeClr val="tx1"/>
            </a:solidFill>
            <a:round/>
            <a:headEnd/>
            <a:tailEnd/>
          </a:ln>
        </p:spPr>
        <p:txBody>
          <a:bodyPr wrap="none" anchor="ctr"/>
          <a:lstStyle/>
          <a:p>
            <a:pPr algn="ctr"/>
            <a:r>
              <a:rPr lang="es-MX" sz="1800"/>
              <a:t>6</a:t>
            </a:r>
          </a:p>
        </p:txBody>
      </p:sp>
      <p:sp>
        <p:nvSpPr>
          <p:cNvPr id="27694" name="Oval 48"/>
          <p:cNvSpPr>
            <a:spLocks noChangeArrowheads="1"/>
          </p:cNvSpPr>
          <p:nvPr/>
        </p:nvSpPr>
        <p:spPr bwMode="auto">
          <a:xfrm>
            <a:off x="4464050" y="6135688"/>
            <a:ext cx="381000" cy="381000"/>
          </a:xfrm>
          <a:prstGeom prst="ellipse">
            <a:avLst/>
          </a:prstGeom>
          <a:solidFill>
            <a:srgbClr val="FFCC00"/>
          </a:solidFill>
          <a:ln w="9525">
            <a:solidFill>
              <a:schemeClr val="tx1"/>
            </a:solidFill>
            <a:round/>
            <a:headEnd/>
            <a:tailEnd/>
          </a:ln>
        </p:spPr>
        <p:txBody>
          <a:bodyPr wrap="none" anchor="ctr"/>
          <a:lstStyle/>
          <a:p>
            <a:pPr algn="ctr"/>
            <a:r>
              <a:rPr lang="es-MX" sz="1800"/>
              <a:t>7</a:t>
            </a:r>
          </a:p>
        </p:txBody>
      </p:sp>
      <p:sp>
        <p:nvSpPr>
          <p:cNvPr id="27695" name="Oval 49"/>
          <p:cNvSpPr>
            <a:spLocks noChangeArrowheads="1"/>
          </p:cNvSpPr>
          <p:nvPr/>
        </p:nvSpPr>
        <p:spPr bwMode="auto">
          <a:xfrm>
            <a:off x="5759450" y="6135688"/>
            <a:ext cx="381000" cy="381000"/>
          </a:xfrm>
          <a:prstGeom prst="ellipse">
            <a:avLst/>
          </a:prstGeom>
          <a:solidFill>
            <a:srgbClr val="FFCC00"/>
          </a:solidFill>
          <a:ln w="9525">
            <a:solidFill>
              <a:schemeClr val="tx1"/>
            </a:solidFill>
            <a:round/>
            <a:headEnd/>
            <a:tailEnd/>
          </a:ln>
        </p:spPr>
        <p:txBody>
          <a:bodyPr wrap="none" anchor="ctr"/>
          <a:lstStyle/>
          <a:p>
            <a:pPr algn="ctr"/>
            <a:r>
              <a:rPr lang="es-MX" sz="1800"/>
              <a:t>8</a:t>
            </a:r>
          </a:p>
        </p:txBody>
      </p:sp>
      <p:sp>
        <p:nvSpPr>
          <p:cNvPr id="27696" name="Oval 50"/>
          <p:cNvSpPr>
            <a:spLocks noChangeArrowheads="1"/>
          </p:cNvSpPr>
          <p:nvPr/>
        </p:nvSpPr>
        <p:spPr bwMode="auto">
          <a:xfrm>
            <a:off x="7054850" y="6135688"/>
            <a:ext cx="381000" cy="381000"/>
          </a:xfrm>
          <a:prstGeom prst="ellipse">
            <a:avLst/>
          </a:prstGeom>
          <a:solidFill>
            <a:srgbClr val="FFCC00"/>
          </a:solidFill>
          <a:ln w="9525">
            <a:solidFill>
              <a:schemeClr val="tx1"/>
            </a:solidFill>
            <a:round/>
            <a:headEnd/>
            <a:tailEnd/>
          </a:ln>
        </p:spPr>
        <p:txBody>
          <a:bodyPr wrap="none" anchor="ctr"/>
          <a:lstStyle/>
          <a:p>
            <a:pPr algn="ctr"/>
            <a:r>
              <a:rPr lang="es-MX" sz="1800"/>
              <a:t>9</a:t>
            </a:r>
          </a:p>
        </p:txBody>
      </p:sp>
      <p:sp>
        <p:nvSpPr>
          <p:cNvPr id="27697" name="Oval 51"/>
          <p:cNvSpPr>
            <a:spLocks noChangeArrowheads="1"/>
          </p:cNvSpPr>
          <p:nvPr/>
        </p:nvSpPr>
        <p:spPr bwMode="auto">
          <a:xfrm>
            <a:off x="8350250" y="6135688"/>
            <a:ext cx="381000" cy="381000"/>
          </a:xfrm>
          <a:prstGeom prst="ellipse">
            <a:avLst/>
          </a:prstGeom>
          <a:solidFill>
            <a:srgbClr val="FFCC00"/>
          </a:solidFill>
          <a:ln w="9525">
            <a:solidFill>
              <a:schemeClr val="tx1"/>
            </a:solidFill>
            <a:round/>
            <a:headEnd/>
            <a:tailEnd/>
          </a:ln>
        </p:spPr>
        <p:txBody>
          <a:bodyPr wrap="none" anchor="ctr"/>
          <a:lstStyle/>
          <a:p>
            <a:pPr algn="ctr"/>
            <a:r>
              <a:rPr lang="es-MX" sz="1800"/>
              <a:t>10</a:t>
            </a:r>
          </a:p>
        </p:txBody>
      </p:sp>
      <p:sp>
        <p:nvSpPr>
          <p:cNvPr id="27698" name="Line 52"/>
          <p:cNvSpPr>
            <a:spLocks noChangeShapeType="1"/>
          </p:cNvSpPr>
          <p:nvPr/>
        </p:nvSpPr>
        <p:spPr bwMode="auto">
          <a:xfrm>
            <a:off x="6140450" y="4535488"/>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99" name="Line 53"/>
          <p:cNvSpPr>
            <a:spLocks noChangeShapeType="1"/>
          </p:cNvSpPr>
          <p:nvPr/>
        </p:nvSpPr>
        <p:spPr bwMode="auto">
          <a:xfrm>
            <a:off x="6140450" y="5449888"/>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0" name="Line 54"/>
          <p:cNvSpPr>
            <a:spLocks noChangeShapeType="1"/>
          </p:cNvSpPr>
          <p:nvPr/>
        </p:nvSpPr>
        <p:spPr bwMode="auto">
          <a:xfrm>
            <a:off x="6140450" y="6364288"/>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1" name="Line 55"/>
          <p:cNvSpPr>
            <a:spLocks noChangeShapeType="1"/>
          </p:cNvSpPr>
          <p:nvPr/>
        </p:nvSpPr>
        <p:spPr bwMode="auto">
          <a:xfrm>
            <a:off x="4845050" y="5449888"/>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2" name="Line 56"/>
          <p:cNvSpPr>
            <a:spLocks noChangeShapeType="1"/>
          </p:cNvSpPr>
          <p:nvPr/>
        </p:nvSpPr>
        <p:spPr bwMode="auto">
          <a:xfrm>
            <a:off x="4845050" y="6364288"/>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3" name="Line 57"/>
          <p:cNvSpPr>
            <a:spLocks noChangeShapeType="1"/>
          </p:cNvSpPr>
          <p:nvPr/>
        </p:nvSpPr>
        <p:spPr bwMode="auto">
          <a:xfrm>
            <a:off x="7435850" y="5449888"/>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4" name="Line 58"/>
          <p:cNvSpPr>
            <a:spLocks noChangeShapeType="1"/>
          </p:cNvSpPr>
          <p:nvPr/>
        </p:nvSpPr>
        <p:spPr bwMode="auto">
          <a:xfrm>
            <a:off x="7435850" y="6364288"/>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5" name="Line 59"/>
          <p:cNvSpPr>
            <a:spLocks noChangeShapeType="1"/>
          </p:cNvSpPr>
          <p:nvPr/>
        </p:nvSpPr>
        <p:spPr bwMode="auto">
          <a:xfrm flipV="1">
            <a:off x="5911850" y="4764088"/>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6" name="Line 60"/>
          <p:cNvSpPr>
            <a:spLocks noChangeShapeType="1"/>
          </p:cNvSpPr>
          <p:nvPr/>
        </p:nvSpPr>
        <p:spPr bwMode="auto">
          <a:xfrm flipV="1">
            <a:off x="7283450" y="4764088"/>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7" name="Line 61"/>
          <p:cNvSpPr>
            <a:spLocks noChangeShapeType="1"/>
          </p:cNvSpPr>
          <p:nvPr/>
        </p:nvSpPr>
        <p:spPr bwMode="auto">
          <a:xfrm flipV="1">
            <a:off x="8502650" y="560228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8" name="Line 62"/>
          <p:cNvSpPr>
            <a:spLocks noChangeShapeType="1"/>
          </p:cNvSpPr>
          <p:nvPr/>
        </p:nvSpPr>
        <p:spPr bwMode="auto">
          <a:xfrm flipV="1">
            <a:off x="7207250" y="560228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9" name="Line 63"/>
          <p:cNvSpPr>
            <a:spLocks noChangeShapeType="1"/>
          </p:cNvSpPr>
          <p:nvPr/>
        </p:nvSpPr>
        <p:spPr bwMode="auto">
          <a:xfrm flipV="1">
            <a:off x="5911850" y="560228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10" name="Line 64"/>
          <p:cNvSpPr>
            <a:spLocks noChangeShapeType="1"/>
          </p:cNvSpPr>
          <p:nvPr/>
        </p:nvSpPr>
        <p:spPr bwMode="auto">
          <a:xfrm flipV="1">
            <a:off x="4616450" y="560228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11" name="Text Box 65"/>
          <p:cNvSpPr txBox="1">
            <a:spLocks noChangeArrowheads="1"/>
          </p:cNvSpPr>
          <p:nvPr/>
        </p:nvSpPr>
        <p:spPr bwMode="auto">
          <a:xfrm>
            <a:off x="6413500" y="4267200"/>
            <a:ext cx="336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32</a:t>
            </a:r>
          </a:p>
        </p:txBody>
      </p:sp>
      <p:sp>
        <p:nvSpPr>
          <p:cNvPr id="27712" name="Text Box 66"/>
          <p:cNvSpPr txBox="1">
            <a:spLocks noChangeArrowheads="1"/>
          </p:cNvSpPr>
          <p:nvPr/>
        </p:nvSpPr>
        <p:spPr bwMode="auto">
          <a:xfrm>
            <a:off x="6445250" y="5175250"/>
            <a:ext cx="336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10</a:t>
            </a:r>
          </a:p>
        </p:txBody>
      </p:sp>
      <p:sp>
        <p:nvSpPr>
          <p:cNvPr id="27713" name="Text Box 67"/>
          <p:cNvSpPr txBox="1">
            <a:spLocks noChangeArrowheads="1"/>
          </p:cNvSpPr>
          <p:nvPr/>
        </p:nvSpPr>
        <p:spPr bwMode="auto">
          <a:xfrm>
            <a:off x="6445250" y="6364288"/>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4</a:t>
            </a:r>
          </a:p>
        </p:txBody>
      </p:sp>
      <p:sp>
        <p:nvSpPr>
          <p:cNvPr id="27714" name="Text Box 68"/>
          <p:cNvSpPr txBox="1">
            <a:spLocks noChangeArrowheads="1"/>
          </p:cNvSpPr>
          <p:nvPr/>
        </p:nvSpPr>
        <p:spPr bwMode="auto">
          <a:xfrm>
            <a:off x="5073650" y="5145088"/>
            <a:ext cx="336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18</a:t>
            </a:r>
          </a:p>
        </p:txBody>
      </p:sp>
      <p:sp>
        <p:nvSpPr>
          <p:cNvPr id="27715" name="Text Box 69"/>
          <p:cNvSpPr txBox="1">
            <a:spLocks noChangeArrowheads="1"/>
          </p:cNvSpPr>
          <p:nvPr/>
        </p:nvSpPr>
        <p:spPr bwMode="auto">
          <a:xfrm>
            <a:off x="4279900" y="5754688"/>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5</a:t>
            </a:r>
          </a:p>
        </p:txBody>
      </p:sp>
      <p:sp>
        <p:nvSpPr>
          <p:cNvPr id="27716" name="Text Box 70"/>
          <p:cNvSpPr txBox="1">
            <a:spLocks noChangeArrowheads="1"/>
          </p:cNvSpPr>
          <p:nvPr/>
        </p:nvSpPr>
        <p:spPr bwMode="auto">
          <a:xfrm>
            <a:off x="5118100" y="6364288"/>
            <a:ext cx="336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59</a:t>
            </a:r>
          </a:p>
        </p:txBody>
      </p:sp>
      <p:sp>
        <p:nvSpPr>
          <p:cNvPr id="27717" name="Text Box 71"/>
          <p:cNvSpPr txBox="1">
            <a:spLocks noChangeArrowheads="1"/>
          </p:cNvSpPr>
          <p:nvPr/>
        </p:nvSpPr>
        <p:spPr bwMode="auto">
          <a:xfrm>
            <a:off x="7708900" y="6364288"/>
            <a:ext cx="336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12</a:t>
            </a:r>
          </a:p>
        </p:txBody>
      </p:sp>
      <p:sp>
        <p:nvSpPr>
          <p:cNvPr id="27718" name="Text Box 72"/>
          <p:cNvSpPr txBox="1">
            <a:spLocks noChangeArrowheads="1"/>
          </p:cNvSpPr>
          <p:nvPr/>
        </p:nvSpPr>
        <p:spPr bwMode="auto">
          <a:xfrm>
            <a:off x="8502650" y="5754688"/>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6</a:t>
            </a:r>
          </a:p>
        </p:txBody>
      </p:sp>
      <p:sp>
        <p:nvSpPr>
          <p:cNvPr id="27719" name="Text Box 73"/>
          <p:cNvSpPr txBox="1">
            <a:spLocks noChangeArrowheads="1"/>
          </p:cNvSpPr>
          <p:nvPr/>
        </p:nvSpPr>
        <p:spPr bwMode="auto">
          <a:xfrm>
            <a:off x="7708900" y="5175250"/>
            <a:ext cx="336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28</a:t>
            </a:r>
          </a:p>
        </p:txBody>
      </p:sp>
      <p:sp>
        <p:nvSpPr>
          <p:cNvPr id="27720" name="Text Box 74"/>
          <p:cNvSpPr txBox="1">
            <a:spLocks noChangeArrowheads="1"/>
          </p:cNvSpPr>
          <p:nvPr/>
        </p:nvSpPr>
        <p:spPr bwMode="auto">
          <a:xfrm>
            <a:off x="6870700" y="5754688"/>
            <a:ext cx="336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25</a:t>
            </a:r>
          </a:p>
        </p:txBody>
      </p:sp>
      <p:sp>
        <p:nvSpPr>
          <p:cNvPr id="27721" name="Text Box 75"/>
          <p:cNvSpPr txBox="1">
            <a:spLocks noChangeArrowheads="1"/>
          </p:cNvSpPr>
          <p:nvPr/>
        </p:nvSpPr>
        <p:spPr bwMode="auto">
          <a:xfrm>
            <a:off x="5530850" y="5754688"/>
            <a:ext cx="260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3</a:t>
            </a:r>
          </a:p>
        </p:txBody>
      </p:sp>
      <p:sp>
        <p:nvSpPr>
          <p:cNvPr id="27722" name="Text Box 76"/>
          <p:cNvSpPr txBox="1">
            <a:spLocks noChangeArrowheads="1"/>
          </p:cNvSpPr>
          <p:nvPr/>
        </p:nvSpPr>
        <p:spPr bwMode="auto">
          <a:xfrm>
            <a:off x="7251700" y="4870450"/>
            <a:ext cx="336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45</a:t>
            </a:r>
          </a:p>
        </p:txBody>
      </p:sp>
      <p:sp>
        <p:nvSpPr>
          <p:cNvPr id="27723" name="Text Box 77"/>
          <p:cNvSpPr txBox="1">
            <a:spLocks noChangeArrowheads="1"/>
          </p:cNvSpPr>
          <p:nvPr/>
        </p:nvSpPr>
        <p:spPr bwMode="auto">
          <a:xfrm>
            <a:off x="5575300" y="4870450"/>
            <a:ext cx="336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s-MX" sz="1200"/>
              <a:t>17</a:t>
            </a:r>
          </a:p>
        </p:txBody>
      </p:sp>
      <p:sp>
        <p:nvSpPr>
          <p:cNvPr id="196686" name="AutoShape 78"/>
          <p:cNvSpPr>
            <a:spLocks noChangeArrowheads="1"/>
          </p:cNvSpPr>
          <p:nvPr/>
        </p:nvSpPr>
        <p:spPr bwMode="auto">
          <a:xfrm>
            <a:off x="1295400" y="5105400"/>
            <a:ext cx="2667000" cy="1066800"/>
          </a:xfrm>
          <a:prstGeom prst="rightArrow">
            <a:avLst>
              <a:gd name="adj1" fmla="val 50000"/>
              <a:gd name="adj2" fmla="val 62500"/>
            </a:avLst>
          </a:prstGeom>
          <a:solidFill>
            <a:srgbClr val="669900"/>
          </a:solidFill>
          <a:ln w="9525">
            <a:solidFill>
              <a:schemeClr val="tx1"/>
            </a:solidFill>
            <a:miter lim="800000"/>
            <a:headEnd/>
            <a:tailEnd/>
          </a:ln>
          <a:effectLst/>
        </p:spPr>
        <p:txBody>
          <a:bodyPr wrap="none" anchor="ctr"/>
          <a:lstStyle/>
          <a:p>
            <a:pPr algn="ctr"/>
            <a:r>
              <a:rPr lang="es-MX">
                <a:solidFill>
                  <a:srgbClr val="CCFF99"/>
                </a:solidFill>
                <a:effectLst>
                  <a:outerShdw blurRad="38100" dist="38100" dir="2700000" algn="tl">
                    <a:srgbClr val="000000"/>
                  </a:outerShdw>
                </a:effectLst>
                <a:latin typeface="Tahoma" charset="0"/>
              </a:rPr>
              <a:t>KRUSKAL</a:t>
            </a:r>
          </a:p>
        </p:txBody>
      </p:sp>
      <p:sp>
        <p:nvSpPr>
          <p:cNvPr id="196687" name="AutoShape 79"/>
          <p:cNvSpPr>
            <a:spLocks noChangeArrowheads="1"/>
          </p:cNvSpPr>
          <p:nvPr/>
        </p:nvSpPr>
        <p:spPr bwMode="auto">
          <a:xfrm>
            <a:off x="5486400" y="2743200"/>
            <a:ext cx="2743200" cy="1143000"/>
          </a:xfrm>
          <a:prstGeom prst="leftArrow">
            <a:avLst>
              <a:gd name="adj1" fmla="val 50000"/>
              <a:gd name="adj2" fmla="val 60000"/>
            </a:avLst>
          </a:prstGeom>
          <a:solidFill>
            <a:srgbClr val="669900"/>
          </a:solidFill>
          <a:ln w="9525">
            <a:solidFill>
              <a:schemeClr val="tx1"/>
            </a:solidFill>
            <a:miter lim="800000"/>
            <a:headEnd/>
            <a:tailEnd/>
          </a:ln>
          <a:effectLst/>
        </p:spPr>
        <p:txBody>
          <a:bodyPr wrap="none" anchor="ctr"/>
          <a:lstStyle/>
          <a:p>
            <a:pPr algn="ctr"/>
            <a:r>
              <a:rPr lang="es-MX">
                <a:solidFill>
                  <a:srgbClr val="CCFF99"/>
                </a:solidFill>
                <a:effectLst>
                  <a:outerShdw blurRad="38100" dist="38100" dir="2700000" algn="tl">
                    <a:srgbClr val="000000"/>
                  </a:outerShdw>
                </a:effectLst>
                <a:latin typeface="Tahoma" charset="0"/>
              </a:rPr>
              <a:t>PRIM</a:t>
            </a:r>
          </a:p>
        </p:txBody>
      </p:sp>
      <p:sp>
        <p:nvSpPr>
          <p:cNvPr id="196688" name="Line 80"/>
          <p:cNvSpPr>
            <a:spLocks noChangeShapeType="1"/>
          </p:cNvSpPr>
          <p:nvPr/>
        </p:nvSpPr>
        <p:spPr bwMode="auto">
          <a:xfrm flipV="1">
            <a:off x="1981200" y="2514600"/>
            <a:ext cx="0" cy="45720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89" name="Line 81"/>
          <p:cNvSpPr>
            <a:spLocks noChangeShapeType="1"/>
          </p:cNvSpPr>
          <p:nvPr/>
        </p:nvSpPr>
        <p:spPr bwMode="auto">
          <a:xfrm flipV="1">
            <a:off x="5943600" y="5638800"/>
            <a:ext cx="0" cy="53340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90" name="Line 82"/>
          <p:cNvSpPr>
            <a:spLocks noChangeShapeType="1"/>
          </p:cNvSpPr>
          <p:nvPr/>
        </p:nvSpPr>
        <p:spPr bwMode="auto">
          <a:xfrm flipV="1">
            <a:off x="1981200" y="3352800"/>
            <a:ext cx="0" cy="53340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91" name="Line 83"/>
          <p:cNvSpPr>
            <a:spLocks noChangeShapeType="1"/>
          </p:cNvSpPr>
          <p:nvPr/>
        </p:nvSpPr>
        <p:spPr bwMode="auto">
          <a:xfrm>
            <a:off x="6172200" y="6324600"/>
            <a:ext cx="9144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92" name="Line 84"/>
          <p:cNvSpPr>
            <a:spLocks noChangeShapeType="1"/>
          </p:cNvSpPr>
          <p:nvPr/>
        </p:nvSpPr>
        <p:spPr bwMode="auto">
          <a:xfrm>
            <a:off x="2209800" y="4114800"/>
            <a:ext cx="9144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93" name="Line 85"/>
          <p:cNvSpPr>
            <a:spLocks noChangeShapeType="1"/>
          </p:cNvSpPr>
          <p:nvPr/>
        </p:nvSpPr>
        <p:spPr bwMode="auto">
          <a:xfrm flipV="1">
            <a:off x="4648200" y="5562600"/>
            <a:ext cx="0" cy="53340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94" name="Line 86"/>
          <p:cNvSpPr>
            <a:spLocks noChangeShapeType="1"/>
          </p:cNvSpPr>
          <p:nvPr/>
        </p:nvSpPr>
        <p:spPr bwMode="auto">
          <a:xfrm>
            <a:off x="2133600" y="3200400"/>
            <a:ext cx="9144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95" name="Line 87"/>
          <p:cNvSpPr>
            <a:spLocks noChangeShapeType="1"/>
          </p:cNvSpPr>
          <p:nvPr/>
        </p:nvSpPr>
        <p:spPr bwMode="auto">
          <a:xfrm flipV="1">
            <a:off x="8534400" y="5562600"/>
            <a:ext cx="0" cy="53340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96" name="Line 88"/>
          <p:cNvSpPr>
            <a:spLocks noChangeShapeType="1"/>
          </p:cNvSpPr>
          <p:nvPr/>
        </p:nvSpPr>
        <p:spPr bwMode="auto">
          <a:xfrm>
            <a:off x="3505200" y="4114800"/>
            <a:ext cx="9144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97" name="Line 89"/>
          <p:cNvSpPr>
            <a:spLocks noChangeShapeType="1"/>
          </p:cNvSpPr>
          <p:nvPr/>
        </p:nvSpPr>
        <p:spPr bwMode="auto">
          <a:xfrm>
            <a:off x="6096000" y="5410200"/>
            <a:ext cx="9144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98" name="Line 90"/>
          <p:cNvSpPr>
            <a:spLocks noChangeShapeType="1"/>
          </p:cNvSpPr>
          <p:nvPr/>
        </p:nvSpPr>
        <p:spPr bwMode="auto">
          <a:xfrm flipV="1">
            <a:off x="4572000" y="3352800"/>
            <a:ext cx="0" cy="53340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699" name="Line 91"/>
          <p:cNvSpPr>
            <a:spLocks noChangeShapeType="1"/>
          </p:cNvSpPr>
          <p:nvPr/>
        </p:nvSpPr>
        <p:spPr bwMode="auto">
          <a:xfrm>
            <a:off x="7391400" y="6324600"/>
            <a:ext cx="9144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38" name="Line 92"/>
          <p:cNvSpPr>
            <a:spLocks noChangeShapeType="1"/>
          </p:cNvSpPr>
          <p:nvPr/>
        </p:nvSpPr>
        <p:spPr bwMode="auto">
          <a:xfrm>
            <a:off x="838200" y="32004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01" name="Line 93"/>
          <p:cNvSpPr>
            <a:spLocks noChangeShapeType="1"/>
          </p:cNvSpPr>
          <p:nvPr/>
        </p:nvSpPr>
        <p:spPr bwMode="auto">
          <a:xfrm flipV="1">
            <a:off x="5943600" y="4724400"/>
            <a:ext cx="0" cy="45720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02" name="Line 94"/>
          <p:cNvSpPr>
            <a:spLocks noChangeShapeType="1"/>
          </p:cNvSpPr>
          <p:nvPr/>
        </p:nvSpPr>
        <p:spPr bwMode="auto">
          <a:xfrm flipV="1">
            <a:off x="685800" y="3352800"/>
            <a:ext cx="0" cy="53340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03" name="Line 95"/>
          <p:cNvSpPr>
            <a:spLocks noChangeShapeType="1"/>
          </p:cNvSpPr>
          <p:nvPr/>
        </p:nvSpPr>
        <p:spPr bwMode="auto">
          <a:xfrm>
            <a:off x="4876800" y="5410200"/>
            <a:ext cx="9144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04" name="Line 96"/>
          <p:cNvSpPr>
            <a:spLocks noChangeShapeType="1"/>
          </p:cNvSpPr>
          <p:nvPr/>
        </p:nvSpPr>
        <p:spPr bwMode="auto">
          <a:xfrm>
            <a:off x="2209800" y="2286000"/>
            <a:ext cx="9144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705" name="Line 97"/>
          <p:cNvSpPr>
            <a:spLocks noChangeShapeType="1"/>
          </p:cNvSpPr>
          <p:nvPr/>
        </p:nvSpPr>
        <p:spPr bwMode="auto">
          <a:xfrm>
            <a:off x="6096000" y="4495800"/>
            <a:ext cx="9144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66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668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66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669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669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669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669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669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669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669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669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669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670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6626"/>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670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96702"/>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670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67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26" grpId="0" animBg="1"/>
      <p:bldP spid="196688" grpId="0" animBg="1"/>
      <p:bldP spid="196689" grpId="0" animBg="1"/>
      <p:bldP spid="196690" grpId="0" animBg="1"/>
      <p:bldP spid="196691" grpId="0" animBg="1"/>
      <p:bldP spid="196692" grpId="0" animBg="1"/>
      <p:bldP spid="196693" grpId="0" animBg="1"/>
      <p:bldP spid="196694" grpId="0" animBg="1"/>
      <p:bldP spid="196695" grpId="0" animBg="1"/>
      <p:bldP spid="196696" grpId="0" animBg="1"/>
      <p:bldP spid="196697" grpId="0" animBg="1"/>
      <p:bldP spid="196698" grpId="0" animBg="1"/>
      <p:bldP spid="196699" grpId="0" animBg="1"/>
      <p:bldP spid="196701" grpId="0" animBg="1"/>
      <p:bldP spid="196702" grpId="0" animBg="1"/>
      <p:bldP spid="196703" grpId="0" animBg="1"/>
      <p:bldP spid="196704" grpId="0" animBg="1"/>
      <p:bldP spid="196705"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CED25B6A-EE93-EB40-B3E1-7B9667B0829B}" type="slidenum">
              <a:rPr lang="es-MX" sz="1600">
                <a:latin typeface="Arial Narrow" charset="0"/>
              </a:rPr>
              <a:pPr/>
              <a:t>27</a:t>
            </a:fld>
            <a:endParaRPr lang="es-MX" sz="1600">
              <a:latin typeface="Arial Narrow" charset="0"/>
            </a:endParaRPr>
          </a:p>
        </p:txBody>
      </p:sp>
      <p:sp>
        <p:nvSpPr>
          <p:cNvPr id="28675" name="Rectangle 2"/>
          <p:cNvSpPr>
            <a:spLocks noGrp="1" noChangeArrowheads="1"/>
          </p:cNvSpPr>
          <p:nvPr>
            <p:ph type="title"/>
          </p:nvPr>
        </p:nvSpPr>
        <p:spPr/>
        <p:txBody>
          <a:bodyPr/>
          <a:lstStyle/>
          <a:p>
            <a:r>
              <a:rPr lang="es-MX" sz="4000">
                <a:latin typeface="Tahoma" charset="0"/>
              </a:rPr>
              <a:t>El problema del </a:t>
            </a:r>
            <a:br>
              <a:rPr lang="es-MX" sz="4000">
                <a:latin typeface="Tahoma" charset="0"/>
              </a:rPr>
            </a:br>
            <a:r>
              <a:rPr lang="es-MX" sz="4000">
                <a:latin typeface="Tahoma" charset="0"/>
              </a:rPr>
              <a:t>camino más corto</a:t>
            </a:r>
          </a:p>
        </p:txBody>
      </p:sp>
      <p:sp>
        <p:nvSpPr>
          <p:cNvPr id="186371" name="Rectangle 3"/>
          <p:cNvSpPr>
            <a:spLocks noGrp="1" noChangeArrowheads="1"/>
          </p:cNvSpPr>
          <p:nvPr>
            <p:ph type="body" idx="1"/>
          </p:nvPr>
        </p:nvSpPr>
        <p:spPr>
          <a:xfrm>
            <a:off x="228600" y="1981200"/>
            <a:ext cx="8610600" cy="4114800"/>
          </a:xfrm>
        </p:spPr>
        <p:txBody>
          <a:bodyPr/>
          <a:lstStyle/>
          <a:p>
            <a:r>
              <a:rPr lang="es-MX" sz="3100">
                <a:latin typeface="Arial Narrow" charset="0"/>
              </a:rPr>
              <a:t>¿Qué pasaría si en determinada aplicación se requiere conocer el camino más corto de un vértice a otro?</a:t>
            </a:r>
          </a:p>
          <a:p>
            <a:r>
              <a:rPr lang="es-MX" sz="3100">
                <a:latin typeface="Arial Narrow" charset="0"/>
              </a:rPr>
              <a:t>El </a:t>
            </a:r>
            <a:r>
              <a:rPr lang="es-MX" sz="3100" b="1" i="1">
                <a:latin typeface="Arial Narrow" charset="0"/>
              </a:rPr>
              <a:t>Algoritmo de Floyd</a:t>
            </a:r>
            <a:r>
              <a:rPr lang="es-MX" sz="3100">
                <a:latin typeface="Arial Narrow" charset="0"/>
              </a:rPr>
              <a:t> obtiene el camino más corto de TODOS los vértices hacia TODOS los vértices y tiene un comportamiento de </a:t>
            </a:r>
            <a:r>
              <a:rPr lang="es-MX" sz="3100" b="1">
                <a:latin typeface="Arial Narrow" charset="0"/>
              </a:rPr>
              <a:t>O(n</a:t>
            </a:r>
            <a:r>
              <a:rPr lang="es-MX" sz="3100" b="1" baseline="30000">
                <a:latin typeface="Arial Narrow" charset="0"/>
              </a:rPr>
              <a:t>3</a:t>
            </a:r>
            <a:r>
              <a:rPr lang="es-MX" sz="3100" b="1">
                <a:latin typeface="Arial Narrow" charset="0"/>
              </a:rPr>
              <a:t>)</a:t>
            </a:r>
            <a:r>
              <a:rPr lang="es-MX" sz="3100">
                <a:latin typeface="Arial Narrow" charset="0"/>
              </a:rPr>
              <a:t>…</a:t>
            </a:r>
          </a:p>
          <a:p>
            <a:r>
              <a:rPr lang="es-MX" sz="3100">
                <a:latin typeface="Arial Narrow" charset="0"/>
              </a:rPr>
              <a:t>Si sólo se requiere el análisis para un sólo camino, ¿podría hacerse de una manera más eficiente?…</a:t>
            </a:r>
          </a:p>
          <a:p>
            <a:r>
              <a:rPr lang="es-MX" sz="3100" b="1">
                <a:latin typeface="Arial Narrow" charset="0"/>
              </a:rPr>
              <a:t>SI</a:t>
            </a:r>
            <a:r>
              <a:rPr lang="es-MX" sz="3100">
                <a:latin typeface="Arial Narrow" charset="0"/>
              </a:rPr>
              <a:t>… la propuesta del </a:t>
            </a:r>
            <a:r>
              <a:rPr lang="es-MX" sz="3100" b="1" i="1">
                <a:latin typeface="Arial Narrow" charset="0"/>
              </a:rPr>
              <a:t>Algoritmo de Dijkstra</a:t>
            </a:r>
            <a:r>
              <a:rPr lang="es-MX" sz="3100">
                <a:latin typeface="Arial Narrow" charset="0"/>
              </a:rPr>
              <a:t> resuelve el problema en </a:t>
            </a:r>
            <a:r>
              <a:rPr lang="es-MX" sz="3100" b="1">
                <a:latin typeface="Arial Narrow" charset="0"/>
              </a:rPr>
              <a:t>O(n</a:t>
            </a:r>
            <a:r>
              <a:rPr lang="es-MX" sz="3100" b="1" baseline="30000">
                <a:latin typeface="Arial Narrow" charset="0"/>
              </a:rPr>
              <a:t>2</a:t>
            </a:r>
            <a:r>
              <a:rPr lang="es-MX" sz="3100" b="1">
                <a:latin typeface="Arial Narrow" charset="0"/>
              </a:rPr>
              <a:t>)</a:t>
            </a:r>
            <a:r>
              <a:rPr lang="es-MX" sz="3100">
                <a:latin typeface="Arial Narro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6371">
                                            <p:txEl>
                                              <p:pRg st="1" end="1"/>
                                            </p:txEl>
                                          </p:spTgt>
                                        </p:tgtEl>
                                        <p:attrNameLst>
                                          <p:attrName>style.visibility</p:attrName>
                                        </p:attrNameLst>
                                      </p:cBhvr>
                                      <p:to>
                                        <p:strVal val="visible"/>
                                      </p:to>
                                    </p:set>
                                    <p:anim calcmode="lin" valueType="num">
                                      <p:cBhvr additive="base">
                                        <p:cTn id="7" dur="500" fill="hold"/>
                                        <p:tgtEl>
                                          <p:spTgt spid="186371">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63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6371">
                                            <p:txEl>
                                              <p:pRg st="2" end="2"/>
                                            </p:txEl>
                                          </p:spTgt>
                                        </p:tgtEl>
                                        <p:attrNameLst>
                                          <p:attrName>style.visibility</p:attrName>
                                        </p:attrNameLst>
                                      </p:cBhvr>
                                      <p:to>
                                        <p:strVal val="visible"/>
                                      </p:to>
                                    </p:set>
                                    <p:anim calcmode="lin" valueType="num">
                                      <p:cBhvr additive="base">
                                        <p:cTn id="13" dur="500" fill="hold"/>
                                        <p:tgtEl>
                                          <p:spTgt spid="18637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63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6371">
                                            <p:txEl>
                                              <p:pRg st="3" end="3"/>
                                            </p:txEl>
                                          </p:spTgt>
                                        </p:tgtEl>
                                        <p:attrNameLst>
                                          <p:attrName>style.visibility</p:attrName>
                                        </p:attrNameLst>
                                      </p:cBhvr>
                                      <p:to>
                                        <p:strVal val="visible"/>
                                      </p:to>
                                    </p:set>
                                    <p:anim calcmode="lin" valueType="num">
                                      <p:cBhvr additive="base">
                                        <p:cTn id="19" dur="500" fill="hold"/>
                                        <p:tgtEl>
                                          <p:spTgt spid="18637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637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74525A10-5B8B-F64C-938B-3445354B61B9}" type="slidenum">
              <a:rPr lang="es-MX" sz="1600">
                <a:latin typeface="Arial Narrow" charset="0"/>
              </a:rPr>
              <a:pPr/>
              <a:t>28</a:t>
            </a:fld>
            <a:endParaRPr lang="es-MX" sz="1600">
              <a:latin typeface="Arial Narrow" charset="0"/>
            </a:endParaRPr>
          </a:p>
        </p:txBody>
      </p:sp>
      <p:sp>
        <p:nvSpPr>
          <p:cNvPr id="29699" name="Rectangle 2"/>
          <p:cNvSpPr>
            <a:spLocks noGrp="1" noChangeArrowheads="1"/>
          </p:cNvSpPr>
          <p:nvPr>
            <p:ph type="title"/>
          </p:nvPr>
        </p:nvSpPr>
        <p:spPr/>
        <p:txBody>
          <a:bodyPr/>
          <a:lstStyle/>
          <a:p>
            <a:r>
              <a:rPr lang="es-MX">
                <a:latin typeface="Tahoma" charset="0"/>
              </a:rPr>
              <a:t>Algoritmo de Dijkstra</a:t>
            </a:r>
          </a:p>
        </p:txBody>
      </p:sp>
      <p:sp>
        <p:nvSpPr>
          <p:cNvPr id="29700" name="Rectangle 3"/>
          <p:cNvSpPr>
            <a:spLocks noGrp="1" noChangeArrowheads="1"/>
          </p:cNvSpPr>
          <p:nvPr>
            <p:ph type="body" idx="1"/>
          </p:nvPr>
        </p:nvSpPr>
        <p:spPr>
          <a:xfrm>
            <a:off x="685800" y="1981200"/>
            <a:ext cx="8001000" cy="4419600"/>
          </a:xfrm>
        </p:spPr>
        <p:txBody>
          <a:bodyPr/>
          <a:lstStyle/>
          <a:p>
            <a:pPr>
              <a:buFontTx/>
              <a:buNone/>
            </a:pPr>
            <a:r>
              <a:rPr lang="es-MX" i="1">
                <a:latin typeface="Times New Roman" charset="0"/>
              </a:rPr>
              <a:t>S = </a:t>
            </a:r>
            <a:r>
              <a:rPr lang="es-MX" i="1">
                <a:latin typeface="Times New Roman" charset="0"/>
                <a:sym typeface="Symbol" charset="0"/>
              </a:rPr>
              <a:t></a:t>
            </a:r>
          </a:p>
          <a:p>
            <a:pPr>
              <a:buFontTx/>
              <a:buNone/>
            </a:pPr>
            <a:r>
              <a:rPr lang="es-MX" i="1">
                <a:latin typeface="Times New Roman" charset="0"/>
                <a:sym typeface="Symbol" charset="0"/>
              </a:rPr>
              <a:t>Y = {v</a:t>
            </a:r>
            <a:r>
              <a:rPr lang="es-MX" i="1" baseline="-25000">
                <a:latin typeface="Times New Roman" charset="0"/>
                <a:sym typeface="Symbol" charset="0"/>
              </a:rPr>
              <a:t>1</a:t>
            </a:r>
            <a:r>
              <a:rPr lang="es-MX" i="1">
                <a:latin typeface="Times New Roman" charset="0"/>
                <a:sym typeface="Symbol" charset="0"/>
              </a:rPr>
              <a:t>}</a:t>
            </a:r>
          </a:p>
          <a:p>
            <a:pPr>
              <a:buFontTx/>
              <a:buNone/>
            </a:pPr>
            <a:r>
              <a:rPr lang="es-MX" i="1">
                <a:latin typeface="Times New Roman" charset="0"/>
                <a:sym typeface="Symbol" charset="0"/>
              </a:rPr>
              <a:t>Mientras (no se haya resuelto el problema)</a:t>
            </a:r>
          </a:p>
          <a:p>
            <a:pPr marL="965200" lvl="1" indent="-508000">
              <a:buFontTx/>
              <a:buNone/>
            </a:pPr>
            <a:r>
              <a:rPr lang="es-MX" sz="2600" i="1">
                <a:latin typeface="Times New Roman" charset="0"/>
                <a:sym typeface="Symbol" charset="0"/>
              </a:rPr>
              <a:t>Seleccionar el vértice de Y a V-Y que tenga </a:t>
            </a:r>
            <a:r>
              <a:rPr lang="es-MX" sz="2600" b="1" i="1">
                <a:latin typeface="Times New Roman" charset="0"/>
                <a:sym typeface="Symbol" charset="0"/>
              </a:rPr>
              <a:t>el camino más corto </a:t>
            </a:r>
            <a:r>
              <a:rPr lang="es-MX" sz="2600" i="1">
                <a:latin typeface="Times New Roman" charset="0"/>
                <a:sym typeface="Symbol" charset="0"/>
              </a:rPr>
              <a:t>desde v</a:t>
            </a:r>
            <a:r>
              <a:rPr lang="es-MX" sz="2600" i="1" baseline="-25000">
                <a:latin typeface="Times New Roman" charset="0"/>
                <a:sym typeface="Symbol" charset="0"/>
              </a:rPr>
              <a:t>1</a:t>
            </a:r>
            <a:r>
              <a:rPr lang="es-MX" sz="2600" i="1">
                <a:latin typeface="Times New Roman" charset="0"/>
                <a:sym typeface="Symbol" charset="0"/>
              </a:rPr>
              <a:t> usando sólo a los vértices en Y como intermediarios.</a:t>
            </a:r>
          </a:p>
          <a:p>
            <a:pPr marL="965200" lvl="1" indent="-508000">
              <a:buFontTx/>
              <a:buNone/>
            </a:pPr>
            <a:r>
              <a:rPr lang="es-MX" sz="2600" i="1">
                <a:latin typeface="Times New Roman" charset="0"/>
                <a:sym typeface="Symbol" charset="0"/>
              </a:rPr>
              <a:t>Agregar el vértice a Y.</a:t>
            </a:r>
          </a:p>
          <a:p>
            <a:pPr marL="965200" lvl="1" indent="-508000">
              <a:buFontTx/>
              <a:buNone/>
            </a:pPr>
            <a:r>
              <a:rPr lang="es-MX" sz="2600" i="1">
                <a:latin typeface="Times New Roman" charset="0"/>
                <a:sym typeface="Symbol" charset="0"/>
              </a:rPr>
              <a:t>Agregar el arco que llega a al vértice seleccionado a S.</a:t>
            </a:r>
          </a:p>
          <a:p>
            <a:pPr marL="965200" lvl="1" indent="-508000">
              <a:buFontTx/>
              <a:buNone/>
            </a:pPr>
            <a:r>
              <a:rPr lang="es-MX" sz="2600" i="1">
                <a:latin typeface="Times New Roman" charset="0"/>
                <a:sym typeface="Symbol" charset="0"/>
              </a:rPr>
              <a:t>Si  Y = V el problema se ha resuelto.</a:t>
            </a:r>
            <a:endParaRPr lang="es-MX" i="1">
              <a:latin typeface="Times New Roman" charset="0"/>
              <a:sym typeface="Symbol" charset="0"/>
            </a:endParaRP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45D7DA5D-EA2C-5A47-B63E-985E9EB5EDDA}" type="slidenum">
              <a:rPr lang="es-MX" sz="1600">
                <a:latin typeface="Arial Narrow" charset="0"/>
              </a:rPr>
              <a:pPr/>
              <a:t>29</a:t>
            </a:fld>
            <a:endParaRPr lang="es-MX" sz="1600">
              <a:latin typeface="Arial Narrow" charset="0"/>
            </a:endParaRPr>
          </a:p>
        </p:txBody>
      </p:sp>
      <p:sp>
        <p:nvSpPr>
          <p:cNvPr id="30723" name="Rectangle 2"/>
          <p:cNvSpPr>
            <a:spLocks noGrp="1" noChangeArrowheads="1"/>
          </p:cNvSpPr>
          <p:nvPr>
            <p:ph type="title"/>
          </p:nvPr>
        </p:nvSpPr>
        <p:spPr/>
        <p:txBody>
          <a:bodyPr/>
          <a:lstStyle/>
          <a:p>
            <a:r>
              <a:rPr lang="es-MX">
                <a:latin typeface="Tahoma" charset="0"/>
              </a:rPr>
              <a:t>Ejemplo</a:t>
            </a:r>
          </a:p>
        </p:txBody>
      </p:sp>
      <p:sp>
        <p:nvSpPr>
          <p:cNvPr id="30724" name="Rectangle 3"/>
          <p:cNvSpPr>
            <a:spLocks noGrp="1" noChangeArrowheads="1"/>
          </p:cNvSpPr>
          <p:nvPr>
            <p:ph type="body" idx="1"/>
          </p:nvPr>
        </p:nvSpPr>
        <p:spPr>
          <a:xfrm>
            <a:off x="4876800" y="2286000"/>
            <a:ext cx="3733800" cy="4114800"/>
          </a:xfrm>
        </p:spPr>
        <p:txBody>
          <a:bodyPr/>
          <a:lstStyle/>
          <a:p>
            <a:pPr lvl="1">
              <a:buFontTx/>
              <a:buNone/>
            </a:pPr>
            <a:r>
              <a:rPr lang="es-MX" i="1">
                <a:latin typeface="Times New Roman" charset="0"/>
              </a:rPr>
              <a:t>S = </a:t>
            </a:r>
            <a:r>
              <a:rPr lang="es-MX" i="1">
                <a:latin typeface="Times New Roman" charset="0"/>
                <a:sym typeface="Symbol" charset="0"/>
              </a:rPr>
              <a:t></a:t>
            </a:r>
          </a:p>
          <a:p>
            <a:pPr lvl="1">
              <a:buFontTx/>
              <a:buNone/>
            </a:pPr>
            <a:r>
              <a:rPr lang="es-MX" i="1">
                <a:latin typeface="Times New Roman" charset="0"/>
                <a:sym typeface="Symbol" charset="0"/>
              </a:rPr>
              <a:t>Y = {v</a:t>
            </a:r>
            <a:r>
              <a:rPr lang="es-MX" i="1" baseline="-25000">
                <a:latin typeface="Times New Roman" charset="0"/>
                <a:sym typeface="Symbol" charset="0"/>
              </a:rPr>
              <a:t>A</a:t>
            </a:r>
            <a:r>
              <a:rPr lang="es-MX" i="1">
                <a:latin typeface="Times New Roman" charset="0"/>
                <a:sym typeface="Symbol" charset="0"/>
              </a:rPr>
              <a:t>}</a:t>
            </a:r>
          </a:p>
          <a:p>
            <a:pPr lvl="1">
              <a:buFontTx/>
              <a:buNone/>
            </a:pPr>
            <a:r>
              <a:rPr lang="es-MX" i="1">
                <a:latin typeface="Times New Roman" charset="0"/>
                <a:sym typeface="Symbol" charset="0"/>
              </a:rPr>
              <a:t>V-Y = {v</a:t>
            </a:r>
            <a:r>
              <a:rPr lang="es-MX" i="1" baseline="-25000">
                <a:latin typeface="Times New Roman" charset="0"/>
                <a:sym typeface="Symbol" charset="0"/>
              </a:rPr>
              <a:t>B</a:t>
            </a:r>
            <a:r>
              <a:rPr lang="es-MX" i="1">
                <a:latin typeface="Times New Roman" charset="0"/>
                <a:sym typeface="Symbol" charset="0"/>
              </a:rPr>
              <a:t>, v</a:t>
            </a:r>
            <a:r>
              <a:rPr lang="es-MX" i="1" baseline="-25000">
                <a:latin typeface="Times New Roman" charset="0"/>
                <a:sym typeface="Symbol" charset="0"/>
              </a:rPr>
              <a:t>C</a:t>
            </a:r>
            <a:r>
              <a:rPr lang="es-MX" i="1">
                <a:latin typeface="Times New Roman" charset="0"/>
                <a:sym typeface="Symbol" charset="0"/>
              </a:rPr>
              <a:t>, v</a:t>
            </a:r>
            <a:r>
              <a:rPr lang="es-MX" i="1" baseline="-25000">
                <a:latin typeface="Times New Roman" charset="0"/>
                <a:sym typeface="Symbol" charset="0"/>
              </a:rPr>
              <a:t>D</a:t>
            </a:r>
            <a:r>
              <a:rPr lang="es-MX" i="1">
                <a:latin typeface="Times New Roman" charset="0"/>
                <a:sym typeface="Symbol" charset="0"/>
              </a:rPr>
              <a:t>, v</a:t>
            </a:r>
            <a:r>
              <a:rPr lang="es-MX" i="1" baseline="-25000">
                <a:latin typeface="Times New Roman" charset="0"/>
                <a:sym typeface="Symbol" charset="0"/>
              </a:rPr>
              <a:t>E</a:t>
            </a:r>
            <a:r>
              <a:rPr lang="es-MX" i="1">
                <a:latin typeface="Times New Roman" charset="0"/>
                <a:sym typeface="Symbol" charset="0"/>
              </a:rPr>
              <a:t>}</a:t>
            </a:r>
          </a:p>
          <a:p>
            <a:pPr lvl="1">
              <a:buFontTx/>
              <a:buNone/>
            </a:pPr>
            <a:endParaRPr lang="es-MX" i="1">
              <a:latin typeface="Times New Roman" charset="0"/>
              <a:sym typeface="Symbol" charset="0"/>
            </a:endParaRPr>
          </a:p>
          <a:p>
            <a:pPr lvl="1">
              <a:buFontTx/>
              <a:buNone/>
            </a:pPr>
            <a:r>
              <a:rPr lang="es-MX" sz="2400" i="1">
                <a:latin typeface="Times New Roman" charset="0"/>
                <a:sym typeface="Symbol" charset="0"/>
              </a:rPr>
              <a:t>Seleccionar el vértice  de V-Y que tenga el camino más corto desde v</a:t>
            </a:r>
            <a:r>
              <a:rPr lang="es-MX" sz="2400" i="1" baseline="-25000">
                <a:latin typeface="Times New Roman" charset="0"/>
                <a:sym typeface="Symbol" charset="0"/>
              </a:rPr>
              <a:t>A</a:t>
            </a:r>
            <a:r>
              <a:rPr lang="es-MX" sz="2400" i="1">
                <a:latin typeface="Times New Roman" charset="0"/>
                <a:sym typeface="Symbol" charset="0"/>
              </a:rPr>
              <a:t>, pasando por los vértices de Y</a:t>
            </a:r>
            <a:endParaRPr lang="es-MX" i="1">
              <a:latin typeface="Times New Roman" charset="0"/>
              <a:sym typeface="Symbol" charset="0"/>
            </a:endParaRPr>
          </a:p>
        </p:txBody>
      </p:sp>
      <p:sp>
        <p:nvSpPr>
          <p:cNvPr id="30725" name="Rectangle 4"/>
          <p:cNvSpPr>
            <a:spLocks noChangeArrowheads="1"/>
          </p:cNvSpPr>
          <p:nvPr/>
        </p:nvSpPr>
        <p:spPr bwMode="auto">
          <a:xfrm>
            <a:off x="2395538" y="52752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7</a:t>
            </a:r>
          </a:p>
        </p:txBody>
      </p:sp>
      <p:sp>
        <p:nvSpPr>
          <p:cNvPr id="30726" name="Oval 5"/>
          <p:cNvSpPr>
            <a:spLocks noChangeArrowheads="1"/>
          </p:cNvSpPr>
          <p:nvPr/>
        </p:nvSpPr>
        <p:spPr bwMode="auto">
          <a:xfrm>
            <a:off x="993775" y="2708275"/>
            <a:ext cx="771525"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30727" name="Oval 6"/>
          <p:cNvSpPr>
            <a:spLocks noChangeArrowheads="1"/>
          </p:cNvSpPr>
          <p:nvPr/>
        </p:nvSpPr>
        <p:spPr bwMode="auto">
          <a:xfrm>
            <a:off x="3590925" y="2730500"/>
            <a:ext cx="773113" cy="517525"/>
          </a:xfrm>
          <a:prstGeom prst="ellipse">
            <a:avLst/>
          </a:prstGeom>
          <a:solidFill>
            <a:srgbClr val="CCFF99"/>
          </a:solidFill>
          <a:ln w="25400">
            <a:solidFill>
              <a:schemeClr val="tx2"/>
            </a:solidFill>
            <a:round/>
            <a:headEnd/>
            <a:tailEnd/>
          </a:ln>
        </p:spPr>
        <p:txBody>
          <a:bodyPr wrap="none" anchor="ctr"/>
          <a:lstStyle/>
          <a:p>
            <a:endParaRPr lang="en-US"/>
          </a:p>
        </p:txBody>
      </p:sp>
      <p:sp>
        <p:nvSpPr>
          <p:cNvPr id="30728" name="Oval 7"/>
          <p:cNvSpPr>
            <a:spLocks noChangeArrowheads="1"/>
          </p:cNvSpPr>
          <p:nvPr/>
        </p:nvSpPr>
        <p:spPr bwMode="auto">
          <a:xfrm>
            <a:off x="2225675" y="3851275"/>
            <a:ext cx="773113" cy="519113"/>
          </a:xfrm>
          <a:prstGeom prst="ellipse">
            <a:avLst/>
          </a:prstGeom>
          <a:solidFill>
            <a:srgbClr val="CCFF99"/>
          </a:solidFill>
          <a:ln w="25400">
            <a:solidFill>
              <a:schemeClr val="tx2"/>
            </a:solidFill>
            <a:round/>
            <a:headEnd/>
            <a:tailEnd/>
          </a:ln>
        </p:spPr>
        <p:txBody>
          <a:bodyPr wrap="none" anchor="ctr"/>
          <a:lstStyle/>
          <a:p>
            <a:endParaRPr lang="en-US"/>
          </a:p>
        </p:txBody>
      </p:sp>
      <p:sp>
        <p:nvSpPr>
          <p:cNvPr id="30729" name="Oval 8"/>
          <p:cNvSpPr>
            <a:spLocks noChangeArrowheads="1"/>
          </p:cNvSpPr>
          <p:nvPr/>
        </p:nvSpPr>
        <p:spPr bwMode="auto">
          <a:xfrm>
            <a:off x="966788" y="5014913"/>
            <a:ext cx="771525" cy="517525"/>
          </a:xfrm>
          <a:prstGeom prst="ellipse">
            <a:avLst/>
          </a:prstGeom>
          <a:solidFill>
            <a:srgbClr val="CCFF99"/>
          </a:solidFill>
          <a:ln w="25400">
            <a:solidFill>
              <a:schemeClr val="tx2"/>
            </a:solidFill>
            <a:round/>
            <a:headEnd/>
            <a:tailEnd/>
          </a:ln>
        </p:spPr>
        <p:txBody>
          <a:bodyPr wrap="none" anchor="ctr"/>
          <a:lstStyle/>
          <a:p>
            <a:endParaRPr lang="en-US"/>
          </a:p>
        </p:txBody>
      </p:sp>
      <p:sp>
        <p:nvSpPr>
          <p:cNvPr id="30730" name="Oval 9"/>
          <p:cNvSpPr>
            <a:spLocks noChangeArrowheads="1"/>
          </p:cNvSpPr>
          <p:nvPr/>
        </p:nvSpPr>
        <p:spPr bwMode="auto">
          <a:xfrm>
            <a:off x="3563938" y="5035550"/>
            <a:ext cx="773112" cy="517525"/>
          </a:xfrm>
          <a:prstGeom prst="ellipse">
            <a:avLst/>
          </a:prstGeom>
          <a:solidFill>
            <a:srgbClr val="CCFF99"/>
          </a:solidFill>
          <a:ln w="25400">
            <a:solidFill>
              <a:schemeClr val="tx2"/>
            </a:solidFill>
            <a:round/>
            <a:headEnd/>
            <a:tailEnd/>
          </a:ln>
        </p:spPr>
        <p:txBody>
          <a:bodyPr wrap="none" anchor="ctr"/>
          <a:lstStyle/>
          <a:p>
            <a:endParaRPr lang="en-US"/>
          </a:p>
        </p:txBody>
      </p:sp>
      <p:sp>
        <p:nvSpPr>
          <p:cNvPr id="30731" name="Line 10"/>
          <p:cNvSpPr>
            <a:spLocks noChangeShapeType="1"/>
          </p:cNvSpPr>
          <p:nvPr/>
        </p:nvSpPr>
        <p:spPr bwMode="auto">
          <a:xfrm>
            <a:off x="1831975" y="2987675"/>
            <a:ext cx="172085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2" name="Line 11"/>
          <p:cNvSpPr>
            <a:spLocks noChangeShapeType="1"/>
          </p:cNvSpPr>
          <p:nvPr/>
        </p:nvSpPr>
        <p:spPr bwMode="auto">
          <a:xfrm>
            <a:off x="1781175" y="5316538"/>
            <a:ext cx="1719263"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3" name="Line 12"/>
          <p:cNvSpPr>
            <a:spLocks noChangeShapeType="1"/>
          </p:cNvSpPr>
          <p:nvPr/>
        </p:nvSpPr>
        <p:spPr bwMode="auto">
          <a:xfrm>
            <a:off x="3963988" y="3300413"/>
            <a:ext cx="1587" cy="17049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4" name="Line 13"/>
          <p:cNvSpPr>
            <a:spLocks noChangeShapeType="1"/>
          </p:cNvSpPr>
          <p:nvPr/>
        </p:nvSpPr>
        <p:spPr bwMode="auto">
          <a:xfrm>
            <a:off x="1365250" y="3255963"/>
            <a:ext cx="1588" cy="17049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5" name="Line 14"/>
          <p:cNvSpPr>
            <a:spLocks noChangeShapeType="1"/>
          </p:cNvSpPr>
          <p:nvPr/>
        </p:nvSpPr>
        <p:spPr bwMode="auto">
          <a:xfrm flipH="1">
            <a:off x="1585913" y="4381500"/>
            <a:ext cx="903287" cy="64293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6" name="Line 15"/>
          <p:cNvSpPr>
            <a:spLocks noChangeShapeType="1"/>
          </p:cNvSpPr>
          <p:nvPr/>
        </p:nvSpPr>
        <p:spPr bwMode="auto">
          <a:xfrm flipH="1">
            <a:off x="2846388" y="3255963"/>
            <a:ext cx="903287" cy="6429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7" name="Line 16"/>
          <p:cNvSpPr>
            <a:spLocks noChangeShapeType="1"/>
          </p:cNvSpPr>
          <p:nvPr/>
        </p:nvSpPr>
        <p:spPr bwMode="auto">
          <a:xfrm flipH="1" flipV="1">
            <a:off x="1584325" y="3184525"/>
            <a:ext cx="854075" cy="6873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8" name="Line 17"/>
          <p:cNvSpPr>
            <a:spLocks noChangeShapeType="1"/>
          </p:cNvSpPr>
          <p:nvPr/>
        </p:nvSpPr>
        <p:spPr bwMode="auto">
          <a:xfrm flipH="1" flipV="1">
            <a:off x="2870200" y="4348163"/>
            <a:ext cx="879475" cy="711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9" name="Rectangle 18"/>
          <p:cNvSpPr>
            <a:spLocks noChangeArrowheads="1"/>
          </p:cNvSpPr>
          <p:nvPr/>
        </p:nvSpPr>
        <p:spPr bwMode="auto">
          <a:xfrm>
            <a:off x="1084263" y="2671763"/>
            <a:ext cx="4381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A</a:t>
            </a:r>
          </a:p>
        </p:txBody>
      </p:sp>
      <p:sp>
        <p:nvSpPr>
          <p:cNvPr id="30740" name="Rectangle 19"/>
          <p:cNvSpPr>
            <a:spLocks noChangeArrowheads="1"/>
          </p:cNvSpPr>
          <p:nvPr/>
        </p:nvSpPr>
        <p:spPr bwMode="auto">
          <a:xfrm>
            <a:off x="3656013" y="2692400"/>
            <a:ext cx="5064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B</a:t>
            </a:r>
          </a:p>
        </p:txBody>
      </p:sp>
      <p:sp>
        <p:nvSpPr>
          <p:cNvPr id="30741" name="Rectangle 20"/>
          <p:cNvSpPr>
            <a:spLocks noChangeArrowheads="1"/>
          </p:cNvSpPr>
          <p:nvPr/>
        </p:nvSpPr>
        <p:spPr bwMode="auto">
          <a:xfrm>
            <a:off x="2317750" y="3792538"/>
            <a:ext cx="5270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C</a:t>
            </a:r>
          </a:p>
        </p:txBody>
      </p:sp>
      <p:sp>
        <p:nvSpPr>
          <p:cNvPr id="30742" name="Rectangle 21"/>
          <p:cNvSpPr>
            <a:spLocks noChangeArrowheads="1"/>
          </p:cNvSpPr>
          <p:nvPr/>
        </p:nvSpPr>
        <p:spPr bwMode="auto">
          <a:xfrm>
            <a:off x="1003300" y="495617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D</a:t>
            </a:r>
          </a:p>
        </p:txBody>
      </p:sp>
      <p:sp>
        <p:nvSpPr>
          <p:cNvPr id="30743" name="Rectangle 22"/>
          <p:cNvSpPr>
            <a:spLocks noChangeArrowheads="1"/>
          </p:cNvSpPr>
          <p:nvPr/>
        </p:nvSpPr>
        <p:spPr bwMode="auto">
          <a:xfrm>
            <a:off x="3629025" y="497522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E</a:t>
            </a:r>
          </a:p>
        </p:txBody>
      </p:sp>
      <p:sp>
        <p:nvSpPr>
          <p:cNvPr id="30744" name="Rectangle 23"/>
          <p:cNvSpPr>
            <a:spLocks noChangeArrowheads="1"/>
          </p:cNvSpPr>
          <p:nvPr/>
        </p:nvSpPr>
        <p:spPr bwMode="auto">
          <a:xfrm>
            <a:off x="2317750" y="2416175"/>
            <a:ext cx="358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2</a:t>
            </a:r>
          </a:p>
        </p:txBody>
      </p:sp>
      <p:sp>
        <p:nvSpPr>
          <p:cNvPr id="30745" name="Rectangle 24"/>
          <p:cNvSpPr>
            <a:spLocks noChangeArrowheads="1"/>
          </p:cNvSpPr>
          <p:nvPr/>
        </p:nvSpPr>
        <p:spPr bwMode="auto">
          <a:xfrm>
            <a:off x="4022725" y="370681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5</a:t>
            </a:r>
          </a:p>
        </p:txBody>
      </p:sp>
      <p:sp>
        <p:nvSpPr>
          <p:cNvPr id="30746" name="Rectangle 25"/>
          <p:cNvSpPr>
            <a:spLocks noChangeArrowheads="1"/>
          </p:cNvSpPr>
          <p:nvPr/>
        </p:nvSpPr>
        <p:spPr bwMode="auto">
          <a:xfrm>
            <a:off x="3235325" y="343058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9</a:t>
            </a:r>
          </a:p>
        </p:txBody>
      </p:sp>
      <p:sp>
        <p:nvSpPr>
          <p:cNvPr id="30747" name="Rectangle 26"/>
          <p:cNvSpPr>
            <a:spLocks noChangeArrowheads="1"/>
          </p:cNvSpPr>
          <p:nvPr/>
        </p:nvSpPr>
        <p:spPr bwMode="auto">
          <a:xfrm>
            <a:off x="3132138" y="411003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3</a:t>
            </a:r>
          </a:p>
        </p:txBody>
      </p:sp>
      <p:sp>
        <p:nvSpPr>
          <p:cNvPr id="30748" name="Rectangle 27"/>
          <p:cNvSpPr>
            <a:spLocks noChangeArrowheads="1"/>
          </p:cNvSpPr>
          <p:nvPr/>
        </p:nvSpPr>
        <p:spPr bwMode="auto">
          <a:xfrm>
            <a:off x="609600" y="381317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10</a:t>
            </a:r>
          </a:p>
        </p:txBody>
      </p:sp>
      <p:sp>
        <p:nvSpPr>
          <p:cNvPr id="30749" name="Rectangle 28"/>
          <p:cNvSpPr>
            <a:spLocks noChangeArrowheads="1"/>
          </p:cNvSpPr>
          <p:nvPr/>
        </p:nvSpPr>
        <p:spPr bwMode="auto">
          <a:xfrm>
            <a:off x="1401763" y="341312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12</a:t>
            </a:r>
          </a:p>
        </p:txBody>
      </p:sp>
      <p:sp>
        <p:nvSpPr>
          <p:cNvPr id="30750" name="Rectangle 29"/>
          <p:cNvSpPr>
            <a:spLocks noChangeArrowheads="1"/>
          </p:cNvSpPr>
          <p:nvPr/>
        </p:nvSpPr>
        <p:spPr bwMode="auto">
          <a:xfrm>
            <a:off x="1581150" y="41957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6</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C4069D1F-F9EC-3A4F-9D98-9225724E1061}" type="slidenum">
              <a:rPr lang="es-MX" sz="1600">
                <a:latin typeface="Arial Narrow" charset="0"/>
              </a:rPr>
              <a:pPr/>
              <a:t>3</a:t>
            </a:fld>
            <a:endParaRPr lang="es-MX" sz="1600">
              <a:latin typeface="Arial Narrow" charset="0"/>
            </a:endParaRPr>
          </a:p>
        </p:txBody>
      </p:sp>
      <p:sp>
        <p:nvSpPr>
          <p:cNvPr id="4099" name="Rectangle 2"/>
          <p:cNvSpPr>
            <a:spLocks noGrp="1" noChangeArrowheads="1"/>
          </p:cNvSpPr>
          <p:nvPr>
            <p:ph type="title"/>
          </p:nvPr>
        </p:nvSpPr>
        <p:spPr/>
        <p:txBody>
          <a:bodyPr/>
          <a:lstStyle/>
          <a:p>
            <a:r>
              <a:rPr lang="es-MX">
                <a:latin typeface="Tahoma" charset="0"/>
              </a:rPr>
              <a:t>Algoritmos voraces</a:t>
            </a:r>
          </a:p>
        </p:txBody>
      </p:sp>
      <p:sp>
        <p:nvSpPr>
          <p:cNvPr id="160771" name="Rectangle 3"/>
          <p:cNvSpPr>
            <a:spLocks noGrp="1" noChangeArrowheads="1"/>
          </p:cNvSpPr>
          <p:nvPr>
            <p:ph type="body" idx="1"/>
          </p:nvPr>
        </p:nvSpPr>
        <p:spPr>
          <a:xfrm>
            <a:off x="228600" y="1981200"/>
            <a:ext cx="8610600" cy="4114800"/>
          </a:xfrm>
        </p:spPr>
        <p:txBody>
          <a:bodyPr/>
          <a:lstStyle/>
          <a:p>
            <a:r>
              <a:rPr lang="es-MX">
                <a:latin typeface="Arial Narrow" charset="0"/>
              </a:rPr>
              <a:t>También conocidos como algoritmos ávidos o miopes…</a:t>
            </a:r>
          </a:p>
          <a:p>
            <a:r>
              <a:rPr lang="es-MX">
                <a:latin typeface="Arial Narrow" charset="0"/>
              </a:rPr>
              <a:t>Su característica es que toman decisiones basándose en la información que tienen en forma inmediata, sin tener en cuenta los efectos que esto pueda tener en el futuro, es decir, nunca reconsidera su decisión, sea cual fuera la situación que ocurrirá más adelante…</a:t>
            </a:r>
          </a:p>
          <a:p>
            <a:r>
              <a:rPr lang="es-MX">
                <a:latin typeface="Arial Narrow" charset="0"/>
              </a:rPr>
              <a:t>Se confía que la decisión tomada sea la mejor para la solución general del problema...</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0771">
                                            <p:txEl>
                                              <p:pRg st="1" end="1"/>
                                            </p:txEl>
                                          </p:spTgt>
                                        </p:tgtEl>
                                        <p:attrNameLst>
                                          <p:attrName>style.visibility</p:attrName>
                                        </p:attrNameLst>
                                      </p:cBhvr>
                                      <p:to>
                                        <p:strVal val="visible"/>
                                      </p:to>
                                    </p:set>
                                    <p:anim calcmode="lin" valueType="num">
                                      <p:cBhvr additive="base">
                                        <p:cTn id="7" dur="500" fill="hold"/>
                                        <p:tgtEl>
                                          <p:spTgt spid="160771">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07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0771">
                                            <p:txEl>
                                              <p:pRg st="2" end="2"/>
                                            </p:txEl>
                                          </p:spTgt>
                                        </p:tgtEl>
                                        <p:attrNameLst>
                                          <p:attrName>style.visibility</p:attrName>
                                        </p:attrNameLst>
                                      </p:cBhvr>
                                      <p:to>
                                        <p:strVal val="visible"/>
                                      </p:to>
                                    </p:set>
                                    <p:anim calcmode="lin" valueType="num">
                                      <p:cBhvr additive="base">
                                        <p:cTn id="13" dur="500" fill="hold"/>
                                        <p:tgtEl>
                                          <p:spTgt spid="16077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077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C2798E3B-78F6-9540-A5CC-16617FC38822}" type="slidenum">
              <a:rPr lang="es-MX" sz="1600">
                <a:latin typeface="Arial Narrow" charset="0"/>
              </a:rPr>
              <a:pPr/>
              <a:t>30</a:t>
            </a:fld>
            <a:endParaRPr lang="es-MX" sz="1600">
              <a:latin typeface="Arial Narrow" charset="0"/>
            </a:endParaRPr>
          </a:p>
        </p:txBody>
      </p:sp>
      <p:sp>
        <p:nvSpPr>
          <p:cNvPr id="31747" name="Rectangle 2"/>
          <p:cNvSpPr>
            <a:spLocks noGrp="1" noChangeArrowheads="1"/>
          </p:cNvSpPr>
          <p:nvPr>
            <p:ph type="title"/>
          </p:nvPr>
        </p:nvSpPr>
        <p:spPr/>
        <p:txBody>
          <a:bodyPr/>
          <a:lstStyle/>
          <a:p>
            <a:r>
              <a:rPr lang="es-MX">
                <a:latin typeface="Tahoma" charset="0"/>
              </a:rPr>
              <a:t>Ejemplo</a:t>
            </a:r>
          </a:p>
        </p:txBody>
      </p:sp>
      <p:sp>
        <p:nvSpPr>
          <p:cNvPr id="31748" name="Rectangle 3"/>
          <p:cNvSpPr>
            <a:spLocks noGrp="1" noChangeArrowheads="1"/>
          </p:cNvSpPr>
          <p:nvPr>
            <p:ph type="body" idx="1"/>
          </p:nvPr>
        </p:nvSpPr>
        <p:spPr>
          <a:xfrm>
            <a:off x="4876800" y="2286000"/>
            <a:ext cx="3733800" cy="4114800"/>
          </a:xfrm>
        </p:spPr>
        <p:txBody>
          <a:bodyPr/>
          <a:lstStyle/>
          <a:p>
            <a:pPr lvl="1">
              <a:buFontTx/>
              <a:buNone/>
            </a:pPr>
            <a:r>
              <a:rPr lang="es-MX" i="1">
                <a:latin typeface="Times New Roman" charset="0"/>
              </a:rPr>
              <a:t>S = </a:t>
            </a:r>
            <a:r>
              <a:rPr lang="es-MX" i="1">
                <a:latin typeface="Times New Roman" charset="0"/>
                <a:sym typeface="Symbol" charset="0"/>
              </a:rPr>
              <a:t>{(v</a:t>
            </a:r>
            <a:r>
              <a:rPr lang="es-MX" i="1" baseline="-25000">
                <a:latin typeface="Times New Roman" charset="0"/>
                <a:sym typeface="Symbol" charset="0"/>
              </a:rPr>
              <a:t>A</a:t>
            </a:r>
            <a:r>
              <a:rPr lang="es-MX" i="1">
                <a:latin typeface="Times New Roman" charset="0"/>
                <a:sym typeface="Symbol" charset="0"/>
              </a:rPr>
              <a:t>, v</a:t>
            </a:r>
            <a:r>
              <a:rPr lang="es-MX" i="1" baseline="-25000">
                <a:latin typeface="Times New Roman" charset="0"/>
                <a:sym typeface="Symbol" charset="0"/>
              </a:rPr>
              <a:t>B</a:t>
            </a:r>
            <a:r>
              <a:rPr lang="es-MX" i="1">
                <a:latin typeface="Times New Roman" charset="0"/>
                <a:sym typeface="Symbol" charset="0"/>
              </a:rPr>
              <a:t>)}</a:t>
            </a:r>
          </a:p>
          <a:p>
            <a:pPr lvl="1">
              <a:buFontTx/>
              <a:buNone/>
            </a:pPr>
            <a:r>
              <a:rPr lang="es-MX" i="1">
                <a:latin typeface="Times New Roman" charset="0"/>
                <a:sym typeface="Symbol" charset="0"/>
              </a:rPr>
              <a:t>Y = {v</a:t>
            </a:r>
            <a:r>
              <a:rPr lang="es-MX" i="1" baseline="-25000">
                <a:latin typeface="Times New Roman" charset="0"/>
                <a:sym typeface="Symbol" charset="0"/>
              </a:rPr>
              <a:t>A</a:t>
            </a:r>
            <a:r>
              <a:rPr lang="es-MX" i="1">
                <a:latin typeface="Times New Roman" charset="0"/>
                <a:sym typeface="Symbol" charset="0"/>
              </a:rPr>
              <a:t>, v</a:t>
            </a:r>
            <a:r>
              <a:rPr lang="es-MX" i="1" baseline="-25000">
                <a:latin typeface="Times New Roman" charset="0"/>
                <a:sym typeface="Symbol" charset="0"/>
              </a:rPr>
              <a:t>B</a:t>
            </a:r>
            <a:r>
              <a:rPr lang="es-MX" i="1">
                <a:latin typeface="Times New Roman" charset="0"/>
                <a:sym typeface="Symbol" charset="0"/>
              </a:rPr>
              <a:t>}</a:t>
            </a:r>
          </a:p>
          <a:p>
            <a:pPr lvl="1">
              <a:buFontTx/>
              <a:buNone/>
            </a:pPr>
            <a:r>
              <a:rPr lang="es-MX" i="1">
                <a:latin typeface="Times New Roman" charset="0"/>
                <a:sym typeface="Symbol" charset="0"/>
              </a:rPr>
              <a:t>V-Y = {v</a:t>
            </a:r>
            <a:r>
              <a:rPr lang="es-MX" i="1" baseline="-25000">
                <a:latin typeface="Times New Roman" charset="0"/>
                <a:sym typeface="Symbol" charset="0"/>
              </a:rPr>
              <a:t>C</a:t>
            </a:r>
            <a:r>
              <a:rPr lang="es-MX" i="1">
                <a:latin typeface="Times New Roman" charset="0"/>
                <a:sym typeface="Symbol" charset="0"/>
              </a:rPr>
              <a:t>, v</a:t>
            </a:r>
            <a:r>
              <a:rPr lang="es-MX" i="1" baseline="-25000">
                <a:latin typeface="Times New Roman" charset="0"/>
                <a:sym typeface="Symbol" charset="0"/>
              </a:rPr>
              <a:t>D</a:t>
            </a:r>
            <a:r>
              <a:rPr lang="es-MX" i="1">
                <a:latin typeface="Times New Roman" charset="0"/>
                <a:sym typeface="Symbol" charset="0"/>
              </a:rPr>
              <a:t>, v</a:t>
            </a:r>
            <a:r>
              <a:rPr lang="es-MX" i="1" baseline="-25000">
                <a:latin typeface="Times New Roman" charset="0"/>
                <a:sym typeface="Symbol" charset="0"/>
              </a:rPr>
              <a:t>E</a:t>
            </a:r>
            <a:r>
              <a:rPr lang="es-MX" i="1">
                <a:latin typeface="Times New Roman" charset="0"/>
                <a:sym typeface="Symbol" charset="0"/>
              </a:rPr>
              <a:t>}</a:t>
            </a:r>
          </a:p>
          <a:p>
            <a:pPr lvl="1">
              <a:buFontTx/>
              <a:buNone/>
            </a:pPr>
            <a:endParaRPr lang="es-MX" i="1">
              <a:latin typeface="Times New Roman" charset="0"/>
              <a:sym typeface="Symbol" charset="0"/>
            </a:endParaRPr>
          </a:p>
          <a:p>
            <a:pPr lvl="1">
              <a:buFontTx/>
              <a:buNone/>
            </a:pPr>
            <a:r>
              <a:rPr lang="es-MX" sz="2400" i="1">
                <a:latin typeface="Times New Roman" charset="0"/>
                <a:sym typeface="Symbol" charset="0"/>
              </a:rPr>
              <a:t>Seleccionar el vértice  de V-Y que tenga el camino más corto desde v</a:t>
            </a:r>
            <a:r>
              <a:rPr lang="es-MX" sz="2400" i="1" baseline="-25000">
                <a:latin typeface="Times New Roman" charset="0"/>
                <a:sym typeface="Symbol" charset="0"/>
              </a:rPr>
              <a:t>A</a:t>
            </a:r>
            <a:r>
              <a:rPr lang="es-MX" sz="2400" i="1">
                <a:latin typeface="Times New Roman" charset="0"/>
                <a:sym typeface="Symbol" charset="0"/>
              </a:rPr>
              <a:t>, pasando por los vértices de Y</a:t>
            </a:r>
          </a:p>
        </p:txBody>
      </p:sp>
      <p:sp>
        <p:nvSpPr>
          <p:cNvPr id="31749" name="Rectangle 4"/>
          <p:cNvSpPr>
            <a:spLocks noChangeArrowheads="1"/>
          </p:cNvSpPr>
          <p:nvPr/>
        </p:nvSpPr>
        <p:spPr bwMode="auto">
          <a:xfrm>
            <a:off x="2395538" y="52752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7</a:t>
            </a:r>
          </a:p>
        </p:txBody>
      </p:sp>
      <p:sp>
        <p:nvSpPr>
          <p:cNvPr id="31750" name="Oval 5"/>
          <p:cNvSpPr>
            <a:spLocks noChangeArrowheads="1"/>
          </p:cNvSpPr>
          <p:nvPr/>
        </p:nvSpPr>
        <p:spPr bwMode="auto">
          <a:xfrm>
            <a:off x="993775" y="2708275"/>
            <a:ext cx="771525"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31751" name="Oval 6"/>
          <p:cNvSpPr>
            <a:spLocks noChangeArrowheads="1"/>
          </p:cNvSpPr>
          <p:nvPr/>
        </p:nvSpPr>
        <p:spPr bwMode="auto">
          <a:xfrm>
            <a:off x="3590925" y="2730500"/>
            <a:ext cx="773113"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31752" name="Oval 7"/>
          <p:cNvSpPr>
            <a:spLocks noChangeArrowheads="1"/>
          </p:cNvSpPr>
          <p:nvPr/>
        </p:nvSpPr>
        <p:spPr bwMode="auto">
          <a:xfrm>
            <a:off x="2225675" y="3851275"/>
            <a:ext cx="773113" cy="519113"/>
          </a:xfrm>
          <a:prstGeom prst="ellipse">
            <a:avLst/>
          </a:prstGeom>
          <a:solidFill>
            <a:srgbClr val="CCFF99"/>
          </a:solidFill>
          <a:ln w="25400">
            <a:solidFill>
              <a:schemeClr val="tx2"/>
            </a:solidFill>
            <a:round/>
            <a:headEnd/>
            <a:tailEnd/>
          </a:ln>
        </p:spPr>
        <p:txBody>
          <a:bodyPr wrap="none" anchor="ctr"/>
          <a:lstStyle/>
          <a:p>
            <a:endParaRPr lang="en-US"/>
          </a:p>
        </p:txBody>
      </p:sp>
      <p:sp>
        <p:nvSpPr>
          <p:cNvPr id="31753" name="Oval 8"/>
          <p:cNvSpPr>
            <a:spLocks noChangeArrowheads="1"/>
          </p:cNvSpPr>
          <p:nvPr/>
        </p:nvSpPr>
        <p:spPr bwMode="auto">
          <a:xfrm>
            <a:off x="966788" y="5014913"/>
            <a:ext cx="771525" cy="517525"/>
          </a:xfrm>
          <a:prstGeom prst="ellipse">
            <a:avLst/>
          </a:prstGeom>
          <a:solidFill>
            <a:srgbClr val="CCFF99"/>
          </a:solidFill>
          <a:ln w="25400">
            <a:solidFill>
              <a:schemeClr val="tx2"/>
            </a:solidFill>
            <a:round/>
            <a:headEnd/>
            <a:tailEnd/>
          </a:ln>
        </p:spPr>
        <p:txBody>
          <a:bodyPr wrap="none" anchor="ctr"/>
          <a:lstStyle/>
          <a:p>
            <a:endParaRPr lang="en-US"/>
          </a:p>
        </p:txBody>
      </p:sp>
      <p:sp>
        <p:nvSpPr>
          <p:cNvPr id="31754" name="Oval 9"/>
          <p:cNvSpPr>
            <a:spLocks noChangeArrowheads="1"/>
          </p:cNvSpPr>
          <p:nvPr/>
        </p:nvSpPr>
        <p:spPr bwMode="auto">
          <a:xfrm>
            <a:off x="3563938" y="5035550"/>
            <a:ext cx="773112" cy="517525"/>
          </a:xfrm>
          <a:prstGeom prst="ellipse">
            <a:avLst/>
          </a:prstGeom>
          <a:solidFill>
            <a:srgbClr val="CCFF99"/>
          </a:solidFill>
          <a:ln w="25400">
            <a:solidFill>
              <a:schemeClr val="tx2"/>
            </a:solidFill>
            <a:round/>
            <a:headEnd/>
            <a:tailEnd/>
          </a:ln>
        </p:spPr>
        <p:txBody>
          <a:bodyPr wrap="none" anchor="ctr"/>
          <a:lstStyle/>
          <a:p>
            <a:endParaRPr lang="en-US"/>
          </a:p>
        </p:txBody>
      </p:sp>
      <p:sp>
        <p:nvSpPr>
          <p:cNvPr id="31755" name="Line 10"/>
          <p:cNvSpPr>
            <a:spLocks noChangeShapeType="1"/>
          </p:cNvSpPr>
          <p:nvPr/>
        </p:nvSpPr>
        <p:spPr bwMode="auto">
          <a:xfrm>
            <a:off x="1831975" y="2987675"/>
            <a:ext cx="1720850" cy="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6" name="Line 11"/>
          <p:cNvSpPr>
            <a:spLocks noChangeShapeType="1"/>
          </p:cNvSpPr>
          <p:nvPr/>
        </p:nvSpPr>
        <p:spPr bwMode="auto">
          <a:xfrm>
            <a:off x="1781175" y="5316538"/>
            <a:ext cx="1719263"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7" name="Line 12"/>
          <p:cNvSpPr>
            <a:spLocks noChangeShapeType="1"/>
          </p:cNvSpPr>
          <p:nvPr/>
        </p:nvSpPr>
        <p:spPr bwMode="auto">
          <a:xfrm>
            <a:off x="3963988" y="3300413"/>
            <a:ext cx="1587" cy="17049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8" name="Line 13"/>
          <p:cNvSpPr>
            <a:spLocks noChangeShapeType="1"/>
          </p:cNvSpPr>
          <p:nvPr/>
        </p:nvSpPr>
        <p:spPr bwMode="auto">
          <a:xfrm>
            <a:off x="1365250" y="3255963"/>
            <a:ext cx="1588" cy="17049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9" name="Line 14"/>
          <p:cNvSpPr>
            <a:spLocks noChangeShapeType="1"/>
          </p:cNvSpPr>
          <p:nvPr/>
        </p:nvSpPr>
        <p:spPr bwMode="auto">
          <a:xfrm flipH="1">
            <a:off x="1585913" y="4381500"/>
            <a:ext cx="903287" cy="64293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60" name="Line 15"/>
          <p:cNvSpPr>
            <a:spLocks noChangeShapeType="1"/>
          </p:cNvSpPr>
          <p:nvPr/>
        </p:nvSpPr>
        <p:spPr bwMode="auto">
          <a:xfrm flipH="1">
            <a:off x="2846388" y="3255963"/>
            <a:ext cx="903287" cy="6429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61" name="Line 16"/>
          <p:cNvSpPr>
            <a:spLocks noChangeShapeType="1"/>
          </p:cNvSpPr>
          <p:nvPr/>
        </p:nvSpPr>
        <p:spPr bwMode="auto">
          <a:xfrm flipH="1" flipV="1">
            <a:off x="1584325" y="3184525"/>
            <a:ext cx="854075" cy="6873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62" name="Line 17"/>
          <p:cNvSpPr>
            <a:spLocks noChangeShapeType="1"/>
          </p:cNvSpPr>
          <p:nvPr/>
        </p:nvSpPr>
        <p:spPr bwMode="auto">
          <a:xfrm flipH="1" flipV="1">
            <a:off x="2870200" y="4348163"/>
            <a:ext cx="879475" cy="711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63" name="Rectangle 18"/>
          <p:cNvSpPr>
            <a:spLocks noChangeArrowheads="1"/>
          </p:cNvSpPr>
          <p:nvPr/>
        </p:nvSpPr>
        <p:spPr bwMode="auto">
          <a:xfrm>
            <a:off x="1084263" y="2671763"/>
            <a:ext cx="4381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A</a:t>
            </a:r>
          </a:p>
        </p:txBody>
      </p:sp>
      <p:sp>
        <p:nvSpPr>
          <p:cNvPr id="31764" name="Rectangle 19"/>
          <p:cNvSpPr>
            <a:spLocks noChangeArrowheads="1"/>
          </p:cNvSpPr>
          <p:nvPr/>
        </p:nvSpPr>
        <p:spPr bwMode="auto">
          <a:xfrm>
            <a:off x="3656013" y="2692400"/>
            <a:ext cx="5064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B</a:t>
            </a:r>
          </a:p>
        </p:txBody>
      </p:sp>
      <p:sp>
        <p:nvSpPr>
          <p:cNvPr id="31765" name="Rectangle 20"/>
          <p:cNvSpPr>
            <a:spLocks noChangeArrowheads="1"/>
          </p:cNvSpPr>
          <p:nvPr/>
        </p:nvSpPr>
        <p:spPr bwMode="auto">
          <a:xfrm>
            <a:off x="2317750" y="3792538"/>
            <a:ext cx="5270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C</a:t>
            </a:r>
          </a:p>
        </p:txBody>
      </p:sp>
      <p:sp>
        <p:nvSpPr>
          <p:cNvPr id="31766" name="Rectangle 21"/>
          <p:cNvSpPr>
            <a:spLocks noChangeArrowheads="1"/>
          </p:cNvSpPr>
          <p:nvPr/>
        </p:nvSpPr>
        <p:spPr bwMode="auto">
          <a:xfrm>
            <a:off x="1003300" y="495617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D</a:t>
            </a:r>
          </a:p>
        </p:txBody>
      </p:sp>
      <p:sp>
        <p:nvSpPr>
          <p:cNvPr id="31767" name="Rectangle 22"/>
          <p:cNvSpPr>
            <a:spLocks noChangeArrowheads="1"/>
          </p:cNvSpPr>
          <p:nvPr/>
        </p:nvSpPr>
        <p:spPr bwMode="auto">
          <a:xfrm>
            <a:off x="3629025" y="497522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E</a:t>
            </a:r>
          </a:p>
        </p:txBody>
      </p:sp>
      <p:sp>
        <p:nvSpPr>
          <p:cNvPr id="31768" name="Rectangle 23"/>
          <p:cNvSpPr>
            <a:spLocks noChangeArrowheads="1"/>
          </p:cNvSpPr>
          <p:nvPr/>
        </p:nvSpPr>
        <p:spPr bwMode="auto">
          <a:xfrm>
            <a:off x="2317750" y="2416175"/>
            <a:ext cx="358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2</a:t>
            </a:r>
          </a:p>
        </p:txBody>
      </p:sp>
      <p:sp>
        <p:nvSpPr>
          <p:cNvPr id="31769" name="Rectangle 24"/>
          <p:cNvSpPr>
            <a:spLocks noChangeArrowheads="1"/>
          </p:cNvSpPr>
          <p:nvPr/>
        </p:nvSpPr>
        <p:spPr bwMode="auto">
          <a:xfrm>
            <a:off x="4022725" y="370681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5</a:t>
            </a:r>
          </a:p>
        </p:txBody>
      </p:sp>
      <p:sp>
        <p:nvSpPr>
          <p:cNvPr id="31770" name="Rectangle 25"/>
          <p:cNvSpPr>
            <a:spLocks noChangeArrowheads="1"/>
          </p:cNvSpPr>
          <p:nvPr/>
        </p:nvSpPr>
        <p:spPr bwMode="auto">
          <a:xfrm>
            <a:off x="3235325" y="343058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9</a:t>
            </a:r>
          </a:p>
        </p:txBody>
      </p:sp>
      <p:sp>
        <p:nvSpPr>
          <p:cNvPr id="31771" name="Rectangle 26"/>
          <p:cNvSpPr>
            <a:spLocks noChangeArrowheads="1"/>
          </p:cNvSpPr>
          <p:nvPr/>
        </p:nvSpPr>
        <p:spPr bwMode="auto">
          <a:xfrm>
            <a:off x="3132138" y="411003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3</a:t>
            </a:r>
          </a:p>
        </p:txBody>
      </p:sp>
      <p:sp>
        <p:nvSpPr>
          <p:cNvPr id="31772" name="Rectangle 27"/>
          <p:cNvSpPr>
            <a:spLocks noChangeArrowheads="1"/>
          </p:cNvSpPr>
          <p:nvPr/>
        </p:nvSpPr>
        <p:spPr bwMode="auto">
          <a:xfrm>
            <a:off x="609600" y="381317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10</a:t>
            </a:r>
          </a:p>
        </p:txBody>
      </p:sp>
      <p:sp>
        <p:nvSpPr>
          <p:cNvPr id="31773" name="Rectangle 28"/>
          <p:cNvSpPr>
            <a:spLocks noChangeArrowheads="1"/>
          </p:cNvSpPr>
          <p:nvPr/>
        </p:nvSpPr>
        <p:spPr bwMode="auto">
          <a:xfrm>
            <a:off x="1401763" y="341312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12</a:t>
            </a:r>
          </a:p>
        </p:txBody>
      </p:sp>
      <p:sp>
        <p:nvSpPr>
          <p:cNvPr id="31774" name="Rectangle 29"/>
          <p:cNvSpPr>
            <a:spLocks noChangeArrowheads="1"/>
          </p:cNvSpPr>
          <p:nvPr/>
        </p:nvSpPr>
        <p:spPr bwMode="auto">
          <a:xfrm>
            <a:off x="1581150" y="41957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6</a:t>
            </a: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DFABB1C4-80FF-5740-B897-CACA2D95D7CC}" type="slidenum">
              <a:rPr lang="es-MX" sz="1600">
                <a:latin typeface="Arial Narrow" charset="0"/>
              </a:rPr>
              <a:pPr/>
              <a:t>31</a:t>
            </a:fld>
            <a:endParaRPr lang="es-MX" sz="1600">
              <a:latin typeface="Arial Narrow" charset="0"/>
            </a:endParaRPr>
          </a:p>
        </p:txBody>
      </p:sp>
      <p:sp>
        <p:nvSpPr>
          <p:cNvPr id="32771" name="Rectangle 2"/>
          <p:cNvSpPr>
            <a:spLocks noGrp="1" noChangeArrowheads="1"/>
          </p:cNvSpPr>
          <p:nvPr>
            <p:ph type="title"/>
          </p:nvPr>
        </p:nvSpPr>
        <p:spPr/>
        <p:txBody>
          <a:bodyPr/>
          <a:lstStyle/>
          <a:p>
            <a:r>
              <a:rPr lang="es-MX">
                <a:latin typeface="Tahoma" charset="0"/>
              </a:rPr>
              <a:t>Ejemplo</a:t>
            </a:r>
          </a:p>
        </p:txBody>
      </p:sp>
      <p:sp>
        <p:nvSpPr>
          <p:cNvPr id="32772" name="Rectangle 3"/>
          <p:cNvSpPr>
            <a:spLocks noGrp="1" noChangeArrowheads="1"/>
          </p:cNvSpPr>
          <p:nvPr>
            <p:ph type="body" idx="1"/>
          </p:nvPr>
        </p:nvSpPr>
        <p:spPr>
          <a:xfrm>
            <a:off x="4876800" y="2286000"/>
            <a:ext cx="3733800" cy="4114800"/>
          </a:xfrm>
        </p:spPr>
        <p:txBody>
          <a:bodyPr/>
          <a:lstStyle/>
          <a:p>
            <a:pPr lvl="1">
              <a:buFontTx/>
              <a:buNone/>
            </a:pPr>
            <a:r>
              <a:rPr lang="es-MX" i="1">
                <a:latin typeface="Times New Roman" charset="0"/>
              </a:rPr>
              <a:t>S = </a:t>
            </a:r>
            <a:r>
              <a:rPr lang="es-MX" i="1">
                <a:latin typeface="Times New Roman" charset="0"/>
                <a:sym typeface="Symbol" charset="0"/>
              </a:rPr>
              <a:t>{(v</a:t>
            </a:r>
            <a:r>
              <a:rPr lang="es-MX" i="1" baseline="-25000">
                <a:latin typeface="Times New Roman" charset="0"/>
                <a:sym typeface="Symbol" charset="0"/>
              </a:rPr>
              <a:t>A</a:t>
            </a:r>
            <a:r>
              <a:rPr lang="es-MX" i="1">
                <a:latin typeface="Times New Roman" charset="0"/>
                <a:sym typeface="Symbol" charset="0"/>
              </a:rPr>
              <a:t>, v</a:t>
            </a:r>
            <a:r>
              <a:rPr lang="es-MX" i="1" baseline="-25000">
                <a:latin typeface="Times New Roman" charset="0"/>
                <a:sym typeface="Symbol" charset="0"/>
              </a:rPr>
              <a:t>B</a:t>
            </a:r>
            <a:r>
              <a:rPr lang="es-MX" i="1">
                <a:latin typeface="Times New Roman" charset="0"/>
                <a:sym typeface="Symbol" charset="0"/>
              </a:rPr>
              <a:t>),(v</a:t>
            </a:r>
            <a:r>
              <a:rPr lang="es-MX" i="1" baseline="-25000">
                <a:latin typeface="Times New Roman" charset="0"/>
                <a:sym typeface="Symbol" charset="0"/>
              </a:rPr>
              <a:t>B</a:t>
            </a:r>
            <a:r>
              <a:rPr lang="es-MX" i="1">
                <a:latin typeface="Times New Roman" charset="0"/>
                <a:sym typeface="Symbol" charset="0"/>
              </a:rPr>
              <a:t>, v</a:t>
            </a:r>
            <a:r>
              <a:rPr lang="es-MX" i="1" baseline="-25000">
                <a:latin typeface="Times New Roman" charset="0"/>
                <a:sym typeface="Symbol" charset="0"/>
              </a:rPr>
              <a:t>E</a:t>
            </a:r>
            <a:r>
              <a:rPr lang="es-MX" i="1">
                <a:latin typeface="Times New Roman" charset="0"/>
                <a:sym typeface="Symbol" charset="0"/>
              </a:rPr>
              <a:t>)}</a:t>
            </a:r>
          </a:p>
          <a:p>
            <a:pPr lvl="1">
              <a:buFontTx/>
              <a:buNone/>
            </a:pPr>
            <a:r>
              <a:rPr lang="es-MX" i="1">
                <a:latin typeface="Times New Roman" charset="0"/>
                <a:sym typeface="Symbol" charset="0"/>
              </a:rPr>
              <a:t>Y = {v</a:t>
            </a:r>
            <a:r>
              <a:rPr lang="es-MX" i="1" baseline="-25000">
                <a:latin typeface="Times New Roman" charset="0"/>
                <a:sym typeface="Symbol" charset="0"/>
              </a:rPr>
              <a:t>A</a:t>
            </a:r>
            <a:r>
              <a:rPr lang="es-MX" i="1">
                <a:latin typeface="Times New Roman" charset="0"/>
                <a:sym typeface="Symbol" charset="0"/>
              </a:rPr>
              <a:t>, v</a:t>
            </a:r>
            <a:r>
              <a:rPr lang="es-MX" i="1" baseline="-25000">
                <a:latin typeface="Times New Roman" charset="0"/>
                <a:sym typeface="Symbol" charset="0"/>
              </a:rPr>
              <a:t>B </a:t>
            </a:r>
            <a:r>
              <a:rPr lang="es-MX" i="1">
                <a:latin typeface="Times New Roman" charset="0"/>
                <a:sym typeface="Symbol" charset="0"/>
              </a:rPr>
              <a:t>, v</a:t>
            </a:r>
            <a:r>
              <a:rPr lang="es-MX" i="1" baseline="-25000">
                <a:latin typeface="Times New Roman" charset="0"/>
                <a:sym typeface="Symbol" charset="0"/>
              </a:rPr>
              <a:t>E</a:t>
            </a:r>
            <a:r>
              <a:rPr lang="es-MX" i="1">
                <a:latin typeface="Times New Roman" charset="0"/>
                <a:sym typeface="Symbol" charset="0"/>
              </a:rPr>
              <a:t>}</a:t>
            </a:r>
          </a:p>
          <a:p>
            <a:pPr lvl="1">
              <a:buFontTx/>
              <a:buNone/>
            </a:pPr>
            <a:r>
              <a:rPr lang="es-MX" i="1">
                <a:latin typeface="Times New Roman" charset="0"/>
                <a:sym typeface="Symbol" charset="0"/>
              </a:rPr>
              <a:t>V-Y = {v</a:t>
            </a:r>
            <a:r>
              <a:rPr lang="es-MX" i="1" baseline="-25000">
                <a:latin typeface="Times New Roman" charset="0"/>
                <a:sym typeface="Symbol" charset="0"/>
              </a:rPr>
              <a:t>C</a:t>
            </a:r>
            <a:r>
              <a:rPr lang="es-MX" i="1">
                <a:latin typeface="Times New Roman" charset="0"/>
                <a:sym typeface="Symbol" charset="0"/>
              </a:rPr>
              <a:t>, v</a:t>
            </a:r>
            <a:r>
              <a:rPr lang="es-MX" i="1" baseline="-25000">
                <a:latin typeface="Times New Roman" charset="0"/>
                <a:sym typeface="Symbol" charset="0"/>
              </a:rPr>
              <a:t>D</a:t>
            </a:r>
            <a:r>
              <a:rPr lang="es-MX" i="1">
                <a:latin typeface="Times New Roman" charset="0"/>
                <a:sym typeface="Symbol" charset="0"/>
              </a:rPr>
              <a:t>}</a:t>
            </a:r>
          </a:p>
          <a:p>
            <a:pPr lvl="1">
              <a:buFontTx/>
              <a:buNone/>
            </a:pPr>
            <a:endParaRPr lang="es-MX" i="1">
              <a:latin typeface="Times New Roman" charset="0"/>
              <a:sym typeface="Symbol" charset="0"/>
            </a:endParaRPr>
          </a:p>
          <a:p>
            <a:pPr lvl="1">
              <a:buFontTx/>
              <a:buNone/>
            </a:pPr>
            <a:r>
              <a:rPr lang="es-MX" sz="2400" i="1">
                <a:latin typeface="Times New Roman" charset="0"/>
                <a:sym typeface="Symbol" charset="0"/>
              </a:rPr>
              <a:t>Seleccionar el vértice  de V-Y que tenga el camino más corto desde v</a:t>
            </a:r>
            <a:r>
              <a:rPr lang="es-MX" sz="2400" i="1" baseline="-25000">
                <a:latin typeface="Times New Roman" charset="0"/>
                <a:sym typeface="Symbol" charset="0"/>
              </a:rPr>
              <a:t>A</a:t>
            </a:r>
            <a:r>
              <a:rPr lang="es-MX" sz="2400" i="1">
                <a:latin typeface="Times New Roman" charset="0"/>
                <a:sym typeface="Symbol" charset="0"/>
              </a:rPr>
              <a:t>, pasando por los vértices de Y</a:t>
            </a:r>
          </a:p>
        </p:txBody>
      </p:sp>
      <p:sp>
        <p:nvSpPr>
          <p:cNvPr id="32773" name="Rectangle 4"/>
          <p:cNvSpPr>
            <a:spLocks noChangeArrowheads="1"/>
          </p:cNvSpPr>
          <p:nvPr/>
        </p:nvSpPr>
        <p:spPr bwMode="auto">
          <a:xfrm>
            <a:off x="2395538" y="52752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7</a:t>
            </a:r>
          </a:p>
        </p:txBody>
      </p:sp>
      <p:sp>
        <p:nvSpPr>
          <p:cNvPr id="32774" name="Oval 5"/>
          <p:cNvSpPr>
            <a:spLocks noChangeArrowheads="1"/>
          </p:cNvSpPr>
          <p:nvPr/>
        </p:nvSpPr>
        <p:spPr bwMode="auto">
          <a:xfrm>
            <a:off x="993775" y="2708275"/>
            <a:ext cx="771525"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32775" name="Oval 6"/>
          <p:cNvSpPr>
            <a:spLocks noChangeArrowheads="1"/>
          </p:cNvSpPr>
          <p:nvPr/>
        </p:nvSpPr>
        <p:spPr bwMode="auto">
          <a:xfrm>
            <a:off x="3590925" y="2730500"/>
            <a:ext cx="773113"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32776" name="Oval 7"/>
          <p:cNvSpPr>
            <a:spLocks noChangeArrowheads="1"/>
          </p:cNvSpPr>
          <p:nvPr/>
        </p:nvSpPr>
        <p:spPr bwMode="auto">
          <a:xfrm>
            <a:off x="2225675" y="3851275"/>
            <a:ext cx="773113" cy="519113"/>
          </a:xfrm>
          <a:prstGeom prst="ellipse">
            <a:avLst/>
          </a:prstGeom>
          <a:solidFill>
            <a:srgbClr val="CCFF99"/>
          </a:solidFill>
          <a:ln w="25400">
            <a:solidFill>
              <a:schemeClr val="tx2"/>
            </a:solidFill>
            <a:round/>
            <a:headEnd/>
            <a:tailEnd/>
          </a:ln>
        </p:spPr>
        <p:txBody>
          <a:bodyPr wrap="none" anchor="ctr"/>
          <a:lstStyle/>
          <a:p>
            <a:endParaRPr lang="en-US"/>
          </a:p>
        </p:txBody>
      </p:sp>
      <p:sp>
        <p:nvSpPr>
          <p:cNvPr id="32777" name="Oval 8"/>
          <p:cNvSpPr>
            <a:spLocks noChangeArrowheads="1"/>
          </p:cNvSpPr>
          <p:nvPr/>
        </p:nvSpPr>
        <p:spPr bwMode="auto">
          <a:xfrm>
            <a:off x="966788" y="5014913"/>
            <a:ext cx="771525" cy="517525"/>
          </a:xfrm>
          <a:prstGeom prst="ellipse">
            <a:avLst/>
          </a:prstGeom>
          <a:solidFill>
            <a:srgbClr val="CCFF99"/>
          </a:solidFill>
          <a:ln w="25400">
            <a:solidFill>
              <a:schemeClr val="tx2"/>
            </a:solidFill>
            <a:round/>
            <a:headEnd/>
            <a:tailEnd/>
          </a:ln>
        </p:spPr>
        <p:txBody>
          <a:bodyPr wrap="none" anchor="ctr"/>
          <a:lstStyle/>
          <a:p>
            <a:endParaRPr lang="en-US"/>
          </a:p>
        </p:txBody>
      </p:sp>
      <p:sp>
        <p:nvSpPr>
          <p:cNvPr id="32778" name="Oval 9"/>
          <p:cNvSpPr>
            <a:spLocks noChangeArrowheads="1"/>
          </p:cNvSpPr>
          <p:nvPr/>
        </p:nvSpPr>
        <p:spPr bwMode="auto">
          <a:xfrm>
            <a:off x="3563938" y="5035550"/>
            <a:ext cx="773112"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32779" name="Line 10"/>
          <p:cNvSpPr>
            <a:spLocks noChangeShapeType="1"/>
          </p:cNvSpPr>
          <p:nvPr/>
        </p:nvSpPr>
        <p:spPr bwMode="auto">
          <a:xfrm>
            <a:off x="1831975" y="2987675"/>
            <a:ext cx="1720850" cy="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80" name="Line 11"/>
          <p:cNvSpPr>
            <a:spLocks noChangeShapeType="1"/>
          </p:cNvSpPr>
          <p:nvPr/>
        </p:nvSpPr>
        <p:spPr bwMode="auto">
          <a:xfrm>
            <a:off x="1781175" y="5316538"/>
            <a:ext cx="1719263"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81" name="Line 12"/>
          <p:cNvSpPr>
            <a:spLocks noChangeShapeType="1"/>
          </p:cNvSpPr>
          <p:nvPr/>
        </p:nvSpPr>
        <p:spPr bwMode="auto">
          <a:xfrm>
            <a:off x="3963988" y="3300413"/>
            <a:ext cx="1587" cy="1704975"/>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82" name="Line 13"/>
          <p:cNvSpPr>
            <a:spLocks noChangeShapeType="1"/>
          </p:cNvSpPr>
          <p:nvPr/>
        </p:nvSpPr>
        <p:spPr bwMode="auto">
          <a:xfrm>
            <a:off x="1365250" y="3255963"/>
            <a:ext cx="1588" cy="17049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83" name="Line 14"/>
          <p:cNvSpPr>
            <a:spLocks noChangeShapeType="1"/>
          </p:cNvSpPr>
          <p:nvPr/>
        </p:nvSpPr>
        <p:spPr bwMode="auto">
          <a:xfrm flipH="1">
            <a:off x="1585913" y="4381500"/>
            <a:ext cx="903287" cy="64293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84" name="Line 15"/>
          <p:cNvSpPr>
            <a:spLocks noChangeShapeType="1"/>
          </p:cNvSpPr>
          <p:nvPr/>
        </p:nvSpPr>
        <p:spPr bwMode="auto">
          <a:xfrm flipH="1">
            <a:off x="2846388" y="3255963"/>
            <a:ext cx="903287" cy="6429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85" name="Line 16"/>
          <p:cNvSpPr>
            <a:spLocks noChangeShapeType="1"/>
          </p:cNvSpPr>
          <p:nvPr/>
        </p:nvSpPr>
        <p:spPr bwMode="auto">
          <a:xfrm flipH="1" flipV="1">
            <a:off x="1584325" y="3184525"/>
            <a:ext cx="854075" cy="6873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86" name="Line 17"/>
          <p:cNvSpPr>
            <a:spLocks noChangeShapeType="1"/>
          </p:cNvSpPr>
          <p:nvPr/>
        </p:nvSpPr>
        <p:spPr bwMode="auto">
          <a:xfrm flipH="1" flipV="1">
            <a:off x="2870200" y="4348163"/>
            <a:ext cx="879475" cy="711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87" name="Rectangle 18"/>
          <p:cNvSpPr>
            <a:spLocks noChangeArrowheads="1"/>
          </p:cNvSpPr>
          <p:nvPr/>
        </p:nvSpPr>
        <p:spPr bwMode="auto">
          <a:xfrm>
            <a:off x="1084263" y="2671763"/>
            <a:ext cx="4381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A</a:t>
            </a:r>
          </a:p>
        </p:txBody>
      </p:sp>
      <p:sp>
        <p:nvSpPr>
          <p:cNvPr id="32788" name="Rectangle 19"/>
          <p:cNvSpPr>
            <a:spLocks noChangeArrowheads="1"/>
          </p:cNvSpPr>
          <p:nvPr/>
        </p:nvSpPr>
        <p:spPr bwMode="auto">
          <a:xfrm>
            <a:off x="3656013" y="2692400"/>
            <a:ext cx="5064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B</a:t>
            </a:r>
          </a:p>
        </p:txBody>
      </p:sp>
      <p:sp>
        <p:nvSpPr>
          <p:cNvPr id="32789" name="Rectangle 20"/>
          <p:cNvSpPr>
            <a:spLocks noChangeArrowheads="1"/>
          </p:cNvSpPr>
          <p:nvPr/>
        </p:nvSpPr>
        <p:spPr bwMode="auto">
          <a:xfrm>
            <a:off x="2317750" y="3792538"/>
            <a:ext cx="5270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C</a:t>
            </a:r>
          </a:p>
        </p:txBody>
      </p:sp>
      <p:sp>
        <p:nvSpPr>
          <p:cNvPr id="32790" name="Rectangle 21"/>
          <p:cNvSpPr>
            <a:spLocks noChangeArrowheads="1"/>
          </p:cNvSpPr>
          <p:nvPr/>
        </p:nvSpPr>
        <p:spPr bwMode="auto">
          <a:xfrm>
            <a:off x="1003300" y="495617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D</a:t>
            </a:r>
          </a:p>
        </p:txBody>
      </p:sp>
      <p:sp>
        <p:nvSpPr>
          <p:cNvPr id="32791" name="Rectangle 22"/>
          <p:cNvSpPr>
            <a:spLocks noChangeArrowheads="1"/>
          </p:cNvSpPr>
          <p:nvPr/>
        </p:nvSpPr>
        <p:spPr bwMode="auto">
          <a:xfrm>
            <a:off x="3629025" y="497522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E</a:t>
            </a:r>
          </a:p>
        </p:txBody>
      </p:sp>
      <p:sp>
        <p:nvSpPr>
          <p:cNvPr id="32792" name="Rectangle 23"/>
          <p:cNvSpPr>
            <a:spLocks noChangeArrowheads="1"/>
          </p:cNvSpPr>
          <p:nvPr/>
        </p:nvSpPr>
        <p:spPr bwMode="auto">
          <a:xfrm>
            <a:off x="2317750" y="2416175"/>
            <a:ext cx="358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2</a:t>
            </a:r>
          </a:p>
        </p:txBody>
      </p:sp>
      <p:sp>
        <p:nvSpPr>
          <p:cNvPr id="32793" name="Rectangle 24"/>
          <p:cNvSpPr>
            <a:spLocks noChangeArrowheads="1"/>
          </p:cNvSpPr>
          <p:nvPr/>
        </p:nvSpPr>
        <p:spPr bwMode="auto">
          <a:xfrm>
            <a:off x="4022725" y="370681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5</a:t>
            </a:r>
          </a:p>
        </p:txBody>
      </p:sp>
      <p:sp>
        <p:nvSpPr>
          <p:cNvPr id="32794" name="Rectangle 25"/>
          <p:cNvSpPr>
            <a:spLocks noChangeArrowheads="1"/>
          </p:cNvSpPr>
          <p:nvPr/>
        </p:nvSpPr>
        <p:spPr bwMode="auto">
          <a:xfrm>
            <a:off x="3235325" y="343058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9</a:t>
            </a:r>
          </a:p>
        </p:txBody>
      </p:sp>
      <p:sp>
        <p:nvSpPr>
          <p:cNvPr id="32795" name="Rectangle 26"/>
          <p:cNvSpPr>
            <a:spLocks noChangeArrowheads="1"/>
          </p:cNvSpPr>
          <p:nvPr/>
        </p:nvSpPr>
        <p:spPr bwMode="auto">
          <a:xfrm>
            <a:off x="3132138" y="411003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3</a:t>
            </a:r>
          </a:p>
        </p:txBody>
      </p:sp>
      <p:sp>
        <p:nvSpPr>
          <p:cNvPr id="32796" name="Rectangle 27"/>
          <p:cNvSpPr>
            <a:spLocks noChangeArrowheads="1"/>
          </p:cNvSpPr>
          <p:nvPr/>
        </p:nvSpPr>
        <p:spPr bwMode="auto">
          <a:xfrm>
            <a:off x="609600" y="381317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10</a:t>
            </a:r>
          </a:p>
        </p:txBody>
      </p:sp>
      <p:sp>
        <p:nvSpPr>
          <p:cNvPr id="32797" name="Rectangle 28"/>
          <p:cNvSpPr>
            <a:spLocks noChangeArrowheads="1"/>
          </p:cNvSpPr>
          <p:nvPr/>
        </p:nvSpPr>
        <p:spPr bwMode="auto">
          <a:xfrm>
            <a:off x="1401763" y="341312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12</a:t>
            </a:r>
          </a:p>
        </p:txBody>
      </p:sp>
      <p:sp>
        <p:nvSpPr>
          <p:cNvPr id="32798" name="Rectangle 29"/>
          <p:cNvSpPr>
            <a:spLocks noChangeArrowheads="1"/>
          </p:cNvSpPr>
          <p:nvPr/>
        </p:nvSpPr>
        <p:spPr bwMode="auto">
          <a:xfrm>
            <a:off x="1581150" y="41957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6</a:t>
            </a: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1E02F0E2-1430-D84E-9410-5A186D98D8B2}" type="slidenum">
              <a:rPr lang="es-MX" sz="1600">
                <a:latin typeface="Arial Narrow" charset="0"/>
              </a:rPr>
              <a:pPr/>
              <a:t>32</a:t>
            </a:fld>
            <a:endParaRPr lang="es-MX" sz="1600">
              <a:latin typeface="Arial Narrow" charset="0"/>
            </a:endParaRPr>
          </a:p>
        </p:txBody>
      </p:sp>
      <p:sp>
        <p:nvSpPr>
          <p:cNvPr id="33795" name="Rectangle 2"/>
          <p:cNvSpPr>
            <a:spLocks noGrp="1" noChangeArrowheads="1"/>
          </p:cNvSpPr>
          <p:nvPr>
            <p:ph type="title"/>
          </p:nvPr>
        </p:nvSpPr>
        <p:spPr/>
        <p:txBody>
          <a:bodyPr/>
          <a:lstStyle/>
          <a:p>
            <a:r>
              <a:rPr lang="es-MX">
                <a:latin typeface="Tahoma" charset="0"/>
              </a:rPr>
              <a:t>Ejemplo</a:t>
            </a:r>
          </a:p>
        </p:txBody>
      </p:sp>
      <p:sp>
        <p:nvSpPr>
          <p:cNvPr id="33796" name="Rectangle 3"/>
          <p:cNvSpPr>
            <a:spLocks noGrp="1" noChangeArrowheads="1"/>
          </p:cNvSpPr>
          <p:nvPr>
            <p:ph type="body" idx="1"/>
          </p:nvPr>
        </p:nvSpPr>
        <p:spPr>
          <a:xfrm>
            <a:off x="4876800" y="2286000"/>
            <a:ext cx="3733800" cy="4114800"/>
          </a:xfrm>
        </p:spPr>
        <p:txBody>
          <a:bodyPr/>
          <a:lstStyle/>
          <a:p>
            <a:pPr lvl="1">
              <a:buFontTx/>
              <a:buNone/>
            </a:pPr>
            <a:r>
              <a:rPr lang="es-MX" i="1">
                <a:latin typeface="Times New Roman" charset="0"/>
              </a:rPr>
              <a:t>S = </a:t>
            </a:r>
            <a:r>
              <a:rPr lang="es-MX" i="1">
                <a:latin typeface="Times New Roman" charset="0"/>
                <a:sym typeface="Symbol" charset="0"/>
              </a:rPr>
              <a:t>{(v</a:t>
            </a:r>
            <a:r>
              <a:rPr lang="es-MX" i="1" baseline="-25000">
                <a:latin typeface="Times New Roman" charset="0"/>
                <a:sym typeface="Symbol" charset="0"/>
              </a:rPr>
              <a:t>A</a:t>
            </a:r>
            <a:r>
              <a:rPr lang="es-MX" i="1">
                <a:latin typeface="Times New Roman" charset="0"/>
                <a:sym typeface="Symbol" charset="0"/>
              </a:rPr>
              <a:t>, v</a:t>
            </a:r>
            <a:r>
              <a:rPr lang="es-MX" i="1" baseline="-25000">
                <a:latin typeface="Times New Roman" charset="0"/>
                <a:sym typeface="Symbol" charset="0"/>
              </a:rPr>
              <a:t>B</a:t>
            </a:r>
            <a:r>
              <a:rPr lang="es-MX" i="1">
                <a:latin typeface="Times New Roman" charset="0"/>
                <a:sym typeface="Symbol" charset="0"/>
              </a:rPr>
              <a:t>) ,(v</a:t>
            </a:r>
            <a:r>
              <a:rPr lang="es-MX" i="1" baseline="-25000">
                <a:latin typeface="Times New Roman" charset="0"/>
                <a:sym typeface="Symbol" charset="0"/>
              </a:rPr>
              <a:t>B</a:t>
            </a:r>
            <a:r>
              <a:rPr lang="es-MX" i="1">
                <a:latin typeface="Times New Roman" charset="0"/>
                <a:sym typeface="Symbol" charset="0"/>
              </a:rPr>
              <a:t>, v</a:t>
            </a:r>
            <a:r>
              <a:rPr lang="es-MX" i="1" baseline="-25000">
                <a:latin typeface="Times New Roman" charset="0"/>
                <a:sym typeface="Symbol" charset="0"/>
              </a:rPr>
              <a:t>E</a:t>
            </a:r>
            <a:r>
              <a:rPr lang="es-MX" i="1">
                <a:latin typeface="Times New Roman" charset="0"/>
                <a:sym typeface="Symbol" charset="0"/>
              </a:rPr>
              <a:t>), (v</a:t>
            </a:r>
            <a:r>
              <a:rPr lang="es-MX" i="1" baseline="-25000">
                <a:latin typeface="Times New Roman" charset="0"/>
                <a:sym typeface="Symbol" charset="0"/>
              </a:rPr>
              <a:t>E</a:t>
            </a:r>
            <a:r>
              <a:rPr lang="es-MX" i="1">
                <a:latin typeface="Times New Roman" charset="0"/>
                <a:sym typeface="Symbol" charset="0"/>
              </a:rPr>
              <a:t>, v</a:t>
            </a:r>
            <a:r>
              <a:rPr lang="es-MX" i="1" baseline="-25000">
                <a:latin typeface="Times New Roman" charset="0"/>
                <a:sym typeface="Symbol" charset="0"/>
              </a:rPr>
              <a:t>C</a:t>
            </a:r>
            <a:r>
              <a:rPr lang="es-MX" i="1">
                <a:latin typeface="Times New Roman" charset="0"/>
                <a:sym typeface="Symbol" charset="0"/>
              </a:rPr>
              <a:t>)}</a:t>
            </a:r>
          </a:p>
          <a:p>
            <a:pPr lvl="1">
              <a:buFontTx/>
              <a:buNone/>
            </a:pPr>
            <a:r>
              <a:rPr lang="es-MX" i="1">
                <a:latin typeface="Times New Roman" charset="0"/>
                <a:sym typeface="Symbol" charset="0"/>
              </a:rPr>
              <a:t>Y = {v</a:t>
            </a:r>
            <a:r>
              <a:rPr lang="es-MX" i="1" baseline="-25000">
                <a:latin typeface="Times New Roman" charset="0"/>
                <a:sym typeface="Symbol" charset="0"/>
              </a:rPr>
              <a:t>A</a:t>
            </a:r>
            <a:r>
              <a:rPr lang="es-MX" i="1">
                <a:latin typeface="Times New Roman" charset="0"/>
                <a:sym typeface="Symbol" charset="0"/>
              </a:rPr>
              <a:t>, v</a:t>
            </a:r>
            <a:r>
              <a:rPr lang="es-MX" i="1" baseline="-25000">
                <a:latin typeface="Times New Roman" charset="0"/>
                <a:sym typeface="Symbol" charset="0"/>
              </a:rPr>
              <a:t>B </a:t>
            </a:r>
            <a:r>
              <a:rPr lang="es-MX" i="1">
                <a:latin typeface="Times New Roman" charset="0"/>
                <a:sym typeface="Symbol" charset="0"/>
              </a:rPr>
              <a:t>, v</a:t>
            </a:r>
            <a:r>
              <a:rPr lang="es-MX" i="1" baseline="-25000">
                <a:latin typeface="Times New Roman" charset="0"/>
                <a:sym typeface="Symbol" charset="0"/>
              </a:rPr>
              <a:t>C</a:t>
            </a:r>
            <a:r>
              <a:rPr lang="es-MX" i="1">
                <a:latin typeface="Times New Roman" charset="0"/>
                <a:sym typeface="Symbol" charset="0"/>
              </a:rPr>
              <a:t>, v</a:t>
            </a:r>
            <a:r>
              <a:rPr lang="es-MX" i="1" baseline="-25000">
                <a:latin typeface="Times New Roman" charset="0"/>
                <a:sym typeface="Symbol" charset="0"/>
              </a:rPr>
              <a:t>E</a:t>
            </a:r>
            <a:r>
              <a:rPr lang="es-MX" i="1">
                <a:latin typeface="Times New Roman" charset="0"/>
                <a:sym typeface="Symbol" charset="0"/>
              </a:rPr>
              <a:t>}</a:t>
            </a:r>
          </a:p>
          <a:p>
            <a:pPr lvl="1">
              <a:buFontTx/>
              <a:buNone/>
            </a:pPr>
            <a:r>
              <a:rPr lang="es-MX" i="1">
                <a:latin typeface="Times New Roman" charset="0"/>
                <a:sym typeface="Symbol" charset="0"/>
              </a:rPr>
              <a:t>V-Y = {v</a:t>
            </a:r>
            <a:r>
              <a:rPr lang="es-MX" i="1" baseline="-25000">
                <a:latin typeface="Times New Roman" charset="0"/>
                <a:sym typeface="Symbol" charset="0"/>
              </a:rPr>
              <a:t>D</a:t>
            </a:r>
            <a:r>
              <a:rPr lang="es-MX" i="1">
                <a:latin typeface="Times New Roman" charset="0"/>
                <a:sym typeface="Symbol" charset="0"/>
              </a:rPr>
              <a:t>}</a:t>
            </a:r>
          </a:p>
          <a:p>
            <a:pPr lvl="1">
              <a:buFontTx/>
              <a:buNone/>
            </a:pPr>
            <a:endParaRPr lang="es-MX" i="1">
              <a:latin typeface="Times New Roman" charset="0"/>
              <a:sym typeface="Symbol" charset="0"/>
            </a:endParaRPr>
          </a:p>
          <a:p>
            <a:pPr lvl="1">
              <a:buFontTx/>
              <a:buNone/>
            </a:pPr>
            <a:r>
              <a:rPr lang="es-MX" sz="2400" i="1">
                <a:latin typeface="Times New Roman" charset="0"/>
                <a:sym typeface="Symbol" charset="0"/>
              </a:rPr>
              <a:t>Seleccionar el vértice  de V-Y que tenga el camino más corto desde v</a:t>
            </a:r>
            <a:r>
              <a:rPr lang="es-MX" sz="2400" i="1" baseline="-25000">
                <a:latin typeface="Times New Roman" charset="0"/>
                <a:sym typeface="Symbol" charset="0"/>
              </a:rPr>
              <a:t>A</a:t>
            </a:r>
            <a:r>
              <a:rPr lang="es-MX" sz="2400" i="1">
                <a:latin typeface="Times New Roman" charset="0"/>
                <a:sym typeface="Symbol" charset="0"/>
              </a:rPr>
              <a:t>, pasando por los vértices de Y</a:t>
            </a:r>
          </a:p>
        </p:txBody>
      </p:sp>
      <p:sp>
        <p:nvSpPr>
          <p:cNvPr id="33797" name="Rectangle 4"/>
          <p:cNvSpPr>
            <a:spLocks noChangeArrowheads="1"/>
          </p:cNvSpPr>
          <p:nvPr/>
        </p:nvSpPr>
        <p:spPr bwMode="auto">
          <a:xfrm>
            <a:off x="2395538" y="52752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7</a:t>
            </a:r>
          </a:p>
        </p:txBody>
      </p:sp>
      <p:sp>
        <p:nvSpPr>
          <p:cNvPr id="33798" name="Oval 5"/>
          <p:cNvSpPr>
            <a:spLocks noChangeArrowheads="1"/>
          </p:cNvSpPr>
          <p:nvPr/>
        </p:nvSpPr>
        <p:spPr bwMode="auto">
          <a:xfrm>
            <a:off x="993775" y="2708275"/>
            <a:ext cx="771525"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33799" name="Oval 6"/>
          <p:cNvSpPr>
            <a:spLocks noChangeArrowheads="1"/>
          </p:cNvSpPr>
          <p:nvPr/>
        </p:nvSpPr>
        <p:spPr bwMode="auto">
          <a:xfrm>
            <a:off x="3590925" y="2730500"/>
            <a:ext cx="773113"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33800" name="Oval 7"/>
          <p:cNvSpPr>
            <a:spLocks noChangeArrowheads="1"/>
          </p:cNvSpPr>
          <p:nvPr/>
        </p:nvSpPr>
        <p:spPr bwMode="auto">
          <a:xfrm>
            <a:off x="2225675" y="3851275"/>
            <a:ext cx="773113" cy="519113"/>
          </a:xfrm>
          <a:prstGeom prst="ellipse">
            <a:avLst/>
          </a:prstGeom>
          <a:solidFill>
            <a:srgbClr val="CCFF99"/>
          </a:solidFill>
          <a:ln w="38100">
            <a:solidFill>
              <a:srgbClr val="CC0000"/>
            </a:solidFill>
            <a:round/>
            <a:headEnd/>
            <a:tailEnd/>
          </a:ln>
        </p:spPr>
        <p:txBody>
          <a:bodyPr wrap="none" anchor="ctr"/>
          <a:lstStyle/>
          <a:p>
            <a:endParaRPr lang="en-US"/>
          </a:p>
        </p:txBody>
      </p:sp>
      <p:sp>
        <p:nvSpPr>
          <p:cNvPr id="33801" name="Oval 8"/>
          <p:cNvSpPr>
            <a:spLocks noChangeArrowheads="1"/>
          </p:cNvSpPr>
          <p:nvPr/>
        </p:nvSpPr>
        <p:spPr bwMode="auto">
          <a:xfrm>
            <a:off x="966788" y="5014913"/>
            <a:ext cx="771525" cy="517525"/>
          </a:xfrm>
          <a:prstGeom prst="ellipse">
            <a:avLst/>
          </a:prstGeom>
          <a:solidFill>
            <a:srgbClr val="CCFF99"/>
          </a:solidFill>
          <a:ln w="25400">
            <a:solidFill>
              <a:schemeClr val="tx2"/>
            </a:solidFill>
            <a:round/>
            <a:headEnd/>
            <a:tailEnd/>
          </a:ln>
        </p:spPr>
        <p:txBody>
          <a:bodyPr wrap="none" anchor="ctr"/>
          <a:lstStyle/>
          <a:p>
            <a:endParaRPr lang="en-US"/>
          </a:p>
        </p:txBody>
      </p:sp>
      <p:sp>
        <p:nvSpPr>
          <p:cNvPr id="33802" name="Oval 9"/>
          <p:cNvSpPr>
            <a:spLocks noChangeArrowheads="1"/>
          </p:cNvSpPr>
          <p:nvPr/>
        </p:nvSpPr>
        <p:spPr bwMode="auto">
          <a:xfrm>
            <a:off x="3563938" y="5035550"/>
            <a:ext cx="773112"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33803" name="Line 10"/>
          <p:cNvSpPr>
            <a:spLocks noChangeShapeType="1"/>
          </p:cNvSpPr>
          <p:nvPr/>
        </p:nvSpPr>
        <p:spPr bwMode="auto">
          <a:xfrm>
            <a:off x="1831975" y="2987675"/>
            <a:ext cx="1720850" cy="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04" name="Line 11"/>
          <p:cNvSpPr>
            <a:spLocks noChangeShapeType="1"/>
          </p:cNvSpPr>
          <p:nvPr/>
        </p:nvSpPr>
        <p:spPr bwMode="auto">
          <a:xfrm>
            <a:off x="1781175" y="5316538"/>
            <a:ext cx="1719263"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05" name="Line 12"/>
          <p:cNvSpPr>
            <a:spLocks noChangeShapeType="1"/>
          </p:cNvSpPr>
          <p:nvPr/>
        </p:nvSpPr>
        <p:spPr bwMode="auto">
          <a:xfrm>
            <a:off x="3963988" y="3300413"/>
            <a:ext cx="1587" cy="1704975"/>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06" name="Line 13"/>
          <p:cNvSpPr>
            <a:spLocks noChangeShapeType="1"/>
          </p:cNvSpPr>
          <p:nvPr/>
        </p:nvSpPr>
        <p:spPr bwMode="auto">
          <a:xfrm>
            <a:off x="1365250" y="3255963"/>
            <a:ext cx="1588" cy="17049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07" name="Line 14"/>
          <p:cNvSpPr>
            <a:spLocks noChangeShapeType="1"/>
          </p:cNvSpPr>
          <p:nvPr/>
        </p:nvSpPr>
        <p:spPr bwMode="auto">
          <a:xfrm flipH="1">
            <a:off x="1585913" y="4381500"/>
            <a:ext cx="903287" cy="64293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08" name="Line 15"/>
          <p:cNvSpPr>
            <a:spLocks noChangeShapeType="1"/>
          </p:cNvSpPr>
          <p:nvPr/>
        </p:nvSpPr>
        <p:spPr bwMode="auto">
          <a:xfrm flipH="1">
            <a:off x="2846388" y="3255963"/>
            <a:ext cx="903287" cy="6429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09" name="Line 16"/>
          <p:cNvSpPr>
            <a:spLocks noChangeShapeType="1"/>
          </p:cNvSpPr>
          <p:nvPr/>
        </p:nvSpPr>
        <p:spPr bwMode="auto">
          <a:xfrm flipH="1" flipV="1">
            <a:off x="1584325" y="3184525"/>
            <a:ext cx="854075" cy="6873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10" name="Line 17"/>
          <p:cNvSpPr>
            <a:spLocks noChangeShapeType="1"/>
          </p:cNvSpPr>
          <p:nvPr/>
        </p:nvSpPr>
        <p:spPr bwMode="auto">
          <a:xfrm flipH="1" flipV="1">
            <a:off x="2870200" y="4348163"/>
            <a:ext cx="879475" cy="71120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11" name="Rectangle 18"/>
          <p:cNvSpPr>
            <a:spLocks noChangeArrowheads="1"/>
          </p:cNvSpPr>
          <p:nvPr/>
        </p:nvSpPr>
        <p:spPr bwMode="auto">
          <a:xfrm>
            <a:off x="1084263" y="2671763"/>
            <a:ext cx="4381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A</a:t>
            </a:r>
          </a:p>
        </p:txBody>
      </p:sp>
      <p:sp>
        <p:nvSpPr>
          <p:cNvPr id="33812" name="Rectangle 19"/>
          <p:cNvSpPr>
            <a:spLocks noChangeArrowheads="1"/>
          </p:cNvSpPr>
          <p:nvPr/>
        </p:nvSpPr>
        <p:spPr bwMode="auto">
          <a:xfrm>
            <a:off x="3656013" y="2692400"/>
            <a:ext cx="5064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B</a:t>
            </a:r>
          </a:p>
        </p:txBody>
      </p:sp>
      <p:sp>
        <p:nvSpPr>
          <p:cNvPr id="33813" name="Rectangle 20"/>
          <p:cNvSpPr>
            <a:spLocks noChangeArrowheads="1"/>
          </p:cNvSpPr>
          <p:nvPr/>
        </p:nvSpPr>
        <p:spPr bwMode="auto">
          <a:xfrm>
            <a:off x="2317750" y="3792538"/>
            <a:ext cx="5270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C</a:t>
            </a:r>
          </a:p>
        </p:txBody>
      </p:sp>
      <p:sp>
        <p:nvSpPr>
          <p:cNvPr id="33814" name="Rectangle 21"/>
          <p:cNvSpPr>
            <a:spLocks noChangeArrowheads="1"/>
          </p:cNvSpPr>
          <p:nvPr/>
        </p:nvSpPr>
        <p:spPr bwMode="auto">
          <a:xfrm>
            <a:off x="1003300" y="495617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D</a:t>
            </a:r>
          </a:p>
        </p:txBody>
      </p:sp>
      <p:sp>
        <p:nvSpPr>
          <p:cNvPr id="33815" name="Rectangle 22"/>
          <p:cNvSpPr>
            <a:spLocks noChangeArrowheads="1"/>
          </p:cNvSpPr>
          <p:nvPr/>
        </p:nvSpPr>
        <p:spPr bwMode="auto">
          <a:xfrm>
            <a:off x="3629025" y="497522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E</a:t>
            </a:r>
          </a:p>
        </p:txBody>
      </p:sp>
      <p:sp>
        <p:nvSpPr>
          <p:cNvPr id="33816" name="Rectangle 23"/>
          <p:cNvSpPr>
            <a:spLocks noChangeArrowheads="1"/>
          </p:cNvSpPr>
          <p:nvPr/>
        </p:nvSpPr>
        <p:spPr bwMode="auto">
          <a:xfrm>
            <a:off x="2317750" y="2416175"/>
            <a:ext cx="358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2</a:t>
            </a:r>
          </a:p>
        </p:txBody>
      </p:sp>
      <p:sp>
        <p:nvSpPr>
          <p:cNvPr id="33817" name="Rectangle 24"/>
          <p:cNvSpPr>
            <a:spLocks noChangeArrowheads="1"/>
          </p:cNvSpPr>
          <p:nvPr/>
        </p:nvSpPr>
        <p:spPr bwMode="auto">
          <a:xfrm>
            <a:off x="4022725" y="370681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5</a:t>
            </a:r>
          </a:p>
        </p:txBody>
      </p:sp>
      <p:sp>
        <p:nvSpPr>
          <p:cNvPr id="33818" name="Rectangle 25"/>
          <p:cNvSpPr>
            <a:spLocks noChangeArrowheads="1"/>
          </p:cNvSpPr>
          <p:nvPr/>
        </p:nvSpPr>
        <p:spPr bwMode="auto">
          <a:xfrm>
            <a:off x="3235325" y="343058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9</a:t>
            </a:r>
          </a:p>
        </p:txBody>
      </p:sp>
      <p:sp>
        <p:nvSpPr>
          <p:cNvPr id="33819" name="Rectangle 26"/>
          <p:cNvSpPr>
            <a:spLocks noChangeArrowheads="1"/>
          </p:cNvSpPr>
          <p:nvPr/>
        </p:nvSpPr>
        <p:spPr bwMode="auto">
          <a:xfrm>
            <a:off x="3132138" y="411003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3</a:t>
            </a:r>
          </a:p>
        </p:txBody>
      </p:sp>
      <p:sp>
        <p:nvSpPr>
          <p:cNvPr id="33820" name="Rectangle 27"/>
          <p:cNvSpPr>
            <a:spLocks noChangeArrowheads="1"/>
          </p:cNvSpPr>
          <p:nvPr/>
        </p:nvSpPr>
        <p:spPr bwMode="auto">
          <a:xfrm>
            <a:off x="609600" y="381317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10</a:t>
            </a:r>
          </a:p>
        </p:txBody>
      </p:sp>
      <p:sp>
        <p:nvSpPr>
          <p:cNvPr id="33821" name="Rectangle 28"/>
          <p:cNvSpPr>
            <a:spLocks noChangeArrowheads="1"/>
          </p:cNvSpPr>
          <p:nvPr/>
        </p:nvSpPr>
        <p:spPr bwMode="auto">
          <a:xfrm>
            <a:off x="1401763" y="341312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12</a:t>
            </a:r>
          </a:p>
        </p:txBody>
      </p:sp>
      <p:sp>
        <p:nvSpPr>
          <p:cNvPr id="33822" name="Rectangle 29"/>
          <p:cNvSpPr>
            <a:spLocks noChangeArrowheads="1"/>
          </p:cNvSpPr>
          <p:nvPr/>
        </p:nvSpPr>
        <p:spPr bwMode="auto">
          <a:xfrm>
            <a:off x="1581150" y="41957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6</a:t>
            </a: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011976B0-E886-EB45-AE72-DDB1985BFBC4}" type="slidenum">
              <a:rPr lang="es-MX" sz="1600">
                <a:latin typeface="Arial Narrow" charset="0"/>
              </a:rPr>
              <a:pPr/>
              <a:t>33</a:t>
            </a:fld>
            <a:endParaRPr lang="es-MX" sz="1600">
              <a:latin typeface="Arial Narrow" charset="0"/>
            </a:endParaRPr>
          </a:p>
        </p:txBody>
      </p:sp>
      <p:sp>
        <p:nvSpPr>
          <p:cNvPr id="34819" name="Rectangle 2"/>
          <p:cNvSpPr>
            <a:spLocks noGrp="1" noChangeArrowheads="1"/>
          </p:cNvSpPr>
          <p:nvPr>
            <p:ph type="title"/>
          </p:nvPr>
        </p:nvSpPr>
        <p:spPr/>
        <p:txBody>
          <a:bodyPr/>
          <a:lstStyle/>
          <a:p>
            <a:r>
              <a:rPr lang="es-MX">
                <a:latin typeface="Tahoma" charset="0"/>
              </a:rPr>
              <a:t>Ejemplo</a:t>
            </a:r>
          </a:p>
        </p:txBody>
      </p:sp>
      <p:sp>
        <p:nvSpPr>
          <p:cNvPr id="34820" name="Rectangle 3"/>
          <p:cNvSpPr>
            <a:spLocks noGrp="1" noChangeArrowheads="1"/>
          </p:cNvSpPr>
          <p:nvPr>
            <p:ph type="body" idx="1"/>
          </p:nvPr>
        </p:nvSpPr>
        <p:spPr>
          <a:xfrm>
            <a:off x="4876800" y="2286000"/>
            <a:ext cx="4038600" cy="4114800"/>
          </a:xfrm>
        </p:spPr>
        <p:txBody>
          <a:bodyPr/>
          <a:lstStyle/>
          <a:p>
            <a:pPr lvl="1">
              <a:buFontTx/>
              <a:buNone/>
            </a:pPr>
            <a:r>
              <a:rPr lang="es-MX" i="1">
                <a:latin typeface="Times New Roman" charset="0"/>
              </a:rPr>
              <a:t>S = </a:t>
            </a:r>
            <a:r>
              <a:rPr lang="es-MX" i="1">
                <a:latin typeface="Times New Roman" charset="0"/>
                <a:sym typeface="Symbol" charset="0"/>
              </a:rPr>
              <a:t>{(v</a:t>
            </a:r>
            <a:r>
              <a:rPr lang="es-MX" i="1" baseline="-25000">
                <a:latin typeface="Times New Roman" charset="0"/>
                <a:sym typeface="Symbol" charset="0"/>
              </a:rPr>
              <a:t>A</a:t>
            </a:r>
            <a:r>
              <a:rPr lang="es-MX" i="1">
                <a:latin typeface="Times New Roman" charset="0"/>
                <a:sym typeface="Symbol" charset="0"/>
              </a:rPr>
              <a:t>, v</a:t>
            </a:r>
            <a:r>
              <a:rPr lang="es-MX" i="1" baseline="-25000">
                <a:latin typeface="Times New Roman" charset="0"/>
                <a:sym typeface="Symbol" charset="0"/>
              </a:rPr>
              <a:t>B</a:t>
            </a:r>
            <a:r>
              <a:rPr lang="es-MX" i="1">
                <a:latin typeface="Times New Roman" charset="0"/>
                <a:sym typeface="Symbol" charset="0"/>
              </a:rPr>
              <a:t>) ,(v</a:t>
            </a:r>
            <a:r>
              <a:rPr lang="es-MX" i="1" baseline="-25000">
                <a:latin typeface="Times New Roman" charset="0"/>
                <a:sym typeface="Symbol" charset="0"/>
              </a:rPr>
              <a:t>B</a:t>
            </a:r>
            <a:r>
              <a:rPr lang="es-MX" i="1">
                <a:latin typeface="Times New Roman" charset="0"/>
                <a:sym typeface="Symbol" charset="0"/>
              </a:rPr>
              <a:t>, v</a:t>
            </a:r>
            <a:r>
              <a:rPr lang="es-MX" i="1" baseline="-25000">
                <a:latin typeface="Times New Roman" charset="0"/>
                <a:sym typeface="Symbol" charset="0"/>
              </a:rPr>
              <a:t>E</a:t>
            </a:r>
            <a:r>
              <a:rPr lang="es-MX" i="1">
                <a:latin typeface="Times New Roman" charset="0"/>
                <a:sym typeface="Symbol" charset="0"/>
              </a:rPr>
              <a:t>), (v</a:t>
            </a:r>
            <a:r>
              <a:rPr lang="es-MX" i="1" baseline="-25000">
                <a:latin typeface="Times New Roman" charset="0"/>
                <a:sym typeface="Symbol" charset="0"/>
              </a:rPr>
              <a:t>E</a:t>
            </a:r>
            <a:r>
              <a:rPr lang="es-MX" i="1">
                <a:latin typeface="Times New Roman" charset="0"/>
                <a:sym typeface="Symbol" charset="0"/>
              </a:rPr>
              <a:t>, v</a:t>
            </a:r>
            <a:r>
              <a:rPr lang="es-MX" i="1" baseline="-25000">
                <a:latin typeface="Times New Roman" charset="0"/>
                <a:sym typeface="Symbol" charset="0"/>
              </a:rPr>
              <a:t>C</a:t>
            </a:r>
            <a:r>
              <a:rPr lang="es-MX" i="1">
                <a:latin typeface="Times New Roman" charset="0"/>
                <a:sym typeface="Symbol" charset="0"/>
              </a:rPr>
              <a:t>), (v</a:t>
            </a:r>
            <a:r>
              <a:rPr lang="es-MX" i="1" baseline="-25000">
                <a:latin typeface="Times New Roman" charset="0"/>
                <a:sym typeface="Symbol" charset="0"/>
              </a:rPr>
              <a:t>A</a:t>
            </a:r>
            <a:r>
              <a:rPr lang="es-MX" i="1">
                <a:latin typeface="Times New Roman" charset="0"/>
                <a:sym typeface="Symbol" charset="0"/>
              </a:rPr>
              <a:t>, v</a:t>
            </a:r>
            <a:r>
              <a:rPr lang="es-MX" i="1" baseline="-25000">
                <a:latin typeface="Times New Roman" charset="0"/>
                <a:sym typeface="Symbol" charset="0"/>
              </a:rPr>
              <a:t>D</a:t>
            </a:r>
            <a:r>
              <a:rPr lang="es-MX" i="1">
                <a:latin typeface="Times New Roman" charset="0"/>
                <a:sym typeface="Symbol" charset="0"/>
              </a:rPr>
              <a:t>) }</a:t>
            </a:r>
          </a:p>
          <a:p>
            <a:pPr lvl="1">
              <a:buFontTx/>
              <a:buNone/>
            </a:pPr>
            <a:r>
              <a:rPr lang="es-MX" i="1">
                <a:latin typeface="Times New Roman" charset="0"/>
                <a:sym typeface="Symbol" charset="0"/>
              </a:rPr>
              <a:t>Y = {v</a:t>
            </a:r>
            <a:r>
              <a:rPr lang="es-MX" i="1" baseline="-25000">
                <a:latin typeface="Times New Roman" charset="0"/>
                <a:sym typeface="Symbol" charset="0"/>
              </a:rPr>
              <a:t>A</a:t>
            </a:r>
            <a:r>
              <a:rPr lang="es-MX" i="1">
                <a:latin typeface="Times New Roman" charset="0"/>
                <a:sym typeface="Symbol" charset="0"/>
              </a:rPr>
              <a:t>, v</a:t>
            </a:r>
            <a:r>
              <a:rPr lang="es-MX" i="1" baseline="-25000">
                <a:latin typeface="Times New Roman" charset="0"/>
                <a:sym typeface="Symbol" charset="0"/>
              </a:rPr>
              <a:t>B </a:t>
            </a:r>
            <a:r>
              <a:rPr lang="es-MX" i="1">
                <a:latin typeface="Times New Roman" charset="0"/>
                <a:sym typeface="Symbol" charset="0"/>
              </a:rPr>
              <a:t>, v</a:t>
            </a:r>
            <a:r>
              <a:rPr lang="es-MX" i="1" baseline="-25000">
                <a:latin typeface="Times New Roman" charset="0"/>
                <a:sym typeface="Symbol" charset="0"/>
              </a:rPr>
              <a:t>C</a:t>
            </a:r>
            <a:r>
              <a:rPr lang="es-MX" i="1">
                <a:latin typeface="Times New Roman" charset="0"/>
                <a:sym typeface="Symbol" charset="0"/>
              </a:rPr>
              <a:t>, v</a:t>
            </a:r>
            <a:r>
              <a:rPr lang="es-MX" i="1" baseline="-25000">
                <a:latin typeface="Times New Roman" charset="0"/>
                <a:sym typeface="Symbol" charset="0"/>
              </a:rPr>
              <a:t>D</a:t>
            </a:r>
            <a:r>
              <a:rPr lang="es-MX" i="1">
                <a:latin typeface="Times New Roman" charset="0"/>
                <a:sym typeface="Symbol" charset="0"/>
              </a:rPr>
              <a:t>, v</a:t>
            </a:r>
            <a:r>
              <a:rPr lang="es-MX" i="1" baseline="-25000">
                <a:latin typeface="Times New Roman" charset="0"/>
                <a:sym typeface="Symbol" charset="0"/>
              </a:rPr>
              <a:t>E</a:t>
            </a:r>
            <a:r>
              <a:rPr lang="es-MX" i="1">
                <a:latin typeface="Times New Roman" charset="0"/>
                <a:sym typeface="Symbol" charset="0"/>
              </a:rPr>
              <a:t>}</a:t>
            </a:r>
          </a:p>
          <a:p>
            <a:pPr lvl="1">
              <a:buFontTx/>
              <a:buNone/>
            </a:pPr>
            <a:r>
              <a:rPr lang="es-MX" i="1">
                <a:latin typeface="Times New Roman" charset="0"/>
                <a:sym typeface="Symbol" charset="0"/>
              </a:rPr>
              <a:t>V-Y = </a:t>
            </a:r>
          </a:p>
          <a:p>
            <a:pPr lvl="1">
              <a:buFontTx/>
              <a:buNone/>
            </a:pPr>
            <a:endParaRPr lang="es-MX" i="1">
              <a:latin typeface="Times New Roman" charset="0"/>
              <a:sym typeface="Symbol" charset="0"/>
            </a:endParaRPr>
          </a:p>
          <a:p>
            <a:pPr lvl="1">
              <a:buFontTx/>
              <a:buNone/>
            </a:pPr>
            <a:r>
              <a:rPr lang="es-MX" i="1">
                <a:latin typeface="Times New Roman" charset="0"/>
                <a:sym typeface="Symbol" charset="0"/>
              </a:rPr>
              <a:t>Puesto que Y es igual a V, se ha encontrado la solución</a:t>
            </a:r>
          </a:p>
        </p:txBody>
      </p:sp>
      <p:sp>
        <p:nvSpPr>
          <p:cNvPr id="34821" name="Rectangle 4"/>
          <p:cNvSpPr>
            <a:spLocks noChangeArrowheads="1"/>
          </p:cNvSpPr>
          <p:nvPr/>
        </p:nvSpPr>
        <p:spPr bwMode="auto">
          <a:xfrm>
            <a:off x="2395538" y="52752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7</a:t>
            </a:r>
          </a:p>
        </p:txBody>
      </p:sp>
      <p:sp>
        <p:nvSpPr>
          <p:cNvPr id="34822" name="Oval 5"/>
          <p:cNvSpPr>
            <a:spLocks noChangeArrowheads="1"/>
          </p:cNvSpPr>
          <p:nvPr/>
        </p:nvSpPr>
        <p:spPr bwMode="auto">
          <a:xfrm>
            <a:off x="993775" y="2708275"/>
            <a:ext cx="771525"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34823" name="Oval 6"/>
          <p:cNvSpPr>
            <a:spLocks noChangeArrowheads="1"/>
          </p:cNvSpPr>
          <p:nvPr/>
        </p:nvSpPr>
        <p:spPr bwMode="auto">
          <a:xfrm>
            <a:off x="3590925" y="2730500"/>
            <a:ext cx="773113"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34824" name="Oval 7"/>
          <p:cNvSpPr>
            <a:spLocks noChangeArrowheads="1"/>
          </p:cNvSpPr>
          <p:nvPr/>
        </p:nvSpPr>
        <p:spPr bwMode="auto">
          <a:xfrm>
            <a:off x="2225675" y="3851275"/>
            <a:ext cx="773113" cy="519113"/>
          </a:xfrm>
          <a:prstGeom prst="ellipse">
            <a:avLst/>
          </a:prstGeom>
          <a:solidFill>
            <a:srgbClr val="CCFF99"/>
          </a:solidFill>
          <a:ln w="38100">
            <a:solidFill>
              <a:srgbClr val="CC0000"/>
            </a:solidFill>
            <a:round/>
            <a:headEnd/>
            <a:tailEnd/>
          </a:ln>
        </p:spPr>
        <p:txBody>
          <a:bodyPr wrap="none" anchor="ctr"/>
          <a:lstStyle/>
          <a:p>
            <a:endParaRPr lang="en-US"/>
          </a:p>
        </p:txBody>
      </p:sp>
      <p:sp>
        <p:nvSpPr>
          <p:cNvPr id="34825" name="Oval 8"/>
          <p:cNvSpPr>
            <a:spLocks noChangeArrowheads="1"/>
          </p:cNvSpPr>
          <p:nvPr/>
        </p:nvSpPr>
        <p:spPr bwMode="auto">
          <a:xfrm>
            <a:off x="966788" y="5014913"/>
            <a:ext cx="771525"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34826" name="Oval 9"/>
          <p:cNvSpPr>
            <a:spLocks noChangeArrowheads="1"/>
          </p:cNvSpPr>
          <p:nvPr/>
        </p:nvSpPr>
        <p:spPr bwMode="auto">
          <a:xfrm>
            <a:off x="3563938" y="5035550"/>
            <a:ext cx="773112" cy="517525"/>
          </a:xfrm>
          <a:prstGeom prst="ellipse">
            <a:avLst/>
          </a:prstGeom>
          <a:solidFill>
            <a:srgbClr val="CCFF99"/>
          </a:solidFill>
          <a:ln w="38100">
            <a:solidFill>
              <a:srgbClr val="CC0000"/>
            </a:solidFill>
            <a:round/>
            <a:headEnd/>
            <a:tailEnd/>
          </a:ln>
        </p:spPr>
        <p:txBody>
          <a:bodyPr wrap="none" anchor="ctr"/>
          <a:lstStyle/>
          <a:p>
            <a:endParaRPr lang="en-US"/>
          </a:p>
        </p:txBody>
      </p:sp>
      <p:sp>
        <p:nvSpPr>
          <p:cNvPr id="34827" name="Line 10"/>
          <p:cNvSpPr>
            <a:spLocks noChangeShapeType="1"/>
          </p:cNvSpPr>
          <p:nvPr/>
        </p:nvSpPr>
        <p:spPr bwMode="auto">
          <a:xfrm>
            <a:off x="1831975" y="2987675"/>
            <a:ext cx="1720850" cy="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28" name="Line 11"/>
          <p:cNvSpPr>
            <a:spLocks noChangeShapeType="1"/>
          </p:cNvSpPr>
          <p:nvPr/>
        </p:nvSpPr>
        <p:spPr bwMode="auto">
          <a:xfrm>
            <a:off x="1781175" y="5316538"/>
            <a:ext cx="1719263"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29" name="Line 12"/>
          <p:cNvSpPr>
            <a:spLocks noChangeShapeType="1"/>
          </p:cNvSpPr>
          <p:nvPr/>
        </p:nvSpPr>
        <p:spPr bwMode="auto">
          <a:xfrm>
            <a:off x="3963988" y="3300413"/>
            <a:ext cx="1587" cy="1704975"/>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30" name="Line 13"/>
          <p:cNvSpPr>
            <a:spLocks noChangeShapeType="1"/>
          </p:cNvSpPr>
          <p:nvPr/>
        </p:nvSpPr>
        <p:spPr bwMode="auto">
          <a:xfrm>
            <a:off x="1365250" y="3255963"/>
            <a:ext cx="1588" cy="1704975"/>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31" name="Line 14"/>
          <p:cNvSpPr>
            <a:spLocks noChangeShapeType="1"/>
          </p:cNvSpPr>
          <p:nvPr/>
        </p:nvSpPr>
        <p:spPr bwMode="auto">
          <a:xfrm flipH="1">
            <a:off x="1585913" y="4381500"/>
            <a:ext cx="903287" cy="64293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32" name="Line 15"/>
          <p:cNvSpPr>
            <a:spLocks noChangeShapeType="1"/>
          </p:cNvSpPr>
          <p:nvPr/>
        </p:nvSpPr>
        <p:spPr bwMode="auto">
          <a:xfrm flipH="1">
            <a:off x="2846388" y="3255963"/>
            <a:ext cx="903287" cy="6429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33" name="Line 16"/>
          <p:cNvSpPr>
            <a:spLocks noChangeShapeType="1"/>
          </p:cNvSpPr>
          <p:nvPr/>
        </p:nvSpPr>
        <p:spPr bwMode="auto">
          <a:xfrm flipH="1" flipV="1">
            <a:off x="1584325" y="3184525"/>
            <a:ext cx="854075" cy="6873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34" name="Line 17"/>
          <p:cNvSpPr>
            <a:spLocks noChangeShapeType="1"/>
          </p:cNvSpPr>
          <p:nvPr/>
        </p:nvSpPr>
        <p:spPr bwMode="auto">
          <a:xfrm flipH="1" flipV="1">
            <a:off x="2870200" y="4348163"/>
            <a:ext cx="879475" cy="71120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35" name="Rectangle 18"/>
          <p:cNvSpPr>
            <a:spLocks noChangeArrowheads="1"/>
          </p:cNvSpPr>
          <p:nvPr/>
        </p:nvSpPr>
        <p:spPr bwMode="auto">
          <a:xfrm>
            <a:off x="1084263" y="2671763"/>
            <a:ext cx="4381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A</a:t>
            </a:r>
          </a:p>
        </p:txBody>
      </p:sp>
      <p:sp>
        <p:nvSpPr>
          <p:cNvPr id="34836" name="Rectangle 19"/>
          <p:cNvSpPr>
            <a:spLocks noChangeArrowheads="1"/>
          </p:cNvSpPr>
          <p:nvPr/>
        </p:nvSpPr>
        <p:spPr bwMode="auto">
          <a:xfrm>
            <a:off x="3656013" y="2692400"/>
            <a:ext cx="5064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B</a:t>
            </a:r>
          </a:p>
        </p:txBody>
      </p:sp>
      <p:sp>
        <p:nvSpPr>
          <p:cNvPr id="34837" name="Rectangle 20"/>
          <p:cNvSpPr>
            <a:spLocks noChangeArrowheads="1"/>
          </p:cNvSpPr>
          <p:nvPr/>
        </p:nvSpPr>
        <p:spPr bwMode="auto">
          <a:xfrm>
            <a:off x="2317750" y="3792538"/>
            <a:ext cx="5270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C</a:t>
            </a:r>
          </a:p>
        </p:txBody>
      </p:sp>
      <p:sp>
        <p:nvSpPr>
          <p:cNvPr id="34838" name="Rectangle 21"/>
          <p:cNvSpPr>
            <a:spLocks noChangeArrowheads="1"/>
          </p:cNvSpPr>
          <p:nvPr/>
        </p:nvSpPr>
        <p:spPr bwMode="auto">
          <a:xfrm>
            <a:off x="1003300" y="495617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D</a:t>
            </a:r>
          </a:p>
        </p:txBody>
      </p:sp>
      <p:sp>
        <p:nvSpPr>
          <p:cNvPr id="34839" name="Rectangle 22"/>
          <p:cNvSpPr>
            <a:spLocks noChangeArrowheads="1"/>
          </p:cNvSpPr>
          <p:nvPr/>
        </p:nvSpPr>
        <p:spPr bwMode="auto">
          <a:xfrm>
            <a:off x="3629025" y="4975225"/>
            <a:ext cx="6985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E</a:t>
            </a:r>
          </a:p>
        </p:txBody>
      </p:sp>
      <p:sp>
        <p:nvSpPr>
          <p:cNvPr id="34840" name="Rectangle 23"/>
          <p:cNvSpPr>
            <a:spLocks noChangeArrowheads="1"/>
          </p:cNvSpPr>
          <p:nvPr/>
        </p:nvSpPr>
        <p:spPr bwMode="auto">
          <a:xfrm>
            <a:off x="2317750" y="2416175"/>
            <a:ext cx="358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2</a:t>
            </a:r>
          </a:p>
        </p:txBody>
      </p:sp>
      <p:sp>
        <p:nvSpPr>
          <p:cNvPr id="34841" name="Rectangle 24"/>
          <p:cNvSpPr>
            <a:spLocks noChangeArrowheads="1"/>
          </p:cNvSpPr>
          <p:nvPr/>
        </p:nvSpPr>
        <p:spPr bwMode="auto">
          <a:xfrm>
            <a:off x="4022725" y="370681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5</a:t>
            </a:r>
          </a:p>
        </p:txBody>
      </p:sp>
      <p:sp>
        <p:nvSpPr>
          <p:cNvPr id="34842" name="Rectangle 25"/>
          <p:cNvSpPr>
            <a:spLocks noChangeArrowheads="1"/>
          </p:cNvSpPr>
          <p:nvPr/>
        </p:nvSpPr>
        <p:spPr bwMode="auto">
          <a:xfrm>
            <a:off x="3235325" y="343058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9</a:t>
            </a:r>
          </a:p>
        </p:txBody>
      </p:sp>
      <p:sp>
        <p:nvSpPr>
          <p:cNvPr id="34843" name="Rectangle 26"/>
          <p:cNvSpPr>
            <a:spLocks noChangeArrowheads="1"/>
          </p:cNvSpPr>
          <p:nvPr/>
        </p:nvSpPr>
        <p:spPr bwMode="auto">
          <a:xfrm>
            <a:off x="3132138" y="4110038"/>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3</a:t>
            </a:r>
          </a:p>
        </p:txBody>
      </p:sp>
      <p:sp>
        <p:nvSpPr>
          <p:cNvPr id="34844" name="Rectangle 27"/>
          <p:cNvSpPr>
            <a:spLocks noChangeArrowheads="1"/>
          </p:cNvSpPr>
          <p:nvPr/>
        </p:nvSpPr>
        <p:spPr bwMode="auto">
          <a:xfrm>
            <a:off x="609600" y="381317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10</a:t>
            </a:r>
          </a:p>
        </p:txBody>
      </p:sp>
      <p:sp>
        <p:nvSpPr>
          <p:cNvPr id="34845" name="Rectangle 28"/>
          <p:cNvSpPr>
            <a:spLocks noChangeArrowheads="1"/>
          </p:cNvSpPr>
          <p:nvPr/>
        </p:nvSpPr>
        <p:spPr bwMode="auto">
          <a:xfrm>
            <a:off x="1401763" y="341312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12</a:t>
            </a:r>
          </a:p>
        </p:txBody>
      </p:sp>
      <p:sp>
        <p:nvSpPr>
          <p:cNvPr id="34846" name="Rectangle 29"/>
          <p:cNvSpPr>
            <a:spLocks noChangeArrowheads="1"/>
          </p:cNvSpPr>
          <p:nvPr/>
        </p:nvSpPr>
        <p:spPr bwMode="auto">
          <a:xfrm>
            <a:off x="1581150" y="419576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6</a:t>
            </a: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4698F06D-0099-E744-B2AD-87D83BC74E21}" type="slidenum">
              <a:rPr lang="es-MX" sz="1600">
                <a:latin typeface="Arial Narrow" charset="0"/>
              </a:rPr>
              <a:pPr/>
              <a:t>34</a:t>
            </a:fld>
            <a:endParaRPr lang="es-MX" sz="1600">
              <a:latin typeface="Arial Narrow" charset="0"/>
            </a:endParaRPr>
          </a:p>
        </p:txBody>
      </p:sp>
      <p:sp>
        <p:nvSpPr>
          <p:cNvPr id="35843" name="Rectangle 2"/>
          <p:cNvSpPr>
            <a:spLocks noGrp="1" noChangeArrowheads="1"/>
          </p:cNvSpPr>
          <p:nvPr>
            <p:ph type="title"/>
          </p:nvPr>
        </p:nvSpPr>
        <p:spPr/>
        <p:txBody>
          <a:bodyPr/>
          <a:lstStyle/>
          <a:p>
            <a:r>
              <a:rPr lang="es-MX" sz="4000">
                <a:latin typeface="Tahoma" charset="0"/>
              </a:rPr>
              <a:t>Implementación del Algoritmo de Dijkstra</a:t>
            </a:r>
          </a:p>
        </p:txBody>
      </p:sp>
      <p:sp>
        <p:nvSpPr>
          <p:cNvPr id="35844" name="Rectangle 3"/>
          <p:cNvSpPr>
            <a:spLocks noGrp="1" noChangeArrowheads="1"/>
          </p:cNvSpPr>
          <p:nvPr>
            <p:ph type="body" idx="1"/>
          </p:nvPr>
        </p:nvSpPr>
        <p:spPr>
          <a:xfrm>
            <a:off x="304800" y="1981200"/>
            <a:ext cx="8534400" cy="4114800"/>
          </a:xfrm>
        </p:spPr>
        <p:txBody>
          <a:bodyPr/>
          <a:lstStyle/>
          <a:p>
            <a:r>
              <a:rPr lang="es-MX" sz="3000">
                <a:latin typeface="Arial Narrow" charset="0"/>
              </a:rPr>
              <a:t>Utiliza a la matriz de adyacencias del grafo (W).</a:t>
            </a:r>
          </a:p>
          <a:p>
            <a:r>
              <a:rPr lang="es-MX" sz="3000">
                <a:latin typeface="Arial Narrow" charset="0"/>
              </a:rPr>
              <a:t>Se auxilia de un arreglo </a:t>
            </a:r>
            <a:r>
              <a:rPr lang="es-MX" sz="3000" b="1">
                <a:latin typeface="Arial Narrow" charset="0"/>
              </a:rPr>
              <a:t>L</a:t>
            </a:r>
            <a:r>
              <a:rPr lang="es-MX" sz="3000">
                <a:latin typeface="Arial Narrow" charset="0"/>
              </a:rPr>
              <a:t>, indexado de 2 a </a:t>
            </a:r>
            <a:r>
              <a:rPr lang="es-MX" sz="3000" i="1">
                <a:latin typeface="Arial Narrow" charset="0"/>
              </a:rPr>
              <a:t>n</a:t>
            </a:r>
            <a:r>
              <a:rPr lang="es-MX" sz="3000">
                <a:latin typeface="Arial Narrow" charset="0"/>
              </a:rPr>
              <a:t>, en donde guardará la longitud de los caminos más cortos del vértice </a:t>
            </a:r>
            <a:r>
              <a:rPr lang="es-MX" sz="3000" i="1">
                <a:latin typeface="Times New Roman" charset="0"/>
              </a:rPr>
              <a:t>v</a:t>
            </a:r>
            <a:r>
              <a:rPr lang="es-MX" sz="3000" i="1" baseline="-25000">
                <a:latin typeface="Times New Roman" charset="0"/>
              </a:rPr>
              <a:t>1</a:t>
            </a:r>
            <a:r>
              <a:rPr lang="es-MX" sz="3000">
                <a:latin typeface="Arial Narrow" charset="0"/>
              </a:rPr>
              <a:t> al vértice </a:t>
            </a:r>
            <a:r>
              <a:rPr lang="es-MX" sz="3000" i="1">
                <a:latin typeface="Times New Roman" charset="0"/>
              </a:rPr>
              <a:t>v</a:t>
            </a:r>
            <a:r>
              <a:rPr lang="es-MX" sz="3000" i="1" baseline="-25000">
                <a:latin typeface="Times New Roman" charset="0"/>
              </a:rPr>
              <a:t>i</a:t>
            </a:r>
            <a:r>
              <a:rPr lang="es-MX" sz="3000">
                <a:latin typeface="Arial Narrow" charset="0"/>
              </a:rPr>
              <a:t>, usando solamente a los vértices del conjunto Y como intermediarios.</a:t>
            </a:r>
          </a:p>
          <a:p>
            <a:r>
              <a:rPr lang="es-MX" sz="3000">
                <a:latin typeface="Arial Narrow" charset="0"/>
              </a:rPr>
              <a:t>Se auxilia de un arreglo </a:t>
            </a:r>
            <a:r>
              <a:rPr lang="es-MX" sz="3000" b="1">
                <a:latin typeface="Arial Narrow" charset="0"/>
              </a:rPr>
              <a:t>T</a:t>
            </a:r>
            <a:r>
              <a:rPr lang="es-MX" sz="3000">
                <a:latin typeface="Arial Narrow" charset="0"/>
              </a:rPr>
              <a:t>, indexado de 2 a </a:t>
            </a:r>
            <a:r>
              <a:rPr lang="es-MX" sz="3000" i="1">
                <a:latin typeface="Arial Narrow" charset="0"/>
              </a:rPr>
              <a:t>n</a:t>
            </a:r>
            <a:r>
              <a:rPr lang="es-MX" sz="3000">
                <a:latin typeface="Arial Narrow" charset="0"/>
              </a:rPr>
              <a:t>, en donde guardará el índice del vértice v, cuyo arco </a:t>
            </a:r>
            <a:r>
              <a:rPr lang="es-MX" sz="3000" i="1">
                <a:latin typeface="Times New Roman" charset="0"/>
              </a:rPr>
              <a:t>(v,v</a:t>
            </a:r>
            <a:r>
              <a:rPr lang="es-MX" sz="3000" i="1" baseline="-25000">
                <a:latin typeface="Times New Roman" charset="0"/>
              </a:rPr>
              <a:t>i</a:t>
            </a:r>
            <a:r>
              <a:rPr lang="es-MX" sz="3000" i="1">
                <a:latin typeface="Times New Roman" charset="0"/>
              </a:rPr>
              <a:t>)</a:t>
            </a:r>
            <a:r>
              <a:rPr lang="es-MX" sz="3000">
                <a:latin typeface="Arial Narrow" charset="0"/>
              </a:rPr>
              <a:t> es el último arco en el camino más corto de </a:t>
            </a:r>
            <a:r>
              <a:rPr lang="es-MX" sz="3000" i="1">
                <a:latin typeface="Times New Roman" charset="0"/>
              </a:rPr>
              <a:t>v</a:t>
            </a:r>
            <a:r>
              <a:rPr lang="es-MX" sz="3000" i="1" baseline="-25000">
                <a:latin typeface="Times New Roman" charset="0"/>
              </a:rPr>
              <a:t>1</a:t>
            </a:r>
            <a:r>
              <a:rPr lang="es-MX" sz="3000">
                <a:latin typeface="Arial Narrow" charset="0"/>
              </a:rPr>
              <a:t> a </a:t>
            </a:r>
            <a:r>
              <a:rPr lang="es-MX" sz="3000" i="1">
                <a:latin typeface="Times New Roman" charset="0"/>
              </a:rPr>
              <a:t>v</a:t>
            </a:r>
            <a:r>
              <a:rPr lang="es-MX" sz="3000" i="1" baseline="-25000">
                <a:latin typeface="Times New Roman" charset="0"/>
              </a:rPr>
              <a:t>i</a:t>
            </a:r>
            <a:r>
              <a:rPr lang="es-MX" sz="3000">
                <a:latin typeface="Arial Narrow" charset="0"/>
              </a:rPr>
              <a:t> usando solamente a los vértices del conjunto Y como intermediarios.</a:t>
            </a: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AD055401-61CB-6240-9CA0-29AE868F5D14}" type="slidenum">
              <a:rPr lang="es-MX" sz="1600">
                <a:latin typeface="Arial Narrow" charset="0"/>
              </a:rPr>
              <a:pPr/>
              <a:t>35</a:t>
            </a:fld>
            <a:endParaRPr lang="es-MX" sz="1600">
              <a:latin typeface="Arial Narrow" charset="0"/>
            </a:endParaRPr>
          </a:p>
        </p:txBody>
      </p:sp>
      <p:sp>
        <p:nvSpPr>
          <p:cNvPr id="36867" name="Rectangle 2"/>
          <p:cNvSpPr>
            <a:spLocks noGrp="1" noChangeArrowheads="1"/>
          </p:cNvSpPr>
          <p:nvPr>
            <p:ph type="title"/>
          </p:nvPr>
        </p:nvSpPr>
        <p:spPr/>
        <p:txBody>
          <a:bodyPr/>
          <a:lstStyle/>
          <a:p>
            <a:r>
              <a:rPr noProof="1">
                <a:latin typeface="Tahoma" charset="0"/>
              </a:rPr>
              <a:t>Algoritmo de Dijkstra</a:t>
            </a:r>
          </a:p>
        </p:txBody>
      </p:sp>
      <p:sp>
        <p:nvSpPr>
          <p:cNvPr id="194563" name="Rectangle 3"/>
          <p:cNvSpPr>
            <a:spLocks noGrp="1" noChangeArrowheads="1"/>
          </p:cNvSpPr>
          <p:nvPr>
            <p:ph type="body" idx="1"/>
          </p:nvPr>
        </p:nvSpPr>
        <p:spPr/>
        <p:txBody>
          <a:bodyPr/>
          <a:lstStyle/>
          <a:p>
            <a:pPr>
              <a:buFontTx/>
              <a:buNone/>
            </a:pPr>
            <a:r>
              <a:rPr sz="2800" i="1" noProof="1">
                <a:latin typeface="Times New Roman" charset="0"/>
              </a:rPr>
              <a:t>S = </a:t>
            </a:r>
            <a:r>
              <a:rPr sz="2800" i="1" noProof="1">
                <a:latin typeface="Times New Roman" charset="0"/>
                <a:sym typeface="Symbol" charset="0"/>
              </a:rPr>
              <a:t>;</a:t>
            </a:r>
          </a:p>
          <a:p>
            <a:pPr>
              <a:buFontTx/>
              <a:buNone/>
            </a:pPr>
            <a:r>
              <a:rPr sz="2800" i="1" noProof="1">
                <a:latin typeface="Times New Roman" charset="0"/>
                <a:sym typeface="Symbol" charset="0"/>
              </a:rPr>
              <a:t>for (i = 2; i &lt;=n; i++)</a:t>
            </a:r>
          </a:p>
          <a:p>
            <a:pPr>
              <a:buFontTx/>
              <a:buNone/>
            </a:pPr>
            <a:r>
              <a:rPr sz="2800" i="1" noProof="1">
                <a:latin typeface="Times New Roman" charset="0"/>
                <a:sym typeface="Symbol" charset="0"/>
              </a:rPr>
              <a:t>{  L[i] = W[1][i];</a:t>
            </a:r>
          </a:p>
          <a:p>
            <a:pPr>
              <a:buFontTx/>
              <a:buNone/>
            </a:pPr>
            <a:r>
              <a:rPr sz="2800" i="1" noProof="1">
                <a:latin typeface="Times New Roman" charset="0"/>
                <a:sym typeface="Symbol" charset="0"/>
              </a:rPr>
              <a:t>    T[i] = 1; }</a:t>
            </a:r>
          </a:p>
          <a:p>
            <a:pPr>
              <a:buFontTx/>
              <a:buNone/>
            </a:pPr>
            <a:r>
              <a:rPr sz="2800" i="1" noProof="1">
                <a:latin typeface="Times New Roman" charset="0"/>
                <a:sym typeface="Symbol" charset="0"/>
              </a:rPr>
              <a:t>Repetir n-1 veces: 	</a:t>
            </a:r>
            <a:r>
              <a:rPr sz="2000" i="1" noProof="1">
                <a:latin typeface="Times New Roman" charset="0"/>
                <a:sym typeface="Symbol" charset="0"/>
              </a:rPr>
              <a:t>//para incluir los vértices en Y</a:t>
            </a:r>
          </a:p>
          <a:p>
            <a:pPr>
              <a:buFontTx/>
              <a:buNone/>
            </a:pPr>
            <a:r>
              <a:rPr sz="2800" i="1" noProof="1">
                <a:latin typeface="Times New Roman" charset="0"/>
                <a:sym typeface="Symbol" charset="0"/>
              </a:rPr>
              <a:t>{	min = ;</a:t>
            </a:r>
          </a:p>
          <a:p>
            <a:pPr>
              <a:buFontTx/>
              <a:buNone/>
            </a:pPr>
            <a:r>
              <a:rPr sz="2800" i="1" noProof="1">
                <a:latin typeface="Times New Roman" charset="0"/>
                <a:sym typeface="Symbol" charset="0"/>
              </a:rPr>
              <a:t>  	for (i = 2; i&lt;=n; i++)</a:t>
            </a:r>
          </a:p>
          <a:p>
            <a:pPr>
              <a:buFontTx/>
              <a:buNone/>
            </a:pPr>
            <a:r>
              <a:rPr sz="2800" i="1" noProof="1">
                <a:latin typeface="Times New Roman" charset="0"/>
                <a:sym typeface="Symbol" charset="0"/>
              </a:rPr>
              <a:t> 	  if ( 0 &lt;= L[i] &lt;= min)</a:t>
            </a:r>
          </a:p>
          <a:p>
            <a:pPr>
              <a:buFontTx/>
              <a:buNone/>
            </a:pPr>
            <a:r>
              <a:rPr sz="2800" i="1" noProof="1">
                <a:latin typeface="Times New Roman" charset="0"/>
                <a:sym typeface="Symbol" charset="0"/>
              </a:rPr>
              <a:t>	  {  min = L[i];  vmin = i; }			</a:t>
            </a:r>
            <a:r>
              <a:rPr sz="2000" i="1" noProof="1">
                <a:latin typeface="Times New Roman" charset="0"/>
                <a:sym typeface="Symbol" charset="0"/>
              </a:rPr>
              <a:t>continua...</a:t>
            </a:r>
            <a:endParaRPr i="1" noProof="1">
              <a:latin typeface="Times New Roman" charset="0"/>
              <a:sym typeface="Symbol" charset="0"/>
            </a:endParaRPr>
          </a:p>
        </p:txBody>
      </p:sp>
      <p:grpSp>
        <p:nvGrpSpPr>
          <p:cNvPr id="2" name="Group 8"/>
          <p:cNvGrpSpPr>
            <a:grpSpLocks/>
          </p:cNvGrpSpPr>
          <p:nvPr/>
        </p:nvGrpSpPr>
        <p:grpSpPr bwMode="auto">
          <a:xfrm>
            <a:off x="533400" y="2286000"/>
            <a:ext cx="8324850" cy="1828800"/>
            <a:chOff x="336" y="1440"/>
            <a:chExt cx="5244" cy="1152"/>
          </a:xfrm>
        </p:grpSpPr>
        <p:sp>
          <p:nvSpPr>
            <p:cNvPr id="36873" name="AutoShape 4"/>
            <p:cNvSpPr>
              <a:spLocks noChangeArrowheads="1"/>
            </p:cNvSpPr>
            <p:nvPr/>
          </p:nvSpPr>
          <p:spPr bwMode="auto">
            <a:xfrm>
              <a:off x="336" y="1584"/>
              <a:ext cx="3600" cy="1008"/>
            </a:xfrm>
            <a:prstGeom prst="rightArrowCallout">
              <a:avLst>
                <a:gd name="adj1" fmla="val 25000"/>
                <a:gd name="adj2" fmla="val 25000"/>
                <a:gd name="adj3" fmla="val 59524"/>
                <a:gd name="adj4" fmla="val 66667"/>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74" name="Text Box 6"/>
            <p:cNvSpPr txBox="1">
              <a:spLocks noChangeArrowheads="1"/>
            </p:cNvSpPr>
            <p:nvPr/>
          </p:nvSpPr>
          <p:spPr bwMode="auto">
            <a:xfrm>
              <a:off x="4070" y="1440"/>
              <a:ext cx="1510"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a:latin typeface="Arial Narrow" charset="0"/>
                </a:rPr>
                <a:t>Inicializa los </a:t>
              </a:r>
            </a:p>
            <a:p>
              <a:r>
                <a:rPr lang="en-US" sz="1800">
                  <a:latin typeface="Arial Narrow" charset="0"/>
                </a:rPr>
                <a:t>arreglos auxiliares:</a:t>
              </a:r>
            </a:p>
            <a:p>
              <a:r>
                <a:rPr lang="en-US" sz="1800">
                  <a:latin typeface="Arial Narrow" charset="0"/>
                </a:rPr>
                <a:t>L con los caminos directos</a:t>
              </a:r>
            </a:p>
            <a:p>
              <a:r>
                <a:rPr lang="en-US" sz="1800">
                  <a:latin typeface="Arial Narrow" charset="0"/>
                </a:rPr>
                <a:t>a partir de v</a:t>
              </a:r>
              <a:r>
                <a:rPr lang="en-US" sz="1800" baseline="-25000">
                  <a:latin typeface="Arial Narrow" charset="0"/>
                </a:rPr>
                <a:t>1</a:t>
              </a:r>
              <a:endParaRPr lang="en-US" sz="1800">
                <a:latin typeface="Arial Narrow" charset="0"/>
              </a:endParaRPr>
            </a:p>
            <a:p>
              <a:r>
                <a:rPr lang="en-US" sz="1800">
                  <a:latin typeface="Arial Narrow" charset="0"/>
                </a:rPr>
                <a:t>T con v</a:t>
              </a:r>
              <a:r>
                <a:rPr lang="en-US" sz="1800" baseline="-25000">
                  <a:latin typeface="Arial Narrow" charset="0"/>
                </a:rPr>
                <a:t>1</a:t>
              </a:r>
              <a:r>
                <a:rPr lang="en-US" sz="1800">
                  <a:latin typeface="Arial Narrow" charset="0"/>
                </a:rPr>
                <a:t> pues no se ha </a:t>
              </a:r>
            </a:p>
            <a:p>
              <a:r>
                <a:rPr lang="en-US" sz="1800">
                  <a:latin typeface="Arial Narrow" charset="0"/>
                </a:rPr>
                <a:t>pasado por otro vértice</a:t>
              </a:r>
            </a:p>
          </p:txBody>
        </p:sp>
      </p:grpSp>
      <p:grpSp>
        <p:nvGrpSpPr>
          <p:cNvPr id="3" name="Group 9"/>
          <p:cNvGrpSpPr>
            <a:grpSpLocks/>
          </p:cNvGrpSpPr>
          <p:nvPr/>
        </p:nvGrpSpPr>
        <p:grpSpPr bwMode="auto">
          <a:xfrm>
            <a:off x="914400" y="4419600"/>
            <a:ext cx="7993063" cy="2209800"/>
            <a:chOff x="576" y="2784"/>
            <a:chExt cx="5035" cy="1392"/>
          </a:xfrm>
        </p:grpSpPr>
        <p:sp>
          <p:nvSpPr>
            <p:cNvPr id="36871" name="AutoShape 5"/>
            <p:cNvSpPr>
              <a:spLocks noChangeArrowheads="1"/>
            </p:cNvSpPr>
            <p:nvPr/>
          </p:nvSpPr>
          <p:spPr bwMode="auto">
            <a:xfrm>
              <a:off x="576" y="2928"/>
              <a:ext cx="3984" cy="1248"/>
            </a:xfrm>
            <a:prstGeom prst="rightArrowCallout">
              <a:avLst>
                <a:gd name="adj1" fmla="val 25000"/>
                <a:gd name="adj2" fmla="val 25963"/>
                <a:gd name="adj3" fmla="val 53205"/>
                <a:gd name="adj4" fmla="val 66667"/>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72" name="Text Box 7"/>
            <p:cNvSpPr txBox="1">
              <a:spLocks noChangeArrowheads="1"/>
            </p:cNvSpPr>
            <p:nvPr/>
          </p:nvSpPr>
          <p:spPr bwMode="auto">
            <a:xfrm>
              <a:off x="4560" y="2784"/>
              <a:ext cx="1051"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a:latin typeface="Arial Narrow" charset="0"/>
                </a:rPr>
                <a:t>Busca el menor</a:t>
              </a:r>
            </a:p>
            <a:p>
              <a:r>
                <a:rPr lang="en-US" sz="1800">
                  <a:latin typeface="Arial Narrow" charset="0"/>
                </a:rPr>
                <a:t>de los caminos</a:t>
              </a:r>
            </a:p>
            <a:p>
              <a:r>
                <a:rPr lang="en-US" sz="1800">
                  <a:latin typeface="Arial Narrow" charset="0"/>
                </a:rPr>
                <a:t>más cortos a </a:t>
              </a:r>
            </a:p>
            <a:p>
              <a:r>
                <a:rPr lang="en-US" sz="1800">
                  <a:latin typeface="Arial Narrow" charset="0"/>
                </a:rPr>
                <a:t>partir de v</a:t>
              </a:r>
              <a:r>
                <a:rPr lang="en-US" sz="1800" baseline="-25000">
                  <a:latin typeface="Arial Narrow" charset="0"/>
                </a:rPr>
                <a:t>1</a:t>
              </a:r>
              <a:r>
                <a:rPr lang="en-US" sz="1800">
                  <a:latin typeface="Arial Narrow" charset="0"/>
                </a:rPr>
                <a:t>,</a:t>
              </a:r>
            </a:p>
            <a:p>
              <a:r>
                <a:rPr lang="en-US" sz="1800">
                  <a:latin typeface="Arial Narrow" charset="0"/>
                </a:rPr>
                <a:t>descartando a los</a:t>
              </a:r>
            </a:p>
            <a:p>
              <a:r>
                <a:rPr lang="en-US" sz="1800">
                  <a:latin typeface="Arial Narrow" charset="0"/>
                </a:rPr>
                <a:t>ya alcanzados</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63"/>
                                        </p:tgtEl>
                                        <p:attrNameLst>
                                          <p:attrName>style.visibility</p:attrName>
                                        </p:attrNameLst>
                                      </p:cBhvr>
                                      <p:to>
                                        <p:strVal val="visible"/>
                                      </p:to>
                                    </p:set>
                                    <p:anim calcmode="lin" valueType="num">
                                      <p:cBhvr additive="base">
                                        <p:cTn id="7" dur="500" fill="hold"/>
                                        <p:tgtEl>
                                          <p:spTgt spid="194563"/>
                                        </p:tgtEl>
                                        <p:attrNameLst>
                                          <p:attrName>ppt_x</p:attrName>
                                        </p:attrNameLst>
                                      </p:cBhvr>
                                      <p:tavLst>
                                        <p:tav tm="0">
                                          <p:val>
                                            <p:strVal val="0-#ppt_w/2"/>
                                          </p:val>
                                        </p:tav>
                                        <p:tav tm="100000">
                                          <p:val>
                                            <p:strVal val="#ppt_x"/>
                                          </p:val>
                                        </p:tav>
                                      </p:tavLst>
                                    </p:anim>
                                    <p:anim calcmode="lin" valueType="num">
                                      <p:cBhvr additive="base">
                                        <p:cTn id="8" dur="500" fill="hold"/>
                                        <p:tgtEl>
                                          <p:spTgt spid="19456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dissolv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FCB74325-897F-6945-895C-1D1F26E02AEC}" type="slidenum">
              <a:rPr lang="es-MX" sz="1600">
                <a:latin typeface="Arial Narrow" charset="0"/>
              </a:rPr>
              <a:pPr/>
              <a:t>36</a:t>
            </a:fld>
            <a:endParaRPr lang="es-MX" sz="1600">
              <a:latin typeface="Arial Narrow" charset="0"/>
            </a:endParaRPr>
          </a:p>
        </p:txBody>
      </p:sp>
      <p:sp>
        <p:nvSpPr>
          <p:cNvPr id="37891" name="Rectangle 2"/>
          <p:cNvSpPr>
            <a:spLocks noGrp="1" noChangeArrowheads="1"/>
          </p:cNvSpPr>
          <p:nvPr>
            <p:ph type="title"/>
          </p:nvPr>
        </p:nvSpPr>
        <p:spPr/>
        <p:txBody>
          <a:bodyPr/>
          <a:lstStyle/>
          <a:p>
            <a:r>
              <a:rPr noProof="1">
                <a:latin typeface="Tahoma" charset="0"/>
              </a:rPr>
              <a:t>Algoritmo de Dijkstra</a:t>
            </a:r>
          </a:p>
        </p:txBody>
      </p:sp>
      <p:sp>
        <p:nvSpPr>
          <p:cNvPr id="37892" name="Rectangle 3"/>
          <p:cNvSpPr>
            <a:spLocks noGrp="1" noChangeArrowheads="1"/>
          </p:cNvSpPr>
          <p:nvPr>
            <p:ph type="body" idx="1"/>
          </p:nvPr>
        </p:nvSpPr>
        <p:spPr>
          <a:xfrm>
            <a:off x="685800" y="2209800"/>
            <a:ext cx="7772400" cy="4114800"/>
          </a:xfrm>
        </p:spPr>
        <p:txBody>
          <a:bodyPr/>
          <a:lstStyle/>
          <a:p>
            <a:pPr>
              <a:buFontTx/>
              <a:buNone/>
            </a:pPr>
            <a:r>
              <a:rPr sz="2800" i="1" noProof="1">
                <a:latin typeface="Times New Roman" charset="0"/>
                <a:sym typeface="Symbol" charset="0"/>
              </a:rPr>
              <a:t>	e = arco formado por T[vmin] y vmin;</a:t>
            </a:r>
          </a:p>
          <a:p>
            <a:pPr>
              <a:buFontTx/>
              <a:buNone/>
            </a:pPr>
            <a:r>
              <a:rPr sz="2800" i="1" noProof="1">
                <a:latin typeface="Times New Roman" charset="0"/>
                <a:sym typeface="Symbol" charset="0"/>
              </a:rPr>
              <a:t>	Añadir e a S;				</a:t>
            </a:r>
          </a:p>
          <a:p>
            <a:pPr>
              <a:buFontTx/>
              <a:buNone/>
            </a:pPr>
            <a:r>
              <a:rPr sz="2800" i="1" noProof="1">
                <a:latin typeface="Times New Roman" charset="0"/>
              </a:rPr>
              <a:t>	for (i=2; i&lt;=n; i++)</a:t>
            </a:r>
          </a:p>
          <a:p>
            <a:pPr>
              <a:buFontTx/>
              <a:buNone/>
            </a:pPr>
            <a:r>
              <a:rPr sz="2800" i="1" noProof="1">
                <a:latin typeface="Times New Roman" charset="0"/>
              </a:rPr>
              <a:t>	  if (L[vmin]+W[vmin][i] &lt; L[i])</a:t>
            </a:r>
          </a:p>
          <a:p>
            <a:pPr>
              <a:buFontTx/>
              <a:buNone/>
            </a:pPr>
            <a:r>
              <a:rPr sz="2800" i="1" noProof="1">
                <a:latin typeface="Times New Roman" charset="0"/>
              </a:rPr>
              <a:t>  	 {   	L[i] = L[vmin]+W[vmin][i];</a:t>
            </a:r>
          </a:p>
          <a:p>
            <a:pPr>
              <a:buFontTx/>
              <a:buNone/>
            </a:pPr>
            <a:r>
              <a:rPr sz="2800" i="1" noProof="1">
                <a:latin typeface="Times New Roman" charset="0"/>
              </a:rPr>
              <a:t>		T[i] = vmin; }</a:t>
            </a:r>
          </a:p>
          <a:p>
            <a:pPr>
              <a:buFontTx/>
              <a:buNone/>
            </a:pPr>
            <a:r>
              <a:rPr sz="2800" i="1" noProof="1">
                <a:latin typeface="Times New Roman" charset="0"/>
              </a:rPr>
              <a:t>	L[vmin] = -1; </a:t>
            </a:r>
            <a:r>
              <a:rPr sz="1400" i="1" noProof="1">
                <a:latin typeface="Times New Roman" charset="0"/>
              </a:rPr>
              <a:t>//control para que ya no se considere en la búsqueda del menor</a:t>
            </a:r>
            <a:endParaRPr sz="2800" i="1" noProof="1">
              <a:latin typeface="Times New Roman" charset="0"/>
            </a:endParaRPr>
          </a:p>
          <a:p>
            <a:pPr>
              <a:buFontTx/>
              <a:buNone/>
            </a:pPr>
            <a:r>
              <a:rPr sz="2800" i="1" noProof="1">
                <a:latin typeface="Times New Roman" charset="0"/>
              </a:rPr>
              <a:t>}</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0201FDA0-BC63-954D-8DAD-C541754C9BD9}" type="slidenum">
              <a:rPr lang="es-MX" sz="1600">
                <a:latin typeface="Arial Narrow" charset="0"/>
              </a:rPr>
              <a:pPr/>
              <a:t>37</a:t>
            </a:fld>
            <a:endParaRPr lang="es-MX" sz="1600">
              <a:latin typeface="Arial Narrow" charset="0"/>
            </a:endParaRPr>
          </a:p>
        </p:txBody>
      </p:sp>
      <p:sp>
        <p:nvSpPr>
          <p:cNvPr id="38915" name="Rectangle 2"/>
          <p:cNvSpPr>
            <a:spLocks noGrp="1" noChangeArrowheads="1"/>
          </p:cNvSpPr>
          <p:nvPr>
            <p:ph type="title"/>
          </p:nvPr>
        </p:nvSpPr>
        <p:spPr/>
        <p:txBody>
          <a:bodyPr/>
          <a:lstStyle/>
          <a:p>
            <a:r>
              <a:rPr lang="es-ES">
                <a:latin typeface="Tahoma" charset="0"/>
              </a:rPr>
              <a:t>Ejemplo</a:t>
            </a:r>
          </a:p>
        </p:txBody>
      </p:sp>
      <p:sp>
        <p:nvSpPr>
          <p:cNvPr id="38916" name="Rectangle 3"/>
          <p:cNvSpPr>
            <a:spLocks noGrp="1" noChangeArrowheads="1"/>
          </p:cNvSpPr>
          <p:nvPr>
            <p:ph type="body" idx="1"/>
          </p:nvPr>
        </p:nvSpPr>
        <p:spPr/>
        <p:txBody>
          <a:bodyPr/>
          <a:lstStyle/>
          <a:p>
            <a:pPr>
              <a:lnSpc>
                <a:spcPct val="90000"/>
              </a:lnSpc>
              <a:buFontTx/>
              <a:buNone/>
            </a:pPr>
            <a:r>
              <a:rPr sz="2000" i="1" noProof="1">
                <a:latin typeface="Times New Roman" charset="0"/>
                <a:sym typeface="Symbol" charset="0"/>
              </a:rPr>
              <a:t>Repetir n-1 veces: </a:t>
            </a:r>
            <a:endParaRPr sz="1600" i="1" noProof="1">
              <a:latin typeface="Times New Roman" charset="0"/>
              <a:sym typeface="Symbol" charset="0"/>
            </a:endParaRPr>
          </a:p>
          <a:p>
            <a:pPr>
              <a:lnSpc>
                <a:spcPct val="90000"/>
              </a:lnSpc>
              <a:buFontTx/>
              <a:buNone/>
            </a:pPr>
            <a:r>
              <a:rPr sz="2000" i="1" noProof="1">
                <a:latin typeface="Times New Roman" charset="0"/>
                <a:sym typeface="Symbol" charset="0"/>
              </a:rPr>
              <a:t>{	min = ;</a:t>
            </a:r>
          </a:p>
          <a:p>
            <a:pPr>
              <a:lnSpc>
                <a:spcPct val="90000"/>
              </a:lnSpc>
              <a:buFontTx/>
              <a:buNone/>
            </a:pPr>
            <a:r>
              <a:rPr sz="2000" i="1" noProof="1">
                <a:latin typeface="Times New Roman" charset="0"/>
                <a:sym typeface="Symbol" charset="0"/>
              </a:rPr>
              <a:t>  	for (i = 2; i&lt;=n; i++)</a:t>
            </a:r>
          </a:p>
          <a:p>
            <a:pPr>
              <a:lnSpc>
                <a:spcPct val="90000"/>
              </a:lnSpc>
              <a:buFontTx/>
              <a:buNone/>
            </a:pPr>
            <a:r>
              <a:rPr sz="2000" i="1" noProof="1">
                <a:latin typeface="Times New Roman" charset="0"/>
                <a:sym typeface="Symbol" charset="0"/>
              </a:rPr>
              <a:t> 	  </a:t>
            </a:r>
            <a:r>
              <a:rPr lang="es-MX" sz="2000" i="1">
                <a:latin typeface="Times New Roman" charset="0"/>
                <a:sym typeface="Symbol" charset="0"/>
              </a:rPr>
              <a:t>   </a:t>
            </a:r>
            <a:r>
              <a:rPr sz="2000" i="1" noProof="1">
                <a:latin typeface="Times New Roman" charset="0"/>
                <a:sym typeface="Symbol" charset="0"/>
              </a:rPr>
              <a:t>if ( 0 &lt;= L[i] &lt;= min)</a:t>
            </a:r>
          </a:p>
          <a:p>
            <a:pPr>
              <a:lnSpc>
                <a:spcPct val="90000"/>
              </a:lnSpc>
              <a:buFontTx/>
              <a:buNone/>
            </a:pPr>
            <a:r>
              <a:rPr sz="2000" i="1" noProof="1">
                <a:latin typeface="Times New Roman" charset="0"/>
                <a:sym typeface="Symbol" charset="0"/>
              </a:rPr>
              <a:t>	  </a:t>
            </a:r>
            <a:r>
              <a:rPr lang="es-MX" sz="2000" i="1">
                <a:latin typeface="Times New Roman" charset="0"/>
                <a:sym typeface="Symbol" charset="0"/>
              </a:rPr>
              <a:t>        </a:t>
            </a:r>
            <a:r>
              <a:rPr sz="2000" i="1" noProof="1">
                <a:latin typeface="Times New Roman" charset="0"/>
                <a:sym typeface="Symbol" charset="0"/>
              </a:rPr>
              <a:t>{  min = L[i];  vmin = i; }</a:t>
            </a:r>
            <a:endParaRPr lang="es-MX" sz="2000" i="1">
              <a:latin typeface="Times New Roman" charset="0"/>
              <a:sym typeface="Symbol" charset="0"/>
            </a:endParaRPr>
          </a:p>
          <a:p>
            <a:pPr>
              <a:lnSpc>
                <a:spcPct val="90000"/>
              </a:lnSpc>
              <a:buFontTx/>
              <a:buNone/>
            </a:pPr>
            <a:r>
              <a:rPr lang="es-MX" sz="2000" i="1">
                <a:latin typeface="Times New Roman" charset="0"/>
                <a:sym typeface="Symbol" charset="0"/>
              </a:rPr>
              <a:t>    </a:t>
            </a:r>
            <a:r>
              <a:rPr sz="2000" i="1" noProof="1">
                <a:latin typeface="Times New Roman" charset="0"/>
                <a:sym typeface="Symbol" charset="0"/>
              </a:rPr>
              <a:t>e = arco formado por T[vmin] y vmin;</a:t>
            </a:r>
          </a:p>
          <a:p>
            <a:pPr>
              <a:lnSpc>
                <a:spcPct val="90000"/>
              </a:lnSpc>
              <a:buFontTx/>
              <a:buNone/>
            </a:pPr>
            <a:r>
              <a:rPr lang="es-MX" sz="2000" i="1">
                <a:latin typeface="Times New Roman" charset="0"/>
                <a:sym typeface="Symbol" charset="0"/>
              </a:rPr>
              <a:t>    </a:t>
            </a:r>
            <a:r>
              <a:rPr sz="2000" i="1" noProof="1">
                <a:latin typeface="Times New Roman" charset="0"/>
                <a:sym typeface="Symbol" charset="0"/>
              </a:rPr>
              <a:t>Añadir e a S;				</a:t>
            </a:r>
          </a:p>
          <a:p>
            <a:pPr>
              <a:lnSpc>
                <a:spcPct val="90000"/>
              </a:lnSpc>
              <a:buFontTx/>
              <a:buNone/>
            </a:pPr>
            <a:r>
              <a:rPr lang="es-MX" sz="2000" i="1">
                <a:latin typeface="Times New Roman" charset="0"/>
              </a:rPr>
              <a:t>    </a:t>
            </a:r>
            <a:r>
              <a:rPr sz="2000" i="1" noProof="1">
                <a:latin typeface="Times New Roman" charset="0"/>
              </a:rPr>
              <a:t>for (i=2; i&lt;=n; i++)</a:t>
            </a:r>
          </a:p>
          <a:p>
            <a:pPr>
              <a:lnSpc>
                <a:spcPct val="90000"/>
              </a:lnSpc>
              <a:buFontTx/>
              <a:buNone/>
            </a:pPr>
            <a:r>
              <a:rPr sz="2000" i="1" noProof="1">
                <a:latin typeface="Times New Roman" charset="0"/>
              </a:rPr>
              <a:t>	  </a:t>
            </a:r>
            <a:r>
              <a:rPr lang="es-MX" sz="2000" i="1">
                <a:latin typeface="Times New Roman" charset="0"/>
              </a:rPr>
              <a:t>   </a:t>
            </a:r>
            <a:r>
              <a:rPr sz="2000" i="1" noProof="1">
                <a:latin typeface="Times New Roman" charset="0"/>
              </a:rPr>
              <a:t>if (L[vmin]+W[vmin][i] &lt; L[i])</a:t>
            </a:r>
          </a:p>
          <a:p>
            <a:pPr>
              <a:lnSpc>
                <a:spcPct val="90000"/>
              </a:lnSpc>
              <a:buFontTx/>
              <a:buNone/>
            </a:pPr>
            <a:r>
              <a:rPr sz="2000" i="1" noProof="1">
                <a:latin typeface="Times New Roman" charset="0"/>
              </a:rPr>
              <a:t>  	 </a:t>
            </a:r>
            <a:r>
              <a:rPr lang="es-MX" sz="2000" i="1">
                <a:latin typeface="Times New Roman" charset="0"/>
              </a:rPr>
              <a:t>   </a:t>
            </a:r>
            <a:r>
              <a:rPr sz="2000" i="1" noProof="1">
                <a:latin typeface="Times New Roman" charset="0"/>
              </a:rPr>
              <a:t>{   	L[i] = L[vmin]+W[vmin][i];</a:t>
            </a:r>
          </a:p>
          <a:p>
            <a:pPr>
              <a:lnSpc>
                <a:spcPct val="90000"/>
              </a:lnSpc>
              <a:buFontTx/>
              <a:buNone/>
            </a:pPr>
            <a:r>
              <a:rPr sz="2000" i="1" noProof="1">
                <a:latin typeface="Times New Roman" charset="0"/>
              </a:rPr>
              <a:t>		T[i] = vmin; }</a:t>
            </a:r>
          </a:p>
          <a:p>
            <a:pPr>
              <a:lnSpc>
                <a:spcPct val="90000"/>
              </a:lnSpc>
              <a:buFontTx/>
              <a:buNone/>
            </a:pPr>
            <a:r>
              <a:rPr lang="es-MX" sz="2000" i="1">
                <a:latin typeface="Times New Roman" charset="0"/>
              </a:rPr>
              <a:t>   </a:t>
            </a:r>
            <a:r>
              <a:rPr sz="2000" i="1" noProof="1">
                <a:latin typeface="Times New Roman" charset="0"/>
              </a:rPr>
              <a:t>L[vmin] = -1;</a:t>
            </a:r>
            <a:endParaRPr lang="es-MX" sz="2000" i="1">
              <a:latin typeface="Times New Roman" charset="0"/>
            </a:endParaRPr>
          </a:p>
          <a:p>
            <a:pPr>
              <a:lnSpc>
                <a:spcPct val="90000"/>
              </a:lnSpc>
              <a:buFontTx/>
              <a:buNone/>
            </a:pPr>
            <a:r>
              <a:rPr sz="2000" i="1" noProof="1">
                <a:latin typeface="Times New Roman" charset="0"/>
              </a:rPr>
              <a:t>}</a:t>
            </a:r>
            <a:endParaRPr lang="es-ES" sz="2000" i="1">
              <a:latin typeface="Times New Roman" charset="0"/>
            </a:endParaRPr>
          </a:p>
        </p:txBody>
      </p:sp>
      <p:sp>
        <p:nvSpPr>
          <p:cNvPr id="38917" name="Rectangle 4"/>
          <p:cNvSpPr>
            <a:spLocks noChangeArrowheads="1"/>
          </p:cNvSpPr>
          <p:nvPr/>
        </p:nvSpPr>
        <p:spPr bwMode="auto">
          <a:xfrm>
            <a:off x="7216775" y="4921250"/>
            <a:ext cx="358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7</a:t>
            </a:r>
          </a:p>
        </p:txBody>
      </p:sp>
      <p:sp>
        <p:nvSpPr>
          <p:cNvPr id="38918" name="Oval 5"/>
          <p:cNvSpPr>
            <a:spLocks noChangeArrowheads="1"/>
          </p:cNvSpPr>
          <p:nvPr/>
        </p:nvSpPr>
        <p:spPr bwMode="auto">
          <a:xfrm>
            <a:off x="6097588" y="2486025"/>
            <a:ext cx="615950" cy="492125"/>
          </a:xfrm>
          <a:prstGeom prst="ellipse">
            <a:avLst/>
          </a:prstGeom>
          <a:solidFill>
            <a:srgbClr val="CCFF99"/>
          </a:solidFill>
          <a:ln w="25400">
            <a:solidFill>
              <a:schemeClr val="tx1"/>
            </a:solidFill>
            <a:round/>
            <a:headEnd/>
            <a:tailEnd/>
          </a:ln>
        </p:spPr>
        <p:txBody>
          <a:bodyPr wrap="none" anchor="ctr"/>
          <a:lstStyle/>
          <a:p>
            <a:endParaRPr lang="en-US"/>
          </a:p>
        </p:txBody>
      </p:sp>
      <p:sp>
        <p:nvSpPr>
          <p:cNvPr id="38919" name="Oval 6"/>
          <p:cNvSpPr>
            <a:spLocks noChangeArrowheads="1"/>
          </p:cNvSpPr>
          <p:nvPr/>
        </p:nvSpPr>
        <p:spPr bwMode="auto">
          <a:xfrm>
            <a:off x="8169275" y="2508250"/>
            <a:ext cx="617538" cy="490538"/>
          </a:xfrm>
          <a:prstGeom prst="ellipse">
            <a:avLst/>
          </a:prstGeom>
          <a:solidFill>
            <a:srgbClr val="CCFF99"/>
          </a:solidFill>
          <a:ln w="25400">
            <a:solidFill>
              <a:schemeClr val="tx2"/>
            </a:solidFill>
            <a:round/>
            <a:headEnd/>
            <a:tailEnd/>
          </a:ln>
        </p:spPr>
        <p:txBody>
          <a:bodyPr wrap="none" anchor="ctr"/>
          <a:lstStyle/>
          <a:p>
            <a:endParaRPr lang="en-US"/>
          </a:p>
        </p:txBody>
      </p:sp>
      <p:sp>
        <p:nvSpPr>
          <p:cNvPr id="38920" name="Oval 7"/>
          <p:cNvSpPr>
            <a:spLocks noChangeArrowheads="1"/>
          </p:cNvSpPr>
          <p:nvPr/>
        </p:nvSpPr>
        <p:spPr bwMode="auto">
          <a:xfrm>
            <a:off x="7080250" y="3570288"/>
            <a:ext cx="617538" cy="492125"/>
          </a:xfrm>
          <a:prstGeom prst="ellipse">
            <a:avLst/>
          </a:prstGeom>
          <a:solidFill>
            <a:srgbClr val="CCFF99"/>
          </a:solidFill>
          <a:ln w="25400">
            <a:solidFill>
              <a:schemeClr val="tx2"/>
            </a:solidFill>
            <a:round/>
            <a:headEnd/>
            <a:tailEnd/>
          </a:ln>
        </p:spPr>
        <p:txBody>
          <a:bodyPr wrap="none" anchor="ctr"/>
          <a:lstStyle/>
          <a:p>
            <a:endParaRPr lang="en-US"/>
          </a:p>
        </p:txBody>
      </p:sp>
      <p:sp>
        <p:nvSpPr>
          <p:cNvPr id="38921" name="Oval 8"/>
          <p:cNvSpPr>
            <a:spLocks noChangeArrowheads="1"/>
          </p:cNvSpPr>
          <p:nvPr/>
        </p:nvSpPr>
        <p:spPr bwMode="auto">
          <a:xfrm>
            <a:off x="6076950" y="4673600"/>
            <a:ext cx="614363" cy="490538"/>
          </a:xfrm>
          <a:prstGeom prst="ellipse">
            <a:avLst/>
          </a:prstGeom>
          <a:solidFill>
            <a:srgbClr val="CCFF99"/>
          </a:solidFill>
          <a:ln w="25400">
            <a:solidFill>
              <a:schemeClr val="tx2"/>
            </a:solidFill>
            <a:round/>
            <a:headEnd/>
            <a:tailEnd/>
          </a:ln>
        </p:spPr>
        <p:txBody>
          <a:bodyPr wrap="none" anchor="ctr"/>
          <a:lstStyle/>
          <a:p>
            <a:endParaRPr lang="en-US"/>
          </a:p>
        </p:txBody>
      </p:sp>
      <p:sp>
        <p:nvSpPr>
          <p:cNvPr id="38922" name="Oval 9"/>
          <p:cNvSpPr>
            <a:spLocks noChangeArrowheads="1"/>
          </p:cNvSpPr>
          <p:nvPr/>
        </p:nvSpPr>
        <p:spPr bwMode="auto">
          <a:xfrm>
            <a:off x="8148638" y="4694238"/>
            <a:ext cx="615950" cy="490537"/>
          </a:xfrm>
          <a:prstGeom prst="ellipse">
            <a:avLst/>
          </a:prstGeom>
          <a:solidFill>
            <a:srgbClr val="CCFF99"/>
          </a:solidFill>
          <a:ln w="25400">
            <a:solidFill>
              <a:schemeClr val="tx2"/>
            </a:solidFill>
            <a:round/>
            <a:headEnd/>
            <a:tailEnd/>
          </a:ln>
        </p:spPr>
        <p:txBody>
          <a:bodyPr wrap="none" anchor="ctr"/>
          <a:lstStyle/>
          <a:p>
            <a:endParaRPr lang="en-US"/>
          </a:p>
        </p:txBody>
      </p:sp>
      <p:sp>
        <p:nvSpPr>
          <p:cNvPr id="38923" name="Line 10"/>
          <p:cNvSpPr>
            <a:spLocks noChangeShapeType="1"/>
          </p:cNvSpPr>
          <p:nvPr/>
        </p:nvSpPr>
        <p:spPr bwMode="auto">
          <a:xfrm>
            <a:off x="6765925" y="2751138"/>
            <a:ext cx="13731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24" name="Line 11"/>
          <p:cNvSpPr>
            <a:spLocks noChangeShapeType="1"/>
          </p:cNvSpPr>
          <p:nvPr/>
        </p:nvSpPr>
        <p:spPr bwMode="auto">
          <a:xfrm>
            <a:off x="6726238" y="4959350"/>
            <a:ext cx="1371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25" name="Line 12"/>
          <p:cNvSpPr>
            <a:spLocks noChangeShapeType="1"/>
          </p:cNvSpPr>
          <p:nvPr/>
        </p:nvSpPr>
        <p:spPr bwMode="auto">
          <a:xfrm>
            <a:off x="8467725" y="3048000"/>
            <a:ext cx="1588" cy="16176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26" name="Line 13"/>
          <p:cNvSpPr>
            <a:spLocks noChangeShapeType="1"/>
          </p:cNvSpPr>
          <p:nvPr/>
        </p:nvSpPr>
        <p:spPr bwMode="auto">
          <a:xfrm>
            <a:off x="6394450" y="3006725"/>
            <a:ext cx="1588" cy="16160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27" name="Line 14"/>
          <p:cNvSpPr>
            <a:spLocks noChangeShapeType="1"/>
          </p:cNvSpPr>
          <p:nvPr/>
        </p:nvSpPr>
        <p:spPr bwMode="auto">
          <a:xfrm flipH="1">
            <a:off x="6570663" y="4073525"/>
            <a:ext cx="720725"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28" name="Line 15"/>
          <p:cNvSpPr>
            <a:spLocks noChangeShapeType="1"/>
          </p:cNvSpPr>
          <p:nvPr/>
        </p:nvSpPr>
        <p:spPr bwMode="auto">
          <a:xfrm flipH="1">
            <a:off x="7575550" y="3006725"/>
            <a:ext cx="720725"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29" name="Line 16"/>
          <p:cNvSpPr>
            <a:spLocks noChangeShapeType="1"/>
          </p:cNvSpPr>
          <p:nvPr/>
        </p:nvSpPr>
        <p:spPr bwMode="auto">
          <a:xfrm flipH="1" flipV="1">
            <a:off x="6569075" y="2938463"/>
            <a:ext cx="681038" cy="6524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30" name="Line 17"/>
          <p:cNvSpPr>
            <a:spLocks noChangeShapeType="1"/>
          </p:cNvSpPr>
          <p:nvPr/>
        </p:nvSpPr>
        <p:spPr bwMode="auto">
          <a:xfrm flipH="1" flipV="1">
            <a:off x="7594600" y="4041775"/>
            <a:ext cx="701675" cy="6746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31" name="Rectangle 18"/>
          <p:cNvSpPr>
            <a:spLocks noChangeArrowheads="1"/>
          </p:cNvSpPr>
          <p:nvPr/>
        </p:nvSpPr>
        <p:spPr bwMode="auto">
          <a:xfrm>
            <a:off x="6170613" y="2452688"/>
            <a:ext cx="4381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A</a:t>
            </a:r>
          </a:p>
        </p:txBody>
      </p:sp>
      <p:sp>
        <p:nvSpPr>
          <p:cNvPr id="38932" name="Rectangle 19"/>
          <p:cNvSpPr>
            <a:spLocks noChangeArrowheads="1"/>
          </p:cNvSpPr>
          <p:nvPr/>
        </p:nvSpPr>
        <p:spPr bwMode="auto">
          <a:xfrm>
            <a:off x="8221663" y="2471738"/>
            <a:ext cx="50641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B</a:t>
            </a:r>
          </a:p>
        </p:txBody>
      </p:sp>
      <p:sp>
        <p:nvSpPr>
          <p:cNvPr id="38933" name="Rectangle 20"/>
          <p:cNvSpPr>
            <a:spLocks noChangeArrowheads="1"/>
          </p:cNvSpPr>
          <p:nvPr/>
        </p:nvSpPr>
        <p:spPr bwMode="auto">
          <a:xfrm>
            <a:off x="7154863" y="3514725"/>
            <a:ext cx="5270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 C</a:t>
            </a:r>
          </a:p>
        </p:txBody>
      </p:sp>
      <p:sp>
        <p:nvSpPr>
          <p:cNvPr id="38934" name="Rectangle 21"/>
          <p:cNvSpPr>
            <a:spLocks noChangeArrowheads="1"/>
          </p:cNvSpPr>
          <p:nvPr/>
        </p:nvSpPr>
        <p:spPr bwMode="auto">
          <a:xfrm>
            <a:off x="6105525" y="4618038"/>
            <a:ext cx="557213"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D</a:t>
            </a:r>
          </a:p>
        </p:txBody>
      </p:sp>
      <p:sp>
        <p:nvSpPr>
          <p:cNvPr id="38935" name="Rectangle 22"/>
          <p:cNvSpPr>
            <a:spLocks noChangeArrowheads="1"/>
          </p:cNvSpPr>
          <p:nvPr/>
        </p:nvSpPr>
        <p:spPr bwMode="auto">
          <a:xfrm>
            <a:off x="8201025" y="4637088"/>
            <a:ext cx="557213"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2800" b="1">
                <a:solidFill>
                  <a:schemeClr val="tx2"/>
                </a:solidFill>
              </a:rPr>
              <a:t> E</a:t>
            </a:r>
          </a:p>
        </p:txBody>
      </p:sp>
      <p:sp>
        <p:nvSpPr>
          <p:cNvPr id="38936" name="Rectangle 23"/>
          <p:cNvSpPr>
            <a:spLocks noChangeArrowheads="1"/>
          </p:cNvSpPr>
          <p:nvPr/>
        </p:nvSpPr>
        <p:spPr bwMode="auto">
          <a:xfrm>
            <a:off x="7154863" y="2209800"/>
            <a:ext cx="358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2</a:t>
            </a:r>
          </a:p>
        </p:txBody>
      </p:sp>
      <p:sp>
        <p:nvSpPr>
          <p:cNvPr id="38937" name="Rectangle 24"/>
          <p:cNvSpPr>
            <a:spLocks noChangeArrowheads="1"/>
          </p:cNvSpPr>
          <p:nvPr/>
        </p:nvSpPr>
        <p:spPr bwMode="auto">
          <a:xfrm>
            <a:off x="8513763" y="3433763"/>
            <a:ext cx="36036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5</a:t>
            </a:r>
          </a:p>
        </p:txBody>
      </p:sp>
      <p:sp>
        <p:nvSpPr>
          <p:cNvPr id="38938" name="Rectangle 25"/>
          <p:cNvSpPr>
            <a:spLocks noChangeArrowheads="1"/>
          </p:cNvSpPr>
          <p:nvPr/>
        </p:nvSpPr>
        <p:spPr bwMode="auto">
          <a:xfrm>
            <a:off x="7886700" y="3171825"/>
            <a:ext cx="35718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9</a:t>
            </a:r>
          </a:p>
        </p:txBody>
      </p:sp>
      <p:sp>
        <p:nvSpPr>
          <p:cNvPr id="38939" name="Rectangle 26"/>
          <p:cNvSpPr>
            <a:spLocks noChangeArrowheads="1"/>
          </p:cNvSpPr>
          <p:nvPr/>
        </p:nvSpPr>
        <p:spPr bwMode="auto">
          <a:xfrm>
            <a:off x="7804150" y="3816350"/>
            <a:ext cx="358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3</a:t>
            </a:r>
          </a:p>
        </p:txBody>
      </p:sp>
      <p:sp>
        <p:nvSpPr>
          <p:cNvPr id="38940" name="Rectangle 27"/>
          <p:cNvSpPr>
            <a:spLocks noChangeArrowheads="1"/>
          </p:cNvSpPr>
          <p:nvPr/>
        </p:nvSpPr>
        <p:spPr bwMode="auto">
          <a:xfrm>
            <a:off x="5791200" y="3533775"/>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10</a:t>
            </a:r>
          </a:p>
        </p:txBody>
      </p:sp>
      <p:sp>
        <p:nvSpPr>
          <p:cNvPr id="38941" name="Rectangle 28"/>
          <p:cNvSpPr>
            <a:spLocks noChangeArrowheads="1"/>
          </p:cNvSpPr>
          <p:nvPr/>
        </p:nvSpPr>
        <p:spPr bwMode="auto">
          <a:xfrm>
            <a:off x="6423025" y="3155950"/>
            <a:ext cx="5365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12</a:t>
            </a:r>
          </a:p>
        </p:txBody>
      </p:sp>
      <p:sp>
        <p:nvSpPr>
          <p:cNvPr id="38942" name="Rectangle 29"/>
          <p:cNvSpPr>
            <a:spLocks noChangeArrowheads="1"/>
          </p:cNvSpPr>
          <p:nvPr/>
        </p:nvSpPr>
        <p:spPr bwMode="auto">
          <a:xfrm>
            <a:off x="6565900" y="3897313"/>
            <a:ext cx="358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b="1">
                <a:solidFill>
                  <a:schemeClr val="tx2"/>
                </a:solidFill>
              </a:rPr>
              <a:t>6</a:t>
            </a: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A7B6A505-A5A9-104B-8690-D07B991A8B42}" type="slidenum">
              <a:rPr lang="es-MX" sz="1600">
                <a:latin typeface="Arial Narrow" charset="0"/>
              </a:rPr>
              <a:pPr/>
              <a:t>38</a:t>
            </a:fld>
            <a:endParaRPr lang="es-MX" sz="1600">
              <a:latin typeface="Arial Narrow" charset="0"/>
            </a:endParaRPr>
          </a:p>
        </p:txBody>
      </p:sp>
      <p:sp>
        <p:nvSpPr>
          <p:cNvPr id="39939" name="Rectangle 1028"/>
          <p:cNvSpPr>
            <a:spLocks noGrp="1" noChangeArrowheads="1"/>
          </p:cNvSpPr>
          <p:nvPr>
            <p:ph type="ctrTitle"/>
          </p:nvPr>
        </p:nvSpPr>
        <p:spPr/>
        <p:txBody>
          <a:bodyPr/>
          <a:lstStyle/>
          <a:p>
            <a:r>
              <a:rPr lang="es-MX">
                <a:latin typeface="Tahoma" charset="0"/>
              </a:rPr>
              <a:t>Integración de las</a:t>
            </a:r>
            <a:br>
              <a:rPr lang="es-MX">
                <a:latin typeface="Tahoma" charset="0"/>
              </a:rPr>
            </a:br>
            <a:r>
              <a:rPr lang="es-MX">
                <a:latin typeface="Tahoma" charset="0"/>
              </a:rPr>
              <a:t>3 técnicas vistas</a:t>
            </a:r>
          </a:p>
        </p:txBody>
      </p:sp>
      <p:sp>
        <p:nvSpPr>
          <p:cNvPr id="39940" name="Rectangle 1029"/>
          <p:cNvSpPr>
            <a:spLocks noGrp="1" noChangeArrowheads="1"/>
          </p:cNvSpPr>
          <p:nvPr>
            <p:ph type="subTitle" idx="1"/>
          </p:nvPr>
        </p:nvSpPr>
        <p:spPr/>
        <p:txBody>
          <a:bodyPr/>
          <a:lstStyle/>
          <a:p>
            <a:r>
              <a:rPr lang="es-MX">
                <a:latin typeface="Arial Narrow" charset="0"/>
              </a:rPr>
              <a:t>El problema de la mochila</a:t>
            </a:r>
            <a:endParaRPr lang="es-ES">
              <a:latin typeface="Arial Narrow" charset="0"/>
            </a:endParaRP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EA77ECBC-DEC3-9A4C-817B-029C473CCCBE}" type="slidenum">
              <a:rPr lang="es-MX" sz="1600">
                <a:latin typeface="Arial Narrow" charset="0"/>
              </a:rPr>
              <a:pPr/>
              <a:t>39</a:t>
            </a:fld>
            <a:endParaRPr lang="es-MX" sz="1600">
              <a:latin typeface="Arial Narrow" charset="0"/>
            </a:endParaRPr>
          </a:p>
        </p:txBody>
      </p:sp>
      <p:sp>
        <p:nvSpPr>
          <p:cNvPr id="40963" name="Rectangle 2"/>
          <p:cNvSpPr>
            <a:spLocks noGrp="1" noChangeArrowheads="1"/>
          </p:cNvSpPr>
          <p:nvPr>
            <p:ph type="title"/>
          </p:nvPr>
        </p:nvSpPr>
        <p:spPr/>
        <p:txBody>
          <a:bodyPr/>
          <a:lstStyle/>
          <a:p>
            <a:r>
              <a:rPr lang="es-MX" sz="4000">
                <a:latin typeface="Tahoma" charset="0"/>
              </a:rPr>
              <a:t>El problema de la mochila</a:t>
            </a:r>
          </a:p>
        </p:txBody>
      </p:sp>
      <p:sp>
        <p:nvSpPr>
          <p:cNvPr id="203779" name="Rectangle 3"/>
          <p:cNvSpPr>
            <a:spLocks noGrp="1" noChangeArrowheads="1"/>
          </p:cNvSpPr>
          <p:nvPr>
            <p:ph type="body" idx="1"/>
          </p:nvPr>
        </p:nvSpPr>
        <p:spPr>
          <a:xfrm>
            <a:off x="381000" y="1981200"/>
            <a:ext cx="8382000" cy="4114800"/>
          </a:xfrm>
        </p:spPr>
        <p:txBody>
          <a:bodyPr/>
          <a:lstStyle/>
          <a:p>
            <a:r>
              <a:rPr lang="es-MX">
                <a:latin typeface="Arial Narrow" charset="0"/>
              </a:rPr>
              <a:t>Suponer que se tiene un conjunto de objetos, cada uno de los cuales tiene un peso y un valor asociados…</a:t>
            </a:r>
          </a:p>
          <a:p>
            <a:r>
              <a:rPr lang="es-MX">
                <a:latin typeface="Arial Narrow" charset="0"/>
              </a:rPr>
              <a:t>Suponer también que se tiene una mochila que puede soportar sólo cierto peso en los objetos que guarda, para que no se rompa…</a:t>
            </a:r>
          </a:p>
          <a:p>
            <a:r>
              <a:rPr lang="es-MX" b="1" i="1">
                <a:latin typeface="Arial Narrow" charset="0"/>
              </a:rPr>
              <a:t>¿Qué objetos se pueden guardar en la mochila de tal manera que se guarde el mayor valor posible, sin exceder la capacidad de la mochila?</a:t>
            </a:r>
            <a:endParaRPr lang="es-MX">
              <a:latin typeface="Arial Narro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3779">
                                            <p:txEl>
                                              <p:pRg st="1" end="1"/>
                                            </p:txEl>
                                          </p:spTgt>
                                        </p:tgtEl>
                                        <p:attrNameLst>
                                          <p:attrName>style.visibility</p:attrName>
                                        </p:attrNameLst>
                                      </p:cBhvr>
                                      <p:to>
                                        <p:strVal val="visible"/>
                                      </p:to>
                                    </p:set>
                                    <p:anim calcmode="lin" valueType="num">
                                      <p:cBhvr additive="base">
                                        <p:cTn id="7" dur="500" fill="hold"/>
                                        <p:tgtEl>
                                          <p:spTgt spid="203779">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377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3779">
                                            <p:txEl>
                                              <p:pRg st="2" end="2"/>
                                            </p:txEl>
                                          </p:spTgt>
                                        </p:tgtEl>
                                        <p:attrNameLst>
                                          <p:attrName>style.visibility</p:attrName>
                                        </p:attrNameLst>
                                      </p:cBhvr>
                                      <p:to>
                                        <p:strVal val="visible"/>
                                      </p:to>
                                    </p:set>
                                    <p:anim calcmode="lin" valueType="num">
                                      <p:cBhvr additive="base">
                                        <p:cTn id="13" dur="500" fill="hold"/>
                                        <p:tgtEl>
                                          <p:spTgt spid="20377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377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DE678A2C-580C-E64C-9161-5C73FC634538}" type="slidenum">
              <a:rPr lang="es-MX" sz="1600">
                <a:latin typeface="Arial Narrow" charset="0"/>
              </a:rPr>
              <a:pPr/>
              <a:t>4</a:t>
            </a:fld>
            <a:endParaRPr lang="es-MX" sz="1600">
              <a:latin typeface="Arial Narrow" charset="0"/>
            </a:endParaRPr>
          </a:p>
        </p:txBody>
      </p:sp>
      <p:sp>
        <p:nvSpPr>
          <p:cNvPr id="5123" name="Rectangle 2"/>
          <p:cNvSpPr>
            <a:spLocks noGrp="1" noChangeArrowheads="1"/>
          </p:cNvSpPr>
          <p:nvPr>
            <p:ph type="title"/>
          </p:nvPr>
        </p:nvSpPr>
        <p:spPr/>
        <p:txBody>
          <a:bodyPr/>
          <a:lstStyle/>
          <a:p>
            <a:r>
              <a:rPr lang="es-MX">
                <a:latin typeface="Tahoma" charset="0"/>
              </a:rPr>
              <a:t>Algoritmos voraces</a:t>
            </a:r>
          </a:p>
        </p:txBody>
      </p:sp>
      <p:sp>
        <p:nvSpPr>
          <p:cNvPr id="161795" name="Rectangle 3"/>
          <p:cNvSpPr>
            <a:spLocks noGrp="1" noChangeArrowheads="1"/>
          </p:cNvSpPr>
          <p:nvPr>
            <p:ph type="body" idx="1"/>
          </p:nvPr>
        </p:nvSpPr>
        <p:spPr>
          <a:xfrm>
            <a:off x="228600" y="2133600"/>
            <a:ext cx="8610600" cy="4114800"/>
          </a:xfrm>
        </p:spPr>
        <p:txBody>
          <a:bodyPr/>
          <a:lstStyle/>
          <a:p>
            <a:r>
              <a:rPr lang="es-MX">
                <a:latin typeface="Arial Narrow" charset="0"/>
              </a:rPr>
              <a:t>Utilizados en aplicaciones de optimización...</a:t>
            </a:r>
          </a:p>
          <a:p>
            <a:r>
              <a:rPr lang="es-MX">
                <a:latin typeface="Arial Narrow" charset="0"/>
              </a:rPr>
              <a:t>Son algoritmos fáciles de diseñar y de implementar…</a:t>
            </a:r>
          </a:p>
          <a:p>
            <a:r>
              <a:rPr lang="es-MX">
                <a:latin typeface="Arial Narrow" charset="0"/>
              </a:rPr>
              <a:t>pero… </a:t>
            </a:r>
            <a:r>
              <a:rPr lang="es-MX" b="1">
                <a:latin typeface="Arial Narrow" charset="0"/>
              </a:rPr>
              <a:t>NO</a:t>
            </a:r>
            <a:r>
              <a:rPr lang="es-MX">
                <a:latin typeface="Arial Narrow" charset="0"/>
              </a:rPr>
              <a:t> siempre llevan a una solución correcta del problema…</a:t>
            </a:r>
          </a:p>
          <a:p>
            <a:r>
              <a:rPr lang="es-MX">
                <a:latin typeface="Arial Narrow" charset="0"/>
              </a:rPr>
              <a:t>Cuando si obtienen la solución correcta, lo hacen de una manera eficiente…</a:t>
            </a:r>
          </a:p>
          <a:p>
            <a:r>
              <a:rPr lang="es-MX">
                <a:latin typeface="Arial Narrow" charset="0"/>
              </a:rPr>
              <a:t>Sin embargo, es difícil demostrar formalmente cuando un algoritmo voraz es correcto o no...</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1795">
                                            <p:txEl>
                                              <p:pRg st="1" end="1"/>
                                            </p:txEl>
                                          </p:spTgt>
                                        </p:tgtEl>
                                        <p:attrNameLst>
                                          <p:attrName>style.visibility</p:attrName>
                                        </p:attrNameLst>
                                      </p:cBhvr>
                                      <p:to>
                                        <p:strVal val="visible"/>
                                      </p:to>
                                    </p:set>
                                    <p:anim calcmode="lin" valueType="num">
                                      <p:cBhvr additive="base">
                                        <p:cTn id="7" dur="500" fill="hold"/>
                                        <p:tgtEl>
                                          <p:spTgt spid="16179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17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1795">
                                            <p:txEl>
                                              <p:pRg st="2" end="2"/>
                                            </p:txEl>
                                          </p:spTgt>
                                        </p:tgtEl>
                                        <p:attrNameLst>
                                          <p:attrName>style.visibility</p:attrName>
                                        </p:attrNameLst>
                                      </p:cBhvr>
                                      <p:to>
                                        <p:strVal val="visible"/>
                                      </p:to>
                                    </p:set>
                                    <p:anim calcmode="lin" valueType="num">
                                      <p:cBhvr additive="base">
                                        <p:cTn id="13" dur="500" fill="hold"/>
                                        <p:tgtEl>
                                          <p:spTgt spid="16179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17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1795">
                                            <p:txEl>
                                              <p:pRg st="3" end="3"/>
                                            </p:txEl>
                                          </p:spTgt>
                                        </p:tgtEl>
                                        <p:attrNameLst>
                                          <p:attrName>style.visibility</p:attrName>
                                        </p:attrNameLst>
                                      </p:cBhvr>
                                      <p:to>
                                        <p:strVal val="visible"/>
                                      </p:to>
                                    </p:set>
                                    <p:anim calcmode="lin" valueType="num">
                                      <p:cBhvr additive="base">
                                        <p:cTn id="19" dur="500" fill="hold"/>
                                        <p:tgtEl>
                                          <p:spTgt spid="16179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17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1795">
                                            <p:txEl>
                                              <p:pRg st="4" end="4"/>
                                            </p:txEl>
                                          </p:spTgt>
                                        </p:tgtEl>
                                        <p:attrNameLst>
                                          <p:attrName>style.visibility</p:attrName>
                                        </p:attrNameLst>
                                      </p:cBhvr>
                                      <p:to>
                                        <p:strVal val="visible"/>
                                      </p:to>
                                    </p:set>
                                    <p:anim calcmode="lin" valueType="num">
                                      <p:cBhvr additive="base">
                                        <p:cTn id="25" dur="500" fill="hold"/>
                                        <p:tgtEl>
                                          <p:spTgt spid="16179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179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BCBD961-B557-A44C-A52A-7FE40E980255}" type="slidenum">
              <a:rPr lang="es-MX" sz="1600">
                <a:latin typeface="Arial Narrow" charset="0"/>
              </a:rPr>
              <a:pPr/>
              <a:t>40</a:t>
            </a:fld>
            <a:endParaRPr lang="es-MX" sz="1600">
              <a:latin typeface="Arial Narrow" charset="0"/>
            </a:endParaRPr>
          </a:p>
        </p:txBody>
      </p:sp>
      <p:sp>
        <p:nvSpPr>
          <p:cNvPr id="41987" name="Rectangle 2"/>
          <p:cNvSpPr>
            <a:spLocks noGrp="1" noChangeArrowheads="1"/>
          </p:cNvSpPr>
          <p:nvPr>
            <p:ph type="title"/>
          </p:nvPr>
        </p:nvSpPr>
        <p:spPr/>
        <p:txBody>
          <a:bodyPr/>
          <a:lstStyle/>
          <a:p>
            <a:r>
              <a:rPr lang="es-MX">
                <a:latin typeface="Tahoma" charset="0"/>
              </a:rPr>
              <a:t>Formalmente...</a:t>
            </a:r>
          </a:p>
        </p:txBody>
      </p:sp>
      <p:sp>
        <p:nvSpPr>
          <p:cNvPr id="204803" name="Rectangle 3"/>
          <p:cNvSpPr>
            <a:spLocks noGrp="1" noChangeArrowheads="1"/>
          </p:cNvSpPr>
          <p:nvPr>
            <p:ph type="body" idx="1"/>
          </p:nvPr>
        </p:nvSpPr>
        <p:spPr>
          <a:xfrm>
            <a:off x="304800" y="1981200"/>
            <a:ext cx="8382000" cy="4114800"/>
          </a:xfrm>
        </p:spPr>
        <p:txBody>
          <a:bodyPr/>
          <a:lstStyle/>
          <a:p>
            <a:r>
              <a:rPr lang="es-MX" sz="3000">
                <a:latin typeface="Arial Narrow" charset="0"/>
              </a:rPr>
              <a:t>Sea </a:t>
            </a:r>
            <a:r>
              <a:rPr lang="es-MX" sz="3000" i="1">
                <a:latin typeface="Times New Roman" charset="0"/>
              </a:rPr>
              <a:t>S = { obj</a:t>
            </a:r>
            <a:r>
              <a:rPr lang="es-MX" sz="3000" i="1" baseline="-25000">
                <a:latin typeface="Times New Roman" charset="0"/>
              </a:rPr>
              <a:t>1</a:t>
            </a:r>
            <a:r>
              <a:rPr lang="es-MX" sz="3000" i="1">
                <a:latin typeface="Times New Roman" charset="0"/>
              </a:rPr>
              <a:t>, obj</a:t>
            </a:r>
            <a:r>
              <a:rPr lang="es-MX" sz="3000" i="1" baseline="-25000">
                <a:latin typeface="Times New Roman" charset="0"/>
              </a:rPr>
              <a:t>2</a:t>
            </a:r>
            <a:r>
              <a:rPr lang="es-MX" sz="3000" i="1">
                <a:latin typeface="Times New Roman" charset="0"/>
              </a:rPr>
              <a:t>, … , obj</a:t>
            </a:r>
            <a:r>
              <a:rPr lang="es-MX" sz="3000" i="1" baseline="-25000">
                <a:latin typeface="Times New Roman" charset="0"/>
              </a:rPr>
              <a:t>n</a:t>
            </a:r>
            <a:r>
              <a:rPr lang="es-MX" sz="3000" i="1">
                <a:latin typeface="Times New Roman" charset="0"/>
              </a:rPr>
              <a:t> }</a:t>
            </a:r>
          </a:p>
          <a:p>
            <a:r>
              <a:rPr lang="es-MX" sz="3000">
                <a:latin typeface="Arial Narrow" charset="0"/>
              </a:rPr>
              <a:t>Sea </a:t>
            </a:r>
            <a:r>
              <a:rPr lang="es-MX" sz="3000" i="1">
                <a:latin typeface="Times New Roman" charset="0"/>
              </a:rPr>
              <a:t>p</a:t>
            </a:r>
            <a:r>
              <a:rPr lang="es-MX" sz="3000" i="1" baseline="-25000">
                <a:latin typeface="Times New Roman" charset="0"/>
              </a:rPr>
              <a:t>i</a:t>
            </a:r>
            <a:r>
              <a:rPr lang="es-MX" sz="3000" baseline="-25000">
                <a:latin typeface="Arial Narrow" charset="0"/>
              </a:rPr>
              <a:t> </a:t>
            </a:r>
            <a:r>
              <a:rPr lang="es-MX" sz="3000">
                <a:latin typeface="Arial Narrow" charset="0"/>
              </a:rPr>
              <a:t> el peso del objeto </a:t>
            </a:r>
            <a:r>
              <a:rPr lang="es-MX" sz="3000" i="1">
                <a:latin typeface="Times New Roman" charset="0"/>
              </a:rPr>
              <a:t>i</a:t>
            </a:r>
            <a:r>
              <a:rPr lang="es-MX" sz="3000">
                <a:latin typeface="Arial Narrow" charset="0"/>
              </a:rPr>
              <a:t> y </a:t>
            </a:r>
            <a:r>
              <a:rPr lang="es-MX" sz="3000" i="1">
                <a:latin typeface="Times New Roman" charset="0"/>
              </a:rPr>
              <a:t>v</a:t>
            </a:r>
            <a:r>
              <a:rPr lang="es-MX" sz="3000" i="1" baseline="-25000">
                <a:latin typeface="Times New Roman" charset="0"/>
              </a:rPr>
              <a:t>i</a:t>
            </a:r>
            <a:r>
              <a:rPr lang="es-MX" sz="3000" baseline="-25000">
                <a:latin typeface="Arial Narrow" charset="0"/>
              </a:rPr>
              <a:t> </a:t>
            </a:r>
            <a:r>
              <a:rPr lang="es-MX" sz="3000">
                <a:latin typeface="Arial Narrow" charset="0"/>
              </a:rPr>
              <a:t>el valor del objeto </a:t>
            </a:r>
            <a:r>
              <a:rPr lang="es-MX" sz="3000" i="1">
                <a:latin typeface="Times New Roman" charset="0"/>
              </a:rPr>
              <a:t>i.</a:t>
            </a:r>
            <a:endParaRPr lang="es-MX" sz="3000">
              <a:latin typeface="Arial Narrow" charset="0"/>
            </a:endParaRPr>
          </a:p>
          <a:p>
            <a:r>
              <a:rPr lang="es-MX" sz="3000">
                <a:latin typeface="Arial Narrow" charset="0"/>
              </a:rPr>
              <a:t>Sea </a:t>
            </a:r>
            <a:r>
              <a:rPr lang="es-MX" sz="3000" i="1">
                <a:latin typeface="Times New Roman" charset="0"/>
              </a:rPr>
              <a:t>P</a:t>
            </a:r>
            <a:r>
              <a:rPr lang="es-MX" sz="3000">
                <a:latin typeface="Arial Narrow" charset="0"/>
              </a:rPr>
              <a:t> el peso máximo que la mochila soporta.</a:t>
            </a:r>
          </a:p>
          <a:p>
            <a:r>
              <a:rPr lang="es-MX" sz="3000">
                <a:latin typeface="Arial Narrow" charset="0"/>
              </a:rPr>
              <a:t>El problema de la mochila consiste en encontrar un subconjunto </a:t>
            </a:r>
            <a:r>
              <a:rPr lang="es-MX" sz="3000" i="1">
                <a:latin typeface="Times New Roman" charset="0"/>
              </a:rPr>
              <a:t>A</a:t>
            </a:r>
            <a:r>
              <a:rPr lang="es-MX" sz="3000">
                <a:latin typeface="Arial Narrow" charset="0"/>
              </a:rPr>
              <a:t> de </a:t>
            </a:r>
            <a:r>
              <a:rPr lang="es-MX" sz="3000" i="1">
                <a:latin typeface="Times New Roman" charset="0"/>
              </a:rPr>
              <a:t>S</a:t>
            </a:r>
            <a:r>
              <a:rPr lang="es-MX" sz="3000">
                <a:latin typeface="Arial Narrow" charset="0"/>
              </a:rPr>
              <a:t>  tal que:</a:t>
            </a:r>
            <a:endParaRPr lang="es-MX">
              <a:latin typeface="Arial Narrow" charset="0"/>
            </a:endParaRPr>
          </a:p>
          <a:p>
            <a:pPr lvl="1"/>
            <a:r>
              <a:rPr lang="es-MX">
                <a:latin typeface="Arial Narrow" charset="0"/>
              </a:rPr>
              <a:t>La sumatoria de los </a:t>
            </a:r>
            <a:r>
              <a:rPr lang="es-MX" i="1">
                <a:latin typeface="Times New Roman" charset="0"/>
              </a:rPr>
              <a:t>v</a:t>
            </a:r>
            <a:r>
              <a:rPr lang="es-MX" i="1" baseline="-25000">
                <a:latin typeface="Times New Roman" charset="0"/>
              </a:rPr>
              <a:t>i</a:t>
            </a:r>
            <a:r>
              <a:rPr lang="es-MX">
                <a:latin typeface="Arial Narrow" charset="0"/>
              </a:rPr>
              <a:t> de los objetos de </a:t>
            </a:r>
            <a:r>
              <a:rPr lang="es-MX" i="1">
                <a:latin typeface="Times New Roman" charset="0"/>
              </a:rPr>
              <a:t>A</a:t>
            </a:r>
            <a:r>
              <a:rPr lang="es-MX">
                <a:latin typeface="Arial Narrow" charset="0"/>
              </a:rPr>
              <a:t> es el máximo posible,</a:t>
            </a:r>
          </a:p>
          <a:p>
            <a:pPr lvl="1"/>
            <a:r>
              <a:rPr lang="es-MX">
                <a:latin typeface="Arial Narrow" charset="0"/>
              </a:rPr>
              <a:t>siempre y cuando, la sumatoria de los </a:t>
            </a:r>
            <a:r>
              <a:rPr lang="es-MX" i="1">
                <a:latin typeface="Times New Roman" charset="0"/>
              </a:rPr>
              <a:t>p</a:t>
            </a:r>
            <a:r>
              <a:rPr lang="es-MX" i="1" baseline="-25000">
                <a:latin typeface="Times New Roman" charset="0"/>
              </a:rPr>
              <a:t>i</a:t>
            </a:r>
            <a:r>
              <a:rPr lang="es-MX">
                <a:latin typeface="Arial Narrow" charset="0"/>
              </a:rPr>
              <a:t> de los objetos de </a:t>
            </a:r>
            <a:r>
              <a:rPr lang="es-MX" i="1">
                <a:latin typeface="Times New Roman" charset="0"/>
              </a:rPr>
              <a:t>A</a:t>
            </a:r>
            <a:r>
              <a:rPr lang="es-MX">
                <a:latin typeface="Arial Narrow" charset="0"/>
              </a:rPr>
              <a:t> es menor o igual a </a:t>
            </a:r>
            <a:r>
              <a:rPr lang="es-MX" i="1">
                <a:latin typeface="Times New Roman" charset="0"/>
              </a:rPr>
              <a:t>P</a:t>
            </a:r>
            <a:r>
              <a:rPr lang="es-MX">
                <a:latin typeface="Arial Narro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03">
                                            <p:txEl>
                                              <p:pRg st="1" end="1"/>
                                            </p:txEl>
                                          </p:spTgt>
                                        </p:tgtEl>
                                        <p:attrNameLst>
                                          <p:attrName>style.visibility</p:attrName>
                                        </p:attrNameLst>
                                      </p:cBhvr>
                                      <p:to>
                                        <p:strVal val="visible"/>
                                      </p:to>
                                    </p:set>
                                    <p:anim calcmode="lin" valueType="num">
                                      <p:cBhvr additive="base">
                                        <p:cTn id="7" dur="500" fill="hold"/>
                                        <p:tgtEl>
                                          <p:spTgt spid="20480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480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4803">
                                            <p:txEl>
                                              <p:pRg st="2" end="2"/>
                                            </p:txEl>
                                          </p:spTgt>
                                        </p:tgtEl>
                                        <p:attrNameLst>
                                          <p:attrName>style.visibility</p:attrName>
                                        </p:attrNameLst>
                                      </p:cBhvr>
                                      <p:to>
                                        <p:strVal val="visible"/>
                                      </p:to>
                                    </p:set>
                                    <p:anim calcmode="lin" valueType="num">
                                      <p:cBhvr additive="base">
                                        <p:cTn id="13" dur="500" fill="hold"/>
                                        <p:tgtEl>
                                          <p:spTgt spid="20480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480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4803">
                                            <p:txEl>
                                              <p:pRg st="3" end="3"/>
                                            </p:txEl>
                                          </p:spTgt>
                                        </p:tgtEl>
                                        <p:attrNameLst>
                                          <p:attrName>style.visibility</p:attrName>
                                        </p:attrNameLst>
                                      </p:cBhvr>
                                      <p:to>
                                        <p:strVal val="visible"/>
                                      </p:to>
                                    </p:set>
                                    <p:anim calcmode="lin" valueType="num">
                                      <p:cBhvr additive="base">
                                        <p:cTn id="19" dur="500" fill="hold"/>
                                        <p:tgtEl>
                                          <p:spTgt spid="20480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480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par>
                                <p:cTn id="21" presetID="2" presetClass="entr" presetSubtype="8" fill="hold" grpId="0" nodeType="withEffect">
                                  <p:stCondLst>
                                    <p:cond delay="0"/>
                                  </p:stCondLst>
                                  <p:childTnLst>
                                    <p:set>
                                      <p:cBhvr>
                                        <p:cTn id="22" dur="1" fill="hold">
                                          <p:stCondLst>
                                            <p:cond delay="0"/>
                                          </p:stCondLst>
                                        </p:cTn>
                                        <p:tgtEl>
                                          <p:spTgt spid="204803">
                                            <p:txEl>
                                              <p:pRg st="4" end="4"/>
                                            </p:txEl>
                                          </p:spTgt>
                                        </p:tgtEl>
                                        <p:attrNameLst>
                                          <p:attrName>style.visibility</p:attrName>
                                        </p:attrNameLst>
                                      </p:cBhvr>
                                      <p:to>
                                        <p:strVal val="visible"/>
                                      </p:to>
                                    </p:set>
                                    <p:anim calcmode="lin" valueType="num">
                                      <p:cBhvr additive="base">
                                        <p:cTn id="23" dur="500" fill="hold"/>
                                        <p:tgtEl>
                                          <p:spTgt spid="20480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0480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WHOOSH.WAV"/>
                                        </p:tgtEl>
                                      </p:cMediaNode>
                                    </p:audio>
                                  </p:subTnLst>
                                </p:cTn>
                              </p:par>
                              <p:par>
                                <p:cTn id="25" presetID="2" presetClass="entr" presetSubtype="8" fill="hold" grpId="0" nodeType="withEffect">
                                  <p:stCondLst>
                                    <p:cond delay="0"/>
                                  </p:stCondLst>
                                  <p:childTnLst>
                                    <p:set>
                                      <p:cBhvr>
                                        <p:cTn id="26" dur="1" fill="hold">
                                          <p:stCondLst>
                                            <p:cond delay="0"/>
                                          </p:stCondLst>
                                        </p:cTn>
                                        <p:tgtEl>
                                          <p:spTgt spid="204803">
                                            <p:txEl>
                                              <p:pRg st="5" end="5"/>
                                            </p:txEl>
                                          </p:spTgt>
                                        </p:tgtEl>
                                        <p:attrNameLst>
                                          <p:attrName>style.visibility</p:attrName>
                                        </p:attrNameLst>
                                      </p:cBhvr>
                                      <p:to>
                                        <p:strVal val="visible"/>
                                      </p:to>
                                    </p:set>
                                    <p:anim calcmode="lin" valueType="num">
                                      <p:cBhvr additive="base">
                                        <p:cTn id="27" dur="500" fill="hold"/>
                                        <p:tgtEl>
                                          <p:spTgt spid="204803">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0480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CDF6E848-D23F-754D-B3A5-8347B9D38AD4}" type="slidenum">
              <a:rPr lang="es-MX" sz="1600">
                <a:latin typeface="Arial Narrow" charset="0"/>
              </a:rPr>
              <a:pPr/>
              <a:t>41</a:t>
            </a:fld>
            <a:endParaRPr lang="es-MX" sz="1600">
              <a:latin typeface="Arial Narrow" charset="0"/>
            </a:endParaRPr>
          </a:p>
        </p:txBody>
      </p:sp>
      <p:sp>
        <p:nvSpPr>
          <p:cNvPr id="43011" name="Rectangle 2"/>
          <p:cNvSpPr>
            <a:spLocks noGrp="1" noChangeArrowheads="1"/>
          </p:cNvSpPr>
          <p:nvPr>
            <p:ph type="title"/>
          </p:nvPr>
        </p:nvSpPr>
        <p:spPr/>
        <p:txBody>
          <a:bodyPr/>
          <a:lstStyle/>
          <a:p>
            <a:r>
              <a:rPr lang="es-MX">
                <a:latin typeface="Tahoma" charset="0"/>
              </a:rPr>
              <a:t>Solución al problema...</a:t>
            </a:r>
          </a:p>
        </p:txBody>
      </p:sp>
      <p:sp>
        <p:nvSpPr>
          <p:cNvPr id="205827" name="Rectangle 3"/>
          <p:cNvSpPr>
            <a:spLocks noGrp="1" noChangeArrowheads="1"/>
          </p:cNvSpPr>
          <p:nvPr>
            <p:ph type="body" idx="1"/>
          </p:nvPr>
        </p:nvSpPr>
        <p:spPr/>
        <p:txBody>
          <a:bodyPr/>
          <a:lstStyle/>
          <a:p>
            <a:r>
              <a:rPr lang="es-MX">
                <a:latin typeface="Arial Narrow" charset="0"/>
              </a:rPr>
              <a:t>FUERZA BRUTA:</a:t>
            </a:r>
          </a:p>
          <a:p>
            <a:pPr lvl="1"/>
            <a:r>
              <a:rPr lang="es-MX">
                <a:latin typeface="Arial Narrow" charset="0"/>
              </a:rPr>
              <a:t>Encontrar todos los posibles subconjuntos que se pueden formar de S y seleccionar el que tiene la sumatoria mayor de los valores de los objetos.</a:t>
            </a:r>
          </a:p>
          <a:p>
            <a:pPr lvl="1"/>
            <a:r>
              <a:rPr lang="es-MX">
                <a:latin typeface="Arial Narrow" charset="0"/>
              </a:rPr>
              <a:t>Comportamiento </a:t>
            </a:r>
            <a:r>
              <a:rPr lang="es-MX" b="1">
                <a:latin typeface="Arial Narrow" charset="0"/>
              </a:rPr>
              <a:t>O(2</a:t>
            </a:r>
            <a:r>
              <a:rPr lang="es-MX" b="1" baseline="30000">
                <a:latin typeface="Arial Narrow" charset="0"/>
              </a:rPr>
              <a:t>n</a:t>
            </a:r>
            <a:r>
              <a:rPr lang="es-MX" b="1">
                <a:latin typeface="Arial Narrow" charset="0"/>
              </a:rPr>
              <a:t>)</a:t>
            </a:r>
            <a:r>
              <a:rPr lang="es-MX">
                <a:latin typeface="Arial Narrow" charset="0"/>
              </a:rPr>
              <a:t>	</a:t>
            </a:r>
          </a:p>
          <a:p>
            <a:r>
              <a:rPr lang="es-MX">
                <a:latin typeface="Arial Narrow" charset="0"/>
              </a:rPr>
              <a:t>Aplicando técnicas de diseño de algoritmos:</a:t>
            </a:r>
          </a:p>
          <a:p>
            <a:pPr lvl="1"/>
            <a:r>
              <a:rPr lang="es-MX">
                <a:latin typeface="Arial Narrow" charset="0"/>
              </a:rPr>
              <a:t>¿Divide y vencerás?</a:t>
            </a:r>
          </a:p>
          <a:p>
            <a:pPr lvl="1"/>
            <a:r>
              <a:rPr lang="es-MX">
                <a:latin typeface="Arial Narrow" charset="0"/>
              </a:rPr>
              <a:t>¿Programación dinámica?</a:t>
            </a:r>
          </a:p>
          <a:p>
            <a:pPr lvl="1"/>
            <a:r>
              <a:rPr lang="es-MX">
                <a:latin typeface="Arial Narrow" charset="0"/>
              </a:rPr>
              <a:t>¿Algoritmo voraz?</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5827">
                                            <p:txEl>
                                              <p:pRg st="2" end="2"/>
                                            </p:txEl>
                                          </p:spTgt>
                                        </p:tgtEl>
                                        <p:attrNameLst>
                                          <p:attrName>style.visibility</p:attrName>
                                        </p:attrNameLst>
                                      </p:cBhvr>
                                      <p:to>
                                        <p:strVal val="visible"/>
                                      </p:to>
                                    </p:set>
                                    <p:anim calcmode="lin" valueType="num">
                                      <p:cBhvr additive="base">
                                        <p:cTn id="7" dur="500" fill="hold"/>
                                        <p:tgtEl>
                                          <p:spTgt spid="205827">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582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5827">
                                            <p:txEl>
                                              <p:pRg st="3" end="3"/>
                                            </p:txEl>
                                          </p:spTgt>
                                        </p:tgtEl>
                                        <p:attrNameLst>
                                          <p:attrName>style.visibility</p:attrName>
                                        </p:attrNameLst>
                                      </p:cBhvr>
                                      <p:to>
                                        <p:strVal val="visible"/>
                                      </p:to>
                                    </p:set>
                                    <p:anim calcmode="lin" valueType="num">
                                      <p:cBhvr additive="base">
                                        <p:cTn id="13" dur="500" fill="hold"/>
                                        <p:tgtEl>
                                          <p:spTgt spid="205827">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582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par>
                                <p:cTn id="15" presetID="2" presetClass="entr" presetSubtype="8" fill="hold" grpId="0" nodeType="withEffect">
                                  <p:stCondLst>
                                    <p:cond delay="0"/>
                                  </p:stCondLst>
                                  <p:childTnLst>
                                    <p:set>
                                      <p:cBhvr>
                                        <p:cTn id="16" dur="1" fill="hold">
                                          <p:stCondLst>
                                            <p:cond delay="0"/>
                                          </p:stCondLst>
                                        </p:cTn>
                                        <p:tgtEl>
                                          <p:spTgt spid="205827">
                                            <p:txEl>
                                              <p:pRg st="4" end="4"/>
                                            </p:txEl>
                                          </p:spTgt>
                                        </p:tgtEl>
                                        <p:attrNameLst>
                                          <p:attrName>style.visibility</p:attrName>
                                        </p:attrNameLst>
                                      </p:cBhvr>
                                      <p:to>
                                        <p:strVal val="visible"/>
                                      </p:to>
                                    </p:set>
                                    <p:anim calcmode="lin" valueType="num">
                                      <p:cBhvr additive="base">
                                        <p:cTn id="17" dur="500" fill="hold"/>
                                        <p:tgtEl>
                                          <p:spTgt spid="205827">
                                            <p:txEl>
                                              <p:pRg st="4" end="4"/>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0582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3" name="WHOOSH.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05827">
                                            <p:txEl>
                                              <p:pRg st="5" end="5"/>
                                            </p:txEl>
                                          </p:spTgt>
                                        </p:tgtEl>
                                        <p:attrNameLst>
                                          <p:attrName>style.visibility</p:attrName>
                                        </p:attrNameLst>
                                      </p:cBhvr>
                                      <p:to>
                                        <p:strVal val="visible"/>
                                      </p:to>
                                    </p:set>
                                    <p:anim calcmode="lin" valueType="num">
                                      <p:cBhvr additive="base">
                                        <p:cTn id="23" dur="500" fill="hold"/>
                                        <p:tgtEl>
                                          <p:spTgt spid="205827">
                                            <p:txEl>
                                              <p:pRg st="5" end="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05827">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WHOOSH.WAV"/>
                                        </p:tgtEl>
                                      </p:cMediaNode>
                                    </p:audio>
                                  </p:sub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05827">
                                            <p:txEl>
                                              <p:pRg st="6" end="6"/>
                                            </p:txEl>
                                          </p:spTgt>
                                        </p:tgtEl>
                                        <p:attrNameLst>
                                          <p:attrName>style.visibility</p:attrName>
                                        </p:attrNameLst>
                                      </p:cBhvr>
                                      <p:to>
                                        <p:strVal val="visible"/>
                                      </p:to>
                                    </p:set>
                                    <p:anim calcmode="lin" valueType="num">
                                      <p:cBhvr additive="base">
                                        <p:cTn id="29" dur="500" fill="hold"/>
                                        <p:tgtEl>
                                          <p:spTgt spid="205827">
                                            <p:txEl>
                                              <p:pRg st="6" end="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05827">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build="p" bldLvl="2"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D7C9CD47-0AB8-3C48-92B3-B16FB485D889}" type="slidenum">
              <a:rPr lang="es-MX" sz="1600">
                <a:latin typeface="Arial Narrow" charset="0"/>
              </a:rPr>
              <a:pPr/>
              <a:t>42</a:t>
            </a:fld>
            <a:endParaRPr lang="es-MX" sz="1600">
              <a:latin typeface="Arial Narrow" charset="0"/>
            </a:endParaRPr>
          </a:p>
        </p:txBody>
      </p:sp>
      <p:sp>
        <p:nvSpPr>
          <p:cNvPr id="44035" name="Rectangle 2"/>
          <p:cNvSpPr>
            <a:spLocks noGrp="1" noChangeArrowheads="1"/>
          </p:cNvSpPr>
          <p:nvPr>
            <p:ph type="title"/>
          </p:nvPr>
        </p:nvSpPr>
        <p:spPr/>
        <p:txBody>
          <a:bodyPr/>
          <a:lstStyle/>
          <a:p>
            <a:r>
              <a:rPr lang="es-MX" sz="4000">
                <a:latin typeface="Tahoma" charset="0"/>
              </a:rPr>
              <a:t>Solución con el enfoque de un </a:t>
            </a:r>
            <a:r>
              <a:rPr lang="es-MX" sz="4000" b="1">
                <a:latin typeface="Tahoma" charset="0"/>
              </a:rPr>
              <a:t>algoritmo voraz</a:t>
            </a:r>
            <a:r>
              <a:rPr lang="es-MX" sz="4000">
                <a:latin typeface="Tahoma" charset="0"/>
              </a:rPr>
              <a:t>...</a:t>
            </a:r>
          </a:p>
        </p:txBody>
      </p:sp>
      <p:sp>
        <p:nvSpPr>
          <p:cNvPr id="206851" name="Rectangle 3"/>
          <p:cNvSpPr>
            <a:spLocks noGrp="1" noChangeArrowheads="1"/>
          </p:cNvSpPr>
          <p:nvPr>
            <p:ph type="body" idx="1"/>
          </p:nvPr>
        </p:nvSpPr>
        <p:spPr>
          <a:xfrm>
            <a:off x="228600" y="2362200"/>
            <a:ext cx="8686800" cy="4114800"/>
          </a:xfrm>
        </p:spPr>
        <p:txBody>
          <a:bodyPr/>
          <a:lstStyle/>
          <a:p>
            <a:r>
              <a:rPr lang="es-MX" sz="4000">
                <a:latin typeface="Arial Narrow" charset="0"/>
              </a:rPr>
              <a:t>Intuitivamente, ¿cómo llenarías la mochila?</a:t>
            </a:r>
          </a:p>
          <a:p>
            <a:pPr lvl="1"/>
            <a:r>
              <a:rPr lang="es-MX" sz="3600">
                <a:latin typeface="Arial Narrow" charset="0"/>
              </a:rPr>
              <a:t>Seleccionando primero a los de </a:t>
            </a:r>
            <a:r>
              <a:rPr lang="es-MX" sz="3600" b="1">
                <a:latin typeface="Arial Narrow" charset="0"/>
              </a:rPr>
              <a:t>mayor peso</a:t>
            </a:r>
            <a:r>
              <a:rPr lang="es-MX" sz="3600">
                <a:latin typeface="Arial Narrow" charset="0"/>
              </a:rPr>
              <a:t>?</a:t>
            </a:r>
          </a:p>
          <a:p>
            <a:pPr lvl="1"/>
            <a:r>
              <a:rPr lang="es-MX" sz="3600">
                <a:latin typeface="Arial Narrow" charset="0"/>
              </a:rPr>
              <a:t>Seleccionando primero a los de </a:t>
            </a:r>
            <a:r>
              <a:rPr lang="es-MX" sz="3600" b="1">
                <a:latin typeface="Arial Narrow" charset="0"/>
              </a:rPr>
              <a:t>menor valor</a:t>
            </a:r>
            <a:r>
              <a:rPr lang="es-MX" sz="3600">
                <a:latin typeface="Arial Narrow" charset="0"/>
              </a:rPr>
              <a:t>?</a:t>
            </a:r>
          </a:p>
          <a:p>
            <a:pPr lvl="1"/>
            <a:r>
              <a:rPr lang="es-MX" sz="3600">
                <a:latin typeface="Arial Narrow" charset="0"/>
              </a:rPr>
              <a:t>Seleccionando primero a los de </a:t>
            </a:r>
            <a:r>
              <a:rPr lang="es-MX" sz="3600" b="1">
                <a:latin typeface="Arial Narrow" charset="0"/>
              </a:rPr>
              <a:t>mayor valor</a:t>
            </a:r>
            <a:r>
              <a:rPr lang="es-MX" sz="3600">
                <a:latin typeface="Arial Narrow" charset="0"/>
              </a:rPr>
              <a:t>?</a:t>
            </a:r>
          </a:p>
          <a:p>
            <a:pPr lvl="1"/>
            <a:r>
              <a:rPr lang="es-MX" sz="3600">
                <a:latin typeface="Arial Narrow" charset="0"/>
              </a:rPr>
              <a:t>Seleccionando primero a los de </a:t>
            </a:r>
            <a:r>
              <a:rPr lang="es-MX" sz="3600" b="1">
                <a:latin typeface="Arial Narrow" charset="0"/>
              </a:rPr>
              <a:t>menor peso</a:t>
            </a:r>
            <a:r>
              <a:rPr lang="es-MX" sz="3600">
                <a:latin typeface="Arial Narrow" charset="0"/>
              </a:rPr>
              <a:t>?</a:t>
            </a:r>
          </a:p>
          <a:p>
            <a:pPr lvl="1"/>
            <a:endParaRPr lang="es-MX">
              <a:latin typeface="Arial Narrow" charset="0"/>
            </a:endParaRPr>
          </a:p>
        </p:txBody>
      </p:sp>
      <p:sp>
        <p:nvSpPr>
          <p:cNvPr id="206852" name="Text Box 4"/>
          <p:cNvSpPr txBox="1">
            <a:spLocks noChangeArrowheads="1"/>
          </p:cNvSpPr>
          <p:nvPr/>
        </p:nvSpPr>
        <p:spPr bwMode="auto">
          <a:xfrm>
            <a:off x="265113" y="2865438"/>
            <a:ext cx="66833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6000">
                <a:solidFill>
                  <a:srgbClr val="CC0000"/>
                </a:solidFill>
                <a:latin typeface="Symbol" charset="0"/>
                <a:sym typeface="Monotype Sorts" charset="0"/>
              </a:rPr>
              <a:t></a:t>
            </a:r>
          </a:p>
        </p:txBody>
      </p:sp>
      <p:sp>
        <p:nvSpPr>
          <p:cNvPr id="206853" name="Text Box 5"/>
          <p:cNvSpPr txBox="1">
            <a:spLocks noChangeArrowheads="1"/>
          </p:cNvSpPr>
          <p:nvPr/>
        </p:nvSpPr>
        <p:spPr bwMode="auto">
          <a:xfrm>
            <a:off x="228600" y="4402138"/>
            <a:ext cx="663575"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4800">
                <a:solidFill>
                  <a:srgbClr val="CC0000"/>
                </a:solidFill>
                <a:latin typeface="Symbol" charset="0"/>
                <a:sym typeface="Monotype Sorts" charset="0"/>
              </a:rPr>
              <a:t></a:t>
            </a:r>
          </a:p>
        </p:txBody>
      </p:sp>
      <p:sp>
        <p:nvSpPr>
          <p:cNvPr id="206854" name="Text Box 6"/>
          <p:cNvSpPr txBox="1">
            <a:spLocks noChangeArrowheads="1"/>
          </p:cNvSpPr>
          <p:nvPr/>
        </p:nvSpPr>
        <p:spPr bwMode="auto">
          <a:xfrm>
            <a:off x="228600" y="5072063"/>
            <a:ext cx="663575"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4800">
                <a:solidFill>
                  <a:srgbClr val="CC0000"/>
                </a:solidFill>
                <a:latin typeface="Symbol" charset="0"/>
                <a:sym typeface="Monotype Sorts" charset="0"/>
              </a:rPr>
              <a:t></a:t>
            </a:r>
            <a:endParaRPr lang="en-US" sz="6000">
              <a:solidFill>
                <a:srgbClr val="CC0000"/>
              </a:solidFill>
              <a:latin typeface="Symbol" charset="0"/>
              <a:sym typeface="Monotype Sorts" charset="0"/>
            </a:endParaRPr>
          </a:p>
        </p:txBody>
      </p:sp>
      <p:sp>
        <p:nvSpPr>
          <p:cNvPr id="206855" name="Text Box 7"/>
          <p:cNvSpPr txBox="1">
            <a:spLocks noChangeArrowheads="1"/>
          </p:cNvSpPr>
          <p:nvPr/>
        </p:nvSpPr>
        <p:spPr bwMode="auto">
          <a:xfrm>
            <a:off x="246063" y="3565525"/>
            <a:ext cx="66833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6000">
                <a:solidFill>
                  <a:srgbClr val="CC0000"/>
                </a:solidFill>
                <a:latin typeface="Symbol" charset="0"/>
                <a:sym typeface="Monotype Sorts"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06851">
                                            <p:txEl>
                                              <p:pRg st="1" end="1"/>
                                            </p:txEl>
                                          </p:spTgt>
                                        </p:tgtEl>
                                        <p:attrNameLst>
                                          <p:attrName>style.visibility</p:attrName>
                                        </p:attrNameLst>
                                      </p:cBhvr>
                                      <p:to>
                                        <p:strVal val="visible"/>
                                      </p:to>
                                    </p:set>
                                    <p:animEffect transition="in" filter="fade">
                                      <p:cBhvr>
                                        <p:cTn id="7" dur="1000"/>
                                        <p:tgtEl>
                                          <p:spTgt spid="206851">
                                            <p:txEl>
                                              <p:pRg st="1" end="1"/>
                                            </p:txEl>
                                          </p:spTgt>
                                        </p:tgtEl>
                                      </p:cBhvr>
                                    </p:animEffect>
                                    <p:anim calcmode="lin" valueType="num">
                                      <p:cBhvr>
                                        <p:cTn id="8" dur="1000" fill="hold"/>
                                        <p:tgtEl>
                                          <p:spTgt spid="20685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0685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206852">
                                            <p:txEl>
                                              <p:pRg st="0" end="0"/>
                                            </p:txEl>
                                          </p:spTgt>
                                        </p:tgtEl>
                                        <p:attrNameLst>
                                          <p:attrName>style.visibility</p:attrName>
                                        </p:attrNameLst>
                                      </p:cBhvr>
                                      <p:to>
                                        <p:strVal val="visible"/>
                                      </p:to>
                                    </p:set>
                                    <p:anim calcmode="lin" valueType="num">
                                      <p:cBhvr additive="base">
                                        <p:cTn id="14" dur="500" fill="hold"/>
                                        <p:tgtEl>
                                          <p:spTgt spid="206852">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20685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2"/>
                                            </p:cond>
                                          </p:stCondLst>
                                          <p:endCondLst>
                                            <p:cond evt="onStopAudio" delay="0">
                                              <p:tgtEl>
                                                <p:sldTgt/>
                                              </p:tgtEl>
                                            </p:cond>
                                          </p:endCondLst>
                                        </p:cTn>
                                        <p:tgtEl>
                                          <p:sndTgt r:embed="rId3" name="WHOOSH.WAV"/>
                                        </p:tgtEl>
                                      </p:cMediaNode>
                                    </p:audio>
                                  </p:subTnLst>
                                </p:cTn>
                              </p:par>
                            </p:childTnLst>
                          </p:cTn>
                        </p:par>
                      </p:childTnLst>
                    </p:cTn>
                  </p:par>
                  <p:par>
                    <p:cTn id="16" fill="hold" nodeType="clickPar">
                      <p:stCondLst>
                        <p:cond delay="indefinite"/>
                      </p:stCondLst>
                      <p:childTnLst>
                        <p:par>
                          <p:cTn id="17" fill="hold" nodeType="withGroup">
                            <p:stCondLst>
                              <p:cond delay="0"/>
                            </p:stCondLst>
                            <p:childTnLst>
                              <p:par>
                                <p:cTn id="18" presetID="47" presetClass="entr" presetSubtype="0" fill="hold" grpId="0" nodeType="clickEffect">
                                  <p:stCondLst>
                                    <p:cond delay="0"/>
                                  </p:stCondLst>
                                  <p:childTnLst>
                                    <p:set>
                                      <p:cBhvr>
                                        <p:cTn id="19" dur="1" fill="hold">
                                          <p:stCondLst>
                                            <p:cond delay="0"/>
                                          </p:stCondLst>
                                        </p:cTn>
                                        <p:tgtEl>
                                          <p:spTgt spid="206851">
                                            <p:txEl>
                                              <p:pRg st="2" end="2"/>
                                            </p:txEl>
                                          </p:spTgt>
                                        </p:tgtEl>
                                        <p:attrNameLst>
                                          <p:attrName>style.visibility</p:attrName>
                                        </p:attrNameLst>
                                      </p:cBhvr>
                                      <p:to>
                                        <p:strVal val="visible"/>
                                      </p:to>
                                    </p:set>
                                    <p:animEffect transition="in" filter="fade">
                                      <p:cBhvr>
                                        <p:cTn id="20" dur="1000"/>
                                        <p:tgtEl>
                                          <p:spTgt spid="206851">
                                            <p:txEl>
                                              <p:pRg st="2" end="2"/>
                                            </p:txEl>
                                          </p:spTgt>
                                        </p:tgtEl>
                                      </p:cBhvr>
                                    </p:animEffect>
                                    <p:anim calcmode="lin" valueType="num">
                                      <p:cBhvr>
                                        <p:cTn id="21" dur="1000" fill="hold"/>
                                        <p:tgtEl>
                                          <p:spTgt spid="206851">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20685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06855">
                                            <p:txEl>
                                              <p:pRg st="0" end="0"/>
                                            </p:txEl>
                                          </p:spTgt>
                                        </p:tgtEl>
                                        <p:attrNameLst>
                                          <p:attrName>style.visibility</p:attrName>
                                        </p:attrNameLst>
                                      </p:cBhvr>
                                      <p:to>
                                        <p:strVal val="visible"/>
                                      </p:to>
                                    </p:set>
                                    <p:anim calcmode="lin" valueType="num">
                                      <p:cBhvr additive="base">
                                        <p:cTn id="27" dur="500" fill="hold"/>
                                        <p:tgtEl>
                                          <p:spTgt spid="206855">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0685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3" name="WHOOSH.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47" presetClass="entr" presetSubtype="0" fill="hold" grpId="0" nodeType="clickEffect">
                                  <p:stCondLst>
                                    <p:cond delay="0"/>
                                  </p:stCondLst>
                                  <p:childTnLst>
                                    <p:set>
                                      <p:cBhvr>
                                        <p:cTn id="32" dur="1" fill="hold">
                                          <p:stCondLst>
                                            <p:cond delay="0"/>
                                          </p:stCondLst>
                                        </p:cTn>
                                        <p:tgtEl>
                                          <p:spTgt spid="206851">
                                            <p:txEl>
                                              <p:pRg st="3" end="3"/>
                                            </p:txEl>
                                          </p:spTgt>
                                        </p:tgtEl>
                                        <p:attrNameLst>
                                          <p:attrName>style.visibility</p:attrName>
                                        </p:attrNameLst>
                                      </p:cBhvr>
                                      <p:to>
                                        <p:strVal val="visible"/>
                                      </p:to>
                                    </p:set>
                                    <p:animEffect transition="in" filter="fade">
                                      <p:cBhvr>
                                        <p:cTn id="33" dur="1000"/>
                                        <p:tgtEl>
                                          <p:spTgt spid="206851">
                                            <p:txEl>
                                              <p:pRg st="3" end="3"/>
                                            </p:txEl>
                                          </p:spTgt>
                                        </p:tgtEl>
                                      </p:cBhvr>
                                    </p:animEffect>
                                    <p:anim calcmode="lin" valueType="num">
                                      <p:cBhvr>
                                        <p:cTn id="34" dur="1000" fill="hold"/>
                                        <p:tgtEl>
                                          <p:spTgt spid="206851">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20685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206853">
                                            <p:txEl>
                                              <p:pRg st="0" end="0"/>
                                            </p:txEl>
                                          </p:spTgt>
                                        </p:tgtEl>
                                        <p:attrNameLst>
                                          <p:attrName>style.visibility</p:attrName>
                                        </p:attrNameLst>
                                      </p:cBhvr>
                                      <p:to>
                                        <p:strVal val="visible"/>
                                      </p:to>
                                    </p:set>
                                    <p:anim calcmode="lin" valueType="num">
                                      <p:cBhvr additive="base">
                                        <p:cTn id="40" dur="500" fill="hold"/>
                                        <p:tgtEl>
                                          <p:spTgt spid="206853">
                                            <p:txEl>
                                              <p:pRg st="0" end="0"/>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20685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8"/>
                                            </p:cond>
                                          </p:stCondLst>
                                          <p:endCondLst>
                                            <p:cond evt="onStopAudio" delay="0">
                                              <p:tgtEl>
                                                <p:sldTgt/>
                                              </p:tgtEl>
                                            </p:cond>
                                          </p:endCondLst>
                                        </p:cTn>
                                        <p:tgtEl>
                                          <p:sndTgt r:embed="rId3" name="WHOOSH.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47" presetClass="entr" presetSubtype="0" fill="hold" grpId="0" nodeType="clickEffect">
                                  <p:stCondLst>
                                    <p:cond delay="0"/>
                                  </p:stCondLst>
                                  <p:childTnLst>
                                    <p:set>
                                      <p:cBhvr>
                                        <p:cTn id="45" dur="1" fill="hold">
                                          <p:stCondLst>
                                            <p:cond delay="0"/>
                                          </p:stCondLst>
                                        </p:cTn>
                                        <p:tgtEl>
                                          <p:spTgt spid="206851">
                                            <p:txEl>
                                              <p:pRg st="4" end="4"/>
                                            </p:txEl>
                                          </p:spTgt>
                                        </p:tgtEl>
                                        <p:attrNameLst>
                                          <p:attrName>style.visibility</p:attrName>
                                        </p:attrNameLst>
                                      </p:cBhvr>
                                      <p:to>
                                        <p:strVal val="visible"/>
                                      </p:to>
                                    </p:set>
                                    <p:animEffect transition="in" filter="fade">
                                      <p:cBhvr>
                                        <p:cTn id="46" dur="1000"/>
                                        <p:tgtEl>
                                          <p:spTgt spid="206851">
                                            <p:txEl>
                                              <p:pRg st="4" end="4"/>
                                            </p:txEl>
                                          </p:spTgt>
                                        </p:tgtEl>
                                      </p:cBhvr>
                                    </p:animEffect>
                                    <p:anim calcmode="lin" valueType="num">
                                      <p:cBhvr>
                                        <p:cTn id="47" dur="1000" fill="hold"/>
                                        <p:tgtEl>
                                          <p:spTgt spid="206851">
                                            <p:txEl>
                                              <p:pRg st="4" end="4"/>
                                            </p:txEl>
                                          </p:spTgt>
                                        </p:tgtEl>
                                        <p:attrNameLst>
                                          <p:attrName>ppt_x</p:attrName>
                                        </p:attrNameLst>
                                      </p:cBhvr>
                                      <p:tavLst>
                                        <p:tav tm="0">
                                          <p:val>
                                            <p:strVal val="#ppt_x"/>
                                          </p:val>
                                        </p:tav>
                                        <p:tav tm="100000">
                                          <p:val>
                                            <p:strVal val="#ppt_x"/>
                                          </p:val>
                                        </p:tav>
                                      </p:tavLst>
                                    </p:anim>
                                    <p:anim calcmode="lin" valueType="num">
                                      <p:cBhvr>
                                        <p:cTn id="48" dur="1000" fill="hold"/>
                                        <p:tgtEl>
                                          <p:spTgt spid="20685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206854">
                                            <p:txEl>
                                              <p:pRg st="0" end="0"/>
                                            </p:txEl>
                                          </p:spTgt>
                                        </p:tgtEl>
                                        <p:attrNameLst>
                                          <p:attrName>style.visibility</p:attrName>
                                        </p:attrNameLst>
                                      </p:cBhvr>
                                      <p:to>
                                        <p:strVal val="visible"/>
                                      </p:to>
                                    </p:set>
                                    <p:anim calcmode="lin" valueType="num">
                                      <p:cBhvr additive="base">
                                        <p:cTn id="53" dur="500" fill="hold"/>
                                        <p:tgtEl>
                                          <p:spTgt spid="206854">
                                            <p:txEl>
                                              <p:pRg st="0" end="0"/>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20685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build="p" bldLvl="2"/>
      <p:bldP spid="206852" grpId="0" build="p" autoUpdateAnimBg="0"/>
      <p:bldP spid="206853" grpId="0" build="p" autoUpdateAnimBg="0"/>
      <p:bldP spid="206854" grpId="0" build="p" autoUpdateAnimBg="0"/>
      <p:bldP spid="206855"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0A87D784-283B-3B42-8C4A-37AF4419F1EB}" type="slidenum">
              <a:rPr lang="es-MX" sz="1600">
                <a:latin typeface="Arial Narrow" charset="0"/>
              </a:rPr>
              <a:pPr/>
              <a:t>43</a:t>
            </a:fld>
            <a:endParaRPr lang="es-MX" sz="1600">
              <a:latin typeface="Arial Narrow" charset="0"/>
            </a:endParaRPr>
          </a:p>
        </p:txBody>
      </p:sp>
      <p:sp>
        <p:nvSpPr>
          <p:cNvPr id="45059" name="Rectangle 2"/>
          <p:cNvSpPr>
            <a:spLocks noGrp="1" noChangeArrowheads="1"/>
          </p:cNvSpPr>
          <p:nvPr>
            <p:ph type="title"/>
          </p:nvPr>
        </p:nvSpPr>
        <p:spPr/>
        <p:txBody>
          <a:bodyPr/>
          <a:lstStyle/>
          <a:p>
            <a:r>
              <a:rPr lang="es-MX" sz="4000">
                <a:latin typeface="Tahoma" charset="0"/>
              </a:rPr>
              <a:t>Seleccionando </a:t>
            </a:r>
            <a:br>
              <a:rPr lang="es-MX" sz="4000">
                <a:latin typeface="Tahoma" charset="0"/>
              </a:rPr>
            </a:br>
            <a:r>
              <a:rPr lang="es-MX" sz="4000">
                <a:latin typeface="Tahoma" charset="0"/>
              </a:rPr>
              <a:t>el valor mayor...</a:t>
            </a:r>
          </a:p>
        </p:txBody>
      </p:sp>
      <p:sp>
        <p:nvSpPr>
          <p:cNvPr id="45060" name="Rectangle 3"/>
          <p:cNvSpPr>
            <a:spLocks noGrp="1" noChangeArrowheads="1"/>
          </p:cNvSpPr>
          <p:nvPr>
            <p:ph type="body" idx="1"/>
          </p:nvPr>
        </p:nvSpPr>
        <p:spPr>
          <a:xfrm>
            <a:off x="838200" y="5257800"/>
            <a:ext cx="7467600" cy="1143000"/>
          </a:xfrm>
        </p:spPr>
        <p:txBody>
          <a:bodyPr/>
          <a:lstStyle/>
          <a:p>
            <a:r>
              <a:rPr lang="es-MX">
                <a:latin typeface="Arial Narrow" charset="0"/>
              </a:rPr>
              <a:t>Solución: </a:t>
            </a:r>
            <a:r>
              <a:rPr lang="es-MX" i="1">
                <a:latin typeface="Times New Roman" charset="0"/>
              </a:rPr>
              <a:t>Objeto 1</a:t>
            </a:r>
            <a:r>
              <a:rPr lang="es-MX">
                <a:latin typeface="Arial Narrow" charset="0"/>
              </a:rPr>
              <a:t>, acumula </a:t>
            </a:r>
            <a:r>
              <a:rPr lang="es-MX" b="1">
                <a:latin typeface="Arial Narrow" charset="0"/>
              </a:rPr>
              <a:t>10</a:t>
            </a:r>
            <a:endParaRPr lang="es-MX">
              <a:latin typeface="Arial Narrow" charset="0"/>
            </a:endParaRPr>
          </a:p>
          <a:p>
            <a:r>
              <a:rPr lang="es-MX">
                <a:latin typeface="Arial Narrow" charset="0"/>
              </a:rPr>
              <a:t>Solución óptima: </a:t>
            </a:r>
            <a:r>
              <a:rPr lang="es-MX" i="1">
                <a:latin typeface="Times New Roman" charset="0"/>
              </a:rPr>
              <a:t>Objetos 2</a:t>
            </a:r>
            <a:r>
              <a:rPr lang="es-MX">
                <a:latin typeface="Arial Narrow" charset="0"/>
              </a:rPr>
              <a:t> y </a:t>
            </a:r>
            <a:r>
              <a:rPr lang="es-MX" i="1">
                <a:latin typeface="Times New Roman" charset="0"/>
              </a:rPr>
              <a:t>3</a:t>
            </a:r>
            <a:r>
              <a:rPr lang="es-MX">
                <a:latin typeface="Arial Narrow" charset="0"/>
              </a:rPr>
              <a:t>, acumulan </a:t>
            </a:r>
            <a:r>
              <a:rPr lang="es-MX" b="1">
                <a:latin typeface="Arial Narrow" charset="0"/>
              </a:rPr>
              <a:t>17</a:t>
            </a:r>
            <a:endParaRPr lang="es-MX">
              <a:latin typeface="Arial Narrow" charset="0"/>
            </a:endParaRPr>
          </a:p>
        </p:txBody>
      </p:sp>
      <p:grpSp>
        <p:nvGrpSpPr>
          <p:cNvPr id="45061" name="Group 4"/>
          <p:cNvGrpSpPr>
            <a:grpSpLocks/>
          </p:cNvGrpSpPr>
          <p:nvPr/>
        </p:nvGrpSpPr>
        <p:grpSpPr bwMode="auto">
          <a:xfrm>
            <a:off x="1371600" y="2133600"/>
            <a:ext cx="1981200" cy="1905000"/>
            <a:chOff x="672" y="1440"/>
            <a:chExt cx="1248" cy="1200"/>
          </a:xfrm>
        </p:grpSpPr>
        <p:sp>
          <p:nvSpPr>
            <p:cNvPr id="45067" name="Oval 5"/>
            <p:cNvSpPr>
              <a:spLocks noChangeArrowheads="1"/>
            </p:cNvSpPr>
            <p:nvPr/>
          </p:nvSpPr>
          <p:spPr bwMode="auto">
            <a:xfrm>
              <a:off x="672" y="1440"/>
              <a:ext cx="1248" cy="1200"/>
            </a:xfrm>
            <a:prstGeom prst="ellipse">
              <a:avLst/>
            </a:prstGeom>
            <a:solidFill>
              <a:srgbClr val="669900"/>
            </a:solidFill>
            <a:ln w="9525">
              <a:solidFill>
                <a:schemeClr val="tx1"/>
              </a:solidFill>
              <a:round/>
              <a:headEnd/>
              <a:tailEnd/>
            </a:ln>
          </p:spPr>
          <p:txBody>
            <a:bodyPr wrap="none" anchor="ctr"/>
            <a:lstStyle/>
            <a:p>
              <a:pPr algn="ctr"/>
              <a:endParaRPr lang="es-MX"/>
            </a:p>
          </p:txBody>
        </p:sp>
        <p:sp>
          <p:nvSpPr>
            <p:cNvPr id="45068" name="Text Box 6"/>
            <p:cNvSpPr txBox="1">
              <a:spLocks noChangeArrowheads="1"/>
            </p:cNvSpPr>
            <p:nvPr/>
          </p:nvSpPr>
          <p:spPr bwMode="auto">
            <a:xfrm>
              <a:off x="946" y="1680"/>
              <a:ext cx="782"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b="1" i="1"/>
                <a:t>Objeto 1</a:t>
              </a:r>
            </a:p>
            <a:p>
              <a:r>
                <a:rPr lang="en-US" i="1"/>
                <a:t>Pesa </a:t>
              </a:r>
              <a:r>
                <a:rPr lang="en-US" b="1" i="1"/>
                <a:t>30</a:t>
              </a:r>
              <a:endParaRPr lang="en-US" i="1"/>
            </a:p>
            <a:p>
              <a:r>
                <a:rPr lang="en-US" i="1"/>
                <a:t>Vale </a:t>
              </a:r>
              <a:r>
                <a:rPr lang="en-US" b="1" i="1"/>
                <a:t>10</a:t>
              </a:r>
              <a:endParaRPr lang="en-US" i="1"/>
            </a:p>
          </p:txBody>
        </p:sp>
      </p:grpSp>
      <p:grpSp>
        <p:nvGrpSpPr>
          <p:cNvPr id="45062" name="Group 7"/>
          <p:cNvGrpSpPr>
            <a:grpSpLocks/>
          </p:cNvGrpSpPr>
          <p:nvPr/>
        </p:nvGrpSpPr>
        <p:grpSpPr bwMode="auto">
          <a:xfrm>
            <a:off x="3429000" y="2209800"/>
            <a:ext cx="1905000" cy="1295400"/>
            <a:chOff x="2160" y="1392"/>
            <a:chExt cx="1200" cy="816"/>
          </a:xfrm>
        </p:grpSpPr>
        <p:sp>
          <p:nvSpPr>
            <p:cNvPr id="45065" name="Oval 8"/>
            <p:cNvSpPr>
              <a:spLocks noChangeArrowheads="1"/>
            </p:cNvSpPr>
            <p:nvPr/>
          </p:nvSpPr>
          <p:spPr bwMode="auto">
            <a:xfrm>
              <a:off x="2160" y="1392"/>
              <a:ext cx="1200" cy="816"/>
            </a:xfrm>
            <a:prstGeom prst="ellipse">
              <a:avLst/>
            </a:prstGeom>
            <a:solidFill>
              <a:srgbClr val="FFCC00"/>
            </a:solidFill>
            <a:ln w="9525">
              <a:solidFill>
                <a:schemeClr val="tx1"/>
              </a:solidFill>
              <a:round/>
              <a:headEnd/>
              <a:tailEnd/>
            </a:ln>
          </p:spPr>
          <p:txBody>
            <a:bodyPr wrap="none" anchor="ctr"/>
            <a:lstStyle/>
            <a:p>
              <a:pPr algn="ctr"/>
              <a:endParaRPr lang="es-MX"/>
            </a:p>
          </p:txBody>
        </p:sp>
        <p:sp>
          <p:nvSpPr>
            <p:cNvPr id="45066" name="Text Box 9"/>
            <p:cNvSpPr txBox="1">
              <a:spLocks noChangeArrowheads="1"/>
            </p:cNvSpPr>
            <p:nvPr/>
          </p:nvSpPr>
          <p:spPr bwMode="auto">
            <a:xfrm>
              <a:off x="2386" y="1427"/>
              <a:ext cx="727" cy="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200" b="1" i="1"/>
                <a:t>Objeto 2</a:t>
              </a:r>
              <a:endParaRPr lang="en-US" sz="2200" i="1"/>
            </a:p>
            <a:p>
              <a:r>
                <a:rPr lang="en-US" sz="2200" i="1"/>
                <a:t>Pesa </a:t>
              </a:r>
              <a:r>
                <a:rPr lang="en-US" sz="2200" b="1" i="1"/>
                <a:t>12</a:t>
              </a:r>
              <a:endParaRPr lang="en-US" sz="2200" i="1"/>
            </a:p>
            <a:p>
              <a:r>
                <a:rPr lang="en-US" sz="2200" i="1"/>
                <a:t>Vale </a:t>
              </a:r>
              <a:r>
                <a:rPr lang="en-US" sz="2200" b="1" i="1"/>
                <a:t>9</a:t>
              </a:r>
              <a:endParaRPr lang="en-US" i="1"/>
            </a:p>
          </p:txBody>
        </p:sp>
      </p:grpSp>
      <p:sp>
        <p:nvSpPr>
          <p:cNvPr id="45063" name="Text Box 10"/>
          <p:cNvSpPr txBox="1">
            <a:spLocks noChangeArrowheads="1"/>
          </p:cNvSpPr>
          <p:nvPr/>
        </p:nvSpPr>
        <p:spPr bwMode="auto">
          <a:xfrm>
            <a:off x="3276600" y="3733800"/>
            <a:ext cx="1250950" cy="1196975"/>
          </a:xfrm>
          <a:prstGeom prst="rect">
            <a:avLst/>
          </a:prstGeom>
          <a:solidFill>
            <a:srgbClr val="CC0000"/>
          </a:solidFill>
          <a:ln w="9525">
            <a:solidFill>
              <a:schemeClr val="tx1"/>
            </a:solidFill>
            <a:miter lim="800000"/>
            <a:headEnd/>
            <a:tailEnd/>
          </a:ln>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b="1" i="1"/>
              <a:t>Objeto 3</a:t>
            </a:r>
          </a:p>
          <a:p>
            <a:r>
              <a:rPr lang="en-US" i="1"/>
              <a:t>Pesa </a:t>
            </a:r>
            <a:r>
              <a:rPr lang="en-US" b="1" i="1"/>
              <a:t>10</a:t>
            </a:r>
            <a:endParaRPr lang="en-US" i="1"/>
          </a:p>
          <a:p>
            <a:r>
              <a:rPr lang="en-US" i="1"/>
              <a:t>Vale </a:t>
            </a:r>
            <a:r>
              <a:rPr lang="en-US" b="1" i="1"/>
              <a:t>8</a:t>
            </a:r>
            <a:endParaRPr lang="en-US" i="1"/>
          </a:p>
        </p:txBody>
      </p:sp>
      <p:sp>
        <p:nvSpPr>
          <p:cNvPr id="45064" name="AutoShape 11"/>
          <p:cNvSpPr>
            <a:spLocks noChangeArrowheads="1"/>
          </p:cNvSpPr>
          <p:nvPr/>
        </p:nvSpPr>
        <p:spPr bwMode="auto">
          <a:xfrm>
            <a:off x="6096000" y="2362200"/>
            <a:ext cx="2514600" cy="2438400"/>
          </a:xfrm>
          <a:prstGeom prst="can">
            <a:avLst>
              <a:gd name="adj" fmla="val 25000"/>
            </a:avLst>
          </a:prstGeom>
          <a:solidFill>
            <a:srgbClr val="0066CC"/>
          </a:solidFill>
          <a:ln w="9525">
            <a:solidFill>
              <a:schemeClr val="tx1"/>
            </a:solidFill>
            <a:round/>
            <a:headEnd/>
            <a:tailEnd/>
          </a:ln>
        </p:spPr>
        <p:txBody>
          <a:bodyPr wrap="none" anchor="ctr"/>
          <a:lstStyle/>
          <a:p>
            <a:pPr algn="ctr"/>
            <a:r>
              <a:rPr lang="en-US" b="1" i="1"/>
              <a:t>MOCHILA</a:t>
            </a:r>
            <a:endParaRPr lang="en-US" i="1"/>
          </a:p>
          <a:p>
            <a:pPr algn="ctr"/>
            <a:r>
              <a:rPr lang="en-US" i="1"/>
              <a:t>Capacidad </a:t>
            </a:r>
            <a:r>
              <a:rPr lang="en-US" b="1" i="1"/>
              <a:t>30</a:t>
            </a:r>
            <a:endParaRPr lang="en-US" i="1"/>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802A94A-BC53-6744-BC0C-EEE97128245D}" type="slidenum">
              <a:rPr lang="es-MX" sz="1600">
                <a:latin typeface="Arial Narrow" charset="0"/>
              </a:rPr>
              <a:pPr/>
              <a:t>44</a:t>
            </a:fld>
            <a:endParaRPr lang="es-MX" sz="1600">
              <a:latin typeface="Arial Narrow" charset="0"/>
            </a:endParaRPr>
          </a:p>
        </p:txBody>
      </p:sp>
      <p:sp>
        <p:nvSpPr>
          <p:cNvPr id="46083" name="Rectangle 2"/>
          <p:cNvSpPr>
            <a:spLocks noGrp="1" noChangeArrowheads="1"/>
          </p:cNvSpPr>
          <p:nvPr>
            <p:ph type="title"/>
          </p:nvPr>
        </p:nvSpPr>
        <p:spPr/>
        <p:txBody>
          <a:bodyPr/>
          <a:lstStyle/>
          <a:p>
            <a:r>
              <a:rPr lang="es-MX" sz="4000">
                <a:latin typeface="Tahoma" charset="0"/>
              </a:rPr>
              <a:t>Seleccionando </a:t>
            </a:r>
            <a:br>
              <a:rPr lang="es-MX" sz="4000">
                <a:latin typeface="Tahoma" charset="0"/>
              </a:rPr>
            </a:br>
            <a:r>
              <a:rPr lang="es-MX" sz="4000">
                <a:latin typeface="Tahoma" charset="0"/>
              </a:rPr>
              <a:t>el peso menor...</a:t>
            </a:r>
          </a:p>
        </p:txBody>
      </p:sp>
      <p:sp>
        <p:nvSpPr>
          <p:cNvPr id="46084" name="Rectangle 3"/>
          <p:cNvSpPr>
            <a:spLocks noGrp="1" noChangeArrowheads="1"/>
          </p:cNvSpPr>
          <p:nvPr>
            <p:ph type="body" idx="1"/>
          </p:nvPr>
        </p:nvSpPr>
        <p:spPr>
          <a:xfrm>
            <a:off x="838200" y="5257800"/>
            <a:ext cx="7467600" cy="1143000"/>
          </a:xfrm>
        </p:spPr>
        <p:txBody>
          <a:bodyPr/>
          <a:lstStyle/>
          <a:p>
            <a:r>
              <a:rPr lang="es-MX">
                <a:latin typeface="Arial Narrow" charset="0"/>
              </a:rPr>
              <a:t>Solución: </a:t>
            </a:r>
            <a:r>
              <a:rPr lang="es-MX" i="1">
                <a:latin typeface="Times New Roman" charset="0"/>
              </a:rPr>
              <a:t>Objetos 2</a:t>
            </a:r>
            <a:r>
              <a:rPr lang="es-MX">
                <a:latin typeface="Arial Narrow" charset="0"/>
              </a:rPr>
              <a:t> y </a:t>
            </a:r>
            <a:r>
              <a:rPr lang="es-MX" i="1">
                <a:latin typeface="Times New Roman" charset="0"/>
              </a:rPr>
              <a:t>3</a:t>
            </a:r>
            <a:r>
              <a:rPr lang="es-MX">
                <a:latin typeface="Arial Narrow" charset="0"/>
              </a:rPr>
              <a:t>, acumulan </a:t>
            </a:r>
            <a:r>
              <a:rPr lang="es-MX" b="1">
                <a:latin typeface="Arial Narrow" charset="0"/>
              </a:rPr>
              <a:t>17</a:t>
            </a:r>
            <a:endParaRPr lang="es-MX">
              <a:latin typeface="Arial Narrow" charset="0"/>
            </a:endParaRPr>
          </a:p>
          <a:p>
            <a:r>
              <a:rPr lang="es-MX">
                <a:latin typeface="Arial Narrow" charset="0"/>
              </a:rPr>
              <a:t>Solución óptima: </a:t>
            </a:r>
            <a:r>
              <a:rPr lang="es-MX" i="1">
                <a:latin typeface="Times New Roman" charset="0"/>
              </a:rPr>
              <a:t>Objetos 2</a:t>
            </a:r>
            <a:r>
              <a:rPr lang="es-MX">
                <a:latin typeface="Arial Narrow" charset="0"/>
              </a:rPr>
              <a:t> y </a:t>
            </a:r>
            <a:r>
              <a:rPr lang="es-MX" i="1">
                <a:latin typeface="Times New Roman" charset="0"/>
              </a:rPr>
              <a:t>3</a:t>
            </a:r>
            <a:r>
              <a:rPr lang="es-MX">
                <a:latin typeface="Arial Narrow" charset="0"/>
              </a:rPr>
              <a:t>, acumulan </a:t>
            </a:r>
            <a:r>
              <a:rPr lang="es-MX" b="1">
                <a:latin typeface="Arial Narrow" charset="0"/>
              </a:rPr>
              <a:t>17</a:t>
            </a:r>
          </a:p>
        </p:txBody>
      </p:sp>
      <p:grpSp>
        <p:nvGrpSpPr>
          <p:cNvPr id="46085" name="Group 4"/>
          <p:cNvGrpSpPr>
            <a:grpSpLocks/>
          </p:cNvGrpSpPr>
          <p:nvPr/>
        </p:nvGrpSpPr>
        <p:grpSpPr bwMode="auto">
          <a:xfrm>
            <a:off x="1371600" y="2133600"/>
            <a:ext cx="1981200" cy="1905000"/>
            <a:chOff x="672" y="1440"/>
            <a:chExt cx="1248" cy="1200"/>
          </a:xfrm>
        </p:grpSpPr>
        <p:sp>
          <p:nvSpPr>
            <p:cNvPr id="46091" name="Oval 5"/>
            <p:cNvSpPr>
              <a:spLocks noChangeArrowheads="1"/>
            </p:cNvSpPr>
            <p:nvPr/>
          </p:nvSpPr>
          <p:spPr bwMode="auto">
            <a:xfrm>
              <a:off x="672" y="1440"/>
              <a:ext cx="1248" cy="1200"/>
            </a:xfrm>
            <a:prstGeom prst="ellipse">
              <a:avLst/>
            </a:prstGeom>
            <a:solidFill>
              <a:srgbClr val="669900"/>
            </a:solidFill>
            <a:ln w="9525">
              <a:solidFill>
                <a:schemeClr val="tx1"/>
              </a:solidFill>
              <a:round/>
              <a:headEnd/>
              <a:tailEnd/>
            </a:ln>
          </p:spPr>
          <p:txBody>
            <a:bodyPr wrap="none" anchor="ctr"/>
            <a:lstStyle/>
            <a:p>
              <a:pPr algn="ctr"/>
              <a:endParaRPr lang="es-MX"/>
            </a:p>
          </p:txBody>
        </p:sp>
        <p:sp>
          <p:nvSpPr>
            <p:cNvPr id="46092" name="Text Box 6"/>
            <p:cNvSpPr txBox="1">
              <a:spLocks noChangeArrowheads="1"/>
            </p:cNvSpPr>
            <p:nvPr/>
          </p:nvSpPr>
          <p:spPr bwMode="auto">
            <a:xfrm>
              <a:off x="946" y="1680"/>
              <a:ext cx="782"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b="1" i="1"/>
                <a:t>Objeto 1</a:t>
              </a:r>
            </a:p>
            <a:p>
              <a:r>
                <a:rPr lang="en-US" i="1"/>
                <a:t>Pesa </a:t>
              </a:r>
              <a:r>
                <a:rPr lang="en-US" b="1" i="1"/>
                <a:t>30</a:t>
              </a:r>
              <a:endParaRPr lang="en-US" i="1"/>
            </a:p>
            <a:p>
              <a:r>
                <a:rPr lang="en-US" i="1"/>
                <a:t>Vale </a:t>
              </a:r>
              <a:r>
                <a:rPr lang="en-US" b="1" i="1"/>
                <a:t>10</a:t>
              </a:r>
              <a:endParaRPr lang="en-US" i="1"/>
            </a:p>
          </p:txBody>
        </p:sp>
      </p:grpSp>
      <p:grpSp>
        <p:nvGrpSpPr>
          <p:cNvPr id="46086" name="Group 7"/>
          <p:cNvGrpSpPr>
            <a:grpSpLocks/>
          </p:cNvGrpSpPr>
          <p:nvPr/>
        </p:nvGrpSpPr>
        <p:grpSpPr bwMode="auto">
          <a:xfrm>
            <a:off x="3429000" y="2209800"/>
            <a:ext cx="1905000" cy="1295400"/>
            <a:chOff x="2160" y="1392"/>
            <a:chExt cx="1200" cy="816"/>
          </a:xfrm>
        </p:grpSpPr>
        <p:sp>
          <p:nvSpPr>
            <p:cNvPr id="46089" name="Oval 8"/>
            <p:cNvSpPr>
              <a:spLocks noChangeArrowheads="1"/>
            </p:cNvSpPr>
            <p:nvPr/>
          </p:nvSpPr>
          <p:spPr bwMode="auto">
            <a:xfrm>
              <a:off x="2160" y="1392"/>
              <a:ext cx="1200" cy="816"/>
            </a:xfrm>
            <a:prstGeom prst="ellipse">
              <a:avLst/>
            </a:prstGeom>
            <a:solidFill>
              <a:srgbClr val="FFCC00"/>
            </a:solidFill>
            <a:ln w="9525">
              <a:solidFill>
                <a:schemeClr val="tx1"/>
              </a:solidFill>
              <a:round/>
              <a:headEnd/>
              <a:tailEnd/>
            </a:ln>
          </p:spPr>
          <p:txBody>
            <a:bodyPr wrap="none" anchor="ctr"/>
            <a:lstStyle/>
            <a:p>
              <a:pPr algn="ctr"/>
              <a:endParaRPr lang="es-MX"/>
            </a:p>
          </p:txBody>
        </p:sp>
        <p:sp>
          <p:nvSpPr>
            <p:cNvPr id="46090" name="Text Box 9"/>
            <p:cNvSpPr txBox="1">
              <a:spLocks noChangeArrowheads="1"/>
            </p:cNvSpPr>
            <p:nvPr/>
          </p:nvSpPr>
          <p:spPr bwMode="auto">
            <a:xfrm>
              <a:off x="2386" y="1427"/>
              <a:ext cx="727" cy="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200" b="1" i="1"/>
                <a:t>Objeto 2</a:t>
              </a:r>
              <a:endParaRPr lang="en-US" sz="2200" i="1"/>
            </a:p>
            <a:p>
              <a:r>
                <a:rPr lang="en-US" sz="2200" i="1"/>
                <a:t>Pesa </a:t>
              </a:r>
              <a:r>
                <a:rPr lang="en-US" sz="2200" b="1" i="1"/>
                <a:t>12</a:t>
              </a:r>
              <a:endParaRPr lang="en-US" sz="2200" i="1"/>
            </a:p>
            <a:p>
              <a:r>
                <a:rPr lang="en-US" sz="2200" i="1"/>
                <a:t>Vale </a:t>
              </a:r>
              <a:r>
                <a:rPr lang="en-US" sz="2200" b="1" i="1"/>
                <a:t>9</a:t>
              </a:r>
              <a:endParaRPr lang="en-US" i="1"/>
            </a:p>
          </p:txBody>
        </p:sp>
      </p:grpSp>
      <p:sp>
        <p:nvSpPr>
          <p:cNvPr id="46087" name="Text Box 10"/>
          <p:cNvSpPr txBox="1">
            <a:spLocks noChangeArrowheads="1"/>
          </p:cNvSpPr>
          <p:nvPr/>
        </p:nvSpPr>
        <p:spPr bwMode="auto">
          <a:xfrm>
            <a:off x="3276600" y="3733800"/>
            <a:ext cx="1250950" cy="1196975"/>
          </a:xfrm>
          <a:prstGeom prst="rect">
            <a:avLst/>
          </a:prstGeom>
          <a:solidFill>
            <a:srgbClr val="CC0000"/>
          </a:solidFill>
          <a:ln w="9525">
            <a:solidFill>
              <a:schemeClr val="tx1"/>
            </a:solidFill>
            <a:miter lim="800000"/>
            <a:headEnd/>
            <a:tailEnd/>
          </a:ln>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b="1" i="1"/>
              <a:t>Objeto 3</a:t>
            </a:r>
          </a:p>
          <a:p>
            <a:r>
              <a:rPr lang="en-US" i="1"/>
              <a:t>Pesa </a:t>
            </a:r>
            <a:r>
              <a:rPr lang="en-US" b="1" i="1"/>
              <a:t>10</a:t>
            </a:r>
            <a:endParaRPr lang="en-US" i="1"/>
          </a:p>
          <a:p>
            <a:r>
              <a:rPr lang="en-US" i="1"/>
              <a:t>Vale </a:t>
            </a:r>
            <a:r>
              <a:rPr lang="en-US" b="1" i="1"/>
              <a:t>8</a:t>
            </a:r>
            <a:endParaRPr lang="en-US" i="1"/>
          </a:p>
        </p:txBody>
      </p:sp>
      <p:sp>
        <p:nvSpPr>
          <p:cNvPr id="46088" name="AutoShape 11"/>
          <p:cNvSpPr>
            <a:spLocks noChangeArrowheads="1"/>
          </p:cNvSpPr>
          <p:nvPr/>
        </p:nvSpPr>
        <p:spPr bwMode="auto">
          <a:xfrm>
            <a:off x="6096000" y="2362200"/>
            <a:ext cx="2514600" cy="2438400"/>
          </a:xfrm>
          <a:prstGeom prst="can">
            <a:avLst>
              <a:gd name="adj" fmla="val 25000"/>
            </a:avLst>
          </a:prstGeom>
          <a:solidFill>
            <a:srgbClr val="0066CC"/>
          </a:solidFill>
          <a:ln w="9525">
            <a:solidFill>
              <a:schemeClr val="tx1"/>
            </a:solidFill>
            <a:round/>
            <a:headEnd/>
            <a:tailEnd/>
          </a:ln>
        </p:spPr>
        <p:txBody>
          <a:bodyPr wrap="none" anchor="ctr"/>
          <a:lstStyle/>
          <a:p>
            <a:pPr algn="ctr"/>
            <a:r>
              <a:rPr lang="en-US" b="1" i="1"/>
              <a:t>MOCHILA</a:t>
            </a:r>
            <a:endParaRPr lang="en-US" i="1"/>
          </a:p>
          <a:p>
            <a:pPr algn="ctr"/>
            <a:r>
              <a:rPr lang="en-US" i="1"/>
              <a:t>Capacidad </a:t>
            </a:r>
            <a:r>
              <a:rPr lang="en-US" b="1" i="1"/>
              <a:t>30</a:t>
            </a:r>
            <a:endParaRPr lang="en-US" i="1"/>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97492369-4BBB-E347-A824-CDB541C3AE91}" type="slidenum">
              <a:rPr lang="es-MX" sz="1600">
                <a:latin typeface="Arial Narrow" charset="0"/>
              </a:rPr>
              <a:pPr/>
              <a:t>45</a:t>
            </a:fld>
            <a:endParaRPr lang="es-MX" sz="1600">
              <a:latin typeface="Arial Narrow" charset="0"/>
            </a:endParaRPr>
          </a:p>
        </p:txBody>
      </p:sp>
      <p:sp>
        <p:nvSpPr>
          <p:cNvPr id="47107" name="Rectangle 2"/>
          <p:cNvSpPr>
            <a:spLocks noGrp="1" noChangeArrowheads="1"/>
          </p:cNvSpPr>
          <p:nvPr>
            <p:ph type="title"/>
          </p:nvPr>
        </p:nvSpPr>
        <p:spPr/>
        <p:txBody>
          <a:bodyPr/>
          <a:lstStyle/>
          <a:p>
            <a:r>
              <a:rPr lang="es-MX" sz="4000">
                <a:latin typeface="Tahoma" charset="0"/>
              </a:rPr>
              <a:t>Seleccionando </a:t>
            </a:r>
            <a:br>
              <a:rPr lang="es-MX" sz="4000">
                <a:latin typeface="Tahoma" charset="0"/>
              </a:rPr>
            </a:br>
            <a:r>
              <a:rPr lang="es-MX" sz="4000">
                <a:latin typeface="Tahoma" charset="0"/>
              </a:rPr>
              <a:t>el peso menor...</a:t>
            </a:r>
          </a:p>
        </p:txBody>
      </p:sp>
      <p:sp>
        <p:nvSpPr>
          <p:cNvPr id="47108" name="Rectangle 3"/>
          <p:cNvSpPr>
            <a:spLocks noGrp="1" noChangeArrowheads="1"/>
          </p:cNvSpPr>
          <p:nvPr>
            <p:ph type="body" idx="1"/>
          </p:nvPr>
        </p:nvSpPr>
        <p:spPr>
          <a:xfrm>
            <a:off x="838200" y="5257800"/>
            <a:ext cx="7467600" cy="1143000"/>
          </a:xfrm>
        </p:spPr>
        <p:txBody>
          <a:bodyPr/>
          <a:lstStyle/>
          <a:p>
            <a:r>
              <a:rPr lang="es-MX">
                <a:latin typeface="Arial Narrow" charset="0"/>
              </a:rPr>
              <a:t>Solución: </a:t>
            </a:r>
            <a:r>
              <a:rPr lang="es-MX" i="1">
                <a:latin typeface="Times New Roman" charset="0"/>
              </a:rPr>
              <a:t>Objetos 2</a:t>
            </a:r>
            <a:r>
              <a:rPr lang="es-MX">
                <a:latin typeface="Arial Narrow" charset="0"/>
              </a:rPr>
              <a:t> y </a:t>
            </a:r>
            <a:r>
              <a:rPr lang="es-MX" i="1">
                <a:latin typeface="Times New Roman" charset="0"/>
              </a:rPr>
              <a:t>3</a:t>
            </a:r>
            <a:r>
              <a:rPr lang="es-MX">
                <a:latin typeface="Arial Narrow" charset="0"/>
              </a:rPr>
              <a:t>, acumulan </a:t>
            </a:r>
            <a:r>
              <a:rPr lang="es-MX" b="1">
                <a:latin typeface="Arial Narrow" charset="0"/>
              </a:rPr>
              <a:t>5</a:t>
            </a:r>
            <a:endParaRPr lang="es-MX">
              <a:latin typeface="Arial Narrow" charset="0"/>
            </a:endParaRPr>
          </a:p>
          <a:p>
            <a:r>
              <a:rPr lang="es-MX">
                <a:latin typeface="Arial Narrow" charset="0"/>
              </a:rPr>
              <a:t>Solución óptima: </a:t>
            </a:r>
            <a:r>
              <a:rPr lang="es-MX" i="1">
                <a:latin typeface="Times New Roman" charset="0"/>
              </a:rPr>
              <a:t>Objeto 1</a:t>
            </a:r>
            <a:r>
              <a:rPr lang="es-MX">
                <a:latin typeface="Arial Narrow" charset="0"/>
              </a:rPr>
              <a:t>, acumula </a:t>
            </a:r>
            <a:r>
              <a:rPr lang="es-MX" b="1">
                <a:latin typeface="Arial Narrow" charset="0"/>
              </a:rPr>
              <a:t>10</a:t>
            </a:r>
          </a:p>
        </p:txBody>
      </p:sp>
      <p:grpSp>
        <p:nvGrpSpPr>
          <p:cNvPr id="47109" name="Group 4"/>
          <p:cNvGrpSpPr>
            <a:grpSpLocks/>
          </p:cNvGrpSpPr>
          <p:nvPr/>
        </p:nvGrpSpPr>
        <p:grpSpPr bwMode="auto">
          <a:xfrm>
            <a:off x="1371600" y="2133600"/>
            <a:ext cx="1981200" cy="1905000"/>
            <a:chOff x="672" y="1440"/>
            <a:chExt cx="1248" cy="1200"/>
          </a:xfrm>
        </p:grpSpPr>
        <p:sp>
          <p:nvSpPr>
            <p:cNvPr id="47114" name="Oval 5"/>
            <p:cNvSpPr>
              <a:spLocks noChangeArrowheads="1"/>
            </p:cNvSpPr>
            <p:nvPr/>
          </p:nvSpPr>
          <p:spPr bwMode="auto">
            <a:xfrm>
              <a:off x="672" y="1440"/>
              <a:ext cx="1248" cy="1200"/>
            </a:xfrm>
            <a:prstGeom prst="ellipse">
              <a:avLst/>
            </a:prstGeom>
            <a:solidFill>
              <a:srgbClr val="669900"/>
            </a:solidFill>
            <a:ln w="9525">
              <a:solidFill>
                <a:schemeClr val="tx1"/>
              </a:solidFill>
              <a:round/>
              <a:headEnd/>
              <a:tailEnd/>
            </a:ln>
          </p:spPr>
          <p:txBody>
            <a:bodyPr wrap="none" anchor="ctr"/>
            <a:lstStyle/>
            <a:p>
              <a:pPr algn="ctr"/>
              <a:endParaRPr lang="es-MX"/>
            </a:p>
          </p:txBody>
        </p:sp>
        <p:sp>
          <p:nvSpPr>
            <p:cNvPr id="47115" name="Text Box 6"/>
            <p:cNvSpPr txBox="1">
              <a:spLocks noChangeArrowheads="1"/>
            </p:cNvSpPr>
            <p:nvPr/>
          </p:nvSpPr>
          <p:spPr bwMode="auto">
            <a:xfrm>
              <a:off x="946" y="1680"/>
              <a:ext cx="782"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b="1" i="1"/>
                <a:t>Objeto 1</a:t>
              </a:r>
            </a:p>
            <a:p>
              <a:r>
                <a:rPr lang="en-US" i="1"/>
                <a:t>Pesa </a:t>
              </a:r>
              <a:r>
                <a:rPr lang="en-US" b="1" i="1"/>
                <a:t>30</a:t>
              </a:r>
              <a:endParaRPr lang="en-US" i="1"/>
            </a:p>
            <a:p>
              <a:r>
                <a:rPr lang="en-US" i="1"/>
                <a:t>Vale </a:t>
              </a:r>
              <a:r>
                <a:rPr lang="en-US" b="1" i="1"/>
                <a:t>10</a:t>
              </a:r>
              <a:endParaRPr lang="en-US" i="1"/>
            </a:p>
          </p:txBody>
        </p:sp>
      </p:grpSp>
      <p:sp>
        <p:nvSpPr>
          <p:cNvPr id="47110" name="Oval 8"/>
          <p:cNvSpPr>
            <a:spLocks noChangeArrowheads="1"/>
          </p:cNvSpPr>
          <p:nvPr/>
        </p:nvSpPr>
        <p:spPr bwMode="auto">
          <a:xfrm>
            <a:off x="3429000" y="2209800"/>
            <a:ext cx="1905000" cy="1295400"/>
          </a:xfrm>
          <a:prstGeom prst="ellipse">
            <a:avLst/>
          </a:prstGeom>
          <a:solidFill>
            <a:srgbClr val="CC0000"/>
          </a:solidFill>
          <a:ln w="9525">
            <a:solidFill>
              <a:schemeClr val="tx1"/>
            </a:solidFill>
            <a:round/>
            <a:headEnd/>
            <a:tailEnd/>
          </a:ln>
        </p:spPr>
        <p:txBody>
          <a:bodyPr wrap="none" anchor="ctr"/>
          <a:lstStyle/>
          <a:p>
            <a:pPr algn="ctr"/>
            <a:endParaRPr lang="es-MX"/>
          </a:p>
        </p:txBody>
      </p:sp>
      <p:sp>
        <p:nvSpPr>
          <p:cNvPr id="47111" name="Text Box 9"/>
          <p:cNvSpPr txBox="1">
            <a:spLocks noChangeArrowheads="1"/>
          </p:cNvSpPr>
          <p:nvPr/>
        </p:nvSpPr>
        <p:spPr bwMode="auto">
          <a:xfrm>
            <a:off x="3787775" y="2265363"/>
            <a:ext cx="1154113"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200" b="1" i="1"/>
              <a:t>Objeto 2</a:t>
            </a:r>
            <a:endParaRPr lang="en-US" sz="2200" i="1"/>
          </a:p>
          <a:p>
            <a:r>
              <a:rPr lang="en-US" sz="2200" i="1"/>
              <a:t>Pesa </a:t>
            </a:r>
            <a:r>
              <a:rPr lang="en-US" sz="2200" b="1" i="1"/>
              <a:t>12</a:t>
            </a:r>
            <a:endParaRPr lang="en-US" sz="2200" i="1"/>
          </a:p>
          <a:p>
            <a:r>
              <a:rPr lang="en-US" sz="2200" i="1"/>
              <a:t>Vale </a:t>
            </a:r>
            <a:r>
              <a:rPr lang="en-US" sz="2200" b="1" i="1"/>
              <a:t>3</a:t>
            </a:r>
            <a:endParaRPr lang="en-US" i="1"/>
          </a:p>
        </p:txBody>
      </p:sp>
      <p:sp>
        <p:nvSpPr>
          <p:cNvPr id="47112" name="Text Box 10"/>
          <p:cNvSpPr txBox="1">
            <a:spLocks noChangeArrowheads="1"/>
          </p:cNvSpPr>
          <p:nvPr/>
        </p:nvSpPr>
        <p:spPr bwMode="auto">
          <a:xfrm>
            <a:off x="3276600" y="3733800"/>
            <a:ext cx="1250950" cy="1196975"/>
          </a:xfrm>
          <a:prstGeom prst="rect">
            <a:avLst/>
          </a:prstGeom>
          <a:solidFill>
            <a:srgbClr val="FFCC00"/>
          </a:solidFill>
          <a:ln w="9525">
            <a:solidFill>
              <a:schemeClr val="tx1"/>
            </a:solidFill>
            <a:miter lim="800000"/>
            <a:headEnd/>
            <a:tailEnd/>
          </a:ln>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b="1" i="1"/>
              <a:t>Objeto 3</a:t>
            </a:r>
          </a:p>
          <a:p>
            <a:r>
              <a:rPr lang="en-US" i="1"/>
              <a:t>Pesa </a:t>
            </a:r>
            <a:r>
              <a:rPr lang="en-US" b="1" i="1"/>
              <a:t>10</a:t>
            </a:r>
            <a:endParaRPr lang="en-US" i="1"/>
          </a:p>
          <a:p>
            <a:r>
              <a:rPr lang="en-US" i="1"/>
              <a:t>Vale </a:t>
            </a:r>
            <a:r>
              <a:rPr lang="en-US" b="1" i="1"/>
              <a:t>2</a:t>
            </a:r>
            <a:endParaRPr lang="en-US" i="1"/>
          </a:p>
        </p:txBody>
      </p:sp>
      <p:sp>
        <p:nvSpPr>
          <p:cNvPr id="47113" name="AutoShape 11"/>
          <p:cNvSpPr>
            <a:spLocks noChangeArrowheads="1"/>
          </p:cNvSpPr>
          <p:nvPr/>
        </p:nvSpPr>
        <p:spPr bwMode="auto">
          <a:xfrm>
            <a:off x="6096000" y="2362200"/>
            <a:ext cx="2514600" cy="2438400"/>
          </a:xfrm>
          <a:prstGeom prst="can">
            <a:avLst>
              <a:gd name="adj" fmla="val 25000"/>
            </a:avLst>
          </a:prstGeom>
          <a:solidFill>
            <a:srgbClr val="0066CC"/>
          </a:solidFill>
          <a:ln w="9525">
            <a:solidFill>
              <a:schemeClr val="tx1"/>
            </a:solidFill>
            <a:round/>
            <a:headEnd/>
            <a:tailEnd/>
          </a:ln>
        </p:spPr>
        <p:txBody>
          <a:bodyPr wrap="none" anchor="ctr"/>
          <a:lstStyle/>
          <a:p>
            <a:pPr algn="ctr"/>
            <a:r>
              <a:rPr lang="en-US" b="1" i="1"/>
              <a:t>MOCHILA</a:t>
            </a:r>
            <a:endParaRPr lang="en-US" i="1"/>
          </a:p>
          <a:p>
            <a:pPr algn="ctr"/>
            <a:r>
              <a:rPr lang="en-US" i="1"/>
              <a:t>Capacidad </a:t>
            </a:r>
            <a:r>
              <a:rPr lang="en-US" b="1" i="1"/>
              <a:t>30</a:t>
            </a:r>
            <a:endParaRPr lang="en-US" i="1"/>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EBC9B1F5-1863-7A42-8A49-1AB3677BB975}" type="slidenum">
              <a:rPr lang="es-MX" sz="1600">
                <a:latin typeface="Arial Narrow" charset="0"/>
              </a:rPr>
              <a:pPr/>
              <a:t>46</a:t>
            </a:fld>
            <a:endParaRPr lang="es-MX" sz="1600">
              <a:latin typeface="Arial Narrow" charset="0"/>
            </a:endParaRPr>
          </a:p>
        </p:txBody>
      </p:sp>
      <p:sp>
        <p:nvSpPr>
          <p:cNvPr id="48131" name="Rectangle 2"/>
          <p:cNvSpPr>
            <a:spLocks noGrp="1" noChangeArrowheads="1"/>
          </p:cNvSpPr>
          <p:nvPr>
            <p:ph type="title"/>
          </p:nvPr>
        </p:nvSpPr>
        <p:spPr>
          <a:xfrm>
            <a:off x="2133600" y="381000"/>
            <a:ext cx="6477000" cy="1143000"/>
          </a:xfrm>
        </p:spPr>
        <p:txBody>
          <a:bodyPr/>
          <a:lstStyle/>
          <a:p>
            <a:r>
              <a:rPr lang="es-MX" sz="3600" b="1">
                <a:latin typeface="Tahoma" charset="0"/>
              </a:rPr>
              <a:t>NUEVA PROPUESTA</a:t>
            </a:r>
            <a:r>
              <a:rPr lang="es-MX" sz="3600">
                <a:latin typeface="Tahoma" charset="0"/>
              </a:rPr>
              <a:t>: Seleccionar el valor mayor por unidad de peso </a:t>
            </a:r>
          </a:p>
        </p:txBody>
      </p:sp>
      <p:sp>
        <p:nvSpPr>
          <p:cNvPr id="48132" name="Rectangle 3"/>
          <p:cNvSpPr>
            <a:spLocks noGrp="1" noChangeArrowheads="1"/>
          </p:cNvSpPr>
          <p:nvPr>
            <p:ph type="body" idx="1"/>
          </p:nvPr>
        </p:nvSpPr>
        <p:spPr>
          <a:xfrm>
            <a:off x="685800" y="5410200"/>
            <a:ext cx="7772400" cy="1143000"/>
          </a:xfrm>
        </p:spPr>
        <p:txBody>
          <a:bodyPr/>
          <a:lstStyle/>
          <a:p>
            <a:r>
              <a:rPr lang="es-MX">
                <a:latin typeface="Arial Narrow" charset="0"/>
              </a:rPr>
              <a:t>Solución: </a:t>
            </a:r>
            <a:r>
              <a:rPr lang="es-MX" i="1">
                <a:latin typeface="Times New Roman" charset="0"/>
              </a:rPr>
              <a:t>Objetos 1</a:t>
            </a:r>
            <a:r>
              <a:rPr lang="es-MX">
                <a:latin typeface="Arial Narrow" charset="0"/>
              </a:rPr>
              <a:t> y </a:t>
            </a:r>
            <a:r>
              <a:rPr lang="es-MX" i="1">
                <a:latin typeface="Times New Roman" charset="0"/>
              </a:rPr>
              <a:t>3</a:t>
            </a:r>
            <a:r>
              <a:rPr lang="es-MX">
                <a:latin typeface="Arial Narrow" charset="0"/>
              </a:rPr>
              <a:t>, acumulan </a:t>
            </a:r>
            <a:r>
              <a:rPr lang="es-MX" b="1">
                <a:latin typeface="Arial Narrow" charset="0"/>
              </a:rPr>
              <a:t>$190</a:t>
            </a:r>
            <a:endParaRPr lang="es-MX">
              <a:latin typeface="Arial Narrow" charset="0"/>
            </a:endParaRPr>
          </a:p>
          <a:p>
            <a:r>
              <a:rPr lang="es-MX">
                <a:latin typeface="Arial Narrow" charset="0"/>
              </a:rPr>
              <a:t>Solución óptima: </a:t>
            </a:r>
            <a:r>
              <a:rPr lang="es-MX" i="1">
                <a:latin typeface="Times New Roman" charset="0"/>
              </a:rPr>
              <a:t>Objetos 2</a:t>
            </a:r>
            <a:r>
              <a:rPr lang="es-MX">
                <a:latin typeface="Arial Narrow" charset="0"/>
              </a:rPr>
              <a:t> y </a:t>
            </a:r>
            <a:r>
              <a:rPr lang="es-MX" i="1">
                <a:latin typeface="Times New Roman" charset="0"/>
              </a:rPr>
              <a:t>3</a:t>
            </a:r>
            <a:r>
              <a:rPr lang="es-MX">
                <a:latin typeface="Arial Narrow" charset="0"/>
              </a:rPr>
              <a:t>, acumulan </a:t>
            </a:r>
            <a:r>
              <a:rPr lang="es-MX" b="1">
                <a:latin typeface="Arial Narrow" charset="0"/>
              </a:rPr>
              <a:t>$200</a:t>
            </a:r>
          </a:p>
        </p:txBody>
      </p:sp>
      <p:grpSp>
        <p:nvGrpSpPr>
          <p:cNvPr id="48133" name="Group 4"/>
          <p:cNvGrpSpPr>
            <a:grpSpLocks/>
          </p:cNvGrpSpPr>
          <p:nvPr/>
        </p:nvGrpSpPr>
        <p:grpSpPr bwMode="auto">
          <a:xfrm>
            <a:off x="1371600" y="2133600"/>
            <a:ext cx="1981200" cy="1905000"/>
            <a:chOff x="672" y="1440"/>
            <a:chExt cx="1248" cy="1200"/>
          </a:xfrm>
        </p:grpSpPr>
        <p:sp>
          <p:nvSpPr>
            <p:cNvPr id="48145" name="Oval 5"/>
            <p:cNvSpPr>
              <a:spLocks noChangeArrowheads="1"/>
            </p:cNvSpPr>
            <p:nvPr/>
          </p:nvSpPr>
          <p:spPr bwMode="auto">
            <a:xfrm>
              <a:off x="672" y="1440"/>
              <a:ext cx="1248" cy="1200"/>
            </a:xfrm>
            <a:prstGeom prst="ellipse">
              <a:avLst/>
            </a:prstGeom>
            <a:solidFill>
              <a:srgbClr val="669900"/>
            </a:solidFill>
            <a:ln w="9525">
              <a:solidFill>
                <a:schemeClr val="tx1"/>
              </a:solidFill>
              <a:round/>
              <a:headEnd/>
              <a:tailEnd/>
            </a:ln>
          </p:spPr>
          <p:txBody>
            <a:bodyPr wrap="none" anchor="ctr"/>
            <a:lstStyle/>
            <a:p>
              <a:pPr algn="ctr"/>
              <a:endParaRPr lang="es-MX"/>
            </a:p>
          </p:txBody>
        </p:sp>
        <p:sp>
          <p:nvSpPr>
            <p:cNvPr id="48146" name="Text Box 6"/>
            <p:cNvSpPr txBox="1">
              <a:spLocks noChangeArrowheads="1"/>
            </p:cNvSpPr>
            <p:nvPr/>
          </p:nvSpPr>
          <p:spPr bwMode="auto">
            <a:xfrm>
              <a:off x="946" y="1680"/>
              <a:ext cx="803"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b="1" i="1"/>
                <a:t>Objeto 1</a:t>
              </a:r>
            </a:p>
            <a:p>
              <a:r>
                <a:rPr lang="en-US" i="1"/>
                <a:t>Pesa </a:t>
              </a:r>
              <a:r>
                <a:rPr lang="en-US" b="1" i="1"/>
                <a:t>5</a:t>
              </a:r>
              <a:endParaRPr lang="en-US" i="1"/>
            </a:p>
            <a:p>
              <a:r>
                <a:rPr lang="en-US" i="1"/>
                <a:t>Vale $</a:t>
              </a:r>
              <a:r>
                <a:rPr lang="en-US" b="1" i="1"/>
                <a:t>50</a:t>
              </a:r>
              <a:endParaRPr lang="en-US" i="1"/>
            </a:p>
          </p:txBody>
        </p:sp>
      </p:grpSp>
      <p:grpSp>
        <p:nvGrpSpPr>
          <p:cNvPr id="48134" name="Group 7"/>
          <p:cNvGrpSpPr>
            <a:grpSpLocks/>
          </p:cNvGrpSpPr>
          <p:nvPr/>
        </p:nvGrpSpPr>
        <p:grpSpPr bwMode="auto">
          <a:xfrm>
            <a:off x="3429000" y="2209800"/>
            <a:ext cx="1905000" cy="1295400"/>
            <a:chOff x="2160" y="1392"/>
            <a:chExt cx="1200" cy="816"/>
          </a:xfrm>
        </p:grpSpPr>
        <p:sp>
          <p:nvSpPr>
            <p:cNvPr id="48143" name="Oval 8"/>
            <p:cNvSpPr>
              <a:spLocks noChangeArrowheads="1"/>
            </p:cNvSpPr>
            <p:nvPr/>
          </p:nvSpPr>
          <p:spPr bwMode="auto">
            <a:xfrm>
              <a:off x="2160" y="1392"/>
              <a:ext cx="1200" cy="816"/>
            </a:xfrm>
            <a:prstGeom prst="ellipse">
              <a:avLst/>
            </a:prstGeom>
            <a:solidFill>
              <a:srgbClr val="FFCC00"/>
            </a:solidFill>
            <a:ln w="9525">
              <a:solidFill>
                <a:schemeClr val="tx1"/>
              </a:solidFill>
              <a:round/>
              <a:headEnd/>
              <a:tailEnd/>
            </a:ln>
          </p:spPr>
          <p:txBody>
            <a:bodyPr wrap="none" anchor="ctr"/>
            <a:lstStyle/>
            <a:p>
              <a:pPr algn="ctr"/>
              <a:endParaRPr lang="es-MX"/>
            </a:p>
          </p:txBody>
        </p:sp>
        <p:sp>
          <p:nvSpPr>
            <p:cNvPr id="48144" name="Text Box 9"/>
            <p:cNvSpPr txBox="1">
              <a:spLocks noChangeArrowheads="1"/>
            </p:cNvSpPr>
            <p:nvPr/>
          </p:nvSpPr>
          <p:spPr bwMode="auto">
            <a:xfrm>
              <a:off x="2386" y="1427"/>
              <a:ext cx="747" cy="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200" b="1" i="1"/>
                <a:t>Objeto 2</a:t>
              </a:r>
              <a:endParaRPr lang="en-US" sz="2200" i="1"/>
            </a:p>
            <a:p>
              <a:r>
                <a:rPr lang="en-US" sz="2200" i="1"/>
                <a:t>Pesa </a:t>
              </a:r>
              <a:r>
                <a:rPr lang="en-US" sz="2200" b="1" i="1"/>
                <a:t>10</a:t>
              </a:r>
              <a:endParaRPr lang="en-US" sz="2200" i="1"/>
            </a:p>
            <a:p>
              <a:r>
                <a:rPr lang="en-US" sz="2200" i="1"/>
                <a:t>Vale </a:t>
              </a:r>
              <a:r>
                <a:rPr lang="en-US" sz="2200" b="1" i="1"/>
                <a:t>$60</a:t>
              </a:r>
              <a:endParaRPr lang="en-US" i="1"/>
            </a:p>
          </p:txBody>
        </p:sp>
      </p:grpSp>
      <p:sp>
        <p:nvSpPr>
          <p:cNvPr id="48135" name="Text Box 10"/>
          <p:cNvSpPr txBox="1">
            <a:spLocks noChangeArrowheads="1"/>
          </p:cNvSpPr>
          <p:nvPr/>
        </p:nvSpPr>
        <p:spPr bwMode="auto">
          <a:xfrm>
            <a:off x="3276600" y="3733800"/>
            <a:ext cx="1436688" cy="1196975"/>
          </a:xfrm>
          <a:prstGeom prst="rect">
            <a:avLst/>
          </a:prstGeom>
          <a:solidFill>
            <a:srgbClr val="CC0000"/>
          </a:solidFill>
          <a:ln w="9525">
            <a:solidFill>
              <a:schemeClr val="tx1"/>
            </a:solidFill>
            <a:miter lim="800000"/>
            <a:headEnd/>
            <a:tailEnd/>
          </a:ln>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b="1" i="1"/>
              <a:t>Objeto 3</a:t>
            </a:r>
          </a:p>
          <a:p>
            <a:r>
              <a:rPr lang="en-US" i="1"/>
              <a:t>Pesa </a:t>
            </a:r>
            <a:r>
              <a:rPr lang="en-US" b="1" i="1"/>
              <a:t>20</a:t>
            </a:r>
            <a:endParaRPr lang="en-US" i="1"/>
          </a:p>
          <a:p>
            <a:r>
              <a:rPr lang="en-US" i="1"/>
              <a:t>Vale </a:t>
            </a:r>
            <a:r>
              <a:rPr lang="en-US" b="1" i="1"/>
              <a:t>$140</a:t>
            </a:r>
            <a:endParaRPr lang="en-US" i="1"/>
          </a:p>
        </p:txBody>
      </p:sp>
      <p:sp>
        <p:nvSpPr>
          <p:cNvPr id="48136" name="AutoShape 11"/>
          <p:cNvSpPr>
            <a:spLocks noChangeArrowheads="1"/>
          </p:cNvSpPr>
          <p:nvPr/>
        </p:nvSpPr>
        <p:spPr bwMode="auto">
          <a:xfrm>
            <a:off x="6324600" y="2667000"/>
            <a:ext cx="2514600" cy="2438400"/>
          </a:xfrm>
          <a:prstGeom prst="can">
            <a:avLst>
              <a:gd name="adj" fmla="val 25000"/>
            </a:avLst>
          </a:prstGeom>
          <a:solidFill>
            <a:srgbClr val="0066CC"/>
          </a:solidFill>
          <a:ln w="9525">
            <a:solidFill>
              <a:schemeClr val="tx1"/>
            </a:solidFill>
            <a:round/>
            <a:headEnd/>
            <a:tailEnd/>
          </a:ln>
        </p:spPr>
        <p:txBody>
          <a:bodyPr wrap="none" anchor="ctr"/>
          <a:lstStyle/>
          <a:p>
            <a:pPr algn="ctr"/>
            <a:r>
              <a:rPr lang="en-US" b="1" i="1"/>
              <a:t>MOCHILA</a:t>
            </a:r>
            <a:endParaRPr lang="en-US" i="1"/>
          </a:p>
          <a:p>
            <a:pPr algn="ctr"/>
            <a:r>
              <a:rPr lang="en-US" i="1"/>
              <a:t>Capacidad </a:t>
            </a:r>
            <a:r>
              <a:rPr lang="en-US" b="1" i="1"/>
              <a:t>30</a:t>
            </a:r>
            <a:endParaRPr lang="en-US" i="1"/>
          </a:p>
        </p:txBody>
      </p:sp>
      <p:sp>
        <p:nvSpPr>
          <p:cNvPr id="48137" name="Text Box 12"/>
          <p:cNvSpPr txBox="1">
            <a:spLocks noChangeArrowheads="1"/>
          </p:cNvSpPr>
          <p:nvPr/>
        </p:nvSpPr>
        <p:spPr bwMode="auto">
          <a:xfrm>
            <a:off x="441325" y="4305300"/>
            <a:ext cx="2343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i="1"/>
              <a:t>$10 por unidad de peso</a:t>
            </a:r>
          </a:p>
        </p:txBody>
      </p:sp>
      <p:sp>
        <p:nvSpPr>
          <p:cNvPr id="48138" name="Text Box 13"/>
          <p:cNvSpPr txBox="1">
            <a:spLocks noChangeArrowheads="1"/>
          </p:cNvSpPr>
          <p:nvPr/>
        </p:nvSpPr>
        <p:spPr bwMode="auto">
          <a:xfrm>
            <a:off x="2876550" y="5029200"/>
            <a:ext cx="2228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b="1" i="1"/>
              <a:t>$7</a:t>
            </a:r>
            <a:r>
              <a:rPr lang="en-US" sz="1800" i="1"/>
              <a:t> por unidad de peso</a:t>
            </a:r>
          </a:p>
        </p:txBody>
      </p:sp>
      <p:sp>
        <p:nvSpPr>
          <p:cNvPr id="48139" name="Text Box 14"/>
          <p:cNvSpPr txBox="1">
            <a:spLocks noChangeArrowheads="1"/>
          </p:cNvSpPr>
          <p:nvPr/>
        </p:nvSpPr>
        <p:spPr bwMode="auto">
          <a:xfrm>
            <a:off x="5486400" y="2133600"/>
            <a:ext cx="2228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i="1"/>
              <a:t>$6 por unidad de peso</a:t>
            </a:r>
          </a:p>
        </p:txBody>
      </p:sp>
      <p:sp>
        <p:nvSpPr>
          <p:cNvPr id="48140" name="Line 15"/>
          <p:cNvSpPr>
            <a:spLocks noChangeShapeType="1"/>
          </p:cNvSpPr>
          <p:nvPr/>
        </p:nvSpPr>
        <p:spPr bwMode="auto">
          <a:xfrm flipV="1">
            <a:off x="762000" y="3657600"/>
            <a:ext cx="7620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141" name="Line 16"/>
          <p:cNvSpPr>
            <a:spLocks noChangeShapeType="1"/>
          </p:cNvSpPr>
          <p:nvPr/>
        </p:nvSpPr>
        <p:spPr bwMode="auto">
          <a:xfrm flipV="1">
            <a:off x="3048000" y="4724400"/>
            <a:ext cx="228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142" name="Line 17"/>
          <p:cNvSpPr>
            <a:spLocks noChangeShapeType="1"/>
          </p:cNvSpPr>
          <p:nvPr/>
        </p:nvSpPr>
        <p:spPr bwMode="auto">
          <a:xfrm flipH="1">
            <a:off x="5181600" y="2286000"/>
            <a:ext cx="3048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F4136940-CF64-0C47-827D-4AF180064BB0}" type="slidenum">
              <a:rPr lang="es-MX" sz="1600">
                <a:latin typeface="Arial Narrow" charset="0"/>
              </a:rPr>
              <a:pPr/>
              <a:t>47</a:t>
            </a:fld>
            <a:endParaRPr lang="es-MX" sz="1600">
              <a:latin typeface="Arial Narrow" charset="0"/>
            </a:endParaRPr>
          </a:p>
        </p:txBody>
      </p:sp>
      <p:sp>
        <p:nvSpPr>
          <p:cNvPr id="49155" name="Rectangle 2"/>
          <p:cNvSpPr>
            <a:spLocks noGrp="1" noChangeArrowheads="1"/>
          </p:cNvSpPr>
          <p:nvPr>
            <p:ph type="title"/>
          </p:nvPr>
        </p:nvSpPr>
        <p:spPr/>
        <p:txBody>
          <a:bodyPr/>
          <a:lstStyle/>
          <a:p>
            <a:r>
              <a:rPr lang="es-MX">
                <a:latin typeface="Tahoma" charset="0"/>
              </a:rPr>
              <a:t>Conclusión (Voraz)...</a:t>
            </a:r>
          </a:p>
        </p:txBody>
      </p:sp>
      <p:sp>
        <p:nvSpPr>
          <p:cNvPr id="211971" name="Rectangle 3"/>
          <p:cNvSpPr>
            <a:spLocks noGrp="1" noChangeArrowheads="1"/>
          </p:cNvSpPr>
          <p:nvPr>
            <p:ph type="body" idx="1"/>
          </p:nvPr>
        </p:nvSpPr>
        <p:spPr>
          <a:xfrm>
            <a:off x="228600" y="1981200"/>
            <a:ext cx="8686800" cy="4114800"/>
          </a:xfrm>
        </p:spPr>
        <p:txBody>
          <a:bodyPr/>
          <a:lstStyle/>
          <a:p>
            <a:r>
              <a:rPr lang="es-MX">
                <a:latin typeface="Arial Narrow" charset="0"/>
              </a:rPr>
              <a:t>No hay una solución “greedy” que resuelva el problema… (por contraejemplo se demostró)…</a:t>
            </a:r>
          </a:p>
          <a:p>
            <a:r>
              <a:rPr lang="es-MX" b="1" i="1">
                <a:latin typeface="Arial Narrow" charset="0"/>
              </a:rPr>
              <a:t>¿Qué pasaría si los objetos se pueden fraccionar?</a:t>
            </a:r>
          </a:p>
          <a:p>
            <a:pPr lvl="1"/>
            <a:r>
              <a:rPr lang="es-MX">
                <a:latin typeface="Arial Narrow" charset="0"/>
              </a:rPr>
              <a:t>La mochila se puede llenar en forma óptima, utilizando la última propuesta de selección (valor mayor por unidad de peso), y llenando la mochila con la fracción correspondiente al siguiente objeto…</a:t>
            </a:r>
          </a:p>
          <a:p>
            <a:pPr lvl="1"/>
            <a:r>
              <a:rPr lang="es-MX">
                <a:latin typeface="Arial Narrow" charset="0"/>
              </a:rPr>
              <a:t>En este caso el algoritmo voraz funciona… y tiene un comportamiento de </a:t>
            </a:r>
            <a:r>
              <a:rPr lang="es-MX" b="1">
                <a:latin typeface="Arial Narrow" charset="0"/>
              </a:rPr>
              <a:t>O(n log</a:t>
            </a:r>
            <a:r>
              <a:rPr lang="es-MX" b="1" baseline="-25000">
                <a:latin typeface="Arial Narrow" charset="0"/>
              </a:rPr>
              <a:t>2</a:t>
            </a:r>
            <a:r>
              <a:rPr lang="es-MX" b="1">
                <a:latin typeface="Arial Narrow" charset="0"/>
              </a:rPr>
              <a:t> n).</a:t>
            </a:r>
            <a:endParaRPr lang="es-MX">
              <a:latin typeface="Arial Narro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anim calcmode="lin" valueType="num">
                                      <p:cBhvr additive="base">
                                        <p:cTn id="7" dur="500" fill="hold"/>
                                        <p:tgtEl>
                                          <p:spTgt spid="2119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197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1971">
                                            <p:txEl>
                                              <p:pRg st="1" end="1"/>
                                            </p:txEl>
                                          </p:spTgt>
                                        </p:tgtEl>
                                        <p:attrNameLst>
                                          <p:attrName>style.visibility</p:attrName>
                                        </p:attrNameLst>
                                      </p:cBhvr>
                                      <p:to>
                                        <p:strVal val="visible"/>
                                      </p:to>
                                    </p:set>
                                    <p:anim calcmode="lin" valueType="num">
                                      <p:cBhvr additive="base">
                                        <p:cTn id="13" dur="500" fill="hold"/>
                                        <p:tgtEl>
                                          <p:spTgt spid="2119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197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1971">
                                            <p:txEl>
                                              <p:pRg st="2" end="2"/>
                                            </p:txEl>
                                          </p:spTgt>
                                        </p:tgtEl>
                                        <p:attrNameLst>
                                          <p:attrName>style.visibility</p:attrName>
                                        </p:attrNameLst>
                                      </p:cBhvr>
                                      <p:to>
                                        <p:strVal val="visible"/>
                                      </p:to>
                                    </p:set>
                                    <p:anim calcmode="lin" valueType="num">
                                      <p:cBhvr additive="base">
                                        <p:cTn id="19" dur="500" fill="hold"/>
                                        <p:tgtEl>
                                          <p:spTgt spid="2119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197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1971">
                                            <p:txEl>
                                              <p:pRg st="3" end="3"/>
                                            </p:txEl>
                                          </p:spTgt>
                                        </p:tgtEl>
                                        <p:attrNameLst>
                                          <p:attrName>style.visibility</p:attrName>
                                        </p:attrNameLst>
                                      </p:cBhvr>
                                      <p:to>
                                        <p:strVal val="visible"/>
                                      </p:to>
                                    </p:set>
                                    <p:anim calcmode="lin" valueType="num">
                                      <p:cBhvr additive="base">
                                        <p:cTn id="25" dur="500" fill="hold"/>
                                        <p:tgtEl>
                                          <p:spTgt spid="21197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197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21D08FD6-AAE3-7B49-88F2-6940AB093169}" type="slidenum">
              <a:rPr lang="es-MX" sz="1600">
                <a:latin typeface="Arial Narrow" charset="0"/>
              </a:rPr>
              <a:pPr/>
              <a:t>48</a:t>
            </a:fld>
            <a:endParaRPr lang="es-MX" sz="1600">
              <a:latin typeface="Arial Narrow" charset="0"/>
            </a:endParaRPr>
          </a:p>
        </p:txBody>
      </p:sp>
      <p:sp>
        <p:nvSpPr>
          <p:cNvPr id="50179" name="Rectangle 2"/>
          <p:cNvSpPr>
            <a:spLocks noGrp="1" noChangeArrowheads="1"/>
          </p:cNvSpPr>
          <p:nvPr>
            <p:ph type="title"/>
          </p:nvPr>
        </p:nvSpPr>
        <p:spPr/>
        <p:txBody>
          <a:bodyPr/>
          <a:lstStyle/>
          <a:p>
            <a:r>
              <a:rPr lang="es-MX" sz="4000">
                <a:latin typeface="Tahoma" charset="0"/>
              </a:rPr>
              <a:t>Solución con </a:t>
            </a:r>
            <a:br>
              <a:rPr lang="es-MX" sz="4000">
                <a:latin typeface="Tahoma" charset="0"/>
              </a:rPr>
            </a:br>
            <a:r>
              <a:rPr lang="es-MX" sz="4000" b="1">
                <a:latin typeface="Tahoma" charset="0"/>
              </a:rPr>
              <a:t>Programación dinámica</a:t>
            </a:r>
            <a:endParaRPr lang="es-MX" sz="4000">
              <a:latin typeface="Tahoma" charset="0"/>
            </a:endParaRPr>
          </a:p>
        </p:txBody>
      </p:sp>
      <p:sp>
        <p:nvSpPr>
          <p:cNvPr id="212995" name="Rectangle 3"/>
          <p:cNvSpPr>
            <a:spLocks noGrp="1" noChangeArrowheads="1"/>
          </p:cNvSpPr>
          <p:nvPr>
            <p:ph type="body" idx="1"/>
          </p:nvPr>
        </p:nvSpPr>
        <p:spPr>
          <a:xfrm>
            <a:off x="152400" y="2133600"/>
            <a:ext cx="8915400" cy="4114800"/>
          </a:xfrm>
        </p:spPr>
        <p:txBody>
          <a:bodyPr/>
          <a:lstStyle/>
          <a:p>
            <a:r>
              <a:rPr lang="es-MX" sz="3000" b="1" i="1">
                <a:latin typeface="Arial Narrow" charset="0"/>
              </a:rPr>
              <a:t>¿Aplica el principio de optimalidad?</a:t>
            </a:r>
            <a:endParaRPr lang="es-MX" sz="3000">
              <a:latin typeface="Arial Narrow" charset="0"/>
            </a:endParaRPr>
          </a:p>
          <a:p>
            <a:pPr lvl="1"/>
            <a:r>
              <a:rPr lang="es-MX" sz="2600">
                <a:latin typeface="Arial Narrow" charset="0"/>
              </a:rPr>
              <a:t>Sea </a:t>
            </a:r>
            <a:r>
              <a:rPr lang="es-MX" sz="2600" b="1">
                <a:latin typeface="Arial Narrow" charset="0"/>
              </a:rPr>
              <a:t>A</a:t>
            </a:r>
            <a:r>
              <a:rPr lang="es-MX" sz="2600">
                <a:latin typeface="Arial Narrow" charset="0"/>
              </a:rPr>
              <a:t> el subconjunto de objetos que maximiza el valor acumulado en la mochila (solución al problema).</a:t>
            </a:r>
          </a:p>
          <a:p>
            <a:pPr lvl="1"/>
            <a:r>
              <a:rPr lang="es-MX" sz="2600">
                <a:latin typeface="Arial Narrow" charset="0"/>
              </a:rPr>
              <a:t>Si </a:t>
            </a:r>
            <a:r>
              <a:rPr lang="es-MX" sz="2600" b="1">
                <a:latin typeface="Arial Narrow" charset="0"/>
              </a:rPr>
              <a:t>A</a:t>
            </a:r>
            <a:r>
              <a:rPr lang="es-MX" sz="2600">
                <a:latin typeface="Arial Narrow" charset="0"/>
              </a:rPr>
              <a:t> NO contiene al </a:t>
            </a:r>
            <a:r>
              <a:rPr lang="es-MX" sz="2600" i="1">
                <a:latin typeface="Arial Narrow" charset="0"/>
              </a:rPr>
              <a:t>objeto</a:t>
            </a:r>
            <a:r>
              <a:rPr lang="es-MX" sz="2600" i="1" baseline="-25000">
                <a:latin typeface="Arial Narrow" charset="0"/>
              </a:rPr>
              <a:t>n</a:t>
            </a:r>
            <a:r>
              <a:rPr lang="es-MX" sz="2600">
                <a:latin typeface="Arial Narrow" charset="0"/>
              </a:rPr>
              <a:t>, </a:t>
            </a:r>
            <a:r>
              <a:rPr lang="es-MX" sz="2600" b="1">
                <a:latin typeface="Arial Narrow" charset="0"/>
              </a:rPr>
              <a:t>A</a:t>
            </a:r>
            <a:r>
              <a:rPr lang="es-MX" sz="2600">
                <a:latin typeface="Arial Narrow" charset="0"/>
              </a:rPr>
              <a:t> es igual a la solución óptima si el problema tuviera sólo a los primeros </a:t>
            </a:r>
            <a:r>
              <a:rPr lang="es-MX" sz="2600" i="1">
                <a:latin typeface="Arial Narrow" charset="0"/>
              </a:rPr>
              <a:t>n-1</a:t>
            </a:r>
            <a:r>
              <a:rPr lang="es-MX" sz="2600">
                <a:latin typeface="Arial Narrow" charset="0"/>
              </a:rPr>
              <a:t> objetos.</a:t>
            </a:r>
          </a:p>
          <a:p>
            <a:r>
              <a:rPr lang="es-MX" sz="3000">
                <a:latin typeface="Arial Narrow" charset="0"/>
              </a:rPr>
              <a:t>Si </a:t>
            </a:r>
            <a:r>
              <a:rPr lang="es-MX" sz="3000" b="1">
                <a:latin typeface="Arial Narrow" charset="0"/>
              </a:rPr>
              <a:t>A</a:t>
            </a:r>
            <a:r>
              <a:rPr lang="es-MX" sz="3000">
                <a:latin typeface="Arial Narrow" charset="0"/>
              </a:rPr>
              <a:t> contiene al </a:t>
            </a:r>
            <a:r>
              <a:rPr lang="es-MX" sz="3000" i="1">
                <a:latin typeface="Arial Narrow" charset="0"/>
              </a:rPr>
              <a:t>objeto</a:t>
            </a:r>
            <a:r>
              <a:rPr lang="es-MX" sz="3000" i="1" baseline="-25000">
                <a:latin typeface="Arial Narrow" charset="0"/>
              </a:rPr>
              <a:t>n</a:t>
            </a:r>
            <a:r>
              <a:rPr lang="es-MX" sz="3000">
                <a:latin typeface="Arial Narrow" charset="0"/>
              </a:rPr>
              <a:t>, el valor total acumulado de </a:t>
            </a:r>
            <a:r>
              <a:rPr lang="es-MX" sz="3000" b="1">
                <a:latin typeface="Arial Narrow" charset="0"/>
              </a:rPr>
              <a:t>A</a:t>
            </a:r>
            <a:r>
              <a:rPr lang="es-MX" sz="3000">
                <a:latin typeface="Arial Narrow" charset="0"/>
              </a:rPr>
              <a:t> es igual a </a:t>
            </a:r>
            <a:r>
              <a:rPr lang="es-MX" sz="3000" i="1">
                <a:latin typeface="Arial Narrow" charset="0"/>
              </a:rPr>
              <a:t>v</a:t>
            </a:r>
            <a:r>
              <a:rPr lang="es-MX" sz="3000" i="1" baseline="-25000">
                <a:latin typeface="Arial Narrow" charset="0"/>
              </a:rPr>
              <a:t>n</a:t>
            </a:r>
            <a:r>
              <a:rPr lang="es-MX" sz="3000">
                <a:latin typeface="Arial Narrow" charset="0"/>
              </a:rPr>
              <a:t> más el valor óptimo del subconjunto formado por los primeros </a:t>
            </a:r>
            <a:r>
              <a:rPr lang="es-MX" sz="3000" i="1">
                <a:latin typeface="Arial Narrow" charset="0"/>
              </a:rPr>
              <a:t>n-1</a:t>
            </a:r>
            <a:r>
              <a:rPr lang="es-MX" sz="3000">
                <a:latin typeface="Arial Narrow" charset="0"/>
              </a:rPr>
              <a:t> objetos, con la restricción de que el peso no exceda a </a:t>
            </a:r>
            <a:r>
              <a:rPr lang="es-MX" sz="3000" i="1">
                <a:latin typeface="Arial Narrow" charset="0"/>
              </a:rPr>
              <a:t>P-p</a:t>
            </a:r>
            <a:r>
              <a:rPr lang="es-MX" sz="3000" i="1" baseline="-25000">
                <a:latin typeface="Arial Narrow" charset="0"/>
              </a:rPr>
              <a:t>n</a:t>
            </a:r>
            <a:r>
              <a:rPr lang="es-MX" sz="3000" i="1">
                <a:latin typeface="Arial Narrow" charset="0"/>
              </a:rPr>
              <a:t>.</a:t>
            </a:r>
            <a:endParaRPr lang="es-MX" sz="3000">
              <a:latin typeface="Arial Narrow"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2995">
                                            <p:txEl>
                                              <p:pRg st="1" end="1"/>
                                            </p:txEl>
                                          </p:spTgt>
                                        </p:tgtEl>
                                        <p:attrNameLst>
                                          <p:attrName>style.visibility</p:attrName>
                                        </p:attrNameLst>
                                      </p:cBhvr>
                                      <p:to>
                                        <p:strVal val="visible"/>
                                      </p:to>
                                    </p:set>
                                    <p:anim calcmode="lin" valueType="num">
                                      <p:cBhvr additive="base">
                                        <p:cTn id="7" dur="500" fill="hold"/>
                                        <p:tgtEl>
                                          <p:spTgt spid="21299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299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2995">
                                            <p:txEl>
                                              <p:pRg st="2" end="2"/>
                                            </p:txEl>
                                          </p:spTgt>
                                        </p:tgtEl>
                                        <p:attrNameLst>
                                          <p:attrName>style.visibility</p:attrName>
                                        </p:attrNameLst>
                                      </p:cBhvr>
                                      <p:to>
                                        <p:strVal val="visible"/>
                                      </p:to>
                                    </p:set>
                                    <p:anim calcmode="lin" valueType="num">
                                      <p:cBhvr additive="base">
                                        <p:cTn id="13" dur="500" fill="hold"/>
                                        <p:tgtEl>
                                          <p:spTgt spid="21299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299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2995">
                                            <p:txEl>
                                              <p:pRg st="3" end="3"/>
                                            </p:txEl>
                                          </p:spTgt>
                                        </p:tgtEl>
                                        <p:attrNameLst>
                                          <p:attrName>style.visibility</p:attrName>
                                        </p:attrNameLst>
                                      </p:cBhvr>
                                      <p:to>
                                        <p:strVal val="visible"/>
                                      </p:to>
                                    </p:set>
                                    <p:anim calcmode="lin" valueType="num">
                                      <p:cBhvr additive="base">
                                        <p:cTn id="19" dur="500" fill="hold"/>
                                        <p:tgtEl>
                                          <p:spTgt spid="21299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299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9FA0A326-F47B-924C-BC17-975457939222}" type="slidenum">
              <a:rPr lang="es-MX" sz="1600">
                <a:latin typeface="Arial Narrow" charset="0"/>
              </a:rPr>
              <a:pPr/>
              <a:t>49</a:t>
            </a:fld>
            <a:endParaRPr lang="es-MX" sz="1600">
              <a:latin typeface="Arial Narrow" charset="0"/>
            </a:endParaRPr>
          </a:p>
        </p:txBody>
      </p:sp>
      <p:sp>
        <p:nvSpPr>
          <p:cNvPr id="51203" name="Rectangle 2"/>
          <p:cNvSpPr>
            <a:spLocks noGrp="1" noChangeArrowheads="1"/>
          </p:cNvSpPr>
          <p:nvPr>
            <p:ph type="title"/>
          </p:nvPr>
        </p:nvSpPr>
        <p:spPr/>
        <p:txBody>
          <a:bodyPr/>
          <a:lstStyle/>
          <a:p>
            <a:r>
              <a:rPr lang="es-MX" sz="4000">
                <a:latin typeface="Tahoma" charset="0"/>
              </a:rPr>
              <a:t>Solución con </a:t>
            </a:r>
            <a:br>
              <a:rPr lang="es-MX" sz="4000">
                <a:latin typeface="Tahoma" charset="0"/>
              </a:rPr>
            </a:br>
            <a:r>
              <a:rPr lang="es-MX" sz="4000" b="1">
                <a:latin typeface="Tahoma" charset="0"/>
              </a:rPr>
              <a:t>Programación dinámica</a:t>
            </a:r>
            <a:endParaRPr lang="es-MX" sz="4000">
              <a:latin typeface="Tahoma" charset="0"/>
            </a:endParaRPr>
          </a:p>
        </p:txBody>
      </p:sp>
      <p:sp>
        <p:nvSpPr>
          <p:cNvPr id="214019" name="Rectangle 3"/>
          <p:cNvSpPr>
            <a:spLocks noGrp="1" noChangeArrowheads="1"/>
          </p:cNvSpPr>
          <p:nvPr>
            <p:ph type="body" idx="1"/>
          </p:nvPr>
        </p:nvSpPr>
        <p:spPr>
          <a:xfrm>
            <a:off x="228600" y="2057400"/>
            <a:ext cx="8839200" cy="4114800"/>
          </a:xfrm>
        </p:spPr>
        <p:txBody>
          <a:bodyPr/>
          <a:lstStyle/>
          <a:p>
            <a:pPr>
              <a:lnSpc>
                <a:spcPct val="90000"/>
              </a:lnSpc>
            </a:pPr>
            <a:r>
              <a:rPr lang="es-MX" sz="3000" b="1" i="1">
                <a:latin typeface="Arial Narrow" charset="0"/>
              </a:rPr>
              <a:t>¿Cuál es el planteamiento de solución recursiva?</a:t>
            </a:r>
            <a:endParaRPr lang="es-MX" sz="3000">
              <a:latin typeface="Arial Narrow" charset="0"/>
            </a:endParaRPr>
          </a:p>
          <a:p>
            <a:pPr>
              <a:lnSpc>
                <a:spcPct val="90000"/>
              </a:lnSpc>
            </a:pPr>
            <a:r>
              <a:rPr lang="es-MX" sz="3000">
                <a:latin typeface="Arial Narrow" charset="0"/>
              </a:rPr>
              <a:t>Sea </a:t>
            </a:r>
            <a:r>
              <a:rPr lang="es-MX" sz="3400" i="1">
                <a:latin typeface="Times New Roman" charset="0"/>
              </a:rPr>
              <a:t>V</a:t>
            </a:r>
            <a:r>
              <a:rPr lang="es-MX" sz="3400" i="1" baseline="-25000">
                <a:latin typeface="Times New Roman" charset="0"/>
              </a:rPr>
              <a:t>i,p</a:t>
            </a:r>
            <a:r>
              <a:rPr lang="es-MX" sz="3000">
                <a:latin typeface="Arial Narrow" charset="0"/>
              </a:rPr>
              <a:t> el valor acumulado óptimo para los objetos de 1 a </a:t>
            </a:r>
            <a:r>
              <a:rPr lang="es-MX" sz="3000" i="1">
                <a:latin typeface="Times New Roman" charset="0"/>
              </a:rPr>
              <a:t>i</a:t>
            </a:r>
            <a:r>
              <a:rPr lang="es-MX" sz="3000">
                <a:latin typeface="Arial Narrow" charset="0"/>
              </a:rPr>
              <a:t>, sin exceder al peso </a:t>
            </a:r>
            <a:r>
              <a:rPr lang="es-MX" sz="3000" i="1">
                <a:latin typeface="Times New Roman" charset="0"/>
              </a:rPr>
              <a:t>p</a:t>
            </a:r>
            <a:r>
              <a:rPr lang="es-MX" sz="3000">
                <a:latin typeface="Arial Narrow" charset="0"/>
              </a:rPr>
              <a:t>.</a:t>
            </a:r>
          </a:p>
          <a:p>
            <a:pPr>
              <a:lnSpc>
                <a:spcPct val="90000"/>
              </a:lnSpc>
            </a:pPr>
            <a:r>
              <a:rPr lang="es-MX" sz="3000">
                <a:latin typeface="Arial Narrow" charset="0"/>
              </a:rPr>
              <a:t>La solución a encontrar es </a:t>
            </a:r>
            <a:r>
              <a:rPr lang="es-MX" sz="3400" i="1">
                <a:latin typeface="Times New Roman" charset="0"/>
              </a:rPr>
              <a:t>V</a:t>
            </a:r>
            <a:r>
              <a:rPr lang="es-MX" sz="3400" i="1" baseline="-25000">
                <a:latin typeface="Times New Roman" charset="0"/>
              </a:rPr>
              <a:t>n,P</a:t>
            </a:r>
            <a:r>
              <a:rPr lang="es-MX" sz="3000">
                <a:latin typeface="Arial Narrow" charset="0"/>
              </a:rPr>
              <a:t>… la cual puede obtenerse de la siguiente forma:</a:t>
            </a:r>
            <a:endParaRPr lang="es-MX">
              <a:latin typeface="Arial Narrow" charset="0"/>
            </a:endParaRPr>
          </a:p>
          <a:p>
            <a:pPr lvl="1">
              <a:lnSpc>
                <a:spcPct val="90000"/>
              </a:lnSpc>
              <a:buFontTx/>
              <a:buNone/>
            </a:pPr>
            <a:r>
              <a:rPr lang="es-MX" i="1">
                <a:latin typeface="Times New Roman" charset="0"/>
              </a:rPr>
              <a:t>Si p</a:t>
            </a:r>
            <a:r>
              <a:rPr lang="es-MX" i="1" baseline="-25000">
                <a:latin typeface="Times New Roman" charset="0"/>
              </a:rPr>
              <a:t>n</a:t>
            </a:r>
            <a:r>
              <a:rPr lang="es-MX" i="1">
                <a:latin typeface="Times New Roman" charset="0"/>
              </a:rPr>
              <a:t> &gt; P...........	V</a:t>
            </a:r>
            <a:r>
              <a:rPr lang="es-MX" i="1" baseline="-25000">
                <a:latin typeface="Times New Roman" charset="0"/>
              </a:rPr>
              <a:t>n,P</a:t>
            </a:r>
            <a:r>
              <a:rPr lang="es-MX" i="1">
                <a:latin typeface="Times New Roman" charset="0"/>
              </a:rPr>
              <a:t> = V</a:t>
            </a:r>
            <a:r>
              <a:rPr lang="es-MX" i="1" baseline="-25000">
                <a:latin typeface="Times New Roman" charset="0"/>
              </a:rPr>
              <a:t>n-1,P</a:t>
            </a:r>
            <a:endParaRPr lang="es-MX" i="1">
              <a:latin typeface="Times New Roman" charset="0"/>
            </a:endParaRPr>
          </a:p>
          <a:p>
            <a:pPr lvl="1">
              <a:lnSpc>
                <a:spcPct val="90000"/>
              </a:lnSpc>
              <a:buFontTx/>
              <a:buNone/>
            </a:pPr>
            <a:r>
              <a:rPr lang="es-MX" i="1">
                <a:latin typeface="Times New Roman" charset="0"/>
              </a:rPr>
              <a:t>Si p</a:t>
            </a:r>
            <a:r>
              <a:rPr lang="es-MX" i="1" baseline="-25000">
                <a:latin typeface="Times New Roman" charset="0"/>
              </a:rPr>
              <a:t>n</a:t>
            </a:r>
            <a:r>
              <a:rPr lang="es-MX" i="1">
                <a:latin typeface="Times New Roman" charset="0"/>
              </a:rPr>
              <a:t> &lt;= P........	V</a:t>
            </a:r>
            <a:r>
              <a:rPr lang="es-MX" i="1" baseline="-25000">
                <a:latin typeface="Times New Roman" charset="0"/>
              </a:rPr>
              <a:t>n,P</a:t>
            </a:r>
            <a:r>
              <a:rPr lang="es-MX" i="1">
                <a:latin typeface="Times New Roman" charset="0"/>
              </a:rPr>
              <a:t> = máximo ( V</a:t>
            </a:r>
            <a:r>
              <a:rPr lang="es-MX" i="1" baseline="-25000">
                <a:latin typeface="Times New Roman" charset="0"/>
              </a:rPr>
              <a:t>n-1,P</a:t>
            </a:r>
            <a:r>
              <a:rPr lang="es-MX" i="1">
                <a:latin typeface="Times New Roman" charset="0"/>
              </a:rPr>
              <a:t>   ,   v</a:t>
            </a:r>
            <a:r>
              <a:rPr lang="es-MX" i="1" baseline="-25000">
                <a:latin typeface="Times New Roman" charset="0"/>
              </a:rPr>
              <a:t>n</a:t>
            </a:r>
            <a:r>
              <a:rPr lang="es-MX" i="1">
                <a:latin typeface="Times New Roman" charset="0"/>
              </a:rPr>
              <a:t> + V</a:t>
            </a:r>
            <a:r>
              <a:rPr lang="es-MX" i="1" baseline="-25000">
                <a:latin typeface="Times New Roman" charset="0"/>
              </a:rPr>
              <a:t>n-1,P-p</a:t>
            </a:r>
            <a:r>
              <a:rPr lang="es-MX" sz="2400" i="1" baseline="-50000">
                <a:latin typeface="Times New Roman" charset="0"/>
              </a:rPr>
              <a:t>n</a:t>
            </a:r>
            <a:r>
              <a:rPr lang="es-MX" sz="2400" i="1">
                <a:latin typeface="Times New Roman" charset="0"/>
              </a:rPr>
              <a:t> )</a:t>
            </a:r>
          </a:p>
          <a:p>
            <a:pPr>
              <a:lnSpc>
                <a:spcPct val="90000"/>
              </a:lnSpc>
            </a:pPr>
            <a:r>
              <a:rPr lang="es-MX" sz="3000">
                <a:latin typeface="Arial Narrow" charset="0"/>
              </a:rPr>
              <a:t>A su vez esto se generaliza para cualquier </a:t>
            </a:r>
            <a:r>
              <a:rPr lang="es-MX" sz="3000" i="1">
                <a:latin typeface="Times New Roman" charset="0"/>
              </a:rPr>
              <a:t>i</a:t>
            </a:r>
            <a:r>
              <a:rPr lang="es-MX" sz="3000">
                <a:latin typeface="Arial Narrow" charset="0"/>
              </a:rPr>
              <a:t> y cualquier </a:t>
            </a:r>
            <a:r>
              <a:rPr lang="es-MX" sz="3000" i="1">
                <a:latin typeface="Times New Roman" charset="0"/>
              </a:rPr>
              <a:t>p</a:t>
            </a:r>
            <a:r>
              <a:rPr lang="es-MX" sz="3000">
                <a:latin typeface="Arial Narrow" charset="0"/>
              </a:rPr>
              <a:t>.</a:t>
            </a:r>
            <a:endParaRPr lang="es-MX">
              <a:latin typeface="Arial Narrow" charset="0"/>
            </a:endParaRPr>
          </a:p>
          <a:p>
            <a:pPr>
              <a:lnSpc>
                <a:spcPct val="90000"/>
              </a:lnSpc>
            </a:pPr>
            <a:endParaRPr lang="es-MX">
              <a:latin typeface="Arial Narrow"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4019">
                                            <p:txEl>
                                              <p:pRg st="1" end="1"/>
                                            </p:txEl>
                                          </p:spTgt>
                                        </p:tgtEl>
                                        <p:attrNameLst>
                                          <p:attrName>style.visibility</p:attrName>
                                        </p:attrNameLst>
                                      </p:cBhvr>
                                      <p:to>
                                        <p:strVal val="visible"/>
                                      </p:to>
                                    </p:set>
                                    <p:anim calcmode="lin" valueType="num">
                                      <p:cBhvr additive="base">
                                        <p:cTn id="7" dur="500" fill="hold"/>
                                        <p:tgtEl>
                                          <p:spTgt spid="214019">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401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4019">
                                            <p:txEl>
                                              <p:pRg st="2" end="2"/>
                                            </p:txEl>
                                          </p:spTgt>
                                        </p:tgtEl>
                                        <p:attrNameLst>
                                          <p:attrName>style.visibility</p:attrName>
                                        </p:attrNameLst>
                                      </p:cBhvr>
                                      <p:to>
                                        <p:strVal val="visible"/>
                                      </p:to>
                                    </p:set>
                                    <p:anim calcmode="lin" valueType="num">
                                      <p:cBhvr additive="base">
                                        <p:cTn id="13" dur="500" fill="hold"/>
                                        <p:tgtEl>
                                          <p:spTgt spid="21401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401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par>
                                <p:cTn id="15" presetID="2" presetClass="entr" presetSubtype="8" fill="hold" grpId="0" nodeType="withEffect">
                                  <p:stCondLst>
                                    <p:cond delay="0"/>
                                  </p:stCondLst>
                                  <p:childTnLst>
                                    <p:set>
                                      <p:cBhvr>
                                        <p:cTn id="16" dur="1" fill="hold">
                                          <p:stCondLst>
                                            <p:cond delay="0"/>
                                          </p:stCondLst>
                                        </p:cTn>
                                        <p:tgtEl>
                                          <p:spTgt spid="214019">
                                            <p:txEl>
                                              <p:pRg st="3" end="3"/>
                                            </p:txEl>
                                          </p:spTgt>
                                        </p:tgtEl>
                                        <p:attrNameLst>
                                          <p:attrName>style.visibility</p:attrName>
                                        </p:attrNameLst>
                                      </p:cBhvr>
                                      <p:to>
                                        <p:strVal val="visible"/>
                                      </p:to>
                                    </p:set>
                                    <p:anim calcmode="lin" valueType="num">
                                      <p:cBhvr additive="base">
                                        <p:cTn id="17" dur="500" fill="hold"/>
                                        <p:tgtEl>
                                          <p:spTgt spid="214019">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1401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3" name="WHOOSH.WAV"/>
                                        </p:tgtEl>
                                      </p:cMediaNode>
                                    </p:audio>
                                  </p:subTnLst>
                                </p:cTn>
                              </p:par>
                              <p:par>
                                <p:cTn id="19" presetID="2" presetClass="entr" presetSubtype="8" fill="hold" grpId="0" nodeType="withEffect">
                                  <p:stCondLst>
                                    <p:cond delay="0"/>
                                  </p:stCondLst>
                                  <p:childTnLst>
                                    <p:set>
                                      <p:cBhvr>
                                        <p:cTn id="20" dur="1" fill="hold">
                                          <p:stCondLst>
                                            <p:cond delay="0"/>
                                          </p:stCondLst>
                                        </p:cTn>
                                        <p:tgtEl>
                                          <p:spTgt spid="214019">
                                            <p:txEl>
                                              <p:pRg st="4" end="4"/>
                                            </p:txEl>
                                          </p:spTgt>
                                        </p:tgtEl>
                                        <p:attrNameLst>
                                          <p:attrName>style.visibility</p:attrName>
                                        </p:attrNameLst>
                                      </p:cBhvr>
                                      <p:to>
                                        <p:strVal val="visible"/>
                                      </p:to>
                                    </p:set>
                                    <p:anim calcmode="lin" valueType="num">
                                      <p:cBhvr additive="base">
                                        <p:cTn id="21" dur="500" fill="hold"/>
                                        <p:tgtEl>
                                          <p:spTgt spid="214019">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1401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3" name="WHOOSH.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14019">
                                            <p:txEl>
                                              <p:pRg st="5" end="5"/>
                                            </p:txEl>
                                          </p:spTgt>
                                        </p:tgtEl>
                                        <p:attrNameLst>
                                          <p:attrName>style.visibility</p:attrName>
                                        </p:attrNameLst>
                                      </p:cBhvr>
                                      <p:to>
                                        <p:strVal val="visible"/>
                                      </p:to>
                                    </p:set>
                                    <p:anim calcmode="lin" valueType="num">
                                      <p:cBhvr additive="base">
                                        <p:cTn id="27" dur="500" fill="hold"/>
                                        <p:tgtEl>
                                          <p:spTgt spid="214019">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1401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AB85B8F5-B9F4-3F46-9AE7-2A560E42C96D}" type="slidenum">
              <a:rPr lang="es-MX" sz="1600">
                <a:latin typeface="Arial Narrow" charset="0"/>
              </a:rPr>
              <a:pPr/>
              <a:t>5</a:t>
            </a:fld>
            <a:endParaRPr lang="es-MX" sz="1600">
              <a:latin typeface="Arial Narrow" charset="0"/>
            </a:endParaRPr>
          </a:p>
        </p:txBody>
      </p:sp>
      <p:sp>
        <p:nvSpPr>
          <p:cNvPr id="6147" name="Rectangle 2"/>
          <p:cNvSpPr>
            <a:spLocks noGrp="1" noChangeArrowheads="1"/>
          </p:cNvSpPr>
          <p:nvPr>
            <p:ph type="title"/>
          </p:nvPr>
        </p:nvSpPr>
        <p:spPr/>
        <p:txBody>
          <a:bodyPr/>
          <a:lstStyle/>
          <a:p>
            <a:r>
              <a:rPr lang="es-MX" sz="3600">
                <a:latin typeface="Tahoma" charset="0"/>
              </a:rPr>
              <a:t>Estructura general de un algoritmo voraz</a:t>
            </a:r>
          </a:p>
        </p:txBody>
      </p:sp>
      <p:sp>
        <p:nvSpPr>
          <p:cNvPr id="6148" name="Rectangle 3"/>
          <p:cNvSpPr>
            <a:spLocks noGrp="1" noChangeArrowheads="1"/>
          </p:cNvSpPr>
          <p:nvPr>
            <p:ph type="body" idx="1"/>
          </p:nvPr>
        </p:nvSpPr>
        <p:spPr>
          <a:xfrm>
            <a:off x="152400" y="2133600"/>
            <a:ext cx="8915400" cy="4114800"/>
          </a:xfrm>
        </p:spPr>
        <p:txBody>
          <a:bodyPr/>
          <a:lstStyle/>
          <a:p>
            <a:r>
              <a:rPr lang="es-MX">
                <a:latin typeface="Arial Narrow" charset="0"/>
              </a:rPr>
              <a:t>Se apoya en un conjunto original de datos (</a:t>
            </a:r>
            <a:r>
              <a:rPr lang="es-MX" b="1" i="1">
                <a:latin typeface="Times New Roman" charset="0"/>
              </a:rPr>
              <a:t>C</a:t>
            </a:r>
            <a:r>
              <a:rPr lang="es-MX">
                <a:latin typeface="Arial Narrow" charset="0"/>
              </a:rPr>
              <a:t>), y el conjunto resultante que contendrá la solución (</a:t>
            </a:r>
            <a:r>
              <a:rPr lang="es-MX" b="1" i="1">
                <a:latin typeface="Times New Roman" charset="0"/>
              </a:rPr>
              <a:t>S</a:t>
            </a:r>
            <a:r>
              <a:rPr lang="es-MX">
                <a:latin typeface="Arial Narrow" charset="0"/>
              </a:rPr>
              <a:t>)</a:t>
            </a:r>
          </a:p>
          <a:p>
            <a:pPr lvl="1">
              <a:buFontTx/>
              <a:buNone/>
            </a:pPr>
            <a:endParaRPr lang="es-MX" sz="1000" i="1">
              <a:latin typeface="Times New Roman" charset="0"/>
            </a:endParaRPr>
          </a:p>
          <a:p>
            <a:pPr lvl="1">
              <a:buFontTx/>
              <a:buNone/>
            </a:pPr>
            <a:r>
              <a:rPr lang="es-MX" i="1">
                <a:latin typeface="Times New Roman" charset="0"/>
              </a:rPr>
              <a:t>S = </a:t>
            </a:r>
            <a:r>
              <a:rPr lang="es-MX" i="1">
                <a:latin typeface="Times New Roman" charset="0"/>
                <a:sym typeface="Symbol" charset="0"/>
              </a:rPr>
              <a:t></a:t>
            </a:r>
          </a:p>
          <a:p>
            <a:pPr lvl="1">
              <a:buFontTx/>
              <a:buNone/>
            </a:pPr>
            <a:r>
              <a:rPr lang="es-MX" i="1">
                <a:latin typeface="Times New Roman" charset="0"/>
                <a:sym typeface="Symbol" charset="0"/>
              </a:rPr>
              <a:t>Mientras C &lt;&gt;  y no se haya encontrado la solución:</a:t>
            </a:r>
          </a:p>
          <a:p>
            <a:pPr lvl="1">
              <a:buFontTx/>
              <a:buNone/>
            </a:pPr>
            <a:r>
              <a:rPr lang="es-MX" i="1">
                <a:latin typeface="Times New Roman" charset="0"/>
                <a:sym typeface="Symbol" charset="0"/>
              </a:rPr>
              <a:t>       x = </a:t>
            </a:r>
            <a:r>
              <a:rPr lang="es-MX" b="1" i="1" u="sng">
                <a:latin typeface="Times New Roman" charset="0"/>
                <a:sym typeface="Symbol" charset="0"/>
              </a:rPr>
              <a:t>selección</a:t>
            </a:r>
            <a:r>
              <a:rPr lang="es-MX" i="1">
                <a:latin typeface="Times New Roman" charset="0"/>
                <a:sym typeface="Symbol" charset="0"/>
              </a:rPr>
              <a:t> de mejor candidato de C</a:t>
            </a:r>
          </a:p>
          <a:p>
            <a:pPr lvl="1">
              <a:buFontTx/>
              <a:buNone/>
            </a:pPr>
            <a:r>
              <a:rPr lang="es-MX" i="1">
                <a:latin typeface="Times New Roman" charset="0"/>
                <a:sym typeface="Symbol" charset="0"/>
              </a:rPr>
              <a:t>      C = C - {x}</a:t>
            </a:r>
          </a:p>
          <a:p>
            <a:pPr lvl="1">
              <a:buFontTx/>
              <a:buNone/>
            </a:pPr>
            <a:r>
              <a:rPr lang="es-MX" i="1">
                <a:latin typeface="Times New Roman" charset="0"/>
                <a:sym typeface="Symbol" charset="0"/>
              </a:rPr>
              <a:t>      si es </a:t>
            </a:r>
            <a:r>
              <a:rPr lang="es-MX" b="1" i="1" u="sng">
                <a:latin typeface="Times New Roman" charset="0"/>
                <a:sym typeface="Symbol" charset="0"/>
              </a:rPr>
              <a:t>factible</a:t>
            </a:r>
            <a:r>
              <a:rPr lang="es-MX" i="1">
                <a:latin typeface="Times New Roman" charset="0"/>
                <a:sym typeface="Symbol" charset="0"/>
              </a:rPr>
              <a:t> S  {x} entonces S = S  {x}</a:t>
            </a:r>
          </a:p>
          <a:p>
            <a:pPr lvl="1">
              <a:buFontTx/>
              <a:buNone/>
            </a:pPr>
            <a:r>
              <a:rPr lang="es-MX" b="1" i="1" u="sng">
                <a:latin typeface="Times New Roman" charset="0"/>
                <a:sym typeface="Symbol" charset="0"/>
              </a:rPr>
              <a:t>Si S tiene la solución</a:t>
            </a:r>
            <a:r>
              <a:rPr lang="es-MX" i="1">
                <a:latin typeface="Times New Roman" charset="0"/>
                <a:sym typeface="Symbol" charset="0"/>
              </a:rPr>
              <a:t> devolver S, sino, no hay solución.</a:t>
            </a:r>
            <a:endParaRPr lang="es-MX">
              <a:latin typeface="Arial Narrow" charset="0"/>
              <a:sym typeface="Symbol" charset="0"/>
            </a:endParaRPr>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EB48E1CA-B56C-A144-B02F-3C154D69DFD6}" type="slidenum">
              <a:rPr lang="es-MX" sz="1600">
                <a:latin typeface="Arial Narrow" charset="0"/>
              </a:rPr>
              <a:pPr/>
              <a:t>50</a:t>
            </a:fld>
            <a:endParaRPr lang="es-MX" sz="1600">
              <a:latin typeface="Arial Narrow" charset="0"/>
            </a:endParaRPr>
          </a:p>
        </p:txBody>
      </p:sp>
      <p:sp>
        <p:nvSpPr>
          <p:cNvPr id="52227" name="Rectangle 2"/>
          <p:cNvSpPr>
            <a:spLocks noGrp="1" noChangeArrowheads="1"/>
          </p:cNvSpPr>
          <p:nvPr>
            <p:ph type="title"/>
          </p:nvPr>
        </p:nvSpPr>
        <p:spPr/>
        <p:txBody>
          <a:bodyPr/>
          <a:lstStyle/>
          <a:p>
            <a:r>
              <a:rPr lang="es-MX">
                <a:latin typeface="Tahoma" charset="0"/>
              </a:rPr>
              <a:t>Implementación</a:t>
            </a:r>
          </a:p>
        </p:txBody>
      </p:sp>
      <p:sp>
        <p:nvSpPr>
          <p:cNvPr id="215043" name="Rectangle 3"/>
          <p:cNvSpPr>
            <a:spLocks noGrp="1" noChangeArrowheads="1"/>
          </p:cNvSpPr>
          <p:nvPr>
            <p:ph type="body" idx="1"/>
          </p:nvPr>
        </p:nvSpPr>
        <p:spPr>
          <a:xfrm>
            <a:off x="304800" y="2057400"/>
            <a:ext cx="8534400" cy="4114800"/>
          </a:xfrm>
        </p:spPr>
        <p:txBody>
          <a:bodyPr/>
          <a:lstStyle/>
          <a:p>
            <a:r>
              <a:rPr lang="es-MX">
                <a:latin typeface="Arial Narrow" charset="0"/>
              </a:rPr>
              <a:t>Definir una matriz </a:t>
            </a:r>
            <a:r>
              <a:rPr lang="es-MX" b="1">
                <a:latin typeface="Arial Narrow" charset="0"/>
              </a:rPr>
              <a:t>V</a:t>
            </a:r>
            <a:r>
              <a:rPr lang="es-MX">
                <a:latin typeface="Arial Narrow" charset="0"/>
              </a:rPr>
              <a:t> de 0 a n renglones y de 0 a P columnas…</a:t>
            </a:r>
          </a:p>
          <a:p>
            <a:r>
              <a:rPr lang="es-MX">
                <a:latin typeface="Arial Narrow" charset="0"/>
              </a:rPr>
              <a:t>El renglón 0 y la columa 0 se incializan con 0…</a:t>
            </a:r>
          </a:p>
          <a:p>
            <a:r>
              <a:rPr lang="es-MX">
                <a:latin typeface="Arial Narrow" charset="0"/>
              </a:rPr>
              <a:t>El cálculo se realiza renglón por renglón de acuerdo a la siguiente fórmula:</a:t>
            </a:r>
          </a:p>
          <a:p>
            <a:pPr lvl="1">
              <a:buFontTx/>
              <a:buNone/>
            </a:pPr>
            <a:r>
              <a:rPr lang="es-MX" i="1">
                <a:latin typeface="Times New Roman" charset="0"/>
              </a:rPr>
              <a:t>Si p</a:t>
            </a:r>
            <a:r>
              <a:rPr lang="es-MX" i="1" baseline="-25000">
                <a:latin typeface="Times New Roman" charset="0"/>
              </a:rPr>
              <a:t>i</a:t>
            </a:r>
            <a:r>
              <a:rPr lang="es-MX" i="1">
                <a:latin typeface="Times New Roman" charset="0"/>
              </a:rPr>
              <a:t> &gt; p:    V[i,p] = V[i-1,p]</a:t>
            </a:r>
          </a:p>
          <a:p>
            <a:pPr lvl="1">
              <a:buFontTx/>
              <a:buNone/>
            </a:pPr>
            <a:r>
              <a:rPr lang="es-MX" i="1">
                <a:latin typeface="Times New Roman" charset="0"/>
              </a:rPr>
              <a:t>Si p</a:t>
            </a:r>
            <a:r>
              <a:rPr lang="es-MX" i="1" baseline="-25000">
                <a:latin typeface="Times New Roman" charset="0"/>
              </a:rPr>
              <a:t>i</a:t>
            </a:r>
            <a:r>
              <a:rPr lang="es-MX" i="1">
                <a:latin typeface="Times New Roman" charset="0"/>
              </a:rPr>
              <a:t> &lt;= p: V[i,p] = máximo(V[i-1,p] , v</a:t>
            </a:r>
            <a:r>
              <a:rPr lang="es-MX" i="1" baseline="-25000">
                <a:latin typeface="Times New Roman" charset="0"/>
              </a:rPr>
              <a:t>i</a:t>
            </a:r>
            <a:r>
              <a:rPr lang="es-MX" i="1">
                <a:latin typeface="Times New Roman" charset="0"/>
              </a:rPr>
              <a:t> + V[i-1,p-p</a:t>
            </a:r>
            <a:r>
              <a:rPr lang="es-MX" sz="2400" i="1" baseline="-25000">
                <a:latin typeface="Times New Roman" charset="0"/>
              </a:rPr>
              <a:t>i</a:t>
            </a:r>
            <a:r>
              <a:rPr lang="es-MX" i="1">
                <a:latin typeface="Times New Roman" charset="0"/>
              </a:rPr>
              <a:t>])</a:t>
            </a:r>
          </a:p>
          <a:p>
            <a:r>
              <a:rPr lang="es-MX">
                <a:latin typeface="Arial Narrow" charset="0"/>
              </a:rPr>
              <a:t>Comportamiento del algoritmo: </a:t>
            </a:r>
            <a:r>
              <a:rPr lang="es-MX" b="1">
                <a:effectLst>
                  <a:outerShdw blurRad="38100" dist="38100" dir="2700000" algn="tl">
                    <a:srgbClr val="DDDDDD"/>
                  </a:outerShdw>
                </a:effectLst>
                <a:latin typeface="Arial Narrow" charset="0"/>
              </a:rPr>
              <a:t>O(nP)</a:t>
            </a:r>
            <a:r>
              <a:rPr lang="es-MX">
                <a:latin typeface="Arial Narrow" charset="0"/>
              </a:rPr>
              <a:t>.</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43">
                                            <p:txEl>
                                              <p:pRg st="1" end="1"/>
                                            </p:txEl>
                                          </p:spTgt>
                                        </p:tgtEl>
                                        <p:attrNameLst>
                                          <p:attrName>style.visibility</p:attrName>
                                        </p:attrNameLst>
                                      </p:cBhvr>
                                      <p:to>
                                        <p:strVal val="visible"/>
                                      </p:to>
                                    </p:set>
                                    <p:anim calcmode="lin" valueType="num">
                                      <p:cBhvr additive="base">
                                        <p:cTn id="7" dur="500" fill="hold"/>
                                        <p:tgtEl>
                                          <p:spTgt spid="21504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504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5043">
                                            <p:txEl>
                                              <p:pRg st="2" end="2"/>
                                            </p:txEl>
                                          </p:spTgt>
                                        </p:tgtEl>
                                        <p:attrNameLst>
                                          <p:attrName>style.visibility</p:attrName>
                                        </p:attrNameLst>
                                      </p:cBhvr>
                                      <p:to>
                                        <p:strVal val="visible"/>
                                      </p:to>
                                    </p:set>
                                    <p:anim calcmode="lin" valueType="num">
                                      <p:cBhvr additive="base">
                                        <p:cTn id="13" dur="500" fill="hold"/>
                                        <p:tgtEl>
                                          <p:spTgt spid="21504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504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par>
                                <p:cTn id="15" presetID="2" presetClass="entr" presetSubtype="8" fill="hold" grpId="0" nodeType="withEffect">
                                  <p:stCondLst>
                                    <p:cond delay="0"/>
                                  </p:stCondLst>
                                  <p:childTnLst>
                                    <p:set>
                                      <p:cBhvr>
                                        <p:cTn id="16" dur="1" fill="hold">
                                          <p:stCondLst>
                                            <p:cond delay="0"/>
                                          </p:stCondLst>
                                        </p:cTn>
                                        <p:tgtEl>
                                          <p:spTgt spid="215043">
                                            <p:txEl>
                                              <p:pRg st="3" end="3"/>
                                            </p:txEl>
                                          </p:spTgt>
                                        </p:tgtEl>
                                        <p:attrNameLst>
                                          <p:attrName>style.visibility</p:attrName>
                                        </p:attrNameLst>
                                      </p:cBhvr>
                                      <p:to>
                                        <p:strVal val="visible"/>
                                      </p:to>
                                    </p:set>
                                    <p:anim calcmode="lin" valueType="num">
                                      <p:cBhvr additive="base">
                                        <p:cTn id="17" dur="500" fill="hold"/>
                                        <p:tgtEl>
                                          <p:spTgt spid="215043">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1504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3" name="WHOOSH.WAV"/>
                                        </p:tgtEl>
                                      </p:cMediaNode>
                                    </p:audio>
                                  </p:subTnLst>
                                </p:cTn>
                              </p:par>
                              <p:par>
                                <p:cTn id="19" presetID="2" presetClass="entr" presetSubtype="8" fill="hold" grpId="0" nodeType="withEffect">
                                  <p:stCondLst>
                                    <p:cond delay="0"/>
                                  </p:stCondLst>
                                  <p:childTnLst>
                                    <p:set>
                                      <p:cBhvr>
                                        <p:cTn id="20" dur="1" fill="hold">
                                          <p:stCondLst>
                                            <p:cond delay="0"/>
                                          </p:stCondLst>
                                        </p:cTn>
                                        <p:tgtEl>
                                          <p:spTgt spid="215043">
                                            <p:txEl>
                                              <p:pRg st="4" end="4"/>
                                            </p:txEl>
                                          </p:spTgt>
                                        </p:tgtEl>
                                        <p:attrNameLst>
                                          <p:attrName>style.visibility</p:attrName>
                                        </p:attrNameLst>
                                      </p:cBhvr>
                                      <p:to>
                                        <p:strVal val="visible"/>
                                      </p:to>
                                    </p:set>
                                    <p:anim calcmode="lin" valueType="num">
                                      <p:cBhvr additive="base">
                                        <p:cTn id="21" dur="500" fill="hold"/>
                                        <p:tgtEl>
                                          <p:spTgt spid="215043">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1504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3" name="WHOOSH.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15043">
                                            <p:txEl>
                                              <p:pRg st="5" end="5"/>
                                            </p:txEl>
                                          </p:spTgt>
                                        </p:tgtEl>
                                        <p:attrNameLst>
                                          <p:attrName>style.visibility</p:attrName>
                                        </p:attrNameLst>
                                      </p:cBhvr>
                                      <p:to>
                                        <p:strVal val="visible"/>
                                      </p:to>
                                    </p:set>
                                    <p:anim calcmode="lin" valueType="num">
                                      <p:cBhvr additive="base">
                                        <p:cTn id="27" dur="500" fill="hold"/>
                                        <p:tgtEl>
                                          <p:spTgt spid="215043">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1504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25015727-CDAA-6F40-B31B-489696817DB6}" type="slidenum">
              <a:rPr lang="es-MX" sz="1600">
                <a:latin typeface="Arial Narrow" charset="0"/>
              </a:rPr>
              <a:pPr/>
              <a:t>51</a:t>
            </a:fld>
            <a:endParaRPr lang="es-MX" sz="1600">
              <a:latin typeface="Arial Narrow" charset="0"/>
            </a:endParaRPr>
          </a:p>
        </p:txBody>
      </p:sp>
      <p:sp>
        <p:nvSpPr>
          <p:cNvPr id="53251" name="Rectangle 2"/>
          <p:cNvSpPr>
            <a:spLocks noGrp="1" noChangeArrowheads="1"/>
          </p:cNvSpPr>
          <p:nvPr>
            <p:ph type="title"/>
          </p:nvPr>
        </p:nvSpPr>
        <p:spPr/>
        <p:txBody>
          <a:bodyPr/>
          <a:lstStyle/>
          <a:p>
            <a:r>
              <a:rPr lang="es-MX">
                <a:latin typeface="Tahoma" charset="0"/>
              </a:rPr>
              <a:t>Análisis del algoritmo</a:t>
            </a:r>
          </a:p>
        </p:txBody>
      </p:sp>
      <p:sp>
        <p:nvSpPr>
          <p:cNvPr id="216067" name="Rectangle 3"/>
          <p:cNvSpPr>
            <a:spLocks noGrp="1" noChangeArrowheads="1"/>
          </p:cNvSpPr>
          <p:nvPr>
            <p:ph type="body" idx="1"/>
          </p:nvPr>
        </p:nvSpPr>
        <p:spPr>
          <a:xfrm>
            <a:off x="228600" y="2133600"/>
            <a:ext cx="8686800" cy="4114800"/>
          </a:xfrm>
        </p:spPr>
        <p:txBody>
          <a:bodyPr/>
          <a:lstStyle/>
          <a:p>
            <a:r>
              <a:rPr lang="es-MX" sz="2800">
                <a:latin typeface="Arial Narrow" charset="0"/>
              </a:rPr>
              <a:t>Para el caso de 3 objetos y una mochila con capacidad de 30 unidades, se tendría una matriz de 3 X 30 para encontrar el elemento V[3,30]…</a:t>
            </a:r>
          </a:p>
          <a:p>
            <a:r>
              <a:rPr lang="es-MX" sz="2800">
                <a:latin typeface="Arial Narrow" charset="0"/>
              </a:rPr>
              <a:t>Cuando el valor de P sea muy grande, la eficiencia del algoritmo se verá afectada… y pudiera llegar a ser mejor la solución de la fuerza bruta!!</a:t>
            </a:r>
          </a:p>
          <a:p>
            <a:r>
              <a:rPr lang="es-MX" sz="2800">
                <a:latin typeface="Arial Narrow" charset="0"/>
              </a:rPr>
              <a:t>Analizando la definición recursiva, el cálculo de un valor requiere sólo ciertos valores del renglón anterior, por lo que una mejora al algoritmo, implica sólo calcular los valores que se utilizarán en el siguiente renglón... </a:t>
            </a:r>
          </a:p>
          <a:p>
            <a:endParaRPr lang="es-MX" sz="2800">
              <a:latin typeface="Arial Narrow"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6067">
                                            <p:txEl>
                                              <p:pRg st="1" end="1"/>
                                            </p:txEl>
                                          </p:spTgt>
                                        </p:tgtEl>
                                        <p:attrNameLst>
                                          <p:attrName>style.visibility</p:attrName>
                                        </p:attrNameLst>
                                      </p:cBhvr>
                                      <p:to>
                                        <p:strVal val="visible"/>
                                      </p:to>
                                    </p:set>
                                    <p:anim calcmode="lin" valueType="num">
                                      <p:cBhvr additive="base">
                                        <p:cTn id="7" dur="500" fill="hold"/>
                                        <p:tgtEl>
                                          <p:spTgt spid="216067">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606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6067">
                                            <p:txEl>
                                              <p:pRg st="2" end="2"/>
                                            </p:txEl>
                                          </p:spTgt>
                                        </p:tgtEl>
                                        <p:attrNameLst>
                                          <p:attrName>style.visibility</p:attrName>
                                        </p:attrNameLst>
                                      </p:cBhvr>
                                      <p:to>
                                        <p:strVal val="visible"/>
                                      </p:to>
                                    </p:set>
                                    <p:anim calcmode="lin" valueType="num">
                                      <p:cBhvr additive="base">
                                        <p:cTn id="13" dur="500" fill="hold"/>
                                        <p:tgtEl>
                                          <p:spTgt spid="21606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606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9581FEBF-9131-BB4C-B39B-2839DB7E0938}" type="slidenum">
              <a:rPr lang="es-MX" sz="1600">
                <a:latin typeface="Arial Narrow" charset="0"/>
              </a:rPr>
              <a:pPr/>
              <a:t>52</a:t>
            </a:fld>
            <a:endParaRPr lang="es-MX" sz="1600">
              <a:latin typeface="Arial Narrow" charset="0"/>
            </a:endParaRPr>
          </a:p>
        </p:txBody>
      </p:sp>
      <p:sp>
        <p:nvSpPr>
          <p:cNvPr id="54275" name="Rectangle 2"/>
          <p:cNvSpPr>
            <a:spLocks noGrp="1" noChangeArrowheads="1"/>
          </p:cNvSpPr>
          <p:nvPr>
            <p:ph type="title"/>
          </p:nvPr>
        </p:nvSpPr>
        <p:spPr/>
        <p:txBody>
          <a:bodyPr/>
          <a:lstStyle/>
          <a:p>
            <a:r>
              <a:rPr lang="es-MX" sz="4000">
                <a:latin typeface="Tahoma" charset="0"/>
              </a:rPr>
              <a:t>Ejemplo</a:t>
            </a:r>
          </a:p>
        </p:txBody>
      </p:sp>
      <p:sp>
        <p:nvSpPr>
          <p:cNvPr id="54276" name="Rectangle 3"/>
          <p:cNvSpPr>
            <a:spLocks noGrp="1" noChangeArrowheads="1"/>
          </p:cNvSpPr>
          <p:nvPr>
            <p:ph type="body" idx="1"/>
          </p:nvPr>
        </p:nvSpPr>
        <p:spPr>
          <a:xfrm>
            <a:off x="228600" y="4267200"/>
            <a:ext cx="8686800" cy="1143000"/>
          </a:xfrm>
        </p:spPr>
        <p:txBody>
          <a:bodyPr/>
          <a:lstStyle/>
          <a:p>
            <a:r>
              <a:rPr lang="es-MX">
                <a:latin typeface="Arial Narrow" charset="0"/>
              </a:rPr>
              <a:t>La solución se encuentra en V[3,30]…</a:t>
            </a:r>
          </a:p>
          <a:p>
            <a:pPr lvl="1">
              <a:buFontTx/>
              <a:buNone/>
            </a:pPr>
            <a:r>
              <a:rPr lang="es-MX" i="1">
                <a:latin typeface="Times New Roman" charset="0"/>
              </a:rPr>
              <a:t>V[3,30] = </a:t>
            </a:r>
            <a:r>
              <a:rPr lang="es-MX" b="1" i="1">
                <a:latin typeface="Times New Roman" charset="0"/>
              </a:rPr>
              <a:t>V[2,30]</a:t>
            </a:r>
            <a:r>
              <a:rPr lang="es-MX" i="1" baseline="-25000">
                <a:latin typeface="Times New Roman" charset="0"/>
              </a:rPr>
              <a:t>  </a:t>
            </a:r>
            <a:r>
              <a:rPr lang="es-MX" i="1">
                <a:latin typeface="Times New Roman" charset="0"/>
              </a:rPr>
              <a:t>si 5 &gt; 30</a:t>
            </a:r>
          </a:p>
          <a:p>
            <a:pPr lvl="1">
              <a:buFontTx/>
              <a:buNone/>
            </a:pPr>
            <a:r>
              <a:rPr lang="es-MX" i="1" u="sng">
                <a:latin typeface="Times New Roman" charset="0"/>
              </a:rPr>
              <a:t>V[3,30] = máximo(</a:t>
            </a:r>
            <a:r>
              <a:rPr lang="es-MX" b="1" i="1" u="sng">
                <a:latin typeface="Times New Roman" charset="0"/>
              </a:rPr>
              <a:t>V[2,30]</a:t>
            </a:r>
            <a:r>
              <a:rPr lang="es-MX" i="1" u="sng">
                <a:latin typeface="Times New Roman" charset="0"/>
              </a:rPr>
              <a:t> , $50 + </a:t>
            </a:r>
            <a:r>
              <a:rPr lang="es-MX" b="1" i="1" u="sng">
                <a:latin typeface="Times New Roman" charset="0"/>
              </a:rPr>
              <a:t>V[2,25]</a:t>
            </a:r>
            <a:r>
              <a:rPr lang="es-MX" i="1" u="sng">
                <a:latin typeface="Times New Roman" charset="0"/>
              </a:rPr>
              <a:t>)</a:t>
            </a:r>
            <a:r>
              <a:rPr lang="es-MX" sz="2400" i="1" u="sng" baseline="-50000">
                <a:latin typeface="Times New Roman" charset="0"/>
              </a:rPr>
              <a:t> </a:t>
            </a:r>
            <a:r>
              <a:rPr lang="es-MX" i="1" u="sng">
                <a:latin typeface="Times New Roman" charset="0"/>
              </a:rPr>
              <a:t>si 5 &lt;= 30</a:t>
            </a:r>
            <a:endParaRPr lang="es-MX" u="sng">
              <a:latin typeface="Arial Narrow" charset="0"/>
            </a:endParaRPr>
          </a:p>
          <a:p>
            <a:endParaRPr lang="es-MX" b="1" u="sng">
              <a:latin typeface="Arial Narrow" charset="0"/>
            </a:endParaRPr>
          </a:p>
        </p:txBody>
      </p:sp>
      <p:pic>
        <p:nvPicPr>
          <p:cNvPr id="5427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057400"/>
            <a:ext cx="460692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11642FC8-9C5D-554E-8D04-427DB8D1AF17}" type="slidenum">
              <a:rPr lang="es-MX" sz="1600">
                <a:latin typeface="Arial Narrow" charset="0"/>
              </a:rPr>
              <a:pPr/>
              <a:t>53</a:t>
            </a:fld>
            <a:endParaRPr lang="es-MX" sz="1600">
              <a:latin typeface="Arial Narrow" charset="0"/>
            </a:endParaRPr>
          </a:p>
        </p:txBody>
      </p:sp>
      <p:sp>
        <p:nvSpPr>
          <p:cNvPr id="55299" name="Rectangle 2"/>
          <p:cNvSpPr>
            <a:spLocks noGrp="1" noChangeArrowheads="1"/>
          </p:cNvSpPr>
          <p:nvPr>
            <p:ph type="title"/>
          </p:nvPr>
        </p:nvSpPr>
        <p:spPr/>
        <p:txBody>
          <a:bodyPr/>
          <a:lstStyle/>
          <a:p>
            <a:r>
              <a:rPr lang="es-MX" sz="4000">
                <a:latin typeface="Tahoma" charset="0"/>
              </a:rPr>
              <a:t>Ejemplo</a:t>
            </a:r>
          </a:p>
        </p:txBody>
      </p:sp>
      <p:sp>
        <p:nvSpPr>
          <p:cNvPr id="55300" name="Rectangle 3"/>
          <p:cNvSpPr>
            <a:spLocks noGrp="1" noChangeArrowheads="1"/>
          </p:cNvSpPr>
          <p:nvPr>
            <p:ph type="body" idx="1"/>
          </p:nvPr>
        </p:nvSpPr>
        <p:spPr>
          <a:xfrm>
            <a:off x="228600" y="4267200"/>
            <a:ext cx="8686800" cy="1143000"/>
          </a:xfrm>
        </p:spPr>
        <p:txBody>
          <a:bodyPr/>
          <a:lstStyle/>
          <a:p>
            <a:pPr>
              <a:buFontTx/>
              <a:buNone/>
            </a:pPr>
            <a:r>
              <a:rPr lang="es-MX" sz="2800" i="1">
                <a:latin typeface="Times New Roman" charset="0"/>
              </a:rPr>
              <a:t>V[2,30] = </a:t>
            </a:r>
            <a:r>
              <a:rPr lang="es-MX" sz="2800" b="1" i="1">
                <a:latin typeface="Times New Roman" charset="0"/>
              </a:rPr>
              <a:t>V[1,30]</a:t>
            </a:r>
            <a:r>
              <a:rPr lang="es-MX" sz="2800" i="1" baseline="-25000">
                <a:latin typeface="Times New Roman" charset="0"/>
              </a:rPr>
              <a:t>  </a:t>
            </a:r>
            <a:r>
              <a:rPr lang="es-MX" sz="2800" i="1">
                <a:latin typeface="Times New Roman" charset="0"/>
              </a:rPr>
              <a:t>si 10 &gt; 30</a:t>
            </a:r>
          </a:p>
          <a:p>
            <a:pPr>
              <a:buFontTx/>
              <a:buNone/>
            </a:pPr>
            <a:r>
              <a:rPr lang="es-MX" sz="2800" i="1" u="sng">
                <a:latin typeface="Times New Roman" charset="0"/>
              </a:rPr>
              <a:t>V[2,30] = máximo(</a:t>
            </a:r>
            <a:r>
              <a:rPr lang="es-MX" sz="2800" b="1" i="1" u="sng">
                <a:latin typeface="Times New Roman" charset="0"/>
              </a:rPr>
              <a:t>V[1,30]</a:t>
            </a:r>
            <a:r>
              <a:rPr lang="es-MX" sz="2800" i="1" u="sng">
                <a:latin typeface="Times New Roman" charset="0"/>
              </a:rPr>
              <a:t> , $60 + </a:t>
            </a:r>
            <a:r>
              <a:rPr lang="es-MX" sz="2800" b="1" i="1" u="sng">
                <a:latin typeface="Times New Roman" charset="0"/>
              </a:rPr>
              <a:t>V[1,20]</a:t>
            </a:r>
            <a:r>
              <a:rPr lang="es-MX" sz="2800" i="1" u="sng">
                <a:latin typeface="Times New Roman" charset="0"/>
              </a:rPr>
              <a:t>)</a:t>
            </a:r>
            <a:r>
              <a:rPr lang="es-MX" sz="2400" i="1" u="sng" baseline="-50000">
                <a:latin typeface="Times New Roman" charset="0"/>
              </a:rPr>
              <a:t> </a:t>
            </a:r>
            <a:r>
              <a:rPr lang="es-MX" sz="2800" i="1" u="sng">
                <a:latin typeface="Times New Roman" charset="0"/>
              </a:rPr>
              <a:t>si 10 &lt;= 30</a:t>
            </a:r>
          </a:p>
          <a:p>
            <a:pPr>
              <a:buFontTx/>
              <a:buNone/>
            </a:pPr>
            <a:r>
              <a:rPr lang="es-MX" sz="2800" i="1">
                <a:latin typeface="Times New Roman" charset="0"/>
              </a:rPr>
              <a:t>V[2,25] = </a:t>
            </a:r>
            <a:r>
              <a:rPr lang="es-MX" sz="2800" b="1" i="1">
                <a:latin typeface="Times New Roman" charset="0"/>
              </a:rPr>
              <a:t>V[1,25]</a:t>
            </a:r>
            <a:r>
              <a:rPr lang="es-MX" sz="2800" i="1" baseline="-25000">
                <a:latin typeface="Times New Roman" charset="0"/>
              </a:rPr>
              <a:t>  </a:t>
            </a:r>
            <a:r>
              <a:rPr lang="es-MX" sz="2800" i="1">
                <a:latin typeface="Times New Roman" charset="0"/>
              </a:rPr>
              <a:t>si 10 &gt; 25</a:t>
            </a:r>
          </a:p>
          <a:p>
            <a:pPr>
              <a:buFontTx/>
              <a:buNone/>
            </a:pPr>
            <a:r>
              <a:rPr lang="es-MX" sz="2800" i="1" u="sng">
                <a:latin typeface="Times New Roman" charset="0"/>
              </a:rPr>
              <a:t>V[2,25] = máximo(</a:t>
            </a:r>
            <a:r>
              <a:rPr lang="es-MX" sz="2800" b="1" i="1" u="sng">
                <a:latin typeface="Times New Roman" charset="0"/>
              </a:rPr>
              <a:t>V[1,25]</a:t>
            </a:r>
            <a:r>
              <a:rPr lang="es-MX" sz="2800" i="1" u="sng">
                <a:latin typeface="Times New Roman" charset="0"/>
              </a:rPr>
              <a:t> , $60 + </a:t>
            </a:r>
            <a:r>
              <a:rPr lang="es-MX" sz="2800" b="1" i="1" u="sng">
                <a:latin typeface="Times New Roman" charset="0"/>
              </a:rPr>
              <a:t>V[1,15]</a:t>
            </a:r>
            <a:r>
              <a:rPr lang="es-MX" sz="2800" i="1" u="sng">
                <a:latin typeface="Times New Roman" charset="0"/>
              </a:rPr>
              <a:t>)</a:t>
            </a:r>
            <a:r>
              <a:rPr lang="es-MX" sz="2400" i="1" u="sng" baseline="-50000">
                <a:latin typeface="Times New Roman" charset="0"/>
              </a:rPr>
              <a:t> </a:t>
            </a:r>
            <a:r>
              <a:rPr lang="es-MX" sz="2800" i="1" u="sng">
                <a:latin typeface="Times New Roman" charset="0"/>
              </a:rPr>
              <a:t>si 10 &lt;= 25</a:t>
            </a:r>
            <a:endParaRPr lang="es-MX" sz="2800" u="sng">
              <a:latin typeface="Arial Narrow" charset="0"/>
            </a:endParaRPr>
          </a:p>
          <a:p>
            <a:pPr>
              <a:buFontTx/>
              <a:buNone/>
            </a:pPr>
            <a:endParaRPr lang="es-MX" b="1">
              <a:latin typeface="Arial Narrow" charset="0"/>
            </a:endParaRPr>
          </a:p>
        </p:txBody>
      </p:sp>
      <p:pic>
        <p:nvPicPr>
          <p:cNvPr id="5530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057400"/>
            <a:ext cx="460692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5FCFADA-DC76-D94E-9094-B84A6451D3C0}" type="slidenum">
              <a:rPr lang="es-MX" sz="1600">
                <a:latin typeface="Arial Narrow" charset="0"/>
              </a:rPr>
              <a:pPr/>
              <a:t>54</a:t>
            </a:fld>
            <a:endParaRPr lang="es-MX" sz="1600">
              <a:latin typeface="Arial Narrow" charset="0"/>
            </a:endParaRPr>
          </a:p>
        </p:txBody>
      </p:sp>
      <p:sp>
        <p:nvSpPr>
          <p:cNvPr id="56323" name="Rectangle 2"/>
          <p:cNvSpPr>
            <a:spLocks noGrp="1" noChangeArrowheads="1"/>
          </p:cNvSpPr>
          <p:nvPr>
            <p:ph type="title"/>
          </p:nvPr>
        </p:nvSpPr>
        <p:spPr/>
        <p:txBody>
          <a:bodyPr/>
          <a:lstStyle/>
          <a:p>
            <a:r>
              <a:rPr lang="es-MX" sz="4000">
                <a:latin typeface="Tahoma" charset="0"/>
              </a:rPr>
              <a:t>Ejemplo</a:t>
            </a:r>
          </a:p>
        </p:txBody>
      </p:sp>
      <p:sp>
        <p:nvSpPr>
          <p:cNvPr id="56324" name="Rectangle 3"/>
          <p:cNvSpPr>
            <a:spLocks noGrp="1" noChangeArrowheads="1"/>
          </p:cNvSpPr>
          <p:nvPr>
            <p:ph type="body" idx="1"/>
          </p:nvPr>
        </p:nvSpPr>
        <p:spPr>
          <a:xfrm>
            <a:off x="457200" y="3657600"/>
            <a:ext cx="6324600" cy="3200400"/>
          </a:xfrm>
        </p:spPr>
        <p:txBody>
          <a:bodyPr/>
          <a:lstStyle/>
          <a:p>
            <a:pPr>
              <a:buFontTx/>
              <a:buNone/>
            </a:pPr>
            <a:r>
              <a:rPr lang="es-MX" sz="2000" i="1">
                <a:latin typeface="Times New Roman" charset="0"/>
              </a:rPr>
              <a:t>V[1,30] = </a:t>
            </a:r>
            <a:r>
              <a:rPr lang="es-MX" sz="2000" b="1" i="1">
                <a:latin typeface="Times New Roman" charset="0"/>
              </a:rPr>
              <a:t>V[0,30]</a:t>
            </a:r>
            <a:r>
              <a:rPr lang="es-MX" sz="2000" i="1" baseline="-25000">
                <a:latin typeface="Times New Roman" charset="0"/>
              </a:rPr>
              <a:t>  </a:t>
            </a:r>
            <a:r>
              <a:rPr lang="es-MX" sz="2000" i="1">
                <a:latin typeface="Times New Roman" charset="0"/>
              </a:rPr>
              <a:t>si 20 &gt; 30</a:t>
            </a:r>
          </a:p>
          <a:p>
            <a:pPr>
              <a:buFontTx/>
              <a:buNone/>
            </a:pPr>
            <a:r>
              <a:rPr lang="es-MX" sz="2000" i="1" u="sng">
                <a:latin typeface="Times New Roman" charset="0"/>
              </a:rPr>
              <a:t>V[1,30] = máximo(</a:t>
            </a:r>
            <a:r>
              <a:rPr lang="es-MX" sz="2000" b="1" i="1" u="sng">
                <a:latin typeface="Times New Roman" charset="0"/>
              </a:rPr>
              <a:t>V[0,30]</a:t>
            </a:r>
            <a:r>
              <a:rPr lang="es-MX" sz="2000" i="1" u="sng">
                <a:latin typeface="Times New Roman" charset="0"/>
              </a:rPr>
              <a:t> , $140 + </a:t>
            </a:r>
            <a:r>
              <a:rPr lang="es-MX" sz="2000" b="1" i="1" u="sng">
                <a:latin typeface="Times New Roman" charset="0"/>
              </a:rPr>
              <a:t>V[0,10]</a:t>
            </a:r>
            <a:r>
              <a:rPr lang="es-MX" sz="2000" i="1" u="sng">
                <a:latin typeface="Times New Roman" charset="0"/>
              </a:rPr>
              <a:t>)</a:t>
            </a:r>
            <a:r>
              <a:rPr lang="es-MX" sz="1800" i="1" u="sng" baseline="-50000">
                <a:latin typeface="Times New Roman" charset="0"/>
              </a:rPr>
              <a:t> </a:t>
            </a:r>
            <a:r>
              <a:rPr lang="es-MX" sz="2000" i="1" u="sng">
                <a:latin typeface="Times New Roman" charset="0"/>
              </a:rPr>
              <a:t>si 20 &lt;= 30</a:t>
            </a:r>
          </a:p>
          <a:p>
            <a:pPr>
              <a:buFontTx/>
              <a:buNone/>
            </a:pPr>
            <a:r>
              <a:rPr lang="es-MX" sz="2000" i="1">
                <a:latin typeface="Times New Roman" charset="0"/>
              </a:rPr>
              <a:t>V[1,25] = </a:t>
            </a:r>
            <a:r>
              <a:rPr lang="es-MX" sz="2000" b="1" i="1">
                <a:latin typeface="Times New Roman" charset="0"/>
              </a:rPr>
              <a:t>V[0,25]</a:t>
            </a:r>
            <a:r>
              <a:rPr lang="es-MX" sz="2000" i="1" baseline="-25000">
                <a:latin typeface="Times New Roman" charset="0"/>
              </a:rPr>
              <a:t>  </a:t>
            </a:r>
            <a:r>
              <a:rPr lang="es-MX" sz="2000" i="1">
                <a:latin typeface="Times New Roman" charset="0"/>
              </a:rPr>
              <a:t>si 20 &gt; 25</a:t>
            </a:r>
          </a:p>
          <a:p>
            <a:pPr>
              <a:buFontTx/>
              <a:buNone/>
            </a:pPr>
            <a:r>
              <a:rPr lang="es-MX" sz="2000" i="1" u="sng">
                <a:latin typeface="Times New Roman" charset="0"/>
              </a:rPr>
              <a:t>V[1,25] = máximo(</a:t>
            </a:r>
            <a:r>
              <a:rPr lang="es-MX" sz="2000" b="1" i="1" u="sng">
                <a:latin typeface="Times New Roman" charset="0"/>
              </a:rPr>
              <a:t>V[0,25]</a:t>
            </a:r>
            <a:r>
              <a:rPr lang="es-MX" sz="2000" i="1" u="sng">
                <a:latin typeface="Times New Roman" charset="0"/>
              </a:rPr>
              <a:t> , $140 + </a:t>
            </a:r>
            <a:r>
              <a:rPr lang="es-MX" sz="2000" b="1" i="1" u="sng">
                <a:latin typeface="Times New Roman" charset="0"/>
              </a:rPr>
              <a:t>V[0,5]</a:t>
            </a:r>
            <a:r>
              <a:rPr lang="es-MX" sz="2000" i="1" u="sng">
                <a:latin typeface="Times New Roman" charset="0"/>
              </a:rPr>
              <a:t>)</a:t>
            </a:r>
            <a:r>
              <a:rPr lang="es-MX" sz="1800" i="1" u="sng" baseline="-50000">
                <a:latin typeface="Times New Roman" charset="0"/>
              </a:rPr>
              <a:t> </a:t>
            </a:r>
            <a:r>
              <a:rPr lang="es-MX" sz="2000" i="1" u="sng">
                <a:latin typeface="Times New Roman" charset="0"/>
              </a:rPr>
              <a:t>si 20 &lt;= 25</a:t>
            </a:r>
            <a:endParaRPr lang="es-MX" sz="2000" u="sng">
              <a:latin typeface="Arial Narrow" charset="0"/>
            </a:endParaRPr>
          </a:p>
          <a:p>
            <a:pPr>
              <a:buFontTx/>
              <a:buNone/>
            </a:pPr>
            <a:r>
              <a:rPr lang="es-MX" sz="2000" i="1">
                <a:latin typeface="Times New Roman" charset="0"/>
              </a:rPr>
              <a:t>V[1,20] = </a:t>
            </a:r>
            <a:r>
              <a:rPr lang="es-MX" sz="2000" b="1" i="1">
                <a:latin typeface="Times New Roman" charset="0"/>
              </a:rPr>
              <a:t>V[0,20]</a:t>
            </a:r>
            <a:r>
              <a:rPr lang="es-MX" sz="2000" i="1" baseline="-25000">
                <a:latin typeface="Times New Roman" charset="0"/>
              </a:rPr>
              <a:t>  </a:t>
            </a:r>
            <a:r>
              <a:rPr lang="es-MX" sz="2000" i="1">
                <a:latin typeface="Times New Roman" charset="0"/>
              </a:rPr>
              <a:t>si 20 &gt; 20</a:t>
            </a:r>
          </a:p>
          <a:p>
            <a:pPr>
              <a:buFontTx/>
              <a:buNone/>
            </a:pPr>
            <a:r>
              <a:rPr lang="es-MX" sz="2000" i="1" u="sng">
                <a:latin typeface="Times New Roman" charset="0"/>
              </a:rPr>
              <a:t>V[1,20] = máximo(</a:t>
            </a:r>
            <a:r>
              <a:rPr lang="es-MX" sz="2000" b="1" i="1" u="sng">
                <a:latin typeface="Times New Roman" charset="0"/>
              </a:rPr>
              <a:t>V[0,20]</a:t>
            </a:r>
            <a:r>
              <a:rPr lang="es-MX" sz="2000" i="1" u="sng">
                <a:latin typeface="Times New Roman" charset="0"/>
              </a:rPr>
              <a:t> , $140 + </a:t>
            </a:r>
            <a:r>
              <a:rPr lang="es-MX" sz="2000" b="1" i="1" u="sng">
                <a:latin typeface="Times New Roman" charset="0"/>
              </a:rPr>
              <a:t>V[0,0]</a:t>
            </a:r>
            <a:r>
              <a:rPr lang="es-MX" sz="2000" i="1" u="sng">
                <a:latin typeface="Times New Roman" charset="0"/>
              </a:rPr>
              <a:t>)</a:t>
            </a:r>
            <a:r>
              <a:rPr lang="es-MX" sz="1800" i="1" u="sng" baseline="-50000">
                <a:latin typeface="Times New Roman" charset="0"/>
              </a:rPr>
              <a:t> </a:t>
            </a:r>
            <a:r>
              <a:rPr lang="es-MX" sz="2000" i="1" u="sng">
                <a:latin typeface="Times New Roman" charset="0"/>
              </a:rPr>
              <a:t>si 20 &lt;= 20</a:t>
            </a:r>
          </a:p>
          <a:p>
            <a:pPr>
              <a:buFontTx/>
              <a:buNone/>
            </a:pPr>
            <a:r>
              <a:rPr lang="es-MX" sz="2000" i="1" u="sng">
                <a:latin typeface="Times New Roman" charset="0"/>
              </a:rPr>
              <a:t>V[1,15] = </a:t>
            </a:r>
            <a:r>
              <a:rPr lang="es-MX" sz="2000" b="1" i="1" u="sng">
                <a:latin typeface="Times New Roman" charset="0"/>
              </a:rPr>
              <a:t>V[0,15]</a:t>
            </a:r>
            <a:r>
              <a:rPr lang="es-MX" sz="2000" i="1" u="sng" baseline="-25000">
                <a:latin typeface="Times New Roman" charset="0"/>
              </a:rPr>
              <a:t>  </a:t>
            </a:r>
            <a:r>
              <a:rPr lang="es-MX" sz="2000" i="1" u="sng">
                <a:latin typeface="Times New Roman" charset="0"/>
              </a:rPr>
              <a:t>si 20 &gt; 15</a:t>
            </a:r>
            <a:endParaRPr lang="es-MX" sz="2000" i="1">
              <a:latin typeface="Times New Roman" charset="0"/>
            </a:endParaRPr>
          </a:p>
          <a:p>
            <a:pPr>
              <a:buFontTx/>
              <a:buNone/>
            </a:pPr>
            <a:r>
              <a:rPr lang="es-MX" sz="2000" i="1">
                <a:latin typeface="Times New Roman" charset="0"/>
              </a:rPr>
              <a:t>V[1,15] = máximo(</a:t>
            </a:r>
            <a:r>
              <a:rPr lang="es-MX" sz="2000" b="1" i="1">
                <a:latin typeface="Times New Roman" charset="0"/>
              </a:rPr>
              <a:t>V[0,15]</a:t>
            </a:r>
            <a:r>
              <a:rPr lang="es-MX" sz="2000" i="1">
                <a:latin typeface="Times New Roman" charset="0"/>
              </a:rPr>
              <a:t> , $140 + </a:t>
            </a:r>
            <a:r>
              <a:rPr lang="es-MX" sz="2000" b="1" i="1">
                <a:latin typeface="Times New Roman" charset="0"/>
              </a:rPr>
              <a:t>V[0,-5]</a:t>
            </a:r>
            <a:r>
              <a:rPr lang="es-MX" sz="2000" i="1">
                <a:latin typeface="Times New Roman" charset="0"/>
              </a:rPr>
              <a:t>)</a:t>
            </a:r>
            <a:r>
              <a:rPr lang="es-MX" sz="1800" i="1" baseline="-50000">
                <a:latin typeface="Times New Roman" charset="0"/>
              </a:rPr>
              <a:t> </a:t>
            </a:r>
            <a:r>
              <a:rPr lang="es-MX" sz="2000" i="1">
                <a:latin typeface="Times New Roman" charset="0"/>
              </a:rPr>
              <a:t>si 20 &lt;= 15</a:t>
            </a:r>
            <a:endParaRPr lang="es-MX" sz="2000">
              <a:latin typeface="Arial Narrow" charset="0"/>
            </a:endParaRPr>
          </a:p>
          <a:p>
            <a:pPr>
              <a:buFontTx/>
              <a:buNone/>
            </a:pPr>
            <a:endParaRPr lang="es-MX" sz="2400" b="1">
              <a:latin typeface="Arial Narrow" charset="0"/>
            </a:endParaRPr>
          </a:p>
        </p:txBody>
      </p:sp>
      <p:pic>
        <p:nvPicPr>
          <p:cNvPr id="5632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1981200"/>
            <a:ext cx="4191000"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9141" name="Rectangle 5"/>
          <p:cNvSpPr>
            <a:spLocks noChangeArrowheads="1"/>
          </p:cNvSpPr>
          <p:nvPr/>
        </p:nvSpPr>
        <p:spPr bwMode="auto">
          <a:xfrm>
            <a:off x="7010400" y="3733800"/>
            <a:ext cx="2057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endParaRPr lang="en-US" sz="2000" b="1" i="1">
              <a:solidFill>
                <a:srgbClr val="CC0000"/>
              </a:solidFill>
              <a:latin typeface="Arial Narrow" charset="0"/>
            </a:endParaRPr>
          </a:p>
          <a:p>
            <a:pPr marL="342900" indent="-342900">
              <a:spcBef>
                <a:spcPct val="20000"/>
              </a:spcBef>
            </a:pPr>
            <a:r>
              <a:rPr lang="en-US" b="1" i="1">
                <a:solidFill>
                  <a:srgbClr val="CC0000"/>
                </a:solidFill>
                <a:latin typeface="Arial Narrow" charset="0"/>
              </a:rPr>
              <a:t>V[1,30] =</a:t>
            </a:r>
            <a:r>
              <a:rPr lang="en-US" i="1">
                <a:solidFill>
                  <a:srgbClr val="CC0000"/>
                </a:solidFill>
                <a:latin typeface="Arial Narrow" charset="0"/>
              </a:rPr>
              <a:t> </a:t>
            </a:r>
            <a:r>
              <a:rPr lang="en-US" sz="2800" b="1" i="1">
                <a:solidFill>
                  <a:srgbClr val="CC0000"/>
                </a:solidFill>
                <a:latin typeface="Arial Narrow" charset="0"/>
              </a:rPr>
              <a:t>140</a:t>
            </a:r>
          </a:p>
          <a:p>
            <a:pPr marL="342900" indent="-342900">
              <a:spcBef>
                <a:spcPct val="20000"/>
              </a:spcBef>
            </a:pPr>
            <a:r>
              <a:rPr lang="en-US" b="1" i="1">
                <a:solidFill>
                  <a:srgbClr val="CC0000"/>
                </a:solidFill>
                <a:latin typeface="Arial Narrow" charset="0"/>
              </a:rPr>
              <a:t>V[1,25] =</a:t>
            </a:r>
            <a:r>
              <a:rPr lang="en-US" sz="2800" b="1" i="1">
                <a:solidFill>
                  <a:srgbClr val="CC0000"/>
                </a:solidFill>
                <a:latin typeface="Arial Narrow" charset="0"/>
              </a:rPr>
              <a:t> 140</a:t>
            </a:r>
          </a:p>
          <a:p>
            <a:pPr marL="342900" indent="-342900">
              <a:spcBef>
                <a:spcPct val="20000"/>
              </a:spcBef>
            </a:pPr>
            <a:r>
              <a:rPr lang="en-US" b="1" i="1">
                <a:solidFill>
                  <a:srgbClr val="CC0000"/>
                </a:solidFill>
                <a:latin typeface="Arial Narrow" charset="0"/>
              </a:rPr>
              <a:t>V[1,20] =</a:t>
            </a:r>
            <a:r>
              <a:rPr lang="en-US" sz="2800" b="1" i="1">
                <a:solidFill>
                  <a:srgbClr val="CC0000"/>
                </a:solidFill>
                <a:latin typeface="Arial Narrow" charset="0"/>
              </a:rPr>
              <a:t> 140</a:t>
            </a:r>
          </a:p>
          <a:p>
            <a:pPr marL="342900" indent="-342900">
              <a:spcBef>
                <a:spcPct val="20000"/>
              </a:spcBef>
            </a:pPr>
            <a:r>
              <a:rPr lang="en-US" b="1" i="1">
                <a:solidFill>
                  <a:srgbClr val="CC0000"/>
                </a:solidFill>
                <a:latin typeface="Arial Narrow" charset="0"/>
              </a:rPr>
              <a:t>V[1,15] =</a:t>
            </a:r>
            <a:r>
              <a:rPr lang="en-US" sz="2800" b="1" i="1">
                <a:solidFill>
                  <a:srgbClr val="CC0000"/>
                </a:solidFill>
                <a:latin typeface="Arial Narrow" charset="0"/>
              </a:rPr>
              <a:t> 0</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9141">
                                            <p:txEl>
                                              <p:pRg st="1" end="1"/>
                                            </p:txEl>
                                          </p:spTgt>
                                        </p:tgtEl>
                                        <p:attrNameLst>
                                          <p:attrName>style.visibility</p:attrName>
                                        </p:attrNameLst>
                                      </p:cBhvr>
                                      <p:to>
                                        <p:strVal val="visible"/>
                                      </p:to>
                                    </p:set>
                                    <p:anim calcmode="lin" valueType="num">
                                      <p:cBhvr additive="base">
                                        <p:cTn id="7" dur="500" fill="hold"/>
                                        <p:tgtEl>
                                          <p:spTgt spid="219141">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914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9141">
                                            <p:txEl>
                                              <p:pRg st="2" end="2"/>
                                            </p:txEl>
                                          </p:spTgt>
                                        </p:tgtEl>
                                        <p:attrNameLst>
                                          <p:attrName>style.visibility</p:attrName>
                                        </p:attrNameLst>
                                      </p:cBhvr>
                                      <p:to>
                                        <p:strVal val="visible"/>
                                      </p:to>
                                    </p:set>
                                    <p:anim calcmode="lin" valueType="num">
                                      <p:cBhvr additive="base">
                                        <p:cTn id="13" dur="500" fill="hold"/>
                                        <p:tgtEl>
                                          <p:spTgt spid="21914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914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9141">
                                            <p:txEl>
                                              <p:pRg st="3" end="3"/>
                                            </p:txEl>
                                          </p:spTgt>
                                        </p:tgtEl>
                                        <p:attrNameLst>
                                          <p:attrName>style.visibility</p:attrName>
                                        </p:attrNameLst>
                                      </p:cBhvr>
                                      <p:to>
                                        <p:strVal val="visible"/>
                                      </p:to>
                                    </p:set>
                                    <p:anim calcmode="lin" valueType="num">
                                      <p:cBhvr additive="base">
                                        <p:cTn id="19" dur="500" fill="hold"/>
                                        <p:tgtEl>
                                          <p:spTgt spid="21914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914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9141">
                                            <p:txEl>
                                              <p:pRg st="4" end="4"/>
                                            </p:txEl>
                                          </p:spTgt>
                                        </p:tgtEl>
                                        <p:attrNameLst>
                                          <p:attrName>style.visibility</p:attrName>
                                        </p:attrNameLst>
                                      </p:cBhvr>
                                      <p:to>
                                        <p:strVal val="visible"/>
                                      </p:to>
                                    </p:set>
                                    <p:anim calcmode="lin" valueType="num">
                                      <p:cBhvr additive="base">
                                        <p:cTn id="25" dur="500" fill="hold"/>
                                        <p:tgtEl>
                                          <p:spTgt spid="21914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914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1"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A300451B-B3E4-0A4D-9395-7EA14A4C9959}" type="slidenum">
              <a:rPr lang="es-MX" sz="1600">
                <a:latin typeface="Arial Narrow" charset="0"/>
              </a:rPr>
              <a:pPr/>
              <a:t>55</a:t>
            </a:fld>
            <a:endParaRPr lang="es-MX" sz="1600">
              <a:latin typeface="Arial Narrow" charset="0"/>
            </a:endParaRPr>
          </a:p>
        </p:txBody>
      </p:sp>
      <p:sp>
        <p:nvSpPr>
          <p:cNvPr id="57347" name="Rectangle 2"/>
          <p:cNvSpPr>
            <a:spLocks noGrp="1" noChangeArrowheads="1"/>
          </p:cNvSpPr>
          <p:nvPr>
            <p:ph type="title"/>
          </p:nvPr>
        </p:nvSpPr>
        <p:spPr/>
        <p:txBody>
          <a:bodyPr/>
          <a:lstStyle/>
          <a:p>
            <a:r>
              <a:rPr lang="es-MX" sz="4000">
                <a:latin typeface="Tahoma" charset="0"/>
              </a:rPr>
              <a:t>Ejemplo</a:t>
            </a:r>
          </a:p>
        </p:txBody>
      </p:sp>
      <p:sp>
        <p:nvSpPr>
          <p:cNvPr id="57348" name="Rectangle 3"/>
          <p:cNvSpPr>
            <a:spLocks noGrp="1" noChangeArrowheads="1"/>
          </p:cNvSpPr>
          <p:nvPr>
            <p:ph type="body" idx="1"/>
          </p:nvPr>
        </p:nvSpPr>
        <p:spPr>
          <a:xfrm>
            <a:off x="228600" y="4572000"/>
            <a:ext cx="8686800" cy="1143000"/>
          </a:xfrm>
        </p:spPr>
        <p:txBody>
          <a:bodyPr/>
          <a:lstStyle/>
          <a:p>
            <a:pPr>
              <a:buFontTx/>
              <a:buNone/>
            </a:pPr>
            <a:r>
              <a:rPr lang="es-MX" sz="2000" i="1">
                <a:latin typeface="Times New Roman" charset="0"/>
              </a:rPr>
              <a:t>V[2,30] = </a:t>
            </a:r>
            <a:r>
              <a:rPr lang="es-MX" sz="2000" b="1" i="1">
                <a:latin typeface="Times New Roman" charset="0"/>
              </a:rPr>
              <a:t>V[1,30]</a:t>
            </a:r>
            <a:r>
              <a:rPr lang="es-MX" sz="2000" i="1" baseline="-25000">
                <a:latin typeface="Times New Roman" charset="0"/>
              </a:rPr>
              <a:t>  </a:t>
            </a:r>
            <a:r>
              <a:rPr lang="es-MX" sz="2000" i="1">
                <a:latin typeface="Times New Roman" charset="0"/>
              </a:rPr>
              <a:t>si 10 &gt; 30</a:t>
            </a:r>
          </a:p>
          <a:p>
            <a:pPr>
              <a:buFontTx/>
              <a:buNone/>
            </a:pPr>
            <a:r>
              <a:rPr lang="es-MX" sz="2000" i="1" u="sng">
                <a:latin typeface="Times New Roman" charset="0"/>
              </a:rPr>
              <a:t>V[2,30] = máximo(</a:t>
            </a:r>
            <a:r>
              <a:rPr lang="es-MX" sz="2000" b="1" i="1" u="sng">
                <a:latin typeface="Times New Roman" charset="0"/>
              </a:rPr>
              <a:t>V[1,30]</a:t>
            </a:r>
            <a:r>
              <a:rPr lang="es-MX" sz="2000" i="1" u="sng">
                <a:latin typeface="Times New Roman" charset="0"/>
              </a:rPr>
              <a:t> , $60 + </a:t>
            </a:r>
            <a:r>
              <a:rPr lang="es-MX" sz="2000" b="1" i="1" u="sng">
                <a:latin typeface="Times New Roman" charset="0"/>
              </a:rPr>
              <a:t>V[1,20]</a:t>
            </a:r>
            <a:r>
              <a:rPr lang="es-MX" sz="2000" i="1" u="sng">
                <a:latin typeface="Times New Roman" charset="0"/>
              </a:rPr>
              <a:t>)</a:t>
            </a:r>
            <a:r>
              <a:rPr lang="es-MX" sz="1800" i="1" u="sng" baseline="-50000">
                <a:latin typeface="Times New Roman" charset="0"/>
              </a:rPr>
              <a:t> </a:t>
            </a:r>
            <a:r>
              <a:rPr lang="es-MX" sz="2000" i="1" u="sng">
                <a:latin typeface="Times New Roman" charset="0"/>
              </a:rPr>
              <a:t>si 10 &lt;= 30</a:t>
            </a:r>
          </a:p>
          <a:p>
            <a:pPr>
              <a:buFontTx/>
              <a:buNone/>
            </a:pPr>
            <a:r>
              <a:rPr lang="es-MX" sz="2000" i="1">
                <a:latin typeface="Times New Roman" charset="0"/>
              </a:rPr>
              <a:t>V[2,25] = </a:t>
            </a:r>
            <a:r>
              <a:rPr lang="es-MX" sz="2000" b="1" i="1">
                <a:latin typeface="Times New Roman" charset="0"/>
              </a:rPr>
              <a:t>V[1,25]</a:t>
            </a:r>
            <a:r>
              <a:rPr lang="es-MX" sz="2000" i="1" baseline="-25000">
                <a:latin typeface="Times New Roman" charset="0"/>
              </a:rPr>
              <a:t>  </a:t>
            </a:r>
            <a:r>
              <a:rPr lang="es-MX" sz="2000" i="1">
                <a:latin typeface="Times New Roman" charset="0"/>
              </a:rPr>
              <a:t>si 10 &gt; 25</a:t>
            </a:r>
          </a:p>
          <a:p>
            <a:pPr>
              <a:buFontTx/>
              <a:buNone/>
            </a:pPr>
            <a:r>
              <a:rPr lang="es-MX" sz="2000" i="1" u="sng">
                <a:latin typeface="Times New Roman" charset="0"/>
              </a:rPr>
              <a:t>V[2,25] = máximo(</a:t>
            </a:r>
            <a:r>
              <a:rPr lang="es-MX" sz="2000" b="1" i="1" u="sng">
                <a:latin typeface="Times New Roman" charset="0"/>
              </a:rPr>
              <a:t>V[1,25]</a:t>
            </a:r>
            <a:r>
              <a:rPr lang="es-MX" sz="2000" i="1" u="sng">
                <a:latin typeface="Times New Roman" charset="0"/>
              </a:rPr>
              <a:t> , $60 + </a:t>
            </a:r>
            <a:r>
              <a:rPr lang="es-MX" sz="2000" b="1" i="1" u="sng">
                <a:latin typeface="Times New Roman" charset="0"/>
              </a:rPr>
              <a:t>V[1,15]</a:t>
            </a:r>
            <a:r>
              <a:rPr lang="es-MX" sz="2000" i="1" u="sng">
                <a:latin typeface="Times New Roman" charset="0"/>
              </a:rPr>
              <a:t>)</a:t>
            </a:r>
            <a:r>
              <a:rPr lang="es-MX" sz="1800" i="1" u="sng" baseline="-50000">
                <a:latin typeface="Times New Roman" charset="0"/>
              </a:rPr>
              <a:t> </a:t>
            </a:r>
            <a:r>
              <a:rPr lang="es-MX" sz="2000" i="1" u="sng">
                <a:latin typeface="Times New Roman" charset="0"/>
              </a:rPr>
              <a:t>si 10 &lt;= 25</a:t>
            </a:r>
            <a:endParaRPr lang="es-MX" sz="2000" u="sng">
              <a:latin typeface="Arial Narrow" charset="0"/>
            </a:endParaRPr>
          </a:p>
          <a:p>
            <a:pPr>
              <a:buFontTx/>
              <a:buNone/>
            </a:pPr>
            <a:endParaRPr lang="es-MX" sz="2400" b="1">
              <a:latin typeface="Arial Narrow" charset="0"/>
            </a:endParaRPr>
          </a:p>
        </p:txBody>
      </p:sp>
      <p:pic>
        <p:nvPicPr>
          <p:cNvPr id="5734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133600"/>
            <a:ext cx="460692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5" name="Rectangle 5"/>
          <p:cNvSpPr>
            <a:spLocks noChangeArrowheads="1"/>
          </p:cNvSpPr>
          <p:nvPr/>
        </p:nvSpPr>
        <p:spPr bwMode="auto">
          <a:xfrm>
            <a:off x="7010400" y="4419600"/>
            <a:ext cx="2057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endParaRPr lang="en-US" sz="2000" b="1" i="1">
              <a:solidFill>
                <a:srgbClr val="CC0000"/>
              </a:solidFill>
              <a:latin typeface="Arial Narrow" charset="0"/>
            </a:endParaRPr>
          </a:p>
          <a:p>
            <a:pPr marL="342900" indent="-342900">
              <a:spcBef>
                <a:spcPct val="20000"/>
              </a:spcBef>
            </a:pPr>
            <a:r>
              <a:rPr lang="en-US" sz="2800" b="1" i="1">
                <a:solidFill>
                  <a:srgbClr val="CC0000"/>
                </a:solidFill>
                <a:latin typeface="Arial Narrow" charset="0"/>
              </a:rPr>
              <a:t>V[2,30] =</a:t>
            </a:r>
            <a:r>
              <a:rPr lang="en-US" sz="2800" i="1">
                <a:solidFill>
                  <a:srgbClr val="CC0000"/>
                </a:solidFill>
                <a:latin typeface="Arial Narrow" charset="0"/>
              </a:rPr>
              <a:t> </a:t>
            </a:r>
            <a:r>
              <a:rPr lang="en-US" sz="3200" b="1" i="1">
                <a:solidFill>
                  <a:srgbClr val="CC0000"/>
                </a:solidFill>
                <a:latin typeface="Arial Narrow" charset="0"/>
              </a:rPr>
              <a:t>200</a:t>
            </a:r>
          </a:p>
          <a:p>
            <a:pPr marL="342900" indent="-342900">
              <a:spcBef>
                <a:spcPct val="20000"/>
              </a:spcBef>
            </a:pPr>
            <a:r>
              <a:rPr lang="en-US" sz="2800" b="1" i="1">
                <a:solidFill>
                  <a:srgbClr val="CC0000"/>
                </a:solidFill>
                <a:latin typeface="Arial Narrow" charset="0"/>
              </a:rPr>
              <a:t>V[2,25] =</a:t>
            </a:r>
            <a:r>
              <a:rPr lang="en-US" sz="3200" b="1" i="1">
                <a:solidFill>
                  <a:srgbClr val="CC0000"/>
                </a:solidFill>
                <a:latin typeface="Arial Narrow" charset="0"/>
              </a:rPr>
              <a:t> 140</a:t>
            </a:r>
            <a:endParaRPr lang="en-US" sz="2800" b="1" i="1">
              <a:solidFill>
                <a:srgbClr val="CC0000"/>
              </a:solidFill>
              <a:latin typeface="Arial Narrow" charset="0"/>
            </a:endParaRPr>
          </a:p>
        </p:txBody>
      </p:sp>
      <p:sp>
        <p:nvSpPr>
          <p:cNvPr id="57351" name="Rectangle 6"/>
          <p:cNvSpPr>
            <a:spLocks noChangeArrowheads="1"/>
          </p:cNvSpPr>
          <p:nvPr/>
        </p:nvSpPr>
        <p:spPr bwMode="auto">
          <a:xfrm>
            <a:off x="7086600" y="1981200"/>
            <a:ext cx="2057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endParaRPr lang="en-US" sz="1800" b="1" i="1">
              <a:solidFill>
                <a:srgbClr val="CC0000"/>
              </a:solidFill>
              <a:latin typeface="Arial Narrow" charset="0"/>
            </a:endParaRPr>
          </a:p>
          <a:p>
            <a:pPr marL="342900" indent="-342900">
              <a:spcBef>
                <a:spcPct val="20000"/>
              </a:spcBef>
            </a:pPr>
            <a:r>
              <a:rPr lang="en-US" sz="2000" b="1" i="1">
                <a:solidFill>
                  <a:srgbClr val="CC0000"/>
                </a:solidFill>
                <a:latin typeface="Arial Narrow" charset="0"/>
              </a:rPr>
              <a:t>V[1,30] =</a:t>
            </a:r>
            <a:r>
              <a:rPr lang="en-US" sz="2000" i="1">
                <a:solidFill>
                  <a:srgbClr val="CC0000"/>
                </a:solidFill>
                <a:latin typeface="Arial Narrow" charset="0"/>
              </a:rPr>
              <a:t> </a:t>
            </a:r>
            <a:r>
              <a:rPr lang="en-US" b="1" i="1">
                <a:solidFill>
                  <a:srgbClr val="CC0000"/>
                </a:solidFill>
                <a:latin typeface="Arial Narrow" charset="0"/>
              </a:rPr>
              <a:t>140</a:t>
            </a:r>
          </a:p>
          <a:p>
            <a:pPr marL="342900" indent="-342900">
              <a:spcBef>
                <a:spcPct val="20000"/>
              </a:spcBef>
            </a:pPr>
            <a:r>
              <a:rPr lang="en-US" sz="2000" b="1" i="1">
                <a:solidFill>
                  <a:srgbClr val="CC0000"/>
                </a:solidFill>
                <a:latin typeface="Arial Narrow" charset="0"/>
              </a:rPr>
              <a:t>V[1,25] =</a:t>
            </a:r>
            <a:r>
              <a:rPr lang="en-US" b="1" i="1">
                <a:solidFill>
                  <a:srgbClr val="CC0000"/>
                </a:solidFill>
                <a:latin typeface="Arial Narrow" charset="0"/>
              </a:rPr>
              <a:t> 140</a:t>
            </a:r>
          </a:p>
          <a:p>
            <a:pPr marL="342900" indent="-342900">
              <a:spcBef>
                <a:spcPct val="20000"/>
              </a:spcBef>
            </a:pPr>
            <a:r>
              <a:rPr lang="en-US" sz="2000" b="1" i="1">
                <a:solidFill>
                  <a:srgbClr val="CC0000"/>
                </a:solidFill>
                <a:latin typeface="Arial Narrow" charset="0"/>
              </a:rPr>
              <a:t>V[1,20] =</a:t>
            </a:r>
            <a:r>
              <a:rPr lang="en-US" b="1" i="1">
                <a:solidFill>
                  <a:srgbClr val="CC0000"/>
                </a:solidFill>
                <a:latin typeface="Arial Narrow" charset="0"/>
              </a:rPr>
              <a:t> 140</a:t>
            </a:r>
          </a:p>
          <a:p>
            <a:pPr marL="342900" indent="-342900">
              <a:spcBef>
                <a:spcPct val="20000"/>
              </a:spcBef>
            </a:pPr>
            <a:r>
              <a:rPr lang="en-US" sz="2000" b="1" i="1">
                <a:solidFill>
                  <a:srgbClr val="CC0000"/>
                </a:solidFill>
                <a:latin typeface="Arial Narrow" charset="0"/>
              </a:rPr>
              <a:t>V[1,15] =</a:t>
            </a:r>
            <a:r>
              <a:rPr lang="en-US" b="1" i="1">
                <a:solidFill>
                  <a:srgbClr val="CC0000"/>
                </a:solidFill>
                <a:latin typeface="Arial Narrow" charset="0"/>
              </a:rPr>
              <a:t> 0</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0165">
                                            <p:txEl>
                                              <p:pRg st="1" end="1"/>
                                            </p:txEl>
                                          </p:spTgt>
                                        </p:tgtEl>
                                        <p:attrNameLst>
                                          <p:attrName>style.visibility</p:attrName>
                                        </p:attrNameLst>
                                      </p:cBhvr>
                                      <p:to>
                                        <p:strVal val="visible"/>
                                      </p:to>
                                    </p:set>
                                    <p:anim calcmode="lin" valueType="num">
                                      <p:cBhvr additive="base">
                                        <p:cTn id="7" dur="500" fill="hold"/>
                                        <p:tgtEl>
                                          <p:spTgt spid="22016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016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0165">
                                            <p:txEl>
                                              <p:pRg st="2" end="2"/>
                                            </p:txEl>
                                          </p:spTgt>
                                        </p:tgtEl>
                                        <p:attrNameLst>
                                          <p:attrName>style.visibility</p:attrName>
                                        </p:attrNameLst>
                                      </p:cBhvr>
                                      <p:to>
                                        <p:strVal val="visible"/>
                                      </p:to>
                                    </p:set>
                                    <p:anim calcmode="lin" valueType="num">
                                      <p:cBhvr additive="base">
                                        <p:cTn id="13" dur="500" fill="hold"/>
                                        <p:tgtEl>
                                          <p:spTgt spid="22016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016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5"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01B6243-B809-E041-8F6B-7D473C2248B7}" type="slidenum">
              <a:rPr lang="es-MX" sz="1600">
                <a:latin typeface="Arial Narrow" charset="0"/>
              </a:rPr>
              <a:pPr/>
              <a:t>56</a:t>
            </a:fld>
            <a:endParaRPr lang="es-MX" sz="1600">
              <a:latin typeface="Arial Narrow" charset="0"/>
            </a:endParaRPr>
          </a:p>
        </p:txBody>
      </p:sp>
      <p:sp>
        <p:nvSpPr>
          <p:cNvPr id="58371" name="Rectangle 2"/>
          <p:cNvSpPr>
            <a:spLocks noGrp="1" noChangeArrowheads="1"/>
          </p:cNvSpPr>
          <p:nvPr>
            <p:ph type="title"/>
          </p:nvPr>
        </p:nvSpPr>
        <p:spPr/>
        <p:txBody>
          <a:bodyPr/>
          <a:lstStyle/>
          <a:p>
            <a:r>
              <a:rPr lang="es-MX" sz="4000">
                <a:latin typeface="Tahoma" charset="0"/>
              </a:rPr>
              <a:t>Ejemplo</a:t>
            </a:r>
          </a:p>
        </p:txBody>
      </p:sp>
      <p:sp>
        <p:nvSpPr>
          <p:cNvPr id="58372" name="Rectangle 3"/>
          <p:cNvSpPr>
            <a:spLocks noGrp="1" noChangeArrowheads="1"/>
          </p:cNvSpPr>
          <p:nvPr>
            <p:ph type="body" idx="1"/>
          </p:nvPr>
        </p:nvSpPr>
        <p:spPr>
          <a:xfrm>
            <a:off x="228600" y="4267200"/>
            <a:ext cx="8686800" cy="1143000"/>
          </a:xfrm>
        </p:spPr>
        <p:txBody>
          <a:bodyPr/>
          <a:lstStyle/>
          <a:p>
            <a:pPr>
              <a:buFontTx/>
              <a:buNone/>
            </a:pPr>
            <a:r>
              <a:rPr lang="es-MX" sz="2000" i="1">
                <a:latin typeface="Times New Roman" charset="0"/>
              </a:rPr>
              <a:t>V[3,30] = </a:t>
            </a:r>
            <a:r>
              <a:rPr lang="es-MX" sz="2000" b="1" i="1">
                <a:latin typeface="Times New Roman" charset="0"/>
              </a:rPr>
              <a:t>V[2,30]</a:t>
            </a:r>
            <a:r>
              <a:rPr lang="es-MX" sz="2000" i="1" baseline="-25000">
                <a:latin typeface="Times New Roman" charset="0"/>
              </a:rPr>
              <a:t>  </a:t>
            </a:r>
            <a:r>
              <a:rPr lang="es-MX" sz="2000" i="1">
                <a:latin typeface="Times New Roman" charset="0"/>
              </a:rPr>
              <a:t>si 5 &gt; 30</a:t>
            </a:r>
          </a:p>
          <a:p>
            <a:pPr>
              <a:buFontTx/>
              <a:buNone/>
            </a:pPr>
            <a:r>
              <a:rPr lang="es-MX" sz="2000" i="1" u="sng">
                <a:latin typeface="Times New Roman" charset="0"/>
              </a:rPr>
              <a:t>V[3,30] = máximo(</a:t>
            </a:r>
            <a:r>
              <a:rPr lang="es-MX" sz="2000" b="1" i="1" u="sng">
                <a:latin typeface="Times New Roman" charset="0"/>
              </a:rPr>
              <a:t>V[2,30]</a:t>
            </a:r>
            <a:r>
              <a:rPr lang="es-MX" sz="2000" i="1" u="sng">
                <a:latin typeface="Times New Roman" charset="0"/>
              </a:rPr>
              <a:t> , $50 + </a:t>
            </a:r>
            <a:r>
              <a:rPr lang="es-MX" sz="2000" b="1" i="1" u="sng">
                <a:latin typeface="Times New Roman" charset="0"/>
              </a:rPr>
              <a:t>V[2,25]</a:t>
            </a:r>
            <a:r>
              <a:rPr lang="es-MX" sz="2000" i="1" u="sng">
                <a:latin typeface="Times New Roman" charset="0"/>
              </a:rPr>
              <a:t>)</a:t>
            </a:r>
            <a:r>
              <a:rPr lang="es-MX" sz="1800" i="1" u="sng" baseline="-50000">
                <a:latin typeface="Times New Roman" charset="0"/>
              </a:rPr>
              <a:t> </a:t>
            </a:r>
            <a:r>
              <a:rPr lang="es-MX" sz="2000" i="1" u="sng">
                <a:latin typeface="Times New Roman" charset="0"/>
              </a:rPr>
              <a:t>si 5 &lt;= 30</a:t>
            </a:r>
            <a:endParaRPr lang="es-MX" sz="2800" u="sng">
              <a:latin typeface="Arial Narrow" charset="0"/>
            </a:endParaRPr>
          </a:p>
          <a:p>
            <a:endParaRPr lang="es-MX" sz="2800" b="1" u="sng">
              <a:latin typeface="Arial Narrow" charset="0"/>
            </a:endParaRPr>
          </a:p>
        </p:txBody>
      </p:sp>
      <p:pic>
        <p:nvPicPr>
          <p:cNvPr id="5837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057400"/>
            <a:ext cx="460692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4" name="Rectangle 5"/>
          <p:cNvSpPr>
            <a:spLocks noChangeArrowheads="1"/>
          </p:cNvSpPr>
          <p:nvPr/>
        </p:nvSpPr>
        <p:spPr bwMode="auto">
          <a:xfrm>
            <a:off x="6400800" y="2209800"/>
            <a:ext cx="2057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endParaRPr lang="en-US" sz="2000" b="1" i="1">
              <a:solidFill>
                <a:srgbClr val="CC0000"/>
              </a:solidFill>
              <a:latin typeface="Arial Narrow" charset="0"/>
            </a:endParaRPr>
          </a:p>
          <a:p>
            <a:pPr marL="342900" indent="-342900">
              <a:spcBef>
                <a:spcPct val="20000"/>
              </a:spcBef>
            </a:pPr>
            <a:r>
              <a:rPr lang="en-US" sz="2800" b="1" i="1">
                <a:solidFill>
                  <a:srgbClr val="CC0000"/>
                </a:solidFill>
                <a:latin typeface="Arial Narrow" charset="0"/>
              </a:rPr>
              <a:t>V[2,30] =</a:t>
            </a:r>
            <a:r>
              <a:rPr lang="en-US" sz="2800" i="1">
                <a:solidFill>
                  <a:srgbClr val="CC0000"/>
                </a:solidFill>
                <a:latin typeface="Arial Narrow" charset="0"/>
              </a:rPr>
              <a:t> </a:t>
            </a:r>
            <a:r>
              <a:rPr lang="en-US" sz="3200" b="1" i="1">
                <a:solidFill>
                  <a:srgbClr val="CC0000"/>
                </a:solidFill>
                <a:latin typeface="Arial Narrow" charset="0"/>
              </a:rPr>
              <a:t>200</a:t>
            </a:r>
          </a:p>
          <a:p>
            <a:pPr marL="342900" indent="-342900">
              <a:spcBef>
                <a:spcPct val="20000"/>
              </a:spcBef>
            </a:pPr>
            <a:r>
              <a:rPr lang="en-US" sz="2800" b="1" i="1">
                <a:solidFill>
                  <a:srgbClr val="CC0000"/>
                </a:solidFill>
                <a:latin typeface="Arial Narrow" charset="0"/>
              </a:rPr>
              <a:t>V[2,25] =</a:t>
            </a:r>
            <a:r>
              <a:rPr lang="en-US" sz="3200" b="1" i="1">
                <a:solidFill>
                  <a:srgbClr val="CC0000"/>
                </a:solidFill>
                <a:latin typeface="Arial Narrow" charset="0"/>
              </a:rPr>
              <a:t> 140</a:t>
            </a:r>
            <a:endParaRPr lang="en-US" sz="2800" b="1" i="1">
              <a:solidFill>
                <a:srgbClr val="CC0000"/>
              </a:solidFill>
              <a:latin typeface="Arial Narrow" charset="0"/>
            </a:endParaRPr>
          </a:p>
        </p:txBody>
      </p:sp>
      <p:sp>
        <p:nvSpPr>
          <p:cNvPr id="221190" name="Rectangle 6"/>
          <p:cNvSpPr>
            <a:spLocks noChangeArrowheads="1"/>
          </p:cNvSpPr>
          <p:nvPr/>
        </p:nvSpPr>
        <p:spPr bwMode="auto">
          <a:xfrm>
            <a:off x="6248400" y="3962400"/>
            <a:ext cx="2590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endParaRPr lang="en-US" sz="2000" b="1" i="1">
              <a:solidFill>
                <a:srgbClr val="CC0000"/>
              </a:solidFill>
              <a:latin typeface="Arial Narrow" charset="0"/>
            </a:endParaRPr>
          </a:p>
          <a:p>
            <a:pPr marL="342900" indent="-342900">
              <a:spcBef>
                <a:spcPct val="20000"/>
              </a:spcBef>
            </a:pPr>
            <a:r>
              <a:rPr lang="en-US" sz="3600" b="1" i="1">
                <a:solidFill>
                  <a:srgbClr val="CC0000"/>
                </a:solidFill>
                <a:latin typeface="Arial Narrow" charset="0"/>
              </a:rPr>
              <a:t>V[3,30] =</a:t>
            </a:r>
            <a:r>
              <a:rPr lang="en-US" sz="3600" i="1">
                <a:solidFill>
                  <a:srgbClr val="CC0000"/>
                </a:solidFill>
                <a:latin typeface="Arial Narrow" charset="0"/>
              </a:rPr>
              <a:t> </a:t>
            </a:r>
            <a:r>
              <a:rPr lang="en-US" sz="4000" b="1" i="1">
                <a:solidFill>
                  <a:srgbClr val="CC0000"/>
                </a:solidFill>
                <a:latin typeface="Arial Narrow" charset="0"/>
              </a:rPr>
              <a:t>200</a:t>
            </a:r>
            <a:endParaRPr lang="en-US" sz="3200" b="1" i="1">
              <a:solidFill>
                <a:srgbClr val="CC0000"/>
              </a:solidFill>
              <a:latin typeface="Arial Narrow" charset="0"/>
            </a:endParaRPr>
          </a:p>
        </p:txBody>
      </p:sp>
      <p:sp>
        <p:nvSpPr>
          <p:cNvPr id="221191" name="Text Box 7"/>
          <p:cNvSpPr txBox="1">
            <a:spLocks noChangeArrowheads="1"/>
          </p:cNvSpPr>
          <p:nvPr/>
        </p:nvSpPr>
        <p:spPr bwMode="auto">
          <a:xfrm>
            <a:off x="1757363" y="5324475"/>
            <a:ext cx="5557837" cy="466725"/>
          </a:xfrm>
          <a:prstGeom prst="rect">
            <a:avLst/>
          </a:prstGeom>
          <a:solidFill>
            <a:schemeClr val="bg1"/>
          </a:solidFill>
          <a:ln w="9525">
            <a:solidFill>
              <a:schemeClr val="tx1"/>
            </a:solidFill>
            <a:miter lim="800000"/>
            <a:headEnd/>
            <a:tailEnd/>
          </a:ln>
          <a:effec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b="1">
                <a:solidFill>
                  <a:schemeClr val="accent2"/>
                </a:solidFill>
                <a:effectLst>
                  <a:outerShdw blurRad="38100" dist="38100" dir="2700000" algn="tl">
                    <a:srgbClr val="DDDDDD"/>
                  </a:outerShdw>
                </a:effectLst>
                <a:latin typeface="Arial Narrow" charset="0"/>
              </a:rPr>
              <a:t>7</a:t>
            </a:r>
            <a:r>
              <a:rPr lang="en-US" b="1">
                <a:solidFill>
                  <a:schemeClr val="accent2"/>
                </a:solidFill>
                <a:latin typeface="Arial Narrow" charset="0"/>
              </a:rPr>
              <a:t> cálculos vs. </a:t>
            </a:r>
            <a:r>
              <a:rPr lang="en-US" b="1">
                <a:solidFill>
                  <a:schemeClr val="accent2"/>
                </a:solidFill>
                <a:effectLst>
                  <a:outerShdw blurRad="38100" dist="38100" dir="2700000" algn="tl">
                    <a:srgbClr val="DDDDDD"/>
                  </a:outerShdw>
                </a:effectLst>
                <a:latin typeface="Arial Narrow" charset="0"/>
              </a:rPr>
              <a:t>90</a:t>
            </a:r>
            <a:r>
              <a:rPr lang="en-US" b="1">
                <a:solidFill>
                  <a:schemeClr val="accent2"/>
                </a:solidFill>
                <a:latin typeface="Arial Narrow" charset="0"/>
              </a:rPr>
              <a:t> cálculos sin la optimización</a:t>
            </a:r>
          </a:p>
        </p:txBody>
      </p:sp>
      <p:sp>
        <p:nvSpPr>
          <p:cNvPr id="221192" name="Text Box 8"/>
          <p:cNvSpPr txBox="1">
            <a:spLocks noChangeArrowheads="1"/>
          </p:cNvSpPr>
          <p:nvPr/>
        </p:nvSpPr>
        <p:spPr bwMode="auto">
          <a:xfrm>
            <a:off x="228600" y="5957888"/>
            <a:ext cx="87995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b="1">
                <a:solidFill>
                  <a:srgbClr val="A50021"/>
                </a:solidFill>
                <a:latin typeface="Arial Narrow" charset="0"/>
              </a:rPr>
              <a:t>Por lo tanto, aplicar la optimización cuando 2</a:t>
            </a:r>
            <a:r>
              <a:rPr lang="en-US" sz="2800" b="1" baseline="30000">
                <a:solidFill>
                  <a:srgbClr val="A50021"/>
                </a:solidFill>
                <a:latin typeface="Arial Narrow" charset="0"/>
              </a:rPr>
              <a:t>n</a:t>
            </a:r>
            <a:r>
              <a:rPr lang="en-US" sz="2800" b="1">
                <a:solidFill>
                  <a:srgbClr val="A50021"/>
                </a:solidFill>
                <a:latin typeface="Arial Narrow" charset="0"/>
              </a:rPr>
              <a:t> sea menor a nP</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1190">
                                            <p:txEl>
                                              <p:pRg st="1" end="1"/>
                                            </p:txEl>
                                          </p:spTgt>
                                        </p:tgtEl>
                                        <p:attrNameLst>
                                          <p:attrName>style.visibility</p:attrName>
                                        </p:attrNameLst>
                                      </p:cBhvr>
                                      <p:to>
                                        <p:strVal val="visible"/>
                                      </p:to>
                                    </p:set>
                                    <p:anim calcmode="lin" valueType="num">
                                      <p:cBhvr additive="base">
                                        <p:cTn id="7" dur="500" fill="hold"/>
                                        <p:tgtEl>
                                          <p:spTgt spid="221190">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1190">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1191"/>
                                        </p:tgtEl>
                                        <p:attrNameLst>
                                          <p:attrName>style.visibility</p:attrName>
                                        </p:attrNameLst>
                                      </p:cBhvr>
                                      <p:to>
                                        <p:strVal val="visible"/>
                                      </p:to>
                                    </p:set>
                                    <p:anim calcmode="lin" valueType="num">
                                      <p:cBhvr additive="base">
                                        <p:cTn id="13" dur="500" fill="hold"/>
                                        <p:tgtEl>
                                          <p:spTgt spid="221191"/>
                                        </p:tgtEl>
                                        <p:attrNameLst>
                                          <p:attrName>ppt_x</p:attrName>
                                        </p:attrNameLst>
                                      </p:cBhvr>
                                      <p:tavLst>
                                        <p:tav tm="0">
                                          <p:val>
                                            <p:strVal val="0-#ppt_w/2"/>
                                          </p:val>
                                        </p:tav>
                                        <p:tav tm="100000">
                                          <p:val>
                                            <p:strVal val="#ppt_x"/>
                                          </p:val>
                                        </p:tav>
                                      </p:tavLst>
                                    </p:anim>
                                    <p:anim calcmode="lin" valueType="num">
                                      <p:cBhvr additive="base">
                                        <p:cTn id="14" dur="500" fill="hold"/>
                                        <p:tgtEl>
                                          <p:spTgt spid="22119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1192">
                                            <p:txEl>
                                              <p:pRg st="0" end="0"/>
                                            </p:txEl>
                                          </p:spTgt>
                                        </p:tgtEl>
                                        <p:attrNameLst>
                                          <p:attrName>style.visibility</p:attrName>
                                        </p:attrNameLst>
                                      </p:cBhvr>
                                      <p:to>
                                        <p:strVal val="visible"/>
                                      </p:to>
                                    </p:set>
                                    <p:anim calcmode="lin" valueType="num">
                                      <p:cBhvr additive="base">
                                        <p:cTn id="19" dur="500" fill="hold"/>
                                        <p:tgtEl>
                                          <p:spTgt spid="221192">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119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0" grpId="0" build="p" autoUpdateAnimBg="0"/>
      <p:bldP spid="221191" grpId="0" animBg="1" autoUpdateAnimBg="0"/>
      <p:bldP spid="221192"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005E34F7-B2AA-0D44-88E1-44BADE7AFBF1}" type="slidenum">
              <a:rPr lang="es-MX" sz="1600">
                <a:latin typeface="Arial Narrow" charset="0"/>
              </a:rPr>
              <a:pPr/>
              <a:t>57</a:t>
            </a:fld>
            <a:endParaRPr lang="es-MX" sz="1600">
              <a:latin typeface="Arial Narrow" charset="0"/>
            </a:endParaRPr>
          </a:p>
        </p:txBody>
      </p:sp>
      <p:sp>
        <p:nvSpPr>
          <p:cNvPr id="59395" name="Rectangle 2"/>
          <p:cNvSpPr>
            <a:spLocks noGrp="1" noChangeArrowheads="1"/>
          </p:cNvSpPr>
          <p:nvPr>
            <p:ph type="title"/>
          </p:nvPr>
        </p:nvSpPr>
        <p:spPr/>
        <p:txBody>
          <a:bodyPr/>
          <a:lstStyle/>
          <a:p>
            <a:r>
              <a:rPr lang="es-MX">
                <a:latin typeface="Tahoma" charset="0"/>
              </a:rPr>
              <a:t>Conclusión final...</a:t>
            </a:r>
          </a:p>
        </p:txBody>
      </p:sp>
      <p:sp>
        <p:nvSpPr>
          <p:cNvPr id="222211" name="Rectangle 3"/>
          <p:cNvSpPr>
            <a:spLocks noGrp="1" noChangeArrowheads="1"/>
          </p:cNvSpPr>
          <p:nvPr>
            <p:ph type="body" idx="1"/>
          </p:nvPr>
        </p:nvSpPr>
        <p:spPr>
          <a:xfrm>
            <a:off x="228600" y="2209800"/>
            <a:ext cx="8686800" cy="4114800"/>
          </a:xfrm>
        </p:spPr>
        <p:txBody>
          <a:bodyPr/>
          <a:lstStyle/>
          <a:p>
            <a:r>
              <a:rPr lang="es-MX" sz="2800">
                <a:latin typeface="Arial Narrow" charset="0"/>
              </a:rPr>
              <a:t>El problema de la mochila (sin objetos fraccionados), se puede resolver por medio de la programación dinámica con un comportamiento de </a:t>
            </a:r>
            <a:r>
              <a:rPr lang="es-MX" sz="2800" b="1">
                <a:latin typeface="Arial Narrow" charset="0"/>
              </a:rPr>
              <a:t>O(minimo(2</a:t>
            </a:r>
            <a:r>
              <a:rPr lang="es-MX" sz="2800" b="1" baseline="30000">
                <a:latin typeface="Arial Narrow" charset="0"/>
              </a:rPr>
              <a:t>n</a:t>
            </a:r>
            <a:r>
              <a:rPr lang="es-MX" sz="2800" b="1">
                <a:latin typeface="Arial Narrow" charset="0"/>
              </a:rPr>
              <a:t>, nP))</a:t>
            </a:r>
            <a:r>
              <a:rPr lang="es-MX" sz="2800">
                <a:latin typeface="Arial Narrow" charset="0"/>
              </a:rPr>
              <a:t>…</a:t>
            </a:r>
          </a:p>
          <a:p>
            <a:r>
              <a:rPr lang="es-MX" sz="2800">
                <a:latin typeface="Arial Narrow" charset="0"/>
              </a:rPr>
              <a:t>Por divide y vencerás tendría un comportamiento de </a:t>
            </a:r>
            <a:r>
              <a:rPr lang="es-MX" sz="2800" b="1">
                <a:latin typeface="Arial Narrow" charset="0"/>
              </a:rPr>
              <a:t>O(2</a:t>
            </a:r>
            <a:r>
              <a:rPr lang="es-MX" sz="2800" b="1" baseline="30000">
                <a:latin typeface="Arial Narrow" charset="0"/>
              </a:rPr>
              <a:t>n</a:t>
            </a:r>
            <a:r>
              <a:rPr lang="es-MX" sz="2800" b="1">
                <a:latin typeface="Arial Narrow" charset="0"/>
              </a:rPr>
              <a:t>)</a:t>
            </a:r>
            <a:r>
              <a:rPr lang="es-MX" sz="2800">
                <a:latin typeface="Arial Narrow" charset="0"/>
              </a:rPr>
              <a:t>…</a:t>
            </a:r>
          </a:p>
          <a:p>
            <a:r>
              <a:rPr lang="es-MX" sz="2800">
                <a:latin typeface="Arial Narrow" charset="0"/>
              </a:rPr>
              <a:t>Un algoritmo voraz NO resuelve el problema…</a:t>
            </a:r>
          </a:p>
          <a:p>
            <a:r>
              <a:rPr lang="es-MX" sz="2800">
                <a:latin typeface="Arial Narrow" charset="0"/>
              </a:rPr>
              <a:t>Después se analizará el problema con otras técnicas…</a:t>
            </a:r>
          </a:p>
          <a:p>
            <a:r>
              <a:rPr lang="es-MX" sz="2800">
                <a:latin typeface="Arial Narrow" charset="0"/>
              </a:rPr>
              <a:t>Pero hasta ahora no se ha demostrado, ni se ha encontrado, un algoritmo que resuelva el problema con un comportamiento mejor a </a:t>
            </a:r>
            <a:r>
              <a:rPr lang="es-MX" sz="2800" b="1">
                <a:latin typeface="Arial Narrow" charset="0"/>
              </a:rPr>
              <a:t>O(2</a:t>
            </a:r>
            <a:r>
              <a:rPr lang="es-MX" sz="2800" b="1" baseline="30000">
                <a:latin typeface="Arial Narrow" charset="0"/>
              </a:rPr>
              <a:t>n</a:t>
            </a:r>
            <a:r>
              <a:rPr lang="es-MX" sz="2800" b="1">
                <a:latin typeface="Arial Narrow" charset="0"/>
              </a:rPr>
              <a:t>)</a:t>
            </a:r>
            <a:r>
              <a:rPr lang="es-MX" sz="2800">
                <a:latin typeface="Arial Narrow" charset="0"/>
              </a:rPr>
              <a:t> para el peor caso...</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2211">
                                            <p:txEl>
                                              <p:pRg st="1" end="1"/>
                                            </p:txEl>
                                          </p:spTgt>
                                        </p:tgtEl>
                                        <p:attrNameLst>
                                          <p:attrName>style.visibility</p:attrName>
                                        </p:attrNameLst>
                                      </p:cBhvr>
                                      <p:to>
                                        <p:strVal val="visible"/>
                                      </p:to>
                                    </p:set>
                                    <p:anim calcmode="lin" valueType="num">
                                      <p:cBhvr additive="base">
                                        <p:cTn id="7" dur="500" fill="hold"/>
                                        <p:tgtEl>
                                          <p:spTgt spid="222211">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221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2211">
                                            <p:txEl>
                                              <p:pRg st="2" end="2"/>
                                            </p:txEl>
                                          </p:spTgt>
                                        </p:tgtEl>
                                        <p:attrNameLst>
                                          <p:attrName>style.visibility</p:attrName>
                                        </p:attrNameLst>
                                      </p:cBhvr>
                                      <p:to>
                                        <p:strVal val="visible"/>
                                      </p:to>
                                    </p:set>
                                    <p:anim calcmode="lin" valueType="num">
                                      <p:cBhvr additive="base">
                                        <p:cTn id="13" dur="500" fill="hold"/>
                                        <p:tgtEl>
                                          <p:spTgt spid="22221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221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2211">
                                            <p:txEl>
                                              <p:pRg st="3" end="3"/>
                                            </p:txEl>
                                          </p:spTgt>
                                        </p:tgtEl>
                                        <p:attrNameLst>
                                          <p:attrName>style.visibility</p:attrName>
                                        </p:attrNameLst>
                                      </p:cBhvr>
                                      <p:to>
                                        <p:strVal val="visible"/>
                                      </p:to>
                                    </p:set>
                                    <p:anim calcmode="lin" valueType="num">
                                      <p:cBhvr additive="base">
                                        <p:cTn id="19" dur="500" fill="hold"/>
                                        <p:tgtEl>
                                          <p:spTgt spid="22221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221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22211">
                                            <p:txEl>
                                              <p:pRg st="4" end="4"/>
                                            </p:txEl>
                                          </p:spTgt>
                                        </p:tgtEl>
                                        <p:attrNameLst>
                                          <p:attrName>style.visibility</p:attrName>
                                        </p:attrNameLst>
                                      </p:cBhvr>
                                      <p:to>
                                        <p:strVal val="visible"/>
                                      </p:to>
                                    </p:set>
                                    <p:anim calcmode="lin" valueType="num">
                                      <p:cBhvr additive="base">
                                        <p:cTn id="25" dur="500" fill="hold"/>
                                        <p:tgtEl>
                                          <p:spTgt spid="22221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2221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74F2CDD-50DF-6345-AA53-B64184837BF1}" type="slidenum">
              <a:rPr lang="es-MX" sz="1600">
                <a:latin typeface="Arial Narrow" charset="0"/>
              </a:rPr>
              <a:pPr/>
              <a:t>58</a:t>
            </a:fld>
            <a:endParaRPr lang="es-MX" sz="1600">
              <a:latin typeface="Arial Narrow" charset="0"/>
            </a:endParaRPr>
          </a:p>
        </p:txBody>
      </p:sp>
      <p:sp>
        <p:nvSpPr>
          <p:cNvPr id="60419" name="Rectangle 2"/>
          <p:cNvSpPr>
            <a:spLocks noGrp="1" noChangeArrowheads="1"/>
          </p:cNvSpPr>
          <p:nvPr>
            <p:ph type="title"/>
          </p:nvPr>
        </p:nvSpPr>
        <p:spPr/>
        <p:txBody>
          <a:bodyPr/>
          <a:lstStyle/>
          <a:p>
            <a:r>
              <a:rPr lang="es-MX" sz="4000">
                <a:latin typeface="Tahoma" charset="0"/>
              </a:rPr>
              <a:t>Ejercicio</a:t>
            </a:r>
          </a:p>
        </p:txBody>
      </p:sp>
      <p:sp>
        <p:nvSpPr>
          <p:cNvPr id="60420" name="AutoShape 6"/>
          <p:cNvSpPr>
            <a:spLocks noChangeAspect="1" noChangeArrowheads="1" noTextEdit="1"/>
          </p:cNvSpPr>
          <p:nvPr/>
        </p:nvSpPr>
        <p:spPr bwMode="auto">
          <a:xfrm>
            <a:off x="2590800" y="2327275"/>
            <a:ext cx="460692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421" name="Oval 8"/>
          <p:cNvSpPr>
            <a:spLocks noChangeArrowheads="1"/>
          </p:cNvSpPr>
          <p:nvPr/>
        </p:nvSpPr>
        <p:spPr bwMode="auto">
          <a:xfrm>
            <a:off x="1981200" y="2339975"/>
            <a:ext cx="1347788" cy="1295400"/>
          </a:xfrm>
          <a:prstGeom prst="ellipse">
            <a:avLst/>
          </a:prstGeom>
          <a:solidFill>
            <a:srgbClr val="CCFF99"/>
          </a:solidFill>
          <a:ln w="6350">
            <a:solidFill>
              <a:srgbClr val="000000"/>
            </a:solidFill>
            <a:round/>
            <a:headEnd/>
            <a:tailEnd/>
          </a:ln>
        </p:spPr>
        <p:txBody>
          <a:bodyPr/>
          <a:lstStyle/>
          <a:p>
            <a:endParaRPr lang="en-US"/>
          </a:p>
        </p:txBody>
      </p:sp>
      <p:sp>
        <p:nvSpPr>
          <p:cNvPr id="60422" name="Rectangle 9"/>
          <p:cNvSpPr>
            <a:spLocks noChangeArrowheads="1"/>
          </p:cNvSpPr>
          <p:nvPr/>
        </p:nvSpPr>
        <p:spPr bwMode="auto">
          <a:xfrm>
            <a:off x="2212975" y="2546350"/>
            <a:ext cx="971550"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423" name="Rectangle 10"/>
          <p:cNvSpPr>
            <a:spLocks noChangeArrowheads="1"/>
          </p:cNvSpPr>
          <p:nvPr/>
        </p:nvSpPr>
        <p:spPr bwMode="auto">
          <a:xfrm>
            <a:off x="2271713" y="2592388"/>
            <a:ext cx="7064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 sz="1600" b="1" i="1">
                <a:solidFill>
                  <a:srgbClr val="000000"/>
                </a:solidFill>
              </a:rPr>
              <a:t>Objeto 1</a:t>
            </a:r>
            <a:endParaRPr lang="es-ES"/>
          </a:p>
        </p:txBody>
      </p:sp>
      <p:sp>
        <p:nvSpPr>
          <p:cNvPr id="60424" name="Rectangle 11"/>
          <p:cNvSpPr>
            <a:spLocks noChangeArrowheads="1"/>
          </p:cNvSpPr>
          <p:nvPr/>
        </p:nvSpPr>
        <p:spPr bwMode="auto">
          <a:xfrm>
            <a:off x="2271713" y="2838450"/>
            <a:ext cx="4460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 sz="1600" i="1">
                <a:solidFill>
                  <a:srgbClr val="000000"/>
                </a:solidFill>
              </a:rPr>
              <a:t>Pesa </a:t>
            </a:r>
            <a:endParaRPr lang="es-ES"/>
          </a:p>
        </p:txBody>
      </p:sp>
      <p:sp>
        <p:nvSpPr>
          <p:cNvPr id="60425" name="Rectangle 12"/>
          <p:cNvSpPr>
            <a:spLocks noChangeArrowheads="1"/>
          </p:cNvSpPr>
          <p:nvPr/>
        </p:nvSpPr>
        <p:spPr bwMode="auto">
          <a:xfrm>
            <a:off x="2724150" y="2838450"/>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 sz="1600" b="1" i="1">
                <a:solidFill>
                  <a:srgbClr val="000000"/>
                </a:solidFill>
              </a:rPr>
              <a:t>10</a:t>
            </a:r>
            <a:endParaRPr lang="es-ES"/>
          </a:p>
        </p:txBody>
      </p:sp>
      <p:sp>
        <p:nvSpPr>
          <p:cNvPr id="60426" name="Rectangle 13"/>
          <p:cNvSpPr>
            <a:spLocks noChangeArrowheads="1"/>
          </p:cNvSpPr>
          <p:nvPr/>
        </p:nvSpPr>
        <p:spPr bwMode="auto">
          <a:xfrm>
            <a:off x="2271713" y="3086100"/>
            <a:ext cx="4238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 sz="1600" i="1">
                <a:solidFill>
                  <a:srgbClr val="000000"/>
                </a:solidFill>
              </a:rPr>
              <a:t>Vale </a:t>
            </a:r>
            <a:endParaRPr lang="es-ES"/>
          </a:p>
        </p:txBody>
      </p:sp>
      <p:sp>
        <p:nvSpPr>
          <p:cNvPr id="60427" name="Rectangle 14"/>
          <p:cNvSpPr>
            <a:spLocks noChangeArrowheads="1"/>
          </p:cNvSpPr>
          <p:nvPr/>
        </p:nvSpPr>
        <p:spPr bwMode="auto">
          <a:xfrm>
            <a:off x="2705100" y="3086100"/>
            <a:ext cx="40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 sz="1600" b="1" i="1">
                <a:solidFill>
                  <a:srgbClr val="000000"/>
                </a:solidFill>
              </a:rPr>
              <a:t>$240</a:t>
            </a:r>
            <a:endParaRPr lang="es-ES"/>
          </a:p>
        </p:txBody>
      </p:sp>
      <p:grpSp>
        <p:nvGrpSpPr>
          <p:cNvPr id="60428" name="Group 23"/>
          <p:cNvGrpSpPr>
            <a:grpSpLocks/>
          </p:cNvGrpSpPr>
          <p:nvPr/>
        </p:nvGrpSpPr>
        <p:grpSpPr bwMode="auto">
          <a:xfrm>
            <a:off x="3657600" y="2209800"/>
            <a:ext cx="1296988" cy="881063"/>
            <a:chOff x="2521" y="1337"/>
            <a:chExt cx="817" cy="555"/>
          </a:xfrm>
        </p:grpSpPr>
        <p:sp>
          <p:nvSpPr>
            <p:cNvPr id="60444" name="Oval 16"/>
            <p:cNvSpPr>
              <a:spLocks noChangeArrowheads="1"/>
            </p:cNvSpPr>
            <p:nvPr/>
          </p:nvSpPr>
          <p:spPr bwMode="auto">
            <a:xfrm>
              <a:off x="2521" y="1337"/>
              <a:ext cx="817" cy="555"/>
            </a:xfrm>
            <a:prstGeom prst="ellipse">
              <a:avLst/>
            </a:prstGeom>
            <a:solidFill>
              <a:srgbClr val="FFCC00"/>
            </a:solidFill>
            <a:ln w="6350">
              <a:solidFill>
                <a:srgbClr val="000000"/>
              </a:solidFill>
              <a:round/>
              <a:headEnd/>
              <a:tailEnd/>
            </a:ln>
          </p:spPr>
          <p:txBody>
            <a:bodyPr/>
            <a:lstStyle/>
            <a:p>
              <a:endParaRPr lang="en-US"/>
            </a:p>
          </p:txBody>
        </p:sp>
        <p:sp>
          <p:nvSpPr>
            <p:cNvPr id="60445" name="Rectangle 17"/>
            <p:cNvSpPr>
              <a:spLocks noChangeArrowheads="1"/>
            </p:cNvSpPr>
            <p:nvPr/>
          </p:nvSpPr>
          <p:spPr bwMode="auto">
            <a:xfrm>
              <a:off x="2677" y="1361"/>
              <a:ext cx="505" cy="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446" name="Rectangle 18"/>
            <p:cNvSpPr>
              <a:spLocks noChangeArrowheads="1"/>
            </p:cNvSpPr>
            <p:nvPr/>
          </p:nvSpPr>
          <p:spPr bwMode="auto">
            <a:xfrm>
              <a:off x="2713" y="1390"/>
              <a:ext cx="41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 sz="1500" b="1" i="1">
                  <a:solidFill>
                    <a:srgbClr val="000000"/>
                  </a:solidFill>
                </a:rPr>
                <a:t>Objeto 2</a:t>
              </a:r>
              <a:endParaRPr lang="es-ES"/>
            </a:p>
          </p:txBody>
        </p:sp>
        <p:sp>
          <p:nvSpPr>
            <p:cNvPr id="60447" name="Rectangle 19"/>
            <p:cNvSpPr>
              <a:spLocks noChangeArrowheads="1"/>
            </p:cNvSpPr>
            <p:nvPr/>
          </p:nvSpPr>
          <p:spPr bwMode="auto">
            <a:xfrm>
              <a:off x="2713" y="1533"/>
              <a:ext cx="26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 sz="1500" i="1">
                  <a:solidFill>
                    <a:srgbClr val="000000"/>
                  </a:solidFill>
                </a:rPr>
                <a:t>Pesa </a:t>
              </a:r>
              <a:endParaRPr lang="es-ES"/>
            </a:p>
          </p:txBody>
        </p:sp>
        <p:sp>
          <p:nvSpPr>
            <p:cNvPr id="60448" name="Rectangle 20"/>
            <p:cNvSpPr>
              <a:spLocks noChangeArrowheads="1"/>
            </p:cNvSpPr>
            <p:nvPr/>
          </p:nvSpPr>
          <p:spPr bwMode="auto">
            <a:xfrm>
              <a:off x="2974" y="1533"/>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 sz="1500" b="1" i="1">
                  <a:solidFill>
                    <a:srgbClr val="000000"/>
                  </a:solidFill>
                </a:rPr>
                <a:t>12</a:t>
              </a:r>
              <a:endParaRPr lang="es-ES"/>
            </a:p>
          </p:txBody>
        </p:sp>
        <p:sp>
          <p:nvSpPr>
            <p:cNvPr id="60449" name="Rectangle 21"/>
            <p:cNvSpPr>
              <a:spLocks noChangeArrowheads="1"/>
            </p:cNvSpPr>
            <p:nvPr/>
          </p:nvSpPr>
          <p:spPr bwMode="auto">
            <a:xfrm>
              <a:off x="2713" y="1676"/>
              <a:ext cx="24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 sz="1500" i="1">
                  <a:solidFill>
                    <a:srgbClr val="000000"/>
                  </a:solidFill>
                </a:rPr>
                <a:t>Vale </a:t>
              </a:r>
              <a:endParaRPr lang="es-ES"/>
            </a:p>
          </p:txBody>
        </p:sp>
        <p:sp>
          <p:nvSpPr>
            <p:cNvPr id="60450" name="Rectangle 22"/>
            <p:cNvSpPr>
              <a:spLocks noChangeArrowheads="1"/>
            </p:cNvSpPr>
            <p:nvPr/>
          </p:nvSpPr>
          <p:spPr bwMode="auto">
            <a:xfrm>
              <a:off x="2962" y="1676"/>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 sz="1500" b="1" i="1">
                  <a:solidFill>
                    <a:srgbClr val="000000"/>
                  </a:solidFill>
                </a:rPr>
                <a:t>$160</a:t>
              </a:r>
              <a:endParaRPr lang="es-ES"/>
            </a:p>
          </p:txBody>
        </p:sp>
      </p:grpSp>
      <p:sp>
        <p:nvSpPr>
          <p:cNvPr id="60429" name="Rectangle 24"/>
          <p:cNvSpPr>
            <a:spLocks noChangeArrowheads="1"/>
          </p:cNvSpPr>
          <p:nvPr/>
        </p:nvSpPr>
        <p:spPr bwMode="auto">
          <a:xfrm>
            <a:off x="3898900" y="3429000"/>
            <a:ext cx="874713" cy="815975"/>
          </a:xfrm>
          <a:prstGeom prst="rect">
            <a:avLst/>
          </a:prstGeom>
          <a:solidFill>
            <a:schemeClr val="hlink"/>
          </a:solidFill>
          <a:ln w="6350">
            <a:solidFill>
              <a:srgbClr val="000000"/>
            </a:solidFill>
            <a:miter lim="800000"/>
            <a:headEnd/>
            <a:tailEnd/>
          </a:ln>
        </p:spPr>
        <p:txBody>
          <a:bodyPr/>
          <a:lstStyle/>
          <a:p>
            <a:endParaRPr lang="en-US"/>
          </a:p>
        </p:txBody>
      </p:sp>
      <p:sp>
        <p:nvSpPr>
          <p:cNvPr id="60430" name="Rectangle 25"/>
          <p:cNvSpPr>
            <a:spLocks noChangeArrowheads="1"/>
          </p:cNvSpPr>
          <p:nvPr/>
        </p:nvSpPr>
        <p:spPr bwMode="auto">
          <a:xfrm>
            <a:off x="3963988" y="3475038"/>
            <a:ext cx="7064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 sz="1600" b="1" i="1">
                <a:solidFill>
                  <a:srgbClr val="000000"/>
                </a:solidFill>
              </a:rPr>
              <a:t>Objeto 3</a:t>
            </a:r>
            <a:endParaRPr lang="es-ES"/>
          </a:p>
        </p:txBody>
      </p:sp>
      <p:sp>
        <p:nvSpPr>
          <p:cNvPr id="60431" name="Rectangle 26"/>
          <p:cNvSpPr>
            <a:spLocks noChangeArrowheads="1"/>
          </p:cNvSpPr>
          <p:nvPr/>
        </p:nvSpPr>
        <p:spPr bwMode="auto">
          <a:xfrm>
            <a:off x="3963988" y="3727450"/>
            <a:ext cx="4460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 sz="1600" i="1">
                <a:solidFill>
                  <a:srgbClr val="000000"/>
                </a:solidFill>
              </a:rPr>
              <a:t>Pesa </a:t>
            </a:r>
            <a:endParaRPr lang="es-ES"/>
          </a:p>
        </p:txBody>
      </p:sp>
      <p:sp>
        <p:nvSpPr>
          <p:cNvPr id="60432" name="Rectangle 27"/>
          <p:cNvSpPr>
            <a:spLocks noChangeArrowheads="1"/>
          </p:cNvSpPr>
          <p:nvPr/>
        </p:nvSpPr>
        <p:spPr bwMode="auto">
          <a:xfrm>
            <a:off x="4418013" y="3727450"/>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 sz="1600" b="1" i="1">
                <a:solidFill>
                  <a:srgbClr val="000000"/>
                </a:solidFill>
              </a:rPr>
              <a:t>15</a:t>
            </a:r>
            <a:endParaRPr lang="es-ES"/>
          </a:p>
        </p:txBody>
      </p:sp>
      <p:sp>
        <p:nvSpPr>
          <p:cNvPr id="60433" name="Rectangle 28"/>
          <p:cNvSpPr>
            <a:spLocks noChangeArrowheads="1"/>
          </p:cNvSpPr>
          <p:nvPr/>
        </p:nvSpPr>
        <p:spPr bwMode="auto">
          <a:xfrm>
            <a:off x="3963988" y="3973513"/>
            <a:ext cx="4238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 sz="1600" i="1">
                <a:solidFill>
                  <a:srgbClr val="000000"/>
                </a:solidFill>
              </a:rPr>
              <a:t>Vale </a:t>
            </a:r>
            <a:endParaRPr lang="es-ES"/>
          </a:p>
        </p:txBody>
      </p:sp>
      <p:sp>
        <p:nvSpPr>
          <p:cNvPr id="60434" name="Rectangle 29"/>
          <p:cNvSpPr>
            <a:spLocks noChangeArrowheads="1"/>
          </p:cNvSpPr>
          <p:nvPr/>
        </p:nvSpPr>
        <p:spPr bwMode="auto">
          <a:xfrm>
            <a:off x="4397375" y="3973513"/>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 sz="1600" b="1" i="1">
                <a:solidFill>
                  <a:srgbClr val="000000"/>
                </a:solidFill>
              </a:rPr>
              <a:t>$90</a:t>
            </a:r>
            <a:endParaRPr lang="es-ES"/>
          </a:p>
        </p:txBody>
      </p:sp>
      <p:grpSp>
        <p:nvGrpSpPr>
          <p:cNvPr id="60435" name="Group 35"/>
          <p:cNvGrpSpPr>
            <a:grpSpLocks/>
          </p:cNvGrpSpPr>
          <p:nvPr/>
        </p:nvGrpSpPr>
        <p:grpSpPr bwMode="auto">
          <a:xfrm>
            <a:off x="5603875" y="2495550"/>
            <a:ext cx="1711325" cy="1658938"/>
            <a:chOff x="3435" y="1402"/>
            <a:chExt cx="1078" cy="1045"/>
          </a:xfrm>
        </p:grpSpPr>
        <p:sp>
          <p:nvSpPr>
            <p:cNvPr id="60440" name="Freeform 31"/>
            <p:cNvSpPr>
              <a:spLocks/>
            </p:cNvSpPr>
            <p:nvPr/>
          </p:nvSpPr>
          <p:spPr bwMode="auto">
            <a:xfrm>
              <a:off x="3435" y="1402"/>
              <a:ext cx="1078" cy="1045"/>
            </a:xfrm>
            <a:custGeom>
              <a:avLst/>
              <a:gdLst>
                <a:gd name="T0" fmla="*/ 132 w 264"/>
                <a:gd name="T1" fmla="*/ 0 h 256"/>
                <a:gd name="T2" fmla="*/ 0 w 264"/>
                <a:gd name="T3" fmla="*/ 32 h 256"/>
                <a:gd name="T4" fmla="*/ 0 w 264"/>
                <a:gd name="T5" fmla="*/ 224 h 256"/>
                <a:gd name="T6" fmla="*/ 132 w 264"/>
                <a:gd name="T7" fmla="*/ 256 h 256"/>
                <a:gd name="T8" fmla="*/ 264 w 264"/>
                <a:gd name="T9" fmla="*/ 224 h 256"/>
                <a:gd name="T10" fmla="*/ 264 w 264"/>
                <a:gd name="T11" fmla="*/ 32 h 256"/>
                <a:gd name="T12" fmla="*/ 132 w 264"/>
                <a:gd name="T13" fmla="*/ 0 h 256"/>
                <a:gd name="T14" fmla="*/ 0 60000 65536"/>
                <a:gd name="T15" fmla="*/ 0 60000 65536"/>
                <a:gd name="T16" fmla="*/ 0 60000 65536"/>
                <a:gd name="T17" fmla="*/ 0 60000 65536"/>
                <a:gd name="T18" fmla="*/ 0 60000 65536"/>
                <a:gd name="T19" fmla="*/ 0 60000 65536"/>
                <a:gd name="T20" fmla="*/ 0 60000 65536"/>
                <a:gd name="T21" fmla="*/ 0 w 264"/>
                <a:gd name="T22" fmla="*/ 0 h 256"/>
                <a:gd name="T23" fmla="*/ 264 w 264"/>
                <a:gd name="T24" fmla="*/ 256 h 2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4" h="256">
                  <a:moveTo>
                    <a:pt x="132" y="0"/>
                  </a:moveTo>
                  <a:cubicBezTo>
                    <a:pt x="59" y="0"/>
                    <a:pt x="0" y="14"/>
                    <a:pt x="0" y="32"/>
                  </a:cubicBezTo>
                  <a:lnTo>
                    <a:pt x="0" y="224"/>
                  </a:lnTo>
                  <a:cubicBezTo>
                    <a:pt x="0" y="242"/>
                    <a:pt x="59" y="256"/>
                    <a:pt x="132" y="256"/>
                  </a:cubicBezTo>
                  <a:cubicBezTo>
                    <a:pt x="205" y="256"/>
                    <a:pt x="264" y="242"/>
                    <a:pt x="264" y="224"/>
                  </a:cubicBezTo>
                  <a:lnTo>
                    <a:pt x="264" y="32"/>
                  </a:lnTo>
                  <a:cubicBezTo>
                    <a:pt x="264" y="14"/>
                    <a:pt x="205" y="0"/>
                    <a:pt x="132"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41" name="Oval 32"/>
            <p:cNvSpPr>
              <a:spLocks noChangeArrowheads="1"/>
            </p:cNvSpPr>
            <p:nvPr/>
          </p:nvSpPr>
          <p:spPr bwMode="auto">
            <a:xfrm>
              <a:off x="3435" y="1402"/>
              <a:ext cx="1078" cy="261"/>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42" name="Freeform 33"/>
            <p:cNvSpPr>
              <a:spLocks/>
            </p:cNvSpPr>
            <p:nvPr/>
          </p:nvSpPr>
          <p:spPr bwMode="auto">
            <a:xfrm>
              <a:off x="3435" y="1402"/>
              <a:ext cx="1078" cy="1045"/>
            </a:xfrm>
            <a:custGeom>
              <a:avLst/>
              <a:gdLst>
                <a:gd name="T0" fmla="*/ 132 w 264"/>
                <a:gd name="T1" fmla="*/ 0 h 256"/>
                <a:gd name="T2" fmla="*/ 0 w 264"/>
                <a:gd name="T3" fmla="*/ 32 h 256"/>
                <a:gd name="T4" fmla="*/ 0 w 264"/>
                <a:gd name="T5" fmla="*/ 224 h 256"/>
                <a:gd name="T6" fmla="*/ 132 w 264"/>
                <a:gd name="T7" fmla="*/ 256 h 256"/>
                <a:gd name="T8" fmla="*/ 264 w 264"/>
                <a:gd name="T9" fmla="*/ 224 h 256"/>
                <a:gd name="T10" fmla="*/ 264 w 264"/>
                <a:gd name="T11" fmla="*/ 32 h 256"/>
                <a:gd name="T12" fmla="*/ 132 w 264"/>
                <a:gd name="T13" fmla="*/ 0 h 256"/>
                <a:gd name="T14" fmla="*/ 0 60000 65536"/>
                <a:gd name="T15" fmla="*/ 0 60000 65536"/>
                <a:gd name="T16" fmla="*/ 0 60000 65536"/>
                <a:gd name="T17" fmla="*/ 0 60000 65536"/>
                <a:gd name="T18" fmla="*/ 0 60000 65536"/>
                <a:gd name="T19" fmla="*/ 0 60000 65536"/>
                <a:gd name="T20" fmla="*/ 0 60000 65536"/>
                <a:gd name="T21" fmla="*/ 0 w 264"/>
                <a:gd name="T22" fmla="*/ 0 h 256"/>
                <a:gd name="T23" fmla="*/ 264 w 264"/>
                <a:gd name="T24" fmla="*/ 256 h 2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4" h="256">
                  <a:moveTo>
                    <a:pt x="132" y="0"/>
                  </a:moveTo>
                  <a:cubicBezTo>
                    <a:pt x="59" y="0"/>
                    <a:pt x="0" y="14"/>
                    <a:pt x="0" y="32"/>
                  </a:cubicBezTo>
                  <a:lnTo>
                    <a:pt x="0" y="224"/>
                  </a:lnTo>
                  <a:cubicBezTo>
                    <a:pt x="0" y="242"/>
                    <a:pt x="59" y="256"/>
                    <a:pt x="132" y="256"/>
                  </a:cubicBezTo>
                  <a:cubicBezTo>
                    <a:pt x="205" y="256"/>
                    <a:pt x="264" y="242"/>
                    <a:pt x="264" y="224"/>
                  </a:cubicBezTo>
                  <a:lnTo>
                    <a:pt x="264" y="32"/>
                  </a:lnTo>
                  <a:cubicBezTo>
                    <a:pt x="264" y="14"/>
                    <a:pt x="205" y="0"/>
                    <a:pt x="132" y="0"/>
                  </a:cubicBezTo>
                  <a:close/>
                </a:path>
              </a:pathLst>
            </a:custGeom>
            <a:solidFill>
              <a:schemeClr val="accent1"/>
            </a:solidFill>
            <a:ln w="6350">
              <a:solidFill>
                <a:srgbClr val="000000"/>
              </a:solidFill>
              <a:round/>
              <a:headEnd/>
              <a:tailEnd/>
            </a:ln>
          </p:spPr>
          <p:txBody>
            <a:bodyPr/>
            <a:lstStyle/>
            <a:p>
              <a:endParaRPr lang="en-US"/>
            </a:p>
          </p:txBody>
        </p:sp>
        <p:sp>
          <p:nvSpPr>
            <p:cNvPr id="60443" name="Freeform 34"/>
            <p:cNvSpPr>
              <a:spLocks/>
            </p:cNvSpPr>
            <p:nvPr/>
          </p:nvSpPr>
          <p:spPr bwMode="auto">
            <a:xfrm>
              <a:off x="3435" y="1533"/>
              <a:ext cx="1078" cy="130"/>
            </a:xfrm>
            <a:custGeom>
              <a:avLst/>
              <a:gdLst>
                <a:gd name="T0" fmla="*/ 0 w 264"/>
                <a:gd name="T1" fmla="*/ 0 h 32"/>
                <a:gd name="T2" fmla="*/ 132 w 264"/>
                <a:gd name="T3" fmla="*/ 32 h 32"/>
                <a:gd name="T4" fmla="*/ 264 w 264"/>
                <a:gd name="T5" fmla="*/ 0 h 32"/>
                <a:gd name="T6" fmla="*/ 0 60000 65536"/>
                <a:gd name="T7" fmla="*/ 0 60000 65536"/>
                <a:gd name="T8" fmla="*/ 0 60000 65536"/>
                <a:gd name="T9" fmla="*/ 0 w 264"/>
                <a:gd name="T10" fmla="*/ 0 h 32"/>
                <a:gd name="T11" fmla="*/ 264 w 264"/>
                <a:gd name="T12" fmla="*/ 32 h 32"/>
              </a:gdLst>
              <a:ahLst/>
              <a:cxnLst>
                <a:cxn ang="T6">
                  <a:pos x="T0" y="T1"/>
                </a:cxn>
                <a:cxn ang="T7">
                  <a:pos x="T2" y="T3"/>
                </a:cxn>
                <a:cxn ang="T8">
                  <a:pos x="T4" y="T5"/>
                </a:cxn>
              </a:cxnLst>
              <a:rect l="T9" t="T10" r="T11" b="T12"/>
              <a:pathLst>
                <a:path w="264" h="32">
                  <a:moveTo>
                    <a:pt x="0" y="0"/>
                  </a:moveTo>
                  <a:cubicBezTo>
                    <a:pt x="0" y="18"/>
                    <a:pt x="59" y="32"/>
                    <a:pt x="132" y="32"/>
                  </a:cubicBezTo>
                  <a:cubicBezTo>
                    <a:pt x="205" y="32"/>
                    <a:pt x="264" y="18"/>
                    <a:pt x="264" y="0"/>
                  </a:cubicBezTo>
                </a:path>
              </a:pathLst>
            </a:custGeom>
            <a:solidFill>
              <a:schemeClr val="accent1"/>
            </a:solidFill>
            <a:ln w="6350">
              <a:solidFill>
                <a:srgbClr val="000000"/>
              </a:solidFill>
              <a:round/>
              <a:headEnd/>
              <a:tailEnd/>
            </a:ln>
          </p:spPr>
          <p:txBody>
            <a:bodyPr/>
            <a:lstStyle/>
            <a:p>
              <a:endParaRPr lang="en-US"/>
            </a:p>
          </p:txBody>
        </p:sp>
      </p:grpSp>
      <p:sp>
        <p:nvSpPr>
          <p:cNvPr id="60436" name="Rectangle 36"/>
          <p:cNvSpPr>
            <a:spLocks noChangeArrowheads="1"/>
          </p:cNvSpPr>
          <p:nvPr/>
        </p:nvSpPr>
        <p:spPr bwMode="auto">
          <a:xfrm>
            <a:off x="5967413" y="3189288"/>
            <a:ext cx="958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 sz="1600" b="1" i="1">
                <a:solidFill>
                  <a:srgbClr val="000000"/>
                </a:solidFill>
              </a:rPr>
              <a:t>MOCHILA</a:t>
            </a:r>
            <a:endParaRPr lang="es-ES"/>
          </a:p>
        </p:txBody>
      </p:sp>
      <p:sp>
        <p:nvSpPr>
          <p:cNvPr id="60437" name="Rectangle 37"/>
          <p:cNvSpPr>
            <a:spLocks noChangeArrowheads="1"/>
          </p:cNvSpPr>
          <p:nvPr/>
        </p:nvSpPr>
        <p:spPr bwMode="auto">
          <a:xfrm>
            <a:off x="5876925" y="3435350"/>
            <a:ext cx="9429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 sz="1600" i="1">
                <a:solidFill>
                  <a:srgbClr val="000000"/>
                </a:solidFill>
              </a:rPr>
              <a:t>Capacidad </a:t>
            </a:r>
            <a:endParaRPr lang="es-ES"/>
          </a:p>
        </p:txBody>
      </p:sp>
      <p:sp>
        <p:nvSpPr>
          <p:cNvPr id="60438" name="Rectangle 38"/>
          <p:cNvSpPr>
            <a:spLocks noChangeArrowheads="1"/>
          </p:cNvSpPr>
          <p:nvPr/>
        </p:nvSpPr>
        <p:spPr bwMode="auto">
          <a:xfrm>
            <a:off x="6835775" y="3435350"/>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 sz="1600" b="1" i="1">
                <a:solidFill>
                  <a:srgbClr val="000000"/>
                </a:solidFill>
              </a:rPr>
              <a:t>35</a:t>
            </a:r>
            <a:endParaRPr lang="es-ES"/>
          </a:p>
        </p:txBody>
      </p:sp>
      <p:sp>
        <p:nvSpPr>
          <p:cNvPr id="60439" name="Rectangle 39"/>
          <p:cNvSpPr>
            <a:spLocks noChangeArrowheads="1"/>
          </p:cNvSpPr>
          <p:nvPr/>
        </p:nvSpPr>
        <p:spPr bwMode="auto">
          <a:xfrm>
            <a:off x="533400" y="4756150"/>
            <a:ext cx="8153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1">
              <a:tabLst>
                <a:tab pos="2152650" algn="l"/>
                <a:tab pos="2601913" algn="l"/>
              </a:tabLst>
            </a:pPr>
            <a:r>
              <a:rPr i="1" noProof="1">
                <a:solidFill>
                  <a:srgbClr val="800000"/>
                </a:solidFill>
              </a:rPr>
              <a:t>Si p</a:t>
            </a:r>
            <a:r>
              <a:rPr i="1" baseline="-25000" noProof="1">
                <a:solidFill>
                  <a:srgbClr val="800000"/>
                </a:solidFill>
              </a:rPr>
              <a:t>i</a:t>
            </a:r>
            <a:r>
              <a:rPr i="1" noProof="1">
                <a:solidFill>
                  <a:srgbClr val="800000"/>
                </a:solidFill>
              </a:rPr>
              <a:t> &gt; p........	V[i,p] = V[i-1,p]</a:t>
            </a:r>
          </a:p>
          <a:p>
            <a:pPr lvl="1">
              <a:tabLst>
                <a:tab pos="2152650" algn="l"/>
                <a:tab pos="2601913" algn="l"/>
              </a:tabLst>
            </a:pPr>
            <a:endParaRPr i="1" noProof="1">
              <a:solidFill>
                <a:srgbClr val="800000"/>
              </a:solidFill>
            </a:endParaRPr>
          </a:p>
          <a:p>
            <a:pPr lvl="1">
              <a:tabLst>
                <a:tab pos="2152650" algn="l"/>
                <a:tab pos="2601913" algn="l"/>
              </a:tabLst>
            </a:pPr>
            <a:r>
              <a:rPr i="1" noProof="1">
                <a:solidFill>
                  <a:srgbClr val="800000"/>
                </a:solidFill>
              </a:rPr>
              <a:t>Si p</a:t>
            </a:r>
            <a:r>
              <a:rPr i="1" baseline="-25000" noProof="1">
                <a:solidFill>
                  <a:srgbClr val="800000"/>
                </a:solidFill>
              </a:rPr>
              <a:t>i</a:t>
            </a:r>
            <a:r>
              <a:rPr i="1" noProof="1">
                <a:solidFill>
                  <a:srgbClr val="800000"/>
                </a:solidFill>
              </a:rPr>
              <a:t> &lt;= p.....	V[i,p] = máximo(V[i-1,p] , v</a:t>
            </a:r>
            <a:r>
              <a:rPr i="1" baseline="-25000" noProof="1">
                <a:solidFill>
                  <a:srgbClr val="800000"/>
                </a:solidFill>
              </a:rPr>
              <a:t>i</a:t>
            </a:r>
            <a:r>
              <a:rPr i="1" noProof="1">
                <a:solidFill>
                  <a:srgbClr val="800000"/>
                </a:solidFill>
              </a:rPr>
              <a:t> + V[i-1,p-p</a:t>
            </a:r>
            <a:r>
              <a:rPr i="1" baseline="-25000" noProof="1">
                <a:solidFill>
                  <a:srgbClr val="800000"/>
                </a:solidFill>
              </a:rPr>
              <a:t>i</a:t>
            </a:r>
            <a:r>
              <a:rPr i="1" noProof="1">
                <a:solidFill>
                  <a:srgbClr val="800000"/>
                </a:solidFill>
              </a:rPr>
              <a:t>])</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1EE07E72-EEF9-7E4A-B27D-B322E91463F5}" type="slidenum">
              <a:rPr lang="es-MX" sz="1600">
                <a:latin typeface="Arial Narrow" charset="0"/>
              </a:rPr>
              <a:pPr/>
              <a:t>6</a:t>
            </a:fld>
            <a:endParaRPr lang="es-MX" sz="1600">
              <a:latin typeface="Arial Narrow" charset="0"/>
            </a:endParaRPr>
          </a:p>
        </p:txBody>
      </p:sp>
      <p:sp>
        <p:nvSpPr>
          <p:cNvPr id="7171" name="Rectangle 2"/>
          <p:cNvSpPr>
            <a:spLocks noGrp="1" noChangeArrowheads="1"/>
          </p:cNvSpPr>
          <p:nvPr>
            <p:ph type="title"/>
          </p:nvPr>
        </p:nvSpPr>
        <p:spPr>
          <a:xfrm>
            <a:off x="1981200" y="457200"/>
            <a:ext cx="6477000" cy="1143000"/>
          </a:xfrm>
        </p:spPr>
        <p:txBody>
          <a:bodyPr/>
          <a:lstStyle/>
          <a:p>
            <a:r>
              <a:rPr lang="es-MX" sz="4000">
                <a:latin typeface="Tahoma" charset="0"/>
              </a:rPr>
              <a:t>El problema del árbol de extensión mínima</a:t>
            </a:r>
          </a:p>
        </p:txBody>
      </p:sp>
      <p:sp>
        <p:nvSpPr>
          <p:cNvPr id="163843" name="Rectangle 3"/>
          <p:cNvSpPr>
            <a:spLocks noGrp="1" noChangeArrowheads="1"/>
          </p:cNvSpPr>
          <p:nvPr>
            <p:ph type="body" idx="1"/>
          </p:nvPr>
        </p:nvSpPr>
        <p:spPr>
          <a:xfrm>
            <a:off x="381000" y="1981200"/>
            <a:ext cx="8382000" cy="4114800"/>
          </a:xfrm>
        </p:spPr>
        <p:txBody>
          <a:bodyPr/>
          <a:lstStyle/>
          <a:p>
            <a:r>
              <a:rPr lang="es-MX">
                <a:latin typeface="Arial Narrow" charset="0"/>
              </a:rPr>
              <a:t>Dado un grafo no dirigido y ponderado…</a:t>
            </a:r>
          </a:p>
          <a:p>
            <a:r>
              <a:rPr lang="es-MX" b="1">
                <a:latin typeface="Arial Narrow" charset="0"/>
              </a:rPr>
              <a:t>¿Cuál es el costo MÍNIMO para tener a todos los vértices conectados?</a:t>
            </a:r>
            <a:endParaRPr lang="es-MX">
              <a:latin typeface="Arial Narrow" charset="0"/>
            </a:endParaRPr>
          </a:p>
          <a:p>
            <a:r>
              <a:rPr lang="es-MX">
                <a:latin typeface="Arial Narrow" charset="0"/>
              </a:rPr>
              <a:t>La solución del problema, implica que se obtenga un subgrafo del grafo original, en el que NO se tengan ciclos…</a:t>
            </a:r>
          </a:p>
          <a:p>
            <a:r>
              <a:rPr lang="es-MX">
                <a:latin typeface="Arial Narrow" charset="0"/>
              </a:rPr>
              <a:t>por lo tanto, la solución obtiene un ÁRBOL que es llamado de EXTENSIÓN MÍNIMA por la optimización que se realiza.</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43">
                                            <p:txEl>
                                              <p:pRg st="2" end="2"/>
                                            </p:txEl>
                                          </p:spTgt>
                                        </p:tgtEl>
                                        <p:attrNameLst>
                                          <p:attrName>style.visibility</p:attrName>
                                        </p:attrNameLst>
                                      </p:cBhvr>
                                      <p:to>
                                        <p:strVal val="visible"/>
                                      </p:to>
                                    </p:set>
                                    <p:anim calcmode="lin" valueType="num">
                                      <p:cBhvr additive="base">
                                        <p:cTn id="7" dur="500" fill="hold"/>
                                        <p:tgtEl>
                                          <p:spTgt spid="163843">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38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3843">
                                            <p:txEl>
                                              <p:pRg st="3" end="3"/>
                                            </p:txEl>
                                          </p:spTgt>
                                        </p:tgtEl>
                                        <p:attrNameLst>
                                          <p:attrName>style.visibility</p:attrName>
                                        </p:attrNameLst>
                                      </p:cBhvr>
                                      <p:to>
                                        <p:strVal val="visible"/>
                                      </p:to>
                                    </p:set>
                                    <p:anim calcmode="lin" valueType="num">
                                      <p:cBhvr additive="base">
                                        <p:cTn id="13" dur="500" fill="hold"/>
                                        <p:tgtEl>
                                          <p:spTgt spid="163843">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384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1D0F9617-9B1A-BE41-8F9E-B4DE21710B07}" type="slidenum">
              <a:rPr lang="es-MX" sz="1600">
                <a:latin typeface="Arial Narrow" charset="0"/>
              </a:rPr>
              <a:pPr/>
              <a:t>7</a:t>
            </a:fld>
            <a:endParaRPr lang="es-MX" sz="1600">
              <a:latin typeface="Arial Narrow" charset="0"/>
            </a:endParaRPr>
          </a:p>
        </p:txBody>
      </p:sp>
      <p:sp>
        <p:nvSpPr>
          <p:cNvPr id="8195" name="Rectangle 2"/>
          <p:cNvSpPr>
            <a:spLocks noGrp="1" noChangeArrowheads="1"/>
          </p:cNvSpPr>
          <p:nvPr>
            <p:ph type="title"/>
          </p:nvPr>
        </p:nvSpPr>
        <p:spPr/>
        <p:txBody>
          <a:bodyPr/>
          <a:lstStyle/>
          <a:p>
            <a:r>
              <a:rPr lang="es-MX">
                <a:latin typeface="Tahoma" charset="0"/>
              </a:rPr>
              <a:t>Ejemplo</a:t>
            </a:r>
          </a:p>
        </p:txBody>
      </p:sp>
      <p:sp>
        <p:nvSpPr>
          <p:cNvPr id="8196" name="Rectangle 3"/>
          <p:cNvSpPr>
            <a:spLocks noGrp="1" noChangeArrowheads="1"/>
          </p:cNvSpPr>
          <p:nvPr>
            <p:ph type="body" idx="1"/>
          </p:nvPr>
        </p:nvSpPr>
        <p:spPr/>
        <p:txBody>
          <a:bodyPr/>
          <a:lstStyle/>
          <a:p>
            <a:r>
              <a:rPr lang="es-MX">
                <a:latin typeface="Arial Narrow" charset="0"/>
              </a:rPr>
              <a:t>¿Cómo puedo tener conectadas a las siguientes ciudades por un costo mínimo?</a:t>
            </a:r>
          </a:p>
        </p:txBody>
      </p:sp>
      <p:pic>
        <p:nvPicPr>
          <p:cNvPr id="8197"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2588" y="3124200"/>
            <a:ext cx="6119812"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66C6A1AB-05CD-D84B-A6CE-8547A539E27D}" type="slidenum">
              <a:rPr lang="es-MX" sz="1600">
                <a:latin typeface="Arial Narrow" charset="0"/>
              </a:rPr>
              <a:pPr/>
              <a:t>8</a:t>
            </a:fld>
            <a:endParaRPr lang="es-MX" sz="1600">
              <a:latin typeface="Arial Narrow" charset="0"/>
            </a:endParaRPr>
          </a:p>
        </p:txBody>
      </p:sp>
      <p:sp>
        <p:nvSpPr>
          <p:cNvPr id="9219" name="Rectangle 2"/>
          <p:cNvSpPr>
            <a:spLocks noGrp="1" noChangeArrowheads="1"/>
          </p:cNvSpPr>
          <p:nvPr>
            <p:ph type="title"/>
          </p:nvPr>
        </p:nvSpPr>
        <p:spPr/>
        <p:txBody>
          <a:bodyPr/>
          <a:lstStyle/>
          <a:p>
            <a:r>
              <a:rPr lang="es-MX">
                <a:latin typeface="Tahoma" charset="0"/>
              </a:rPr>
              <a:t>Ejemplo</a:t>
            </a:r>
          </a:p>
        </p:txBody>
      </p:sp>
      <p:sp>
        <p:nvSpPr>
          <p:cNvPr id="9220" name="Rectangle 3"/>
          <p:cNvSpPr>
            <a:spLocks noGrp="1" noChangeArrowheads="1"/>
          </p:cNvSpPr>
          <p:nvPr>
            <p:ph type="body" idx="1"/>
          </p:nvPr>
        </p:nvSpPr>
        <p:spPr/>
        <p:txBody>
          <a:bodyPr/>
          <a:lstStyle/>
          <a:p>
            <a:r>
              <a:rPr lang="es-MX">
                <a:latin typeface="Arial Narrow" charset="0"/>
              </a:rPr>
              <a:t>¿Cómo puedo tener conectadas a las siguientes ciudades por un costo mínimo?</a:t>
            </a:r>
          </a:p>
        </p:txBody>
      </p:sp>
      <p:sp>
        <p:nvSpPr>
          <p:cNvPr id="9221" name="Oval 5"/>
          <p:cNvSpPr>
            <a:spLocks noChangeArrowheads="1"/>
          </p:cNvSpPr>
          <p:nvPr/>
        </p:nvSpPr>
        <p:spPr bwMode="auto">
          <a:xfrm>
            <a:off x="3281363" y="3771900"/>
            <a:ext cx="1395412" cy="374650"/>
          </a:xfrm>
          <a:prstGeom prst="ellipse">
            <a:avLst/>
          </a:prstGeom>
          <a:solidFill>
            <a:srgbClr val="316501"/>
          </a:solidFill>
          <a:ln w="20638">
            <a:solidFill>
              <a:srgbClr val="B2B2B2"/>
            </a:solidFill>
            <a:round/>
            <a:headEnd/>
            <a:tailEnd/>
          </a:ln>
        </p:spPr>
        <p:txBody>
          <a:bodyPr/>
          <a:lstStyle/>
          <a:p>
            <a:endParaRPr lang="en-US"/>
          </a:p>
        </p:txBody>
      </p:sp>
      <p:sp>
        <p:nvSpPr>
          <p:cNvPr id="9222" name="Oval 6"/>
          <p:cNvSpPr>
            <a:spLocks noChangeArrowheads="1"/>
          </p:cNvSpPr>
          <p:nvPr/>
        </p:nvSpPr>
        <p:spPr bwMode="auto">
          <a:xfrm>
            <a:off x="1673225" y="4251325"/>
            <a:ext cx="1397000" cy="366713"/>
          </a:xfrm>
          <a:prstGeom prst="ellipse">
            <a:avLst/>
          </a:prstGeom>
          <a:solidFill>
            <a:srgbClr val="316501"/>
          </a:solidFill>
          <a:ln w="20638">
            <a:solidFill>
              <a:srgbClr val="B2B2B2"/>
            </a:solidFill>
            <a:round/>
            <a:headEnd/>
            <a:tailEnd/>
          </a:ln>
        </p:spPr>
        <p:txBody>
          <a:bodyPr/>
          <a:lstStyle/>
          <a:p>
            <a:endParaRPr lang="en-US"/>
          </a:p>
        </p:txBody>
      </p:sp>
      <p:sp>
        <p:nvSpPr>
          <p:cNvPr id="9223" name="Oval 7"/>
          <p:cNvSpPr>
            <a:spLocks noChangeArrowheads="1"/>
          </p:cNvSpPr>
          <p:nvPr/>
        </p:nvSpPr>
        <p:spPr bwMode="auto">
          <a:xfrm>
            <a:off x="3252788" y="5992813"/>
            <a:ext cx="1397000" cy="365125"/>
          </a:xfrm>
          <a:prstGeom prst="ellipse">
            <a:avLst/>
          </a:prstGeom>
          <a:solidFill>
            <a:srgbClr val="316501"/>
          </a:solidFill>
          <a:ln w="20638">
            <a:solidFill>
              <a:srgbClr val="B2B2B2"/>
            </a:solidFill>
            <a:round/>
            <a:headEnd/>
            <a:tailEnd/>
          </a:ln>
        </p:spPr>
        <p:txBody>
          <a:bodyPr/>
          <a:lstStyle/>
          <a:p>
            <a:endParaRPr lang="en-US"/>
          </a:p>
        </p:txBody>
      </p:sp>
      <p:sp>
        <p:nvSpPr>
          <p:cNvPr id="9224" name="Oval 8"/>
          <p:cNvSpPr>
            <a:spLocks noChangeArrowheads="1"/>
          </p:cNvSpPr>
          <p:nvPr/>
        </p:nvSpPr>
        <p:spPr bwMode="auto">
          <a:xfrm>
            <a:off x="4733925" y="3152775"/>
            <a:ext cx="1395413" cy="366713"/>
          </a:xfrm>
          <a:prstGeom prst="ellipse">
            <a:avLst/>
          </a:prstGeom>
          <a:solidFill>
            <a:srgbClr val="316501"/>
          </a:solidFill>
          <a:ln w="20638">
            <a:solidFill>
              <a:srgbClr val="B2B2B2"/>
            </a:solidFill>
            <a:round/>
            <a:headEnd/>
            <a:tailEnd/>
          </a:ln>
        </p:spPr>
        <p:txBody>
          <a:bodyPr/>
          <a:lstStyle/>
          <a:p>
            <a:endParaRPr lang="en-US"/>
          </a:p>
        </p:txBody>
      </p:sp>
      <p:sp>
        <p:nvSpPr>
          <p:cNvPr id="9225" name="Oval 9"/>
          <p:cNvSpPr>
            <a:spLocks noChangeArrowheads="1"/>
          </p:cNvSpPr>
          <p:nvPr/>
        </p:nvSpPr>
        <p:spPr bwMode="auto">
          <a:xfrm>
            <a:off x="5346700" y="3990975"/>
            <a:ext cx="1397000" cy="366713"/>
          </a:xfrm>
          <a:prstGeom prst="ellipse">
            <a:avLst/>
          </a:prstGeom>
          <a:solidFill>
            <a:srgbClr val="316501"/>
          </a:solidFill>
          <a:ln w="20638">
            <a:solidFill>
              <a:srgbClr val="B2B2B2"/>
            </a:solidFill>
            <a:round/>
            <a:headEnd/>
            <a:tailEnd/>
          </a:ln>
        </p:spPr>
        <p:txBody>
          <a:bodyPr/>
          <a:lstStyle/>
          <a:p>
            <a:endParaRPr lang="en-US"/>
          </a:p>
        </p:txBody>
      </p:sp>
      <p:sp>
        <p:nvSpPr>
          <p:cNvPr id="9226" name="Oval 10"/>
          <p:cNvSpPr>
            <a:spLocks noChangeArrowheads="1"/>
          </p:cNvSpPr>
          <p:nvPr/>
        </p:nvSpPr>
        <p:spPr bwMode="auto">
          <a:xfrm>
            <a:off x="6340475" y="4794250"/>
            <a:ext cx="1397000" cy="366713"/>
          </a:xfrm>
          <a:prstGeom prst="ellipse">
            <a:avLst/>
          </a:prstGeom>
          <a:solidFill>
            <a:srgbClr val="316501"/>
          </a:solidFill>
          <a:ln w="20638">
            <a:solidFill>
              <a:srgbClr val="B2B2B2"/>
            </a:solidFill>
            <a:round/>
            <a:headEnd/>
            <a:tailEnd/>
          </a:ln>
        </p:spPr>
        <p:txBody>
          <a:bodyPr/>
          <a:lstStyle/>
          <a:p>
            <a:endParaRPr lang="en-US"/>
          </a:p>
        </p:txBody>
      </p:sp>
      <p:sp>
        <p:nvSpPr>
          <p:cNvPr id="9227" name="Rectangle 11"/>
          <p:cNvSpPr>
            <a:spLocks noChangeArrowheads="1"/>
          </p:cNvSpPr>
          <p:nvPr/>
        </p:nvSpPr>
        <p:spPr bwMode="auto">
          <a:xfrm>
            <a:off x="3414713" y="3786188"/>
            <a:ext cx="10858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28" name="Rectangle 12"/>
          <p:cNvSpPr>
            <a:spLocks noChangeArrowheads="1"/>
          </p:cNvSpPr>
          <p:nvPr/>
        </p:nvSpPr>
        <p:spPr bwMode="auto">
          <a:xfrm>
            <a:off x="3478213" y="3835400"/>
            <a:ext cx="1042987"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FFFFFF"/>
                </a:solidFill>
              </a:rPr>
              <a:t>Monterrey</a:t>
            </a:r>
            <a:endParaRPr lang="en-US"/>
          </a:p>
        </p:txBody>
      </p:sp>
      <p:sp>
        <p:nvSpPr>
          <p:cNvPr id="9229" name="Rectangle 13"/>
          <p:cNvSpPr>
            <a:spLocks noChangeArrowheads="1"/>
          </p:cNvSpPr>
          <p:nvPr/>
        </p:nvSpPr>
        <p:spPr bwMode="auto">
          <a:xfrm>
            <a:off x="4994275" y="3144838"/>
            <a:ext cx="9096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30" name="Rectangle 14"/>
          <p:cNvSpPr>
            <a:spLocks noChangeArrowheads="1"/>
          </p:cNvSpPr>
          <p:nvPr/>
        </p:nvSpPr>
        <p:spPr bwMode="auto">
          <a:xfrm>
            <a:off x="5057775" y="3194050"/>
            <a:ext cx="78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FFFFFF"/>
                </a:solidFill>
              </a:rPr>
              <a:t>Reynosa</a:t>
            </a:r>
            <a:endParaRPr lang="en-US"/>
          </a:p>
        </p:txBody>
      </p:sp>
      <p:sp>
        <p:nvSpPr>
          <p:cNvPr id="9231" name="Rectangle 15"/>
          <p:cNvSpPr>
            <a:spLocks noChangeArrowheads="1"/>
          </p:cNvSpPr>
          <p:nvPr/>
        </p:nvSpPr>
        <p:spPr bwMode="auto">
          <a:xfrm>
            <a:off x="6573838" y="4800600"/>
            <a:ext cx="9302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32" name="Rectangle 16"/>
          <p:cNvSpPr>
            <a:spLocks noChangeArrowheads="1"/>
          </p:cNvSpPr>
          <p:nvPr/>
        </p:nvSpPr>
        <p:spPr bwMode="auto">
          <a:xfrm>
            <a:off x="6637338" y="4849813"/>
            <a:ext cx="812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FFFFFF"/>
                </a:solidFill>
              </a:rPr>
              <a:t>Tampico</a:t>
            </a:r>
            <a:endParaRPr lang="en-US"/>
          </a:p>
        </p:txBody>
      </p:sp>
      <p:sp>
        <p:nvSpPr>
          <p:cNvPr id="9233" name="Rectangle 17"/>
          <p:cNvSpPr>
            <a:spLocks noChangeArrowheads="1"/>
          </p:cNvSpPr>
          <p:nvPr/>
        </p:nvSpPr>
        <p:spPr bwMode="auto">
          <a:xfrm>
            <a:off x="5453063" y="4011613"/>
            <a:ext cx="12477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34" name="Rectangle 18"/>
          <p:cNvSpPr>
            <a:spLocks noChangeArrowheads="1"/>
          </p:cNvSpPr>
          <p:nvPr/>
        </p:nvSpPr>
        <p:spPr bwMode="auto">
          <a:xfrm>
            <a:off x="5522913" y="4060825"/>
            <a:ext cx="1130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FFFFFF"/>
                </a:solidFill>
              </a:rPr>
              <a:t>Cd. Victoria</a:t>
            </a:r>
            <a:endParaRPr lang="en-US"/>
          </a:p>
        </p:txBody>
      </p:sp>
      <p:sp>
        <p:nvSpPr>
          <p:cNvPr id="9235" name="Rectangle 19"/>
          <p:cNvSpPr>
            <a:spLocks noChangeArrowheads="1"/>
          </p:cNvSpPr>
          <p:nvPr/>
        </p:nvSpPr>
        <p:spPr bwMode="auto">
          <a:xfrm>
            <a:off x="1984375" y="4279900"/>
            <a:ext cx="78263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36" name="Rectangle 20"/>
          <p:cNvSpPr>
            <a:spLocks noChangeArrowheads="1"/>
          </p:cNvSpPr>
          <p:nvPr/>
        </p:nvSpPr>
        <p:spPr bwMode="auto">
          <a:xfrm>
            <a:off x="2054225" y="4321175"/>
            <a:ext cx="66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FFFFFF"/>
                </a:solidFill>
              </a:rPr>
              <a:t>Saltillo</a:t>
            </a:r>
            <a:endParaRPr lang="en-US"/>
          </a:p>
        </p:txBody>
      </p:sp>
      <p:sp>
        <p:nvSpPr>
          <p:cNvPr id="9237" name="Rectangle 21"/>
          <p:cNvSpPr>
            <a:spLocks noChangeArrowheads="1"/>
          </p:cNvSpPr>
          <p:nvPr/>
        </p:nvSpPr>
        <p:spPr bwMode="auto">
          <a:xfrm>
            <a:off x="3387725" y="6005513"/>
            <a:ext cx="1169988"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38" name="Rectangle 22"/>
          <p:cNvSpPr>
            <a:spLocks noChangeArrowheads="1"/>
          </p:cNvSpPr>
          <p:nvPr/>
        </p:nvSpPr>
        <p:spPr bwMode="auto">
          <a:xfrm>
            <a:off x="3457575" y="6048375"/>
            <a:ext cx="1128713"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FFFFFF"/>
                </a:solidFill>
              </a:rPr>
              <a:t>México DF</a:t>
            </a:r>
            <a:endParaRPr lang="en-US"/>
          </a:p>
        </p:txBody>
      </p:sp>
      <p:sp>
        <p:nvSpPr>
          <p:cNvPr id="9239" name="Line 23"/>
          <p:cNvSpPr>
            <a:spLocks noChangeShapeType="1"/>
          </p:cNvSpPr>
          <p:nvPr/>
        </p:nvSpPr>
        <p:spPr bwMode="auto">
          <a:xfrm flipV="1">
            <a:off x="2984500" y="4046538"/>
            <a:ext cx="452438" cy="296862"/>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0" name="Line 24"/>
          <p:cNvSpPr>
            <a:spLocks noChangeShapeType="1"/>
          </p:cNvSpPr>
          <p:nvPr/>
        </p:nvSpPr>
        <p:spPr bwMode="auto">
          <a:xfrm flipV="1">
            <a:off x="4656138" y="5111750"/>
            <a:ext cx="1938337" cy="1035050"/>
          </a:xfrm>
          <a:prstGeom prst="line">
            <a:avLst/>
          </a:prstGeom>
          <a:noFill/>
          <a:ln w="34925">
            <a:solidFill>
              <a:srgbClr val="FFA27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1" name="Line 25"/>
          <p:cNvSpPr>
            <a:spLocks noChangeShapeType="1"/>
          </p:cNvSpPr>
          <p:nvPr/>
        </p:nvSpPr>
        <p:spPr bwMode="auto">
          <a:xfrm>
            <a:off x="2308225" y="4646613"/>
            <a:ext cx="1354138" cy="1338262"/>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2" name="Line 26"/>
          <p:cNvSpPr>
            <a:spLocks noChangeShapeType="1"/>
          </p:cNvSpPr>
          <p:nvPr/>
        </p:nvSpPr>
        <p:spPr bwMode="auto">
          <a:xfrm flipV="1">
            <a:off x="4416425" y="3441700"/>
            <a:ext cx="598488" cy="379413"/>
          </a:xfrm>
          <a:prstGeom prst="line">
            <a:avLst/>
          </a:prstGeom>
          <a:noFill/>
          <a:ln w="34925">
            <a:solidFill>
              <a:srgbClr val="FFA27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3" name="Line 27"/>
          <p:cNvSpPr>
            <a:spLocks noChangeShapeType="1"/>
          </p:cNvSpPr>
          <p:nvPr/>
        </p:nvSpPr>
        <p:spPr bwMode="auto">
          <a:xfrm flipH="1" flipV="1">
            <a:off x="5684838" y="3482975"/>
            <a:ext cx="522287" cy="536575"/>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4" name="Line 28"/>
          <p:cNvSpPr>
            <a:spLocks noChangeShapeType="1"/>
          </p:cNvSpPr>
          <p:nvPr/>
        </p:nvSpPr>
        <p:spPr bwMode="auto">
          <a:xfrm flipH="1" flipV="1">
            <a:off x="6235700" y="4308475"/>
            <a:ext cx="676275" cy="51435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5" name="Line 29"/>
          <p:cNvSpPr>
            <a:spLocks noChangeShapeType="1"/>
          </p:cNvSpPr>
          <p:nvPr/>
        </p:nvSpPr>
        <p:spPr bwMode="auto">
          <a:xfrm flipH="1" flipV="1">
            <a:off x="4656138" y="3956050"/>
            <a:ext cx="698500" cy="211138"/>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6" name="Rectangle 30"/>
          <p:cNvSpPr>
            <a:spLocks noChangeArrowheads="1"/>
          </p:cNvSpPr>
          <p:nvPr/>
        </p:nvSpPr>
        <p:spPr bwMode="auto">
          <a:xfrm>
            <a:off x="4324350" y="3335338"/>
            <a:ext cx="37465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47" name="Rectangle 31"/>
          <p:cNvSpPr>
            <a:spLocks noChangeArrowheads="1"/>
          </p:cNvSpPr>
          <p:nvPr/>
        </p:nvSpPr>
        <p:spPr bwMode="auto">
          <a:xfrm>
            <a:off x="4395788" y="3384550"/>
            <a:ext cx="31750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45</a:t>
            </a:r>
            <a:endParaRPr lang="en-US"/>
          </a:p>
        </p:txBody>
      </p:sp>
      <p:sp>
        <p:nvSpPr>
          <p:cNvPr id="9248" name="Rectangle 32"/>
          <p:cNvSpPr>
            <a:spLocks noChangeArrowheads="1"/>
          </p:cNvSpPr>
          <p:nvPr/>
        </p:nvSpPr>
        <p:spPr bwMode="auto">
          <a:xfrm>
            <a:off x="6059488" y="3525838"/>
            <a:ext cx="366712"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49" name="Rectangle 33"/>
          <p:cNvSpPr>
            <a:spLocks noChangeArrowheads="1"/>
          </p:cNvSpPr>
          <p:nvPr/>
        </p:nvSpPr>
        <p:spPr bwMode="auto">
          <a:xfrm>
            <a:off x="6122988" y="3567113"/>
            <a:ext cx="317500"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32</a:t>
            </a:r>
            <a:endParaRPr lang="en-US"/>
          </a:p>
        </p:txBody>
      </p:sp>
      <p:sp>
        <p:nvSpPr>
          <p:cNvPr id="9250" name="Rectangle 34"/>
          <p:cNvSpPr>
            <a:spLocks noChangeArrowheads="1"/>
          </p:cNvSpPr>
          <p:nvPr/>
        </p:nvSpPr>
        <p:spPr bwMode="auto">
          <a:xfrm>
            <a:off x="6672263" y="4329113"/>
            <a:ext cx="366712"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51" name="Rectangle 35"/>
          <p:cNvSpPr>
            <a:spLocks noChangeArrowheads="1"/>
          </p:cNvSpPr>
          <p:nvPr/>
        </p:nvSpPr>
        <p:spPr bwMode="auto">
          <a:xfrm>
            <a:off x="6735763" y="4370388"/>
            <a:ext cx="317500"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21</a:t>
            </a:r>
            <a:endParaRPr lang="en-US"/>
          </a:p>
        </p:txBody>
      </p:sp>
      <p:sp>
        <p:nvSpPr>
          <p:cNvPr id="9252" name="Rectangle 36"/>
          <p:cNvSpPr>
            <a:spLocks noChangeArrowheads="1"/>
          </p:cNvSpPr>
          <p:nvPr/>
        </p:nvSpPr>
        <p:spPr bwMode="auto">
          <a:xfrm>
            <a:off x="5164138" y="5314950"/>
            <a:ext cx="373062"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53" name="Rectangle 37"/>
          <p:cNvSpPr>
            <a:spLocks noChangeArrowheads="1"/>
          </p:cNvSpPr>
          <p:nvPr/>
        </p:nvSpPr>
        <p:spPr bwMode="auto">
          <a:xfrm>
            <a:off x="5233988" y="5364163"/>
            <a:ext cx="317500"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96</a:t>
            </a:r>
            <a:endParaRPr lang="en-US"/>
          </a:p>
        </p:txBody>
      </p:sp>
      <p:sp>
        <p:nvSpPr>
          <p:cNvPr id="9254" name="Rectangle 38"/>
          <p:cNvSpPr>
            <a:spLocks noChangeArrowheads="1"/>
          </p:cNvSpPr>
          <p:nvPr/>
        </p:nvSpPr>
        <p:spPr bwMode="auto">
          <a:xfrm>
            <a:off x="3148013" y="5126038"/>
            <a:ext cx="36512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55" name="Rectangle 39"/>
          <p:cNvSpPr>
            <a:spLocks noChangeArrowheads="1"/>
          </p:cNvSpPr>
          <p:nvPr/>
        </p:nvSpPr>
        <p:spPr bwMode="auto">
          <a:xfrm>
            <a:off x="3217863" y="5173663"/>
            <a:ext cx="317500"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57</a:t>
            </a:r>
            <a:endParaRPr lang="en-US"/>
          </a:p>
        </p:txBody>
      </p:sp>
      <p:sp>
        <p:nvSpPr>
          <p:cNvPr id="9256" name="Rectangle 40"/>
          <p:cNvSpPr>
            <a:spLocks noChangeArrowheads="1"/>
          </p:cNvSpPr>
          <p:nvPr/>
        </p:nvSpPr>
        <p:spPr bwMode="auto">
          <a:xfrm>
            <a:off x="2808288" y="3948113"/>
            <a:ext cx="366712"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57" name="Rectangle 41"/>
          <p:cNvSpPr>
            <a:spLocks noChangeArrowheads="1"/>
          </p:cNvSpPr>
          <p:nvPr/>
        </p:nvSpPr>
        <p:spPr bwMode="auto">
          <a:xfrm>
            <a:off x="2879725" y="3997325"/>
            <a:ext cx="31750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13</a:t>
            </a:r>
            <a:endParaRPr lang="en-US"/>
          </a:p>
        </p:txBody>
      </p:sp>
      <p:sp>
        <p:nvSpPr>
          <p:cNvPr id="9258" name="Rectangle 42"/>
          <p:cNvSpPr>
            <a:spLocks noChangeArrowheads="1"/>
          </p:cNvSpPr>
          <p:nvPr/>
        </p:nvSpPr>
        <p:spPr bwMode="auto">
          <a:xfrm>
            <a:off x="4867275" y="3765550"/>
            <a:ext cx="366713"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59" name="Rectangle 43"/>
          <p:cNvSpPr>
            <a:spLocks noChangeArrowheads="1"/>
          </p:cNvSpPr>
          <p:nvPr/>
        </p:nvSpPr>
        <p:spPr bwMode="auto">
          <a:xfrm>
            <a:off x="4930775" y="3806825"/>
            <a:ext cx="31750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19</a:t>
            </a:r>
            <a:endParaRPr lang="en-US"/>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ED074B27-E463-8447-8E77-34275AECB976}" type="slidenum">
              <a:rPr lang="es-MX" sz="1600">
                <a:latin typeface="Arial Narrow" charset="0"/>
              </a:rPr>
              <a:pPr/>
              <a:t>9</a:t>
            </a:fld>
            <a:endParaRPr lang="es-MX" sz="1600">
              <a:latin typeface="Arial Narrow" charset="0"/>
            </a:endParaRPr>
          </a:p>
        </p:txBody>
      </p:sp>
      <p:sp>
        <p:nvSpPr>
          <p:cNvPr id="10243" name="Rectangle 2"/>
          <p:cNvSpPr>
            <a:spLocks noGrp="1" noChangeArrowheads="1"/>
          </p:cNvSpPr>
          <p:nvPr>
            <p:ph type="title"/>
          </p:nvPr>
        </p:nvSpPr>
        <p:spPr/>
        <p:txBody>
          <a:bodyPr/>
          <a:lstStyle/>
          <a:p>
            <a:r>
              <a:rPr lang="es-MX" sz="3200">
                <a:latin typeface="Tahoma" charset="0"/>
              </a:rPr>
              <a:t>Algoritmo general para obtener el Árbol de extensión mínima</a:t>
            </a:r>
          </a:p>
        </p:txBody>
      </p:sp>
      <p:sp>
        <p:nvSpPr>
          <p:cNvPr id="166915" name="Rectangle 3"/>
          <p:cNvSpPr>
            <a:spLocks noGrp="1" noChangeArrowheads="1"/>
          </p:cNvSpPr>
          <p:nvPr>
            <p:ph type="body" idx="1"/>
          </p:nvPr>
        </p:nvSpPr>
        <p:spPr>
          <a:xfrm>
            <a:off x="228600" y="1981200"/>
            <a:ext cx="8915400" cy="4114800"/>
          </a:xfrm>
        </p:spPr>
        <p:txBody>
          <a:bodyPr/>
          <a:lstStyle/>
          <a:p>
            <a:r>
              <a:rPr lang="es-MX">
                <a:latin typeface="Arial Narrow" charset="0"/>
              </a:rPr>
              <a:t>Sea el grafo G = (V, A) en donde V es el conjunto de vértices y A el conjunto de arcos de la forma </a:t>
            </a:r>
            <a:r>
              <a:rPr lang="es-MX" i="1">
                <a:latin typeface="Times New Roman" charset="0"/>
              </a:rPr>
              <a:t>(v</a:t>
            </a:r>
            <a:r>
              <a:rPr lang="es-MX" i="1" baseline="-25000">
                <a:latin typeface="Times New Roman" charset="0"/>
              </a:rPr>
              <a:t>i</a:t>
            </a:r>
            <a:r>
              <a:rPr lang="es-MX" i="1">
                <a:latin typeface="Times New Roman" charset="0"/>
              </a:rPr>
              <a:t>, v</a:t>
            </a:r>
            <a:r>
              <a:rPr lang="es-MX" i="1" baseline="-25000">
                <a:latin typeface="Times New Roman" charset="0"/>
              </a:rPr>
              <a:t>j</a:t>
            </a:r>
            <a:r>
              <a:rPr lang="es-MX" i="1">
                <a:latin typeface="Times New Roman" charset="0"/>
              </a:rPr>
              <a:t>)</a:t>
            </a:r>
            <a:r>
              <a:rPr lang="es-MX">
                <a:latin typeface="Arial Narrow" charset="0"/>
              </a:rPr>
              <a:t>.</a:t>
            </a:r>
          </a:p>
          <a:p>
            <a:pPr marL="1312863" lvl="1" indent="-855663">
              <a:buFontTx/>
              <a:buNone/>
            </a:pPr>
            <a:endParaRPr lang="es-MX" sz="1000" i="1">
              <a:latin typeface="Times New Roman" charset="0"/>
            </a:endParaRPr>
          </a:p>
          <a:p>
            <a:pPr marL="1312863" lvl="1" indent="-855663">
              <a:buFontTx/>
              <a:buNone/>
            </a:pPr>
            <a:r>
              <a:rPr lang="es-MX" sz="2400" i="1">
                <a:latin typeface="Times New Roman" charset="0"/>
              </a:rPr>
              <a:t>S = </a:t>
            </a:r>
            <a:r>
              <a:rPr lang="es-MX" sz="2400" i="1">
                <a:latin typeface="Times New Roman" charset="0"/>
                <a:sym typeface="Symbol" charset="0"/>
              </a:rPr>
              <a:t></a:t>
            </a:r>
          </a:p>
          <a:p>
            <a:pPr marL="1312863" lvl="1" indent="-855663">
              <a:buFontTx/>
              <a:buNone/>
            </a:pPr>
            <a:r>
              <a:rPr lang="es-MX" sz="2400" i="1">
                <a:latin typeface="Times New Roman" charset="0"/>
                <a:sym typeface="Symbol" charset="0"/>
              </a:rPr>
              <a:t>Mientras (no se haya resuelto el problema)</a:t>
            </a:r>
          </a:p>
          <a:p>
            <a:pPr marL="1312863" lvl="1" indent="-855663">
              <a:buFontTx/>
              <a:buNone/>
            </a:pPr>
            <a:r>
              <a:rPr lang="es-MX" sz="2400" i="1">
                <a:latin typeface="Times New Roman" charset="0"/>
                <a:sym typeface="Symbol" charset="0"/>
              </a:rPr>
              <a:t>     Seleccionar un arco de A de acuerdo a cierta política de optimización	</a:t>
            </a:r>
            <a:r>
              <a:rPr lang="es-MX" sz="2400" b="1">
                <a:latin typeface="Arial Narrow" charset="0"/>
                <a:sym typeface="Symbol" charset="0"/>
              </a:rPr>
              <a:t>--&gt; SELECCION</a:t>
            </a:r>
            <a:endParaRPr lang="es-MX" sz="2400" i="1">
              <a:latin typeface="Times New Roman" charset="0"/>
              <a:sym typeface="Symbol" charset="0"/>
            </a:endParaRPr>
          </a:p>
          <a:p>
            <a:pPr marL="1312863" lvl="1" indent="-855663">
              <a:buFontTx/>
              <a:buNone/>
            </a:pPr>
            <a:r>
              <a:rPr lang="es-MX" sz="2400" i="1">
                <a:latin typeface="Times New Roman" charset="0"/>
                <a:sym typeface="Symbol" charset="0"/>
              </a:rPr>
              <a:t>     Si al agregar ese arco a S no genera un ciclo en el subgrafo, agregarlo a S	</a:t>
            </a:r>
            <a:r>
              <a:rPr lang="es-MX" sz="2400" b="1">
                <a:latin typeface="Arial Narrow" charset="0"/>
                <a:sym typeface="Symbol" charset="0"/>
              </a:rPr>
              <a:t>--&gt; FACTIBILIDAD</a:t>
            </a:r>
            <a:endParaRPr lang="es-MX" sz="2400" i="1">
              <a:latin typeface="Times New Roman" charset="0"/>
              <a:sym typeface="Symbol" charset="0"/>
            </a:endParaRPr>
          </a:p>
          <a:p>
            <a:pPr marL="1312863" lvl="1" indent="-855663">
              <a:buFontTx/>
              <a:buNone/>
            </a:pPr>
            <a:r>
              <a:rPr lang="es-MX" sz="2400" i="1">
                <a:latin typeface="Times New Roman" charset="0"/>
                <a:sym typeface="Symbol" charset="0"/>
              </a:rPr>
              <a:t>     Si (V,S) es el árbol de extensión mínima, el problema se ha resuelto</a:t>
            </a:r>
            <a:r>
              <a:rPr lang="es-MX" i="1">
                <a:latin typeface="Times New Roman" charset="0"/>
                <a:sym typeface="Symbol" charset="0"/>
              </a:rPr>
              <a:t> 		</a:t>
            </a:r>
            <a:r>
              <a:rPr lang="es-MX" sz="2400" b="1">
                <a:latin typeface="Arial Narrow" charset="0"/>
                <a:sym typeface="Symbol" charset="0"/>
              </a:rPr>
              <a:t>--&gt; VERIFICACIÓN DE LA SOLUCIÓN</a:t>
            </a:r>
          </a:p>
        </p:txBody>
      </p:sp>
      <p:sp>
        <p:nvSpPr>
          <p:cNvPr id="166917" name="Rectangle 5"/>
          <p:cNvSpPr>
            <a:spLocks noChangeArrowheads="1"/>
          </p:cNvSpPr>
          <p:nvPr/>
        </p:nvSpPr>
        <p:spPr bwMode="auto">
          <a:xfrm>
            <a:off x="6477000" y="3048000"/>
            <a:ext cx="2438400" cy="990600"/>
          </a:xfrm>
          <a:prstGeom prst="rect">
            <a:avLst/>
          </a:prstGeom>
          <a:gradFill rotWithShape="1">
            <a:gsLst>
              <a:gs pos="0">
                <a:srgbClr val="CCFF99"/>
              </a:gs>
              <a:gs pos="100000">
                <a:srgbClr val="B0DC84"/>
              </a:gs>
            </a:gsLst>
            <a:path path="shape">
              <a:fillToRect l="50000" t="50000" r="50000" b="50000"/>
            </a:path>
          </a:gradFill>
          <a:ln w="38100">
            <a:solidFill>
              <a:schemeClr val="tx1"/>
            </a:solidFill>
            <a:miter lim="800000"/>
            <a:headEnd/>
            <a:tailEnd/>
          </a:ln>
        </p:spPr>
        <p:txBody>
          <a:bodyPr wrap="none" anchor="ctr"/>
          <a:lstStyle/>
          <a:p>
            <a:pPr algn="ctr"/>
            <a:r>
              <a:rPr lang="es-MX" sz="1600" i="1"/>
              <a:t>La forma en que se</a:t>
            </a:r>
          </a:p>
          <a:p>
            <a:pPr algn="ctr"/>
            <a:r>
              <a:rPr lang="es-MX" sz="1600" i="1"/>
              <a:t>hace la selección</a:t>
            </a:r>
          </a:p>
          <a:p>
            <a:pPr algn="ctr"/>
            <a:r>
              <a:rPr lang="es-MX" sz="1600" i="1"/>
              <a:t>determina el algoritmo</a:t>
            </a:r>
          </a:p>
          <a:p>
            <a:pPr algn="ctr"/>
            <a:r>
              <a:rPr lang="es-MX" sz="1600" i="1"/>
              <a:t>específico</a:t>
            </a:r>
            <a:endParaRPr lang="es-MX"/>
          </a:p>
        </p:txBody>
      </p:sp>
      <p:cxnSp>
        <p:nvCxnSpPr>
          <p:cNvPr id="166922" name="AutoShape 10"/>
          <p:cNvCxnSpPr>
            <a:cxnSpLocks noChangeShapeType="1"/>
            <a:stCxn id="166917" idx="2"/>
          </p:cNvCxnSpPr>
          <p:nvPr/>
        </p:nvCxnSpPr>
        <p:spPr bwMode="auto">
          <a:xfrm rot="5400000">
            <a:off x="6496050" y="3505200"/>
            <a:ext cx="647700" cy="1752600"/>
          </a:xfrm>
          <a:prstGeom prst="bentConnector2">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6915">
                                            <p:txEl>
                                              <p:pRg st="2" end="2"/>
                                            </p:txEl>
                                          </p:spTgt>
                                        </p:tgtEl>
                                        <p:attrNameLst>
                                          <p:attrName>style.visibility</p:attrName>
                                        </p:attrNameLst>
                                      </p:cBhvr>
                                      <p:to>
                                        <p:strVal val="visible"/>
                                      </p:to>
                                    </p:set>
                                    <p:anim calcmode="lin" valueType="num">
                                      <p:cBhvr additive="base">
                                        <p:cTn id="7" dur="500" fill="hold"/>
                                        <p:tgtEl>
                                          <p:spTgt spid="166915">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6915">
                                            <p:txEl>
                                              <p:pRg st="2" end="2"/>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6915">
                                            <p:txEl>
                                              <p:pRg st="3" end="3"/>
                                            </p:txEl>
                                          </p:spTgt>
                                        </p:tgtEl>
                                        <p:attrNameLst>
                                          <p:attrName>style.visibility</p:attrName>
                                        </p:attrNameLst>
                                      </p:cBhvr>
                                      <p:to>
                                        <p:strVal val="visible"/>
                                      </p:to>
                                    </p:set>
                                    <p:anim calcmode="lin" valueType="num">
                                      <p:cBhvr additive="base">
                                        <p:cTn id="11" dur="500" fill="hold"/>
                                        <p:tgtEl>
                                          <p:spTgt spid="166915">
                                            <p:txEl>
                                              <p:pRg st="3" end="3"/>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66915">
                                            <p:txEl>
                                              <p:pRg st="3" end="3"/>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6915">
                                            <p:txEl>
                                              <p:pRg st="4" end="4"/>
                                            </p:txEl>
                                          </p:spTgt>
                                        </p:tgtEl>
                                        <p:attrNameLst>
                                          <p:attrName>style.visibility</p:attrName>
                                        </p:attrNameLst>
                                      </p:cBhvr>
                                      <p:to>
                                        <p:strVal val="visible"/>
                                      </p:to>
                                    </p:set>
                                    <p:anim calcmode="lin" valueType="num">
                                      <p:cBhvr additive="base">
                                        <p:cTn id="15" dur="500" fill="hold"/>
                                        <p:tgtEl>
                                          <p:spTgt spid="166915">
                                            <p:txEl>
                                              <p:pRg st="4" end="4"/>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66915">
                                            <p:txEl>
                                              <p:pRg st="4" end="4"/>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66915">
                                            <p:txEl>
                                              <p:pRg st="5" end="5"/>
                                            </p:txEl>
                                          </p:spTgt>
                                        </p:tgtEl>
                                        <p:attrNameLst>
                                          <p:attrName>style.visibility</p:attrName>
                                        </p:attrNameLst>
                                      </p:cBhvr>
                                      <p:to>
                                        <p:strVal val="visible"/>
                                      </p:to>
                                    </p:set>
                                    <p:anim calcmode="lin" valueType="num">
                                      <p:cBhvr additive="base">
                                        <p:cTn id="19" dur="500" fill="hold"/>
                                        <p:tgtEl>
                                          <p:spTgt spid="166915">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6915">
                                            <p:txEl>
                                              <p:pRg st="5" end="5"/>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66915">
                                            <p:txEl>
                                              <p:pRg st="6" end="6"/>
                                            </p:txEl>
                                          </p:spTgt>
                                        </p:tgtEl>
                                        <p:attrNameLst>
                                          <p:attrName>style.visibility</p:attrName>
                                        </p:attrNameLst>
                                      </p:cBhvr>
                                      <p:to>
                                        <p:strVal val="visible"/>
                                      </p:to>
                                    </p:set>
                                    <p:anim calcmode="lin" valueType="num">
                                      <p:cBhvr additive="base">
                                        <p:cTn id="23" dur="500" fill="hold"/>
                                        <p:tgtEl>
                                          <p:spTgt spid="166915">
                                            <p:txEl>
                                              <p:pRg st="6" end="6"/>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6691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nodeType="clickEffect">
                                  <p:stCondLst>
                                    <p:cond delay="0"/>
                                  </p:stCondLst>
                                  <p:childTnLst>
                                    <p:set>
                                      <p:cBhvr>
                                        <p:cTn id="28" dur="1" fill="hold">
                                          <p:stCondLst>
                                            <p:cond delay="0"/>
                                          </p:stCondLst>
                                        </p:cTn>
                                        <p:tgtEl>
                                          <p:spTgt spid="166922"/>
                                        </p:tgtEl>
                                        <p:attrNameLst>
                                          <p:attrName>style.visibility</p:attrName>
                                        </p:attrNameLst>
                                      </p:cBhvr>
                                      <p:to>
                                        <p:strVal val="visible"/>
                                      </p:to>
                                    </p:set>
                                    <p:anim calcmode="lin" valueType="num">
                                      <p:cBhvr additive="base">
                                        <p:cTn id="29" dur="500" fill="hold"/>
                                        <p:tgtEl>
                                          <p:spTgt spid="166922"/>
                                        </p:tgtEl>
                                        <p:attrNameLst>
                                          <p:attrName>ppt_x</p:attrName>
                                        </p:attrNameLst>
                                      </p:cBhvr>
                                      <p:tavLst>
                                        <p:tav tm="0">
                                          <p:val>
                                            <p:strVal val="1+#ppt_w/2"/>
                                          </p:val>
                                        </p:tav>
                                        <p:tav tm="100000">
                                          <p:val>
                                            <p:strVal val="#ppt_x"/>
                                          </p:val>
                                        </p:tav>
                                      </p:tavLst>
                                    </p:anim>
                                    <p:anim calcmode="lin" valueType="num">
                                      <p:cBhvr additive="base">
                                        <p:cTn id="30" dur="500" fill="hold"/>
                                        <p:tgtEl>
                                          <p:spTgt spid="166922"/>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166917"/>
                                        </p:tgtEl>
                                        <p:attrNameLst>
                                          <p:attrName>style.visibility</p:attrName>
                                        </p:attrNameLst>
                                      </p:cBhvr>
                                      <p:to>
                                        <p:strVal val="visible"/>
                                      </p:to>
                                    </p:set>
                                    <p:anim calcmode="lin" valueType="num">
                                      <p:cBhvr additive="base">
                                        <p:cTn id="33" dur="500" fill="hold"/>
                                        <p:tgtEl>
                                          <p:spTgt spid="166917"/>
                                        </p:tgtEl>
                                        <p:attrNameLst>
                                          <p:attrName>ppt_x</p:attrName>
                                        </p:attrNameLst>
                                      </p:cBhvr>
                                      <p:tavLst>
                                        <p:tav tm="0">
                                          <p:val>
                                            <p:strVal val="1+#ppt_w/2"/>
                                          </p:val>
                                        </p:tav>
                                        <p:tav tm="100000">
                                          <p:val>
                                            <p:strVal val="#ppt_x"/>
                                          </p:val>
                                        </p:tav>
                                      </p:tavLst>
                                    </p:anim>
                                    <p:anim calcmode="lin" valueType="num">
                                      <p:cBhvr additive="base">
                                        <p:cTn id="34" dur="500" fill="hold"/>
                                        <p:tgtEl>
                                          <p:spTgt spid="1669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bldLvl="2" autoUpdateAnimBg="0"/>
      <p:bldP spid="166917" grpId="0" animBg="1"/>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4753</TotalTime>
  <Words>4295</Words>
  <Application>Microsoft Macintosh PowerPoint</Application>
  <PresentationFormat>On-screen Show (4:3)</PresentationFormat>
  <Paragraphs>812</Paragraphs>
  <Slides>58</Slides>
  <Notes>52</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Times New Roman</vt:lpstr>
      <vt:lpstr>Arial</vt:lpstr>
      <vt:lpstr>Tahoma</vt:lpstr>
      <vt:lpstr>Arial Narrow</vt:lpstr>
      <vt:lpstr>Tabitha</vt:lpstr>
      <vt:lpstr>Symbol</vt:lpstr>
      <vt:lpstr>Monotype Sorts</vt:lpstr>
      <vt:lpstr>Default Design</vt:lpstr>
      <vt:lpstr>Algoritmos voraces (Greedy algorithms)</vt:lpstr>
      <vt:lpstr>Técnicas de diseño de algoritmos</vt:lpstr>
      <vt:lpstr>Algoritmos voraces</vt:lpstr>
      <vt:lpstr>Algoritmos voraces</vt:lpstr>
      <vt:lpstr>Estructura general de un algoritmo voraz</vt:lpstr>
      <vt:lpstr>El problema del árbol de extensión mínima</vt:lpstr>
      <vt:lpstr>Ejemplo</vt:lpstr>
      <vt:lpstr>Ejemplo</vt:lpstr>
      <vt:lpstr>Algoritmo general para obtener el Árbol de extensión mínima</vt:lpstr>
      <vt:lpstr>Algoritmo de Prim</vt:lpstr>
      <vt:lpstr>Ejemplo</vt:lpstr>
      <vt:lpstr>Ejemplo</vt:lpstr>
      <vt:lpstr>Ejemplo</vt:lpstr>
      <vt:lpstr>Ejemplo</vt:lpstr>
      <vt:lpstr>Ejemplo</vt:lpstr>
      <vt:lpstr>Algoritmo de Kruskal</vt:lpstr>
      <vt:lpstr>Ejemplo</vt:lpstr>
      <vt:lpstr>Ejemplo</vt:lpstr>
      <vt:lpstr>Ejemplo</vt:lpstr>
      <vt:lpstr>Ejemplo</vt:lpstr>
      <vt:lpstr>Ejemplo</vt:lpstr>
      <vt:lpstr>Implementación de los algoritmos</vt:lpstr>
      <vt:lpstr>¿Cómo se comprueba que los algoritmos son correctos?</vt:lpstr>
      <vt:lpstr>¿Cómo es el comportamiento de los algoritmos?</vt:lpstr>
      <vt:lpstr>¿Cuál de los dos algoritmos es mejor utilizar?</vt:lpstr>
      <vt:lpstr>EJEMPLO</vt:lpstr>
      <vt:lpstr>El problema del  camino más corto</vt:lpstr>
      <vt:lpstr>Algoritmo de Dijkstra</vt:lpstr>
      <vt:lpstr>Ejemplo</vt:lpstr>
      <vt:lpstr>Ejemplo</vt:lpstr>
      <vt:lpstr>Ejemplo</vt:lpstr>
      <vt:lpstr>Ejemplo</vt:lpstr>
      <vt:lpstr>Ejemplo</vt:lpstr>
      <vt:lpstr>Implementación del Algoritmo de Dijkstra</vt:lpstr>
      <vt:lpstr>Algoritmo de Dijkstra</vt:lpstr>
      <vt:lpstr>Algoritmo de Dijkstra</vt:lpstr>
      <vt:lpstr>Ejemplo</vt:lpstr>
      <vt:lpstr>Integración de las 3 técnicas vistas</vt:lpstr>
      <vt:lpstr>El problema de la mochila</vt:lpstr>
      <vt:lpstr>Formalmente...</vt:lpstr>
      <vt:lpstr>Solución al problema...</vt:lpstr>
      <vt:lpstr>Solución con el enfoque de un algoritmo voraz...</vt:lpstr>
      <vt:lpstr>Seleccionando  el valor mayor...</vt:lpstr>
      <vt:lpstr>Seleccionando  el peso menor...</vt:lpstr>
      <vt:lpstr>Seleccionando  el peso menor...</vt:lpstr>
      <vt:lpstr>NUEVA PROPUESTA: Seleccionar el valor mayor por unidad de peso </vt:lpstr>
      <vt:lpstr>Conclusión (Voraz)...</vt:lpstr>
      <vt:lpstr>Solución con  Programación dinámica</vt:lpstr>
      <vt:lpstr>Solución con  Programación dinámica</vt:lpstr>
      <vt:lpstr>Implementación</vt:lpstr>
      <vt:lpstr>Análisis del algoritmo</vt:lpstr>
      <vt:lpstr>Ejemplo</vt:lpstr>
      <vt:lpstr>Ejemplo</vt:lpstr>
      <vt:lpstr>Ejemplo</vt:lpstr>
      <vt:lpstr>Ejemplo</vt:lpstr>
      <vt:lpstr>Ejemplo</vt:lpstr>
      <vt:lpstr>Conclusión final...</vt:lpstr>
      <vt:lpstr>Ejercicio</vt:lpstr>
    </vt:vector>
  </TitlesOfParts>
  <Company>ISC DCIC ITESM Campus MTY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Código de Huffman</dc:title>
  <dc:creator>Roman Martinez Martinez</dc:creator>
  <cp:lastModifiedBy>Luis Humberto  González Guerra</cp:lastModifiedBy>
  <cp:revision>231</cp:revision>
  <dcterms:created xsi:type="dcterms:W3CDTF">2001-01-15T06:11:45Z</dcterms:created>
  <dcterms:modified xsi:type="dcterms:W3CDTF">2013-09-26T01:16:05Z</dcterms:modified>
</cp:coreProperties>
</file>