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handoutMasterIdLst>
    <p:handoutMasterId r:id="rId53"/>
  </p:handoutMasterIdLst>
  <p:sldIdLst>
    <p:sldId id="256" r:id="rId2"/>
    <p:sldId id="283" r:id="rId3"/>
    <p:sldId id="304" r:id="rId4"/>
    <p:sldId id="305" r:id="rId5"/>
    <p:sldId id="306" r:id="rId6"/>
    <p:sldId id="284" r:id="rId7"/>
    <p:sldId id="286" r:id="rId8"/>
    <p:sldId id="288" r:id="rId9"/>
    <p:sldId id="289" r:id="rId10"/>
    <p:sldId id="290" r:id="rId11"/>
    <p:sldId id="291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00"/>
    <a:srgbClr val="669900"/>
    <a:srgbClr val="CC0000"/>
    <a:srgbClr val="FFCC00"/>
    <a:srgbClr val="440044"/>
    <a:srgbClr val="660066"/>
    <a:srgbClr val="80008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3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1B023C-5047-B04F-9C42-F27EAD8FB79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723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Ing. Román Martínez M.</a:t>
            </a:r>
          </a:p>
        </p:txBody>
      </p:sp>
    </p:spTree>
    <p:extLst>
      <p:ext uri="{BB962C8B-B14F-4D97-AF65-F5344CB8AC3E}">
        <p14:creationId xmlns:p14="http://schemas.microsoft.com/office/powerpoint/2010/main" val="140451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Ing. Román Martínez M.</a:t>
            </a:r>
          </a:p>
        </p:txBody>
      </p:sp>
    </p:spTree>
    <p:extLst>
      <p:ext uri="{BB962C8B-B14F-4D97-AF65-F5344CB8AC3E}">
        <p14:creationId xmlns:p14="http://schemas.microsoft.com/office/powerpoint/2010/main" val="227991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Ing. Román Martínez M.</a:t>
            </a:r>
          </a:p>
        </p:txBody>
      </p:sp>
    </p:spTree>
    <p:extLst>
      <p:ext uri="{BB962C8B-B14F-4D97-AF65-F5344CB8AC3E}">
        <p14:creationId xmlns:p14="http://schemas.microsoft.com/office/powerpoint/2010/main" val="375052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Ing. Román Martínez M.</a:t>
            </a:r>
          </a:p>
        </p:txBody>
      </p:sp>
    </p:spTree>
    <p:extLst>
      <p:ext uri="{BB962C8B-B14F-4D97-AF65-F5344CB8AC3E}">
        <p14:creationId xmlns:p14="http://schemas.microsoft.com/office/powerpoint/2010/main" val="114110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Ing. Román Martínez M.</a:t>
            </a:r>
          </a:p>
        </p:txBody>
      </p:sp>
    </p:spTree>
    <p:extLst>
      <p:ext uri="{BB962C8B-B14F-4D97-AF65-F5344CB8AC3E}">
        <p14:creationId xmlns:p14="http://schemas.microsoft.com/office/powerpoint/2010/main" val="28827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Ing. Román Martínez M.</a:t>
            </a:r>
          </a:p>
        </p:txBody>
      </p:sp>
    </p:spTree>
    <p:extLst>
      <p:ext uri="{BB962C8B-B14F-4D97-AF65-F5344CB8AC3E}">
        <p14:creationId xmlns:p14="http://schemas.microsoft.com/office/powerpoint/2010/main" val="18604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Ing. Román Martínez M.</a:t>
            </a:r>
          </a:p>
        </p:txBody>
      </p:sp>
    </p:spTree>
    <p:extLst>
      <p:ext uri="{BB962C8B-B14F-4D97-AF65-F5344CB8AC3E}">
        <p14:creationId xmlns:p14="http://schemas.microsoft.com/office/powerpoint/2010/main" val="3777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Ing. Román Martínez M.</a:t>
            </a:r>
          </a:p>
        </p:txBody>
      </p:sp>
    </p:spTree>
    <p:extLst>
      <p:ext uri="{BB962C8B-B14F-4D97-AF65-F5344CB8AC3E}">
        <p14:creationId xmlns:p14="http://schemas.microsoft.com/office/powerpoint/2010/main" val="4499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Ing. Román Martínez M.</a:t>
            </a:r>
          </a:p>
        </p:txBody>
      </p:sp>
    </p:spTree>
    <p:extLst>
      <p:ext uri="{BB962C8B-B14F-4D97-AF65-F5344CB8AC3E}">
        <p14:creationId xmlns:p14="http://schemas.microsoft.com/office/powerpoint/2010/main" val="276912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Ing. Román Martínez M.</a:t>
            </a:r>
          </a:p>
        </p:txBody>
      </p:sp>
    </p:spTree>
    <p:extLst>
      <p:ext uri="{BB962C8B-B14F-4D97-AF65-F5344CB8AC3E}">
        <p14:creationId xmlns:p14="http://schemas.microsoft.com/office/powerpoint/2010/main" val="359767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Ing. Román Martínez M.</a:t>
            </a:r>
          </a:p>
        </p:txBody>
      </p:sp>
    </p:spTree>
    <p:extLst>
      <p:ext uri="{BB962C8B-B14F-4D97-AF65-F5344CB8AC3E}">
        <p14:creationId xmlns:p14="http://schemas.microsoft.com/office/powerpoint/2010/main" val="4202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6096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Click to edit Master text styles</a:t>
            </a:r>
          </a:p>
          <a:p>
            <a:pPr lvl="1"/>
            <a:r>
              <a:rPr lang="es-MX"/>
              <a:t>Second level</a:t>
            </a:r>
          </a:p>
          <a:p>
            <a:pPr lvl="2"/>
            <a:r>
              <a:rPr lang="es-MX"/>
              <a:t>Third level</a:t>
            </a:r>
          </a:p>
          <a:p>
            <a:pPr lvl="3"/>
            <a:r>
              <a:rPr lang="es-MX"/>
              <a:t>Fourth level</a:t>
            </a:r>
          </a:p>
          <a:p>
            <a:pPr lvl="4"/>
            <a:r>
              <a:rPr lang="es-MX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r>
              <a:rPr lang="es-MX"/>
              <a:t>Ing. Román Martínez M.</a:t>
            </a: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>
            <a:off x="381000" y="1752600"/>
            <a:ext cx="8763000" cy="228600"/>
          </a:xfrm>
          <a:prstGeom prst="homePlate">
            <a:avLst>
              <a:gd name="adj" fmla="val 958333"/>
            </a:avLst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36525" y="215900"/>
            <a:ext cx="2073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>
                <a:solidFill>
                  <a:srgbClr val="336600"/>
                </a:solidFill>
                <a:latin typeface="Tabitha" charset="0"/>
              </a:rPr>
              <a:t>Análisis de</a:t>
            </a:r>
          </a:p>
          <a:p>
            <a:r>
              <a:rPr lang="es-MX">
                <a:solidFill>
                  <a:srgbClr val="336600"/>
                </a:solidFill>
                <a:latin typeface="Tabitha" charset="0"/>
              </a:rPr>
              <a:t>Algoritmos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44004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40044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40044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40044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40044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40044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40044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40044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4004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0"/>
            <a:ext cx="7772400" cy="1143000"/>
          </a:xfrm>
        </p:spPr>
        <p:txBody>
          <a:bodyPr/>
          <a:lstStyle/>
          <a:p>
            <a:r>
              <a:rPr lang="es-MX">
                <a:effectLst>
                  <a:outerShdw blurRad="38100" dist="38100" dir="2700000" algn="tl">
                    <a:srgbClr val="DDDDDD"/>
                  </a:outerShdw>
                </a:effectLst>
              </a:rPr>
              <a:t>La técnica de </a:t>
            </a:r>
            <a:br>
              <a:rPr lang="es-MX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MX">
                <a:effectLst>
                  <a:outerShdw blurRad="38100" dist="38100" dir="2700000" algn="tl">
                    <a:srgbClr val="DDDDDD"/>
                  </a:outerShdw>
                </a:effectLst>
              </a:rPr>
              <a:t>Branch and Bound</a:t>
            </a:r>
            <a:endParaRPr lang="es-MX" sz="600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025650" y="974725"/>
            <a:ext cx="6418263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9600">
                <a:solidFill>
                  <a:srgbClr val="336600"/>
                </a:solidFill>
                <a:latin typeface="Tabitha" charset="0"/>
              </a:rPr>
              <a:t>Análisis de </a:t>
            </a:r>
          </a:p>
          <a:p>
            <a:r>
              <a:rPr lang="es-MX" sz="9600">
                <a:solidFill>
                  <a:srgbClr val="336600"/>
                </a:solidFill>
                <a:latin typeface="Tabitha" charset="0"/>
              </a:rPr>
              <a:t>Algoritmos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851525" y="5984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 flipH="1">
            <a:off x="381000" y="4038600"/>
            <a:ext cx="8763000" cy="228600"/>
          </a:xfrm>
          <a:prstGeom prst="homePlate">
            <a:avLst>
              <a:gd name="adj" fmla="val 958333"/>
            </a:avLst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296964" name="Oval 4"/>
          <p:cNvSpPr>
            <a:spLocks noChangeArrowheads="1"/>
          </p:cNvSpPr>
          <p:nvPr/>
        </p:nvSpPr>
        <p:spPr bwMode="auto">
          <a:xfrm>
            <a:off x="4038600" y="20574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3336925" y="5546725"/>
            <a:ext cx="5576888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2000" b="1">
                <a:latin typeface="Arial Narrow" charset="0"/>
              </a:rPr>
              <a:t>Valor posible a acumular:</a:t>
            </a:r>
            <a:endParaRPr lang="es-MX" sz="2000">
              <a:latin typeface="Arial Narrow" charset="0"/>
            </a:endParaRPr>
          </a:p>
          <a:p>
            <a:r>
              <a:rPr lang="es-MX" sz="2000">
                <a:latin typeface="Arial Narrow" charset="0"/>
              </a:rPr>
              <a:t>Se pueden acumular los objetos 1 y 2 sin exceder el peso.</a:t>
            </a:r>
          </a:p>
          <a:p>
            <a:r>
              <a:rPr lang="es-MX" sz="2000">
                <a:latin typeface="Arial Narrow" charset="0"/>
              </a:rPr>
              <a:t>$40+$30+(16-2-5)*$50/10 = $115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6248400" y="2133600"/>
            <a:ext cx="25590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$0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460375" y="5943600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Pacum &lt; 16</a:t>
            </a:r>
          </a:p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Vposible &gt; Valor óptimo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 autoUpdateAnimBg="0"/>
      <p:bldP spid="29696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297988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3336925" y="5546725"/>
            <a:ext cx="5032375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2000" b="1">
                <a:latin typeface="Arial Narrow" charset="0"/>
              </a:rPr>
              <a:t>Valor posible a acumular:</a:t>
            </a:r>
            <a:endParaRPr lang="es-MX" sz="2000">
              <a:latin typeface="Arial Narrow" charset="0"/>
            </a:endParaRPr>
          </a:p>
          <a:p>
            <a:r>
              <a:rPr lang="es-MX" sz="2000">
                <a:latin typeface="Arial Narrow" charset="0"/>
              </a:rPr>
              <a:t>Se pueden acumular el objeto 2 sin exceder el peso.</a:t>
            </a:r>
          </a:p>
          <a:p>
            <a:r>
              <a:rPr lang="es-MX" sz="2000">
                <a:latin typeface="Arial Narrow" charset="0"/>
              </a:rPr>
              <a:t>$40+$30+(16-2-5)*$50/10 = $115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$40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460375" y="5943600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Pacum &lt; 16</a:t>
            </a:r>
          </a:p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Vposible &gt; Valor óptimo</a:t>
            </a:r>
          </a:p>
        </p:txBody>
      </p:sp>
      <p:sp>
        <p:nvSpPr>
          <p:cNvPr id="297992" name="Oval 8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4" name="Text Box 10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animBg="1" autoUpdateAnimBg="0"/>
      <p:bldP spid="2979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14372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3336925" y="5546725"/>
            <a:ext cx="5367338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2000" b="1">
                <a:latin typeface="Arial Narrow" charset="0"/>
              </a:rPr>
              <a:t>Valor posible a acumular:</a:t>
            </a:r>
            <a:endParaRPr lang="es-MX" sz="2000">
              <a:latin typeface="Arial Narrow" charset="0"/>
            </a:endParaRPr>
          </a:p>
          <a:p>
            <a:r>
              <a:rPr lang="es-MX" sz="2000">
                <a:latin typeface="Arial Narrow" charset="0"/>
              </a:rPr>
              <a:t>Se pueden acumular el objeto 2 y 3 sin exceder el peso.</a:t>
            </a:r>
          </a:p>
          <a:p>
            <a:r>
              <a:rPr lang="es-MX" sz="2000">
                <a:latin typeface="Arial Narrow" charset="0"/>
              </a:rPr>
              <a:t>$30+$50+(16-5-10)*$10/5 = $82</a:t>
            </a:r>
          </a:p>
        </p:txBody>
      </p:sp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$40</a:t>
            </a:r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460375" y="5943600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Pacum &lt; 16</a:t>
            </a:r>
          </a:p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Vposible &gt; Valor óptimo</a:t>
            </a:r>
          </a:p>
        </p:txBody>
      </p:sp>
      <p:sp>
        <p:nvSpPr>
          <p:cNvPr id="314376" name="Oval 8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4377" name="Line 9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14380" name="Oval 12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4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 animBg="1" autoUpdateAnimBg="0"/>
      <p:bldP spid="3143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15396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$70</a:t>
            </a: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460375" y="5943600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Pacum &lt; 16</a:t>
            </a:r>
          </a:p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Vposible &gt; Valor óptimo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5401" name="Line 9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15403" name="Oval 11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5" name="Oval 13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3276600" y="5622925"/>
            <a:ext cx="553085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2000" b="1">
                <a:latin typeface="Arial Narrow" charset="0"/>
              </a:rPr>
              <a:t>Valor posible a acumular:</a:t>
            </a:r>
            <a:endParaRPr lang="es-MX" sz="2000">
              <a:latin typeface="Arial Narrow" charset="0"/>
            </a:endParaRPr>
          </a:p>
          <a:p>
            <a:r>
              <a:rPr lang="es-MX" sz="2000">
                <a:latin typeface="Arial Narrow" charset="0"/>
              </a:rPr>
              <a:t>NO se pueden acumular más objetos sin exceder el peso.</a:t>
            </a:r>
          </a:p>
          <a:p>
            <a:r>
              <a:rPr lang="es-MX" sz="2000">
                <a:latin typeface="Arial Narrow" charset="0"/>
              </a:rPr>
              <a:t>$70+(16-7)*$50/10 = $115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9" grpId="0" build="p" autoUpdateAnimBg="0"/>
      <p:bldP spid="31540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16420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$70</a:t>
            </a: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460375" y="5943600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Pacum &lt; 16</a:t>
            </a:r>
          </a:p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Vposible &gt; Valor óptimo</a:t>
            </a:r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6425" name="Line 9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6" name="Text Box 10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16427" name="Oval 11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16428" name="Line 12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9" name="Oval 13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6430" name="Line 14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31" name="Text Box 15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16433" name="Text Box 17"/>
          <p:cNvSpPr txBox="1">
            <a:spLocks noChangeArrowheads="1"/>
          </p:cNvSpPr>
          <p:nvPr/>
        </p:nvSpPr>
        <p:spPr bwMode="auto">
          <a:xfrm>
            <a:off x="4991100" y="5241925"/>
            <a:ext cx="37719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sz="2000" b="1">
                <a:latin typeface="Arial Narrow" charset="0"/>
              </a:rPr>
              <a:t>Valor posible a acumular:</a:t>
            </a:r>
            <a:endParaRPr lang="es-MX" sz="2000">
              <a:latin typeface="Arial Narrow" charset="0"/>
            </a:endParaRPr>
          </a:p>
          <a:p>
            <a:r>
              <a:rPr lang="es-MX" sz="2000">
                <a:latin typeface="Arial Narrow" charset="0"/>
              </a:rPr>
              <a:t>Se puede incluir el objeto 3 sin exceder el peso</a:t>
            </a:r>
          </a:p>
          <a:p>
            <a:r>
              <a:rPr lang="es-MX" sz="2000">
                <a:latin typeface="Arial Narrow" charset="0"/>
              </a:rPr>
              <a:t>$40+$50+(16-2-10)*$10/5 = $98</a:t>
            </a:r>
          </a:p>
        </p:txBody>
      </p:sp>
      <p:sp>
        <p:nvSpPr>
          <p:cNvPr id="316434" name="Oval 18"/>
          <p:cNvSpPr>
            <a:spLocks noChangeArrowheads="1"/>
          </p:cNvSpPr>
          <p:nvPr/>
        </p:nvSpPr>
        <p:spPr bwMode="auto">
          <a:xfrm>
            <a:off x="3581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$98</a:t>
            </a:r>
            <a:endParaRPr lang="es-MX"/>
          </a:p>
        </p:txBody>
      </p:sp>
      <p:sp>
        <p:nvSpPr>
          <p:cNvPr id="316435" name="Line 19"/>
          <p:cNvSpPr>
            <a:spLocks noChangeShapeType="1"/>
          </p:cNvSpPr>
          <p:nvPr/>
        </p:nvSpPr>
        <p:spPr bwMode="auto">
          <a:xfrm>
            <a:off x="39624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3" grpId="0" build="p" autoUpdateAnimBg="0"/>
      <p:bldP spid="3164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17444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$70</a:t>
            </a:r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460375" y="5943600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Pacum &lt; 16</a:t>
            </a:r>
          </a:p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Vposible &gt; Valor óptimo</a:t>
            </a:r>
          </a:p>
        </p:txBody>
      </p:sp>
      <p:sp>
        <p:nvSpPr>
          <p:cNvPr id="317447" name="Oval 7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7448" name="Line 8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17450" name="Oval 10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17451" name="Line 11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2" name="Oval 12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7453" name="Line 13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4991100" y="5241925"/>
            <a:ext cx="37719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sz="2000" b="1">
                <a:latin typeface="Arial Narrow" charset="0"/>
              </a:rPr>
              <a:t>Valor posible a acumular:</a:t>
            </a:r>
            <a:endParaRPr lang="es-MX" sz="2000">
              <a:latin typeface="Arial Narrow" charset="0"/>
            </a:endParaRPr>
          </a:p>
          <a:p>
            <a:r>
              <a:rPr lang="es-MX" sz="2000">
                <a:latin typeface="Arial Narrow" charset="0"/>
              </a:rPr>
              <a:t>Se puede incluir el objeto 3 sin exceder el peso</a:t>
            </a:r>
          </a:p>
          <a:p>
            <a:r>
              <a:rPr lang="es-MX" sz="2000">
                <a:latin typeface="Arial Narrow" charset="0"/>
              </a:rPr>
              <a:t>$30+$50+(16-5-10)*$10/5 = $82</a:t>
            </a:r>
          </a:p>
        </p:txBody>
      </p:sp>
      <p:sp>
        <p:nvSpPr>
          <p:cNvPr id="317456" name="Oval 16"/>
          <p:cNvSpPr>
            <a:spLocks noChangeArrowheads="1"/>
          </p:cNvSpPr>
          <p:nvPr/>
        </p:nvSpPr>
        <p:spPr bwMode="auto">
          <a:xfrm>
            <a:off x="3581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$98</a:t>
            </a:r>
            <a:endParaRPr lang="es-MX"/>
          </a:p>
        </p:txBody>
      </p:sp>
      <p:sp>
        <p:nvSpPr>
          <p:cNvPr id="317457" name="Line 17"/>
          <p:cNvSpPr>
            <a:spLocks noChangeShapeType="1"/>
          </p:cNvSpPr>
          <p:nvPr/>
        </p:nvSpPr>
        <p:spPr bwMode="auto">
          <a:xfrm>
            <a:off x="39624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8" name="Oval 18"/>
          <p:cNvSpPr>
            <a:spLocks noChangeArrowheads="1"/>
          </p:cNvSpPr>
          <p:nvPr/>
        </p:nvSpPr>
        <p:spPr bwMode="auto">
          <a:xfrm>
            <a:off x="56388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$30</a:t>
            </a:r>
          </a:p>
          <a:p>
            <a:pPr algn="ctr"/>
            <a:r>
              <a:rPr lang="es-MX" sz="1400" i="1"/>
              <a:t>Pa = 5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17459" name="Line 19"/>
          <p:cNvSpPr>
            <a:spLocks noChangeShapeType="1"/>
          </p:cNvSpPr>
          <p:nvPr/>
        </p:nvSpPr>
        <p:spPr bwMode="auto">
          <a:xfrm flipV="1">
            <a:off x="6248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52578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6" grpId="0" build="p" autoUpdateAnimBg="0"/>
      <p:bldP spid="31745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18467" name="Text Box 1027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18468" name="Oval 1028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8469" name="Text Box 1029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$70</a:t>
            </a:r>
          </a:p>
        </p:txBody>
      </p:sp>
      <p:sp>
        <p:nvSpPr>
          <p:cNvPr id="318470" name="Text Box 1030"/>
          <p:cNvSpPr txBox="1">
            <a:spLocks noChangeArrowheads="1"/>
          </p:cNvSpPr>
          <p:nvPr/>
        </p:nvSpPr>
        <p:spPr bwMode="auto">
          <a:xfrm>
            <a:off x="460375" y="5943600"/>
            <a:ext cx="2524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charset="0"/>
              <a:buChar char="ü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Pacum &lt; 16</a:t>
            </a:r>
          </a:p>
          <a:p>
            <a:pPr>
              <a:buFont typeface="Monotype Sorts" charset="0"/>
              <a:buChar char="û"/>
            </a:pPr>
            <a:r>
              <a:rPr lang="es-MX" sz="1800" b="1">
                <a:solidFill>
                  <a:srgbClr val="CC0000"/>
                </a:solidFill>
                <a:latin typeface="Arial Narrow" charset="0"/>
              </a:rPr>
              <a:t> Vposible &gt; Valor óptimo</a:t>
            </a:r>
          </a:p>
        </p:txBody>
      </p:sp>
      <p:sp>
        <p:nvSpPr>
          <p:cNvPr id="318471" name="Oval 1031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8472" name="Line 1032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3" name="Text Box 1033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18474" name="Oval 1034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18475" name="Line 1035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6" name="Oval 1036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8477" name="Line 1037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8" name="Text Box 1038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18479" name="Text Box 1039"/>
          <p:cNvSpPr txBox="1">
            <a:spLocks noChangeArrowheads="1"/>
          </p:cNvSpPr>
          <p:nvPr/>
        </p:nvSpPr>
        <p:spPr bwMode="auto">
          <a:xfrm>
            <a:off x="4991100" y="5241925"/>
            <a:ext cx="37719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sz="2000" b="1">
                <a:latin typeface="Arial Narrow" charset="0"/>
              </a:rPr>
              <a:t>Valor posible a acumular:</a:t>
            </a:r>
            <a:endParaRPr lang="es-MX" sz="2000">
              <a:latin typeface="Arial Narrow" charset="0"/>
            </a:endParaRPr>
          </a:p>
          <a:p>
            <a:r>
              <a:rPr lang="es-MX" sz="2000">
                <a:latin typeface="Arial Narrow" charset="0"/>
              </a:rPr>
              <a:t>Se pueden incluir los objeto 3 y 4 sin exceder el peso</a:t>
            </a:r>
          </a:p>
          <a:p>
            <a:r>
              <a:rPr lang="es-MX" sz="2000">
                <a:latin typeface="Arial Narrow" charset="0"/>
              </a:rPr>
              <a:t>$50+$10+(16-5-10)*$0 = $60</a:t>
            </a:r>
          </a:p>
        </p:txBody>
      </p:sp>
      <p:sp>
        <p:nvSpPr>
          <p:cNvPr id="318480" name="Oval 1040"/>
          <p:cNvSpPr>
            <a:spLocks noChangeArrowheads="1"/>
          </p:cNvSpPr>
          <p:nvPr/>
        </p:nvSpPr>
        <p:spPr bwMode="auto">
          <a:xfrm>
            <a:off x="3581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$98</a:t>
            </a:r>
            <a:endParaRPr lang="es-MX"/>
          </a:p>
        </p:txBody>
      </p:sp>
      <p:sp>
        <p:nvSpPr>
          <p:cNvPr id="318481" name="Line 1041"/>
          <p:cNvSpPr>
            <a:spLocks noChangeShapeType="1"/>
          </p:cNvSpPr>
          <p:nvPr/>
        </p:nvSpPr>
        <p:spPr bwMode="auto">
          <a:xfrm>
            <a:off x="39624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2" name="Oval 1042"/>
          <p:cNvSpPr>
            <a:spLocks noChangeArrowheads="1"/>
          </p:cNvSpPr>
          <p:nvPr/>
        </p:nvSpPr>
        <p:spPr bwMode="auto">
          <a:xfrm>
            <a:off x="56388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$30</a:t>
            </a:r>
          </a:p>
          <a:p>
            <a:pPr algn="ctr"/>
            <a:r>
              <a:rPr lang="es-MX" sz="1400" i="1"/>
              <a:t>Pa = 5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18483" name="Line 1043"/>
          <p:cNvSpPr>
            <a:spLocks noChangeShapeType="1"/>
          </p:cNvSpPr>
          <p:nvPr/>
        </p:nvSpPr>
        <p:spPr bwMode="auto">
          <a:xfrm flipV="1">
            <a:off x="6248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4" name="Text Box 1044"/>
          <p:cNvSpPr txBox="1">
            <a:spLocks noChangeArrowheads="1"/>
          </p:cNvSpPr>
          <p:nvPr/>
        </p:nvSpPr>
        <p:spPr bwMode="auto">
          <a:xfrm>
            <a:off x="52578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18485" name="Oval 1045"/>
          <p:cNvSpPr>
            <a:spLocks noChangeArrowheads="1"/>
          </p:cNvSpPr>
          <p:nvPr/>
        </p:nvSpPr>
        <p:spPr bwMode="auto">
          <a:xfrm>
            <a:off x="7620000" y="3733800"/>
            <a:ext cx="1143000" cy="8382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$60</a:t>
            </a:r>
            <a:endParaRPr lang="es-MX"/>
          </a:p>
        </p:txBody>
      </p:sp>
      <p:sp>
        <p:nvSpPr>
          <p:cNvPr id="318486" name="Line 1046"/>
          <p:cNvSpPr>
            <a:spLocks noChangeShapeType="1"/>
          </p:cNvSpPr>
          <p:nvPr/>
        </p:nvSpPr>
        <p:spPr bwMode="auto">
          <a:xfrm>
            <a:off x="76200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0" grpId="0" build="p" autoUpdateAnimBg="0"/>
      <p:bldP spid="31847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19492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$70</a:t>
            </a:r>
          </a:p>
        </p:txBody>
      </p:sp>
      <p:sp>
        <p:nvSpPr>
          <p:cNvPr id="319495" name="Oval 7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9496" name="Line 8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19498" name="Oval 10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19499" name="Line 11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00" name="Oval 12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19501" name="Line 13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19504" name="Oval 16"/>
          <p:cNvSpPr>
            <a:spLocks noChangeArrowheads="1"/>
          </p:cNvSpPr>
          <p:nvPr/>
        </p:nvSpPr>
        <p:spPr bwMode="auto">
          <a:xfrm>
            <a:off x="3581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$98</a:t>
            </a:r>
            <a:endParaRPr lang="es-MX"/>
          </a:p>
        </p:txBody>
      </p:sp>
      <p:sp>
        <p:nvSpPr>
          <p:cNvPr id="319505" name="Line 17"/>
          <p:cNvSpPr>
            <a:spLocks noChangeShapeType="1"/>
          </p:cNvSpPr>
          <p:nvPr/>
        </p:nvSpPr>
        <p:spPr bwMode="auto">
          <a:xfrm>
            <a:off x="39624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06" name="Oval 18"/>
          <p:cNvSpPr>
            <a:spLocks noChangeArrowheads="1"/>
          </p:cNvSpPr>
          <p:nvPr/>
        </p:nvSpPr>
        <p:spPr bwMode="auto">
          <a:xfrm>
            <a:off x="56388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$30</a:t>
            </a:r>
          </a:p>
          <a:p>
            <a:pPr algn="ctr"/>
            <a:r>
              <a:rPr lang="es-MX" sz="1400" i="1"/>
              <a:t>Pa = 5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19507" name="Line 19"/>
          <p:cNvSpPr>
            <a:spLocks noChangeShapeType="1"/>
          </p:cNvSpPr>
          <p:nvPr/>
        </p:nvSpPr>
        <p:spPr bwMode="auto">
          <a:xfrm flipV="1">
            <a:off x="6248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08" name="Text Box 20"/>
          <p:cNvSpPr txBox="1">
            <a:spLocks noChangeArrowheads="1"/>
          </p:cNvSpPr>
          <p:nvPr/>
        </p:nvSpPr>
        <p:spPr bwMode="auto">
          <a:xfrm>
            <a:off x="52578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19509" name="Oval 21"/>
          <p:cNvSpPr>
            <a:spLocks noChangeArrowheads="1"/>
          </p:cNvSpPr>
          <p:nvPr/>
        </p:nvSpPr>
        <p:spPr bwMode="auto">
          <a:xfrm>
            <a:off x="7620000" y="3733800"/>
            <a:ext cx="1143000" cy="8382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$60</a:t>
            </a:r>
            <a:endParaRPr lang="es-MX"/>
          </a:p>
        </p:txBody>
      </p:sp>
      <p:sp>
        <p:nvSpPr>
          <p:cNvPr id="319510" name="Line 22"/>
          <p:cNvSpPr>
            <a:spLocks noChangeShapeType="1"/>
          </p:cNvSpPr>
          <p:nvPr/>
        </p:nvSpPr>
        <p:spPr bwMode="auto">
          <a:xfrm>
            <a:off x="76200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12" name="Text Box 24"/>
          <p:cNvSpPr txBox="1">
            <a:spLocks noChangeArrowheads="1"/>
          </p:cNvSpPr>
          <p:nvPr/>
        </p:nvSpPr>
        <p:spPr bwMode="auto">
          <a:xfrm>
            <a:off x="212725" y="2057400"/>
            <a:ext cx="244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3200">
                <a:latin typeface="Arial Narrow" charset="0"/>
              </a:rPr>
              <a:t>Siguiente nivel:</a:t>
            </a:r>
          </a:p>
        </p:txBody>
      </p:sp>
      <p:grpSp>
        <p:nvGrpSpPr>
          <p:cNvPr id="319519" name="Group 31"/>
          <p:cNvGrpSpPr>
            <a:grpSpLocks/>
          </p:cNvGrpSpPr>
          <p:nvPr/>
        </p:nvGrpSpPr>
        <p:grpSpPr bwMode="auto">
          <a:xfrm>
            <a:off x="476250" y="4419600"/>
            <a:ext cx="1352550" cy="1219200"/>
            <a:chOff x="300" y="2784"/>
            <a:chExt cx="852" cy="768"/>
          </a:xfrm>
        </p:grpSpPr>
        <p:sp>
          <p:nvSpPr>
            <p:cNvPr id="319513" name="Oval 25"/>
            <p:cNvSpPr>
              <a:spLocks noChangeArrowheads="1"/>
            </p:cNvSpPr>
            <p:nvPr/>
          </p:nvSpPr>
          <p:spPr bwMode="auto">
            <a:xfrm>
              <a:off x="30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$120</a:t>
              </a:r>
            </a:p>
            <a:p>
              <a:pPr algn="ctr"/>
              <a:r>
                <a:rPr lang="es-MX" sz="1400" i="1"/>
                <a:t>Pa = 17</a:t>
              </a:r>
            </a:p>
            <a:p>
              <a:pPr algn="ctr"/>
              <a:r>
                <a:rPr lang="es-MX" sz="1400" i="1"/>
                <a:t>Vp = $0</a:t>
              </a:r>
              <a:endParaRPr lang="es-MX"/>
            </a:p>
          </p:txBody>
        </p:sp>
        <p:sp>
          <p:nvSpPr>
            <p:cNvPr id="319514" name="Line 26"/>
            <p:cNvSpPr>
              <a:spLocks noChangeShapeType="1"/>
            </p:cNvSpPr>
            <p:nvPr/>
          </p:nvSpPr>
          <p:spPr bwMode="auto">
            <a:xfrm flipV="1">
              <a:off x="816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9515" name="Text Box 27"/>
          <p:cNvSpPr txBox="1">
            <a:spLocks noChangeArrowheads="1"/>
          </p:cNvSpPr>
          <p:nvPr/>
        </p:nvSpPr>
        <p:spPr bwMode="auto">
          <a:xfrm>
            <a:off x="533400" y="426720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obj3</a:t>
            </a:r>
          </a:p>
        </p:txBody>
      </p:sp>
      <p:grpSp>
        <p:nvGrpSpPr>
          <p:cNvPr id="319520" name="Group 32"/>
          <p:cNvGrpSpPr>
            <a:grpSpLocks/>
          </p:cNvGrpSpPr>
          <p:nvPr/>
        </p:nvGrpSpPr>
        <p:grpSpPr bwMode="auto">
          <a:xfrm>
            <a:off x="2057400" y="4572000"/>
            <a:ext cx="1143000" cy="1066800"/>
            <a:chOff x="1296" y="2880"/>
            <a:chExt cx="720" cy="672"/>
          </a:xfrm>
        </p:grpSpPr>
        <p:sp>
          <p:nvSpPr>
            <p:cNvPr id="319517" name="Oval 29"/>
            <p:cNvSpPr>
              <a:spLocks noChangeArrowheads="1"/>
            </p:cNvSpPr>
            <p:nvPr/>
          </p:nvSpPr>
          <p:spPr bwMode="auto">
            <a:xfrm>
              <a:off x="1296" y="3024"/>
              <a:ext cx="720" cy="52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$70</a:t>
              </a:r>
            </a:p>
            <a:p>
              <a:pPr algn="ctr"/>
              <a:r>
                <a:rPr lang="es-MX" sz="1400" i="1"/>
                <a:t>Pa = 7</a:t>
              </a:r>
            </a:p>
            <a:p>
              <a:pPr algn="ctr"/>
              <a:r>
                <a:rPr lang="es-MX" sz="1400" i="1"/>
                <a:t>Vp = $80</a:t>
              </a:r>
              <a:endParaRPr lang="es-MX"/>
            </a:p>
          </p:txBody>
        </p:sp>
        <p:sp>
          <p:nvSpPr>
            <p:cNvPr id="319518" name="Line 30"/>
            <p:cNvSpPr>
              <a:spLocks noChangeShapeType="1"/>
            </p:cNvSpPr>
            <p:nvPr/>
          </p:nvSpPr>
          <p:spPr bwMode="auto">
            <a:xfrm>
              <a:off x="1440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9531" name="Group 43"/>
          <p:cNvGrpSpPr>
            <a:grpSpLocks/>
          </p:cNvGrpSpPr>
          <p:nvPr/>
        </p:nvGrpSpPr>
        <p:grpSpPr bwMode="auto">
          <a:xfrm>
            <a:off x="4572000" y="4419600"/>
            <a:ext cx="1143000" cy="1219200"/>
            <a:chOff x="2880" y="2784"/>
            <a:chExt cx="720" cy="768"/>
          </a:xfrm>
        </p:grpSpPr>
        <p:sp>
          <p:nvSpPr>
            <p:cNvPr id="319524" name="Oval 36"/>
            <p:cNvSpPr>
              <a:spLocks noChangeArrowheads="1"/>
            </p:cNvSpPr>
            <p:nvPr/>
          </p:nvSpPr>
          <p:spPr bwMode="auto">
            <a:xfrm>
              <a:off x="288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$40</a:t>
              </a:r>
            </a:p>
            <a:p>
              <a:pPr algn="ctr"/>
              <a:r>
                <a:rPr lang="es-MX" sz="1400" i="1"/>
                <a:t>Pa = 2</a:t>
              </a:r>
            </a:p>
            <a:p>
              <a:pPr algn="ctr"/>
              <a:r>
                <a:rPr lang="es-MX" sz="1400" i="1"/>
                <a:t>Vp = $50</a:t>
              </a:r>
              <a:endParaRPr lang="es-MX"/>
            </a:p>
          </p:txBody>
        </p:sp>
        <p:sp>
          <p:nvSpPr>
            <p:cNvPr id="319525" name="Line 37"/>
            <p:cNvSpPr>
              <a:spLocks noChangeShapeType="1"/>
            </p:cNvSpPr>
            <p:nvPr/>
          </p:nvSpPr>
          <p:spPr bwMode="auto">
            <a:xfrm>
              <a:off x="2880" y="278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9534" name="Group 46"/>
          <p:cNvGrpSpPr>
            <a:grpSpLocks/>
          </p:cNvGrpSpPr>
          <p:nvPr/>
        </p:nvGrpSpPr>
        <p:grpSpPr bwMode="auto">
          <a:xfrm>
            <a:off x="5867400" y="4495800"/>
            <a:ext cx="1143000" cy="1143000"/>
            <a:chOff x="3696" y="2832"/>
            <a:chExt cx="720" cy="720"/>
          </a:xfrm>
        </p:grpSpPr>
        <p:sp>
          <p:nvSpPr>
            <p:cNvPr id="319526" name="Oval 38"/>
            <p:cNvSpPr>
              <a:spLocks noChangeArrowheads="1"/>
            </p:cNvSpPr>
            <p:nvPr/>
          </p:nvSpPr>
          <p:spPr bwMode="auto">
            <a:xfrm>
              <a:off x="3696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$80</a:t>
              </a:r>
            </a:p>
            <a:p>
              <a:pPr algn="ctr"/>
              <a:r>
                <a:rPr lang="es-MX" sz="1400" i="1"/>
                <a:t>Pa = 15</a:t>
              </a:r>
            </a:p>
            <a:p>
              <a:pPr algn="ctr"/>
              <a:r>
                <a:rPr lang="es-MX" sz="1400" i="1"/>
                <a:t>Vp = $82</a:t>
              </a:r>
              <a:endParaRPr lang="es-MX"/>
            </a:p>
          </p:txBody>
        </p:sp>
        <p:sp>
          <p:nvSpPr>
            <p:cNvPr id="319527" name="Line 39"/>
            <p:cNvSpPr>
              <a:spLocks noChangeShapeType="1"/>
            </p:cNvSpPr>
            <p:nvPr/>
          </p:nvSpPr>
          <p:spPr bwMode="auto">
            <a:xfrm>
              <a:off x="4080" y="283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9535" name="Group 47"/>
          <p:cNvGrpSpPr>
            <a:grpSpLocks/>
          </p:cNvGrpSpPr>
          <p:nvPr/>
        </p:nvGrpSpPr>
        <p:grpSpPr bwMode="auto">
          <a:xfrm>
            <a:off x="6781800" y="4343400"/>
            <a:ext cx="1524000" cy="1295400"/>
            <a:chOff x="4272" y="2736"/>
            <a:chExt cx="960" cy="816"/>
          </a:xfrm>
        </p:grpSpPr>
        <p:sp>
          <p:nvSpPr>
            <p:cNvPr id="319528" name="Oval 40"/>
            <p:cNvSpPr>
              <a:spLocks noChangeArrowheads="1"/>
            </p:cNvSpPr>
            <p:nvPr/>
          </p:nvSpPr>
          <p:spPr bwMode="auto">
            <a:xfrm>
              <a:off x="4512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$30</a:t>
              </a:r>
            </a:p>
            <a:p>
              <a:pPr algn="ctr"/>
              <a:r>
                <a:rPr lang="es-MX" sz="1400" i="1"/>
                <a:t>Pa = 2</a:t>
              </a:r>
            </a:p>
            <a:p>
              <a:pPr algn="ctr"/>
              <a:r>
                <a:rPr lang="es-MX" sz="1400" i="1"/>
                <a:t>Vp = $40</a:t>
              </a:r>
              <a:endParaRPr lang="es-MX"/>
            </a:p>
          </p:txBody>
        </p:sp>
        <p:sp>
          <p:nvSpPr>
            <p:cNvPr id="319529" name="Line 41"/>
            <p:cNvSpPr>
              <a:spLocks noChangeShapeType="1"/>
            </p:cNvSpPr>
            <p:nvPr/>
          </p:nvSpPr>
          <p:spPr bwMode="auto">
            <a:xfrm>
              <a:off x="4272" y="273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9533" name="Group 45"/>
          <p:cNvGrpSpPr>
            <a:grpSpLocks/>
          </p:cNvGrpSpPr>
          <p:nvPr/>
        </p:nvGrpSpPr>
        <p:grpSpPr bwMode="auto">
          <a:xfrm>
            <a:off x="3352800" y="2133600"/>
            <a:ext cx="5607050" cy="3505200"/>
            <a:chOff x="2112" y="1344"/>
            <a:chExt cx="3532" cy="2208"/>
          </a:xfrm>
        </p:grpSpPr>
        <p:grpSp>
          <p:nvGrpSpPr>
            <p:cNvPr id="319530" name="Group 42"/>
            <p:cNvGrpSpPr>
              <a:grpSpLocks/>
            </p:cNvGrpSpPr>
            <p:nvPr/>
          </p:nvGrpSpPr>
          <p:grpSpPr bwMode="auto">
            <a:xfrm>
              <a:off x="2112" y="2880"/>
              <a:ext cx="720" cy="672"/>
              <a:chOff x="2112" y="2880"/>
              <a:chExt cx="720" cy="672"/>
            </a:xfrm>
          </p:grpSpPr>
          <p:sp>
            <p:nvSpPr>
              <p:cNvPr id="319522" name="Oval 34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720" cy="528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MX" sz="1400" i="1"/>
                  <a:t>Va = $90</a:t>
                </a:r>
              </a:p>
              <a:p>
                <a:pPr algn="ctr"/>
                <a:r>
                  <a:rPr lang="es-MX" sz="1400" i="1"/>
                  <a:t>Pa = 12</a:t>
                </a:r>
              </a:p>
              <a:p>
                <a:pPr algn="ctr"/>
                <a:r>
                  <a:rPr lang="es-MX" sz="1400" i="1"/>
                  <a:t>Vp = $98</a:t>
                </a:r>
                <a:endParaRPr lang="es-MX"/>
              </a:p>
            </p:txBody>
          </p:sp>
          <p:sp>
            <p:nvSpPr>
              <p:cNvPr id="319523" name="Line 3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9532" name="Text Box 44"/>
            <p:cNvSpPr txBox="1">
              <a:spLocks noChangeArrowheads="1"/>
            </p:cNvSpPr>
            <p:nvPr/>
          </p:nvSpPr>
          <p:spPr bwMode="auto">
            <a:xfrm>
              <a:off x="3936" y="1344"/>
              <a:ext cx="1708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b="1"/>
                <a:t>Valor óptimo = $90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21540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$90</a:t>
            </a:r>
          </a:p>
        </p:txBody>
      </p:sp>
      <p:sp>
        <p:nvSpPr>
          <p:cNvPr id="321542" name="Oval 6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1543" name="Line 7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21545" name="Oval 9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21546" name="Line 10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47" name="Oval 11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1548" name="Line 12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49" name="Text Box 13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21550" name="Oval 14"/>
          <p:cNvSpPr>
            <a:spLocks noChangeArrowheads="1"/>
          </p:cNvSpPr>
          <p:nvPr/>
        </p:nvSpPr>
        <p:spPr bwMode="auto">
          <a:xfrm>
            <a:off x="3581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$98</a:t>
            </a:r>
            <a:endParaRPr lang="es-MX"/>
          </a:p>
        </p:txBody>
      </p:sp>
      <p:sp>
        <p:nvSpPr>
          <p:cNvPr id="321551" name="Line 15"/>
          <p:cNvSpPr>
            <a:spLocks noChangeShapeType="1"/>
          </p:cNvSpPr>
          <p:nvPr/>
        </p:nvSpPr>
        <p:spPr bwMode="auto">
          <a:xfrm>
            <a:off x="39624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2" name="Oval 16"/>
          <p:cNvSpPr>
            <a:spLocks noChangeArrowheads="1"/>
          </p:cNvSpPr>
          <p:nvPr/>
        </p:nvSpPr>
        <p:spPr bwMode="auto">
          <a:xfrm>
            <a:off x="56388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$30</a:t>
            </a:r>
          </a:p>
          <a:p>
            <a:pPr algn="ctr"/>
            <a:r>
              <a:rPr lang="es-MX" sz="1400" i="1"/>
              <a:t>Pa = 5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21553" name="Line 17"/>
          <p:cNvSpPr>
            <a:spLocks noChangeShapeType="1"/>
          </p:cNvSpPr>
          <p:nvPr/>
        </p:nvSpPr>
        <p:spPr bwMode="auto">
          <a:xfrm flipV="1">
            <a:off x="6248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4" name="Text Box 18"/>
          <p:cNvSpPr txBox="1">
            <a:spLocks noChangeArrowheads="1"/>
          </p:cNvSpPr>
          <p:nvPr/>
        </p:nvSpPr>
        <p:spPr bwMode="auto">
          <a:xfrm>
            <a:off x="52578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21555" name="Oval 19"/>
          <p:cNvSpPr>
            <a:spLocks noChangeArrowheads="1"/>
          </p:cNvSpPr>
          <p:nvPr/>
        </p:nvSpPr>
        <p:spPr bwMode="auto">
          <a:xfrm>
            <a:off x="7620000" y="3733800"/>
            <a:ext cx="1143000" cy="8382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$60</a:t>
            </a:r>
            <a:endParaRPr lang="es-MX"/>
          </a:p>
        </p:txBody>
      </p:sp>
      <p:sp>
        <p:nvSpPr>
          <p:cNvPr id="321556" name="Line 20"/>
          <p:cNvSpPr>
            <a:spLocks noChangeShapeType="1"/>
          </p:cNvSpPr>
          <p:nvPr/>
        </p:nvSpPr>
        <p:spPr bwMode="auto">
          <a:xfrm>
            <a:off x="76200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7" name="Text Box 21"/>
          <p:cNvSpPr txBox="1">
            <a:spLocks noChangeArrowheads="1"/>
          </p:cNvSpPr>
          <p:nvPr/>
        </p:nvSpPr>
        <p:spPr bwMode="auto">
          <a:xfrm>
            <a:off x="212725" y="2057400"/>
            <a:ext cx="244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3200">
                <a:latin typeface="Arial Narrow" charset="0"/>
              </a:rPr>
              <a:t>Siguiente nivel:</a:t>
            </a:r>
          </a:p>
        </p:txBody>
      </p:sp>
      <p:grpSp>
        <p:nvGrpSpPr>
          <p:cNvPr id="321558" name="Group 22"/>
          <p:cNvGrpSpPr>
            <a:grpSpLocks/>
          </p:cNvGrpSpPr>
          <p:nvPr/>
        </p:nvGrpSpPr>
        <p:grpSpPr bwMode="auto">
          <a:xfrm>
            <a:off x="476250" y="4419600"/>
            <a:ext cx="1352550" cy="1219200"/>
            <a:chOff x="300" y="2784"/>
            <a:chExt cx="852" cy="768"/>
          </a:xfrm>
        </p:grpSpPr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30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$120</a:t>
              </a:r>
            </a:p>
            <a:p>
              <a:pPr algn="ctr"/>
              <a:r>
                <a:rPr lang="es-MX" sz="1400" i="1"/>
                <a:t>Pa = 17</a:t>
              </a:r>
            </a:p>
            <a:p>
              <a:pPr algn="ctr"/>
              <a:r>
                <a:rPr lang="es-MX" sz="1400" i="1"/>
                <a:t>Vp = $0</a:t>
              </a:r>
              <a:endParaRPr lang="es-MX"/>
            </a:p>
          </p:txBody>
        </p:sp>
        <p:sp>
          <p:nvSpPr>
            <p:cNvPr id="321560" name="Line 24"/>
            <p:cNvSpPr>
              <a:spLocks noChangeShapeType="1"/>
            </p:cNvSpPr>
            <p:nvPr/>
          </p:nvSpPr>
          <p:spPr bwMode="auto">
            <a:xfrm flipV="1">
              <a:off x="816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61" name="Text Box 25"/>
          <p:cNvSpPr txBox="1">
            <a:spLocks noChangeArrowheads="1"/>
          </p:cNvSpPr>
          <p:nvPr/>
        </p:nvSpPr>
        <p:spPr bwMode="auto">
          <a:xfrm>
            <a:off x="533400" y="426720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obj3</a:t>
            </a:r>
          </a:p>
        </p:txBody>
      </p:sp>
      <p:sp>
        <p:nvSpPr>
          <p:cNvPr id="321563" name="Oval 27"/>
          <p:cNvSpPr>
            <a:spLocks noChangeArrowheads="1"/>
          </p:cNvSpPr>
          <p:nvPr/>
        </p:nvSpPr>
        <p:spPr bwMode="auto">
          <a:xfrm>
            <a:off x="2057400" y="4800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$80</a:t>
            </a:r>
            <a:endParaRPr lang="es-MX"/>
          </a:p>
        </p:txBody>
      </p:sp>
      <p:sp>
        <p:nvSpPr>
          <p:cNvPr id="321564" name="Line 28"/>
          <p:cNvSpPr>
            <a:spLocks noChangeShapeType="1"/>
          </p:cNvSpPr>
          <p:nvPr/>
        </p:nvSpPr>
        <p:spPr bwMode="auto">
          <a:xfrm>
            <a:off x="2286000" y="4572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1565" name="Group 29"/>
          <p:cNvGrpSpPr>
            <a:grpSpLocks/>
          </p:cNvGrpSpPr>
          <p:nvPr/>
        </p:nvGrpSpPr>
        <p:grpSpPr bwMode="auto">
          <a:xfrm>
            <a:off x="4572000" y="4419600"/>
            <a:ext cx="1143000" cy="1219200"/>
            <a:chOff x="2880" y="2784"/>
            <a:chExt cx="720" cy="768"/>
          </a:xfrm>
        </p:grpSpPr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288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$40</a:t>
              </a:r>
            </a:p>
            <a:p>
              <a:pPr algn="ctr"/>
              <a:r>
                <a:rPr lang="es-MX" sz="1400" i="1"/>
                <a:t>Pa = 2</a:t>
              </a:r>
            </a:p>
            <a:p>
              <a:pPr algn="ctr"/>
              <a:r>
                <a:rPr lang="es-MX" sz="1400" i="1"/>
                <a:t>Vp = $50</a:t>
              </a:r>
              <a:endParaRPr lang="es-MX"/>
            </a:p>
          </p:txBody>
        </p:sp>
        <p:sp>
          <p:nvSpPr>
            <p:cNvPr id="321567" name="Line 31"/>
            <p:cNvSpPr>
              <a:spLocks noChangeShapeType="1"/>
            </p:cNvSpPr>
            <p:nvPr/>
          </p:nvSpPr>
          <p:spPr bwMode="auto">
            <a:xfrm>
              <a:off x="2880" y="278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568" name="Group 32"/>
          <p:cNvGrpSpPr>
            <a:grpSpLocks/>
          </p:cNvGrpSpPr>
          <p:nvPr/>
        </p:nvGrpSpPr>
        <p:grpSpPr bwMode="auto">
          <a:xfrm>
            <a:off x="5867400" y="4495800"/>
            <a:ext cx="1143000" cy="1143000"/>
            <a:chOff x="3696" y="2832"/>
            <a:chExt cx="720" cy="720"/>
          </a:xfrm>
        </p:grpSpPr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3696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$80</a:t>
              </a:r>
            </a:p>
            <a:p>
              <a:pPr algn="ctr"/>
              <a:r>
                <a:rPr lang="es-MX" sz="1400" i="1"/>
                <a:t>Pa = 15</a:t>
              </a:r>
            </a:p>
            <a:p>
              <a:pPr algn="ctr"/>
              <a:r>
                <a:rPr lang="es-MX" sz="1400" i="1"/>
                <a:t>Vp = $82</a:t>
              </a:r>
              <a:endParaRPr lang="es-MX"/>
            </a:p>
          </p:txBody>
        </p:sp>
        <p:sp>
          <p:nvSpPr>
            <p:cNvPr id="321570" name="Line 34"/>
            <p:cNvSpPr>
              <a:spLocks noChangeShapeType="1"/>
            </p:cNvSpPr>
            <p:nvPr/>
          </p:nvSpPr>
          <p:spPr bwMode="auto">
            <a:xfrm>
              <a:off x="4080" y="283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571" name="Group 35"/>
          <p:cNvGrpSpPr>
            <a:grpSpLocks/>
          </p:cNvGrpSpPr>
          <p:nvPr/>
        </p:nvGrpSpPr>
        <p:grpSpPr bwMode="auto">
          <a:xfrm>
            <a:off x="6781800" y="4343400"/>
            <a:ext cx="1524000" cy="1295400"/>
            <a:chOff x="4272" y="2736"/>
            <a:chExt cx="960" cy="816"/>
          </a:xfrm>
        </p:grpSpPr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4512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$30</a:t>
              </a:r>
            </a:p>
            <a:p>
              <a:pPr algn="ctr"/>
              <a:r>
                <a:rPr lang="es-MX" sz="1400" i="1"/>
                <a:t>Pa = 2</a:t>
              </a:r>
            </a:p>
            <a:p>
              <a:pPr algn="ctr"/>
              <a:r>
                <a:rPr lang="es-MX" sz="1400" i="1"/>
                <a:t>Vp = $40</a:t>
              </a:r>
              <a:endParaRPr lang="es-MX"/>
            </a:p>
          </p:txBody>
        </p:sp>
        <p:sp>
          <p:nvSpPr>
            <p:cNvPr id="321573" name="Line 37"/>
            <p:cNvSpPr>
              <a:spLocks noChangeShapeType="1"/>
            </p:cNvSpPr>
            <p:nvPr/>
          </p:nvSpPr>
          <p:spPr bwMode="auto">
            <a:xfrm>
              <a:off x="4272" y="273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575" name="Group 39"/>
          <p:cNvGrpSpPr>
            <a:grpSpLocks/>
          </p:cNvGrpSpPr>
          <p:nvPr/>
        </p:nvGrpSpPr>
        <p:grpSpPr bwMode="auto">
          <a:xfrm>
            <a:off x="3352800" y="4572000"/>
            <a:ext cx="1143000" cy="1066800"/>
            <a:chOff x="2112" y="2880"/>
            <a:chExt cx="720" cy="672"/>
          </a:xfrm>
        </p:grpSpPr>
        <p:sp>
          <p:nvSpPr>
            <p:cNvPr id="321576" name="Oval 40"/>
            <p:cNvSpPr>
              <a:spLocks noChangeArrowheads="1"/>
            </p:cNvSpPr>
            <p:nvPr/>
          </p:nvSpPr>
          <p:spPr bwMode="auto">
            <a:xfrm>
              <a:off x="2112" y="3024"/>
              <a:ext cx="720" cy="52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$90</a:t>
              </a:r>
            </a:p>
            <a:p>
              <a:pPr algn="ctr"/>
              <a:r>
                <a:rPr lang="es-MX" sz="1400" i="1"/>
                <a:t>Pa = 12</a:t>
              </a:r>
            </a:p>
            <a:p>
              <a:pPr algn="ctr"/>
              <a:r>
                <a:rPr lang="es-MX" sz="1400" i="1"/>
                <a:t>Vp = $98</a:t>
              </a:r>
              <a:endParaRPr lang="es-MX"/>
            </a:p>
          </p:txBody>
        </p:sp>
        <p:sp>
          <p:nvSpPr>
            <p:cNvPr id="321577" name="Line 41"/>
            <p:cNvSpPr>
              <a:spLocks noChangeShapeType="1"/>
            </p:cNvSpPr>
            <p:nvPr/>
          </p:nvSpPr>
          <p:spPr bwMode="auto">
            <a:xfrm>
              <a:off x="2544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589" name="Group 53"/>
          <p:cNvGrpSpPr>
            <a:grpSpLocks/>
          </p:cNvGrpSpPr>
          <p:nvPr/>
        </p:nvGrpSpPr>
        <p:grpSpPr bwMode="auto">
          <a:xfrm>
            <a:off x="914400" y="5486400"/>
            <a:ext cx="1295400" cy="1219200"/>
            <a:chOff x="576" y="3456"/>
            <a:chExt cx="816" cy="768"/>
          </a:xfrm>
        </p:grpSpPr>
        <p:sp>
          <p:nvSpPr>
            <p:cNvPr id="321580" name="Oval 44"/>
            <p:cNvSpPr>
              <a:spLocks noChangeArrowheads="1"/>
            </p:cNvSpPr>
            <p:nvPr/>
          </p:nvSpPr>
          <p:spPr bwMode="auto">
            <a:xfrm>
              <a:off x="576" y="3696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$80</a:t>
              </a:r>
            </a:p>
            <a:p>
              <a:pPr algn="ctr"/>
              <a:r>
                <a:rPr lang="es-MX" sz="1400" i="1"/>
                <a:t>Pa = 12</a:t>
              </a:r>
            </a:p>
            <a:p>
              <a:pPr algn="ctr"/>
              <a:r>
                <a:rPr lang="es-MX" sz="1400" i="1"/>
                <a:t>Vp = $80</a:t>
              </a:r>
              <a:endParaRPr lang="es-MX"/>
            </a:p>
          </p:txBody>
        </p:sp>
        <p:sp>
          <p:nvSpPr>
            <p:cNvPr id="321581" name="Line 45"/>
            <p:cNvSpPr>
              <a:spLocks noChangeShapeType="1"/>
            </p:cNvSpPr>
            <p:nvPr/>
          </p:nvSpPr>
          <p:spPr bwMode="auto">
            <a:xfrm flipH="1">
              <a:off x="1008" y="345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590" name="Group 54"/>
          <p:cNvGrpSpPr>
            <a:grpSpLocks/>
          </p:cNvGrpSpPr>
          <p:nvPr/>
        </p:nvGrpSpPr>
        <p:grpSpPr bwMode="auto">
          <a:xfrm>
            <a:off x="2209800" y="5562600"/>
            <a:ext cx="1143000" cy="1143000"/>
            <a:chOff x="1392" y="3504"/>
            <a:chExt cx="720" cy="720"/>
          </a:xfrm>
        </p:grpSpPr>
        <p:sp>
          <p:nvSpPr>
            <p:cNvPr id="321582" name="Oval 46"/>
            <p:cNvSpPr>
              <a:spLocks noChangeArrowheads="1"/>
            </p:cNvSpPr>
            <p:nvPr/>
          </p:nvSpPr>
          <p:spPr bwMode="auto">
            <a:xfrm>
              <a:off x="1392" y="3696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$70</a:t>
              </a:r>
            </a:p>
            <a:p>
              <a:pPr algn="ctr"/>
              <a:r>
                <a:rPr lang="es-MX" sz="1400" i="1"/>
                <a:t>Pa = 7</a:t>
              </a:r>
            </a:p>
            <a:p>
              <a:pPr algn="ctr"/>
              <a:r>
                <a:rPr lang="es-MX" sz="1400" i="1"/>
                <a:t>Vp = $70</a:t>
              </a:r>
              <a:endParaRPr lang="es-MX"/>
            </a:p>
          </p:txBody>
        </p:sp>
        <p:sp>
          <p:nvSpPr>
            <p:cNvPr id="321583" name="Line 47"/>
            <p:cNvSpPr>
              <a:spLocks noChangeShapeType="1"/>
            </p:cNvSpPr>
            <p:nvPr/>
          </p:nvSpPr>
          <p:spPr bwMode="auto">
            <a:xfrm>
              <a:off x="1824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591" name="Group 55"/>
          <p:cNvGrpSpPr>
            <a:grpSpLocks/>
          </p:cNvGrpSpPr>
          <p:nvPr/>
        </p:nvGrpSpPr>
        <p:grpSpPr bwMode="auto">
          <a:xfrm>
            <a:off x="3505200" y="5638800"/>
            <a:ext cx="1143000" cy="1066800"/>
            <a:chOff x="2208" y="3552"/>
            <a:chExt cx="720" cy="672"/>
          </a:xfrm>
        </p:grpSpPr>
        <p:sp>
          <p:nvSpPr>
            <p:cNvPr id="321584" name="Oval 48"/>
            <p:cNvSpPr>
              <a:spLocks noChangeArrowheads="1"/>
            </p:cNvSpPr>
            <p:nvPr/>
          </p:nvSpPr>
          <p:spPr bwMode="auto">
            <a:xfrm>
              <a:off x="2208" y="3696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$100</a:t>
              </a:r>
            </a:p>
            <a:p>
              <a:pPr algn="ctr"/>
              <a:r>
                <a:rPr lang="es-MX" sz="1400" i="1"/>
                <a:t>Pa = 17</a:t>
              </a:r>
            </a:p>
            <a:p>
              <a:pPr algn="ctr"/>
              <a:r>
                <a:rPr lang="es-MX" sz="1400" i="1"/>
                <a:t>Vp = $0</a:t>
              </a:r>
              <a:endParaRPr lang="es-MX"/>
            </a:p>
          </p:txBody>
        </p:sp>
        <p:sp>
          <p:nvSpPr>
            <p:cNvPr id="321585" name="Line 49"/>
            <p:cNvSpPr>
              <a:spLocks noChangeShapeType="1"/>
            </p:cNvSpPr>
            <p:nvPr/>
          </p:nvSpPr>
          <p:spPr bwMode="auto">
            <a:xfrm>
              <a:off x="2496" y="35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588" name="Group 52"/>
          <p:cNvGrpSpPr>
            <a:grpSpLocks/>
          </p:cNvGrpSpPr>
          <p:nvPr/>
        </p:nvGrpSpPr>
        <p:grpSpPr bwMode="auto">
          <a:xfrm>
            <a:off x="4267200" y="5562600"/>
            <a:ext cx="1676400" cy="1143000"/>
            <a:chOff x="2688" y="3504"/>
            <a:chExt cx="1056" cy="720"/>
          </a:xfrm>
        </p:grpSpPr>
        <p:sp>
          <p:nvSpPr>
            <p:cNvPr id="321586" name="Oval 50"/>
            <p:cNvSpPr>
              <a:spLocks noChangeArrowheads="1"/>
            </p:cNvSpPr>
            <p:nvPr/>
          </p:nvSpPr>
          <p:spPr bwMode="auto">
            <a:xfrm>
              <a:off x="3024" y="3696"/>
              <a:ext cx="720" cy="52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$90</a:t>
              </a:r>
            </a:p>
            <a:p>
              <a:pPr algn="ctr"/>
              <a:r>
                <a:rPr lang="es-MX" sz="1400" i="1"/>
                <a:t>Pa = 12</a:t>
              </a:r>
            </a:p>
            <a:p>
              <a:pPr algn="ctr"/>
              <a:r>
                <a:rPr lang="es-MX" sz="1400" i="1"/>
                <a:t>Vp = $90</a:t>
              </a:r>
              <a:endParaRPr lang="es-MX"/>
            </a:p>
          </p:txBody>
        </p:sp>
        <p:sp>
          <p:nvSpPr>
            <p:cNvPr id="321587" name="Line 51"/>
            <p:cNvSpPr>
              <a:spLocks noChangeShapeType="1"/>
            </p:cNvSpPr>
            <p:nvPr/>
          </p:nvSpPr>
          <p:spPr bwMode="auto">
            <a:xfrm>
              <a:off x="2688" y="3504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22564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$90</a:t>
            </a:r>
          </a:p>
        </p:txBody>
      </p:sp>
      <p:sp>
        <p:nvSpPr>
          <p:cNvPr id="322566" name="Oval 6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2567" name="Line 7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22569" name="Oval 9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71" name="Oval 11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22574" name="Oval 14"/>
          <p:cNvSpPr>
            <a:spLocks noChangeArrowheads="1"/>
          </p:cNvSpPr>
          <p:nvPr/>
        </p:nvSpPr>
        <p:spPr bwMode="auto">
          <a:xfrm>
            <a:off x="3581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$98</a:t>
            </a:r>
            <a:endParaRPr lang="es-MX"/>
          </a:p>
        </p:txBody>
      </p:sp>
      <p:sp>
        <p:nvSpPr>
          <p:cNvPr id="322575" name="Line 15"/>
          <p:cNvSpPr>
            <a:spLocks noChangeShapeType="1"/>
          </p:cNvSpPr>
          <p:nvPr/>
        </p:nvSpPr>
        <p:spPr bwMode="auto">
          <a:xfrm>
            <a:off x="39624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76" name="Oval 16"/>
          <p:cNvSpPr>
            <a:spLocks noChangeArrowheads="1"/>
          </p:cNvSpPr>
          <p:nvPr/>
        </p:nvSpPr>
        <p:spPr bwMode="auto">
          <a:xfrm>
            <a:off x="56388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$30</a:t>
            </a:r>
          </a:p>
          <a:p>
            <a:pPr algn="ctr"/>
            <a:r>
              <a:rPr lang="es-MX" sz="1400" i="1"/>
              <a:t>Pa = 5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22577" name="Line 17"/>
          <p:cNvSpPr>
            <a:spLocks noChangeShapeType="1"/>
          </p:cNvSpPr>
          <p:nvPr/>
        </p:nvSpPr>
        <p:spPr bwMode="auto">
          <a:xfrm flipV="1">
            <a:off x="6248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52578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22579" name="Oval 19"/>
          <p:cNvSpPr>
            <a:spLocks noChangeArrowheads="1"/>
          </p:cNvSpPr>
          <p:nvPr/>
        </p:nvSpPr>
        <p:spPr bwMode="auto">
          <a:xfrm>
            <a:off x="7620000" y="3733800"/>
            <a:ext cx="1143000" cy="8382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$60</a:t>
            </a:r>
            <a:endParaRPr lang="es-MX"/>
          </a:p>
        </p:txBody>
      </p:sp>
      <p:sp>
        <p:nvSpPr>
          <p:cNvPr id="322580" name="Line 20"/>
          <p:cNvSpPr>
            <a:spLocks noChangeShapeType="1"/>
          </p:cNvSpPr>
          <p:nvPr/>
        </p:nvSpPr>
        <p:spPr bwMode="auto">
          <a:xfrm>
            <a:off x="76200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81" name="Text Box 21"/>
          <p:cNvSpPr txBox="1">
            <a:spLocks noChangeArrowheads="1"/>
          </p:cNvSpPr>
          <p:nvPr/>
        </p:nvSpPr>
        <p:spPr bwMode="auto">
          <a:xfrm>
            <a:off x="212725" y="2057400"/>
            <a:ext cx="244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3200">
                <a:latin typeface="Arial Narrow" charset="0"/>
              </a:rPr>
              <a:t>Siguiente nivel:</a:t>
            </a:r>
          </a:p>
        </p:txBody>
      </p:sp>
      <p:grpSp>
        <p:nvGrpSpPr>
          <p:cNvPr id="322582" name="Group 22"/>
          <p:cNvGrpSpPr>
            <a:grpSpLocks/>
          </p:cNvGrpSpPr>
          <p:nvPr/>
        </p:nvGrpSpPr>
        <p:grpSpPr bwMode="auto">
          <a:xfrm>
            <a:off x="476250" y="4419600"/>
            <a:ext cx="1352550" cy="1219200"/>
            <a:chOff x="300" y="2784"/>
            <a:chExt cx="852" cy="768"/>
          </a:xfrm>
        </p:grpSpPr>
        <p:sp>
          <p:nvSpPr>
            <p:cNvPr id="322583" name="Oval 23"/>
            <p:cNvSpPr>
              <a:spLocks noChangeArrowheads="1"/>
            </p:cNvSpPr>
            <p:nvPr/>
          </p:nvSpPr>
          <p:spPr bwMode="auto">
            <a:xfrm>
              <a:off x="30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$120</a:t>
              </a:r>
            </a:p>
            <a:p>
              <a:pPr algn="ctr"/>
              <a:r>
                <a:rPr lang="es-MX" sz="1400" i="1"/>
                <a:t>Pa = 17</a:t>
              </a:r>
            </a:p>
            <a:p>
              <a:pPr algn="ctr"/>
              <a:r>
                <a:rPr lang="es-MX" sz="1400" i="1"/>
                <a:t>Vp = $0</a:t>
              </a:r>
              <a:endParaRPr lang="es-MX"/>
            </a:p>
          </p:txBody>
        </p:sp>
        <p:sp>
          <p:nvSpPr>
            <p:cNvPr id="322584" name="Line 24"/>
            <p:cNvSpPr>
              <a:spLocks noChangeShapeType="1"/>
            </p:cNvSpPr>
            <p:nvPr/>
          </p:nvSpPr>
          <p:spPr bwMode="auto">
            <a:xfrm flipV="1">
              <a:off x="816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2585" name="Text Box 25"/>
          <p:cNvSpPr txBox="1">
            <a:spLocks noChangeArrowheads="1"/>
          </p:cNvSpPr>
          <p:nvPr/>
        </p:nvSpPr>
        <p:spPr bwMode="auto">
          <a:xfrm>
            <a:off x="533400" y="426720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obj3</a:t>
            </a:r>
          </a:p>
        </p:txBody>
      </p:sp>
      <p:sp>
        <p:nvSpPr>
          <p:cNvPr id="322586" name="Oval 26"/>
          <p:cNvSpPr>
            <a:spLocks noChangeArrowheads="1"/>
          </p:cNvSpPr>
          <p:nvPr/>
        </p:nvSpPr>
        <p:spPr bwMode="auto">
          <a:xfrm>
            <a:off x="2057400" y="4800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$80</a:t>
            </a:r>
            <a:endParaRPr lang="es-MX"/>
          </a:p>
        </p:txBody>
      </p:sp>
      <p:sp>
        <p:nvSpPr>
          <p:cNvPr id="322587" name="Line 27"/>
          <p:cNvSpPr>
            <a:spLocks noChangeShapeType="1"/>
          </p:cNvSpPr>
          <p:nvPr/>
        </p:nvSpPr>
        <p:spPr bwMode="auto">
          <a:xfrm>
            <a:off x="2286000" y="4572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2588" name="Group 28"/>
          <p:cNvGrpSpPr>
            <a:grpSpLocks/>
          </p:cNvGrpSpPr>
          <p:nvPr/>
        </p:nvGrpSpPr>
        <p:grpSpPr bwMode="auto">
          <a:xfrm>
            <a:off x="4572000" y="4419600"/>
            <a:ext cx="1143000" cy="1219200"/>
            <a:chOff x="2880" y="2784"/>
            <a:chExt cx="720" cy="768"/>
          </a:xfrm>
        </p:grpSpPr>
        <p:sp>
          <p:nvSpPr>
            <p:cNvPr id="322589" name="Oval 29"/>
            <p:cNvSpPr>
              <a:spLocks noChangeArrowheads="1"/>
            </p:cNvSpPr>
            <p:nvPr/>
          </p:nvSpPr>
          <p:spPr bwMode="auto">
            <a:xfrm>
              <a:off x="288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$40</a:t>
              </a:r>
            </a:p>
            <a:p>
              <a:pPr algn="ctr"/>
              <a:r>
                <a:rPr lang="es-MX" sz="1400" i="1"/>
                <a:t>Pa = 2</a:t>
              </a:r>
            </a:p>
            <a:p>
              <a:pPr algn="ctr"/>
              <a:r>
                <a:rPr lang="es-MX" sz="1400" i="1"/>
                <a:t>Vp = $50</a:t>
              </a:r>
              <a:endParaRPr lang="es-MX"/>
            </a:p>
          </p:txBody>
        </p:sp>
        <p:sp>
          <p:nvSpPr>
            <p:cNvPr id="322590" name="Line 30"/>
            <p:cNvSpPr>
              <a:spLocks noChangeShapeType="1"/>
            </p:cNvSpPr>
            <p:nvPr/>
          </p:nvSpPr>
          <p:spPr bwMode="auto">
            <a:xfrm>
              <a:off x="2880" y="278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591" name="Group 31"/>
          <p:cNvGrpSpPr>
            <a:grpSpLocks/>
          </p:cNvGrpSpPr>
          <p:nvPr/>
        </p:nvGrpSpPr>
        <p:grpSpPr bwMode="auto">
          <a:xfrm>
            <a:off x="5867400" y="4495800"/>
            <a:ext cx="1143000" cy="1143000"/>
            <a:chOff x="3696" y="2832"/>
            <a:chExt cx="720" cy="720"/>
          </a:xfrm>
        </p:grpSpPr>
        <p:sp>
          <p:nvSpPr>
            <p:cNvPr id="322592" name="Oval 32"/>
            <p:cNvSpPr>
              <a:spLocks noChangeArrowheads="1"/>
            </p:cNvSpPr>
            <p:nvPr/>
          </p:nvSpPr>
          <p:spPr bwMode="auto">
            <a:xfrm>
              <a:off x="3696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$80</a:t>
              </a:r>
            </a:p>
            <a:p>
              <a:pPr algn="ctr"/>
              <a:r>
                <a:rPr lang="es-MX" sz="1400" i="1"/>
                <a:t>Pa = 15</a:t>
              </a:r>
            </a:p>
            <a:p>
              <a:pPr algn="ctr"/>
              <a:r>
                <a:rPr lang="es-MX" sz="1400" i="1"/>
                <a:t>Vp = $82</a:t>
              </a:r>
              <a:endParaRPr lang="es-MX"/>
            </a:p>
          </p:txBody>
        </p:sp>
        <p:sp>
          <p:nvSpPr>
            <p:cNvPr id="322593" name="Line 33"/>
            <p:cNvSpPr>
              <a:spLocks noChangeShapeType="1"/>
            </p:cNvSpPr>
            <p:nvPr/>
          </p:nvSpPr>
          <p:spPr bwMode="auto">
            <a:xfrm>
              <a:off x="4080" y="283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594" name="Group 34"/>
          <p:cNvGrpSpPr>
            <a:grpSpLocks/>
          </p:cNvGrpSpPr>
          <p:nvPr/>
        </p:nvGrpSpPr>
        <p:grpSpPr bwMode="auto">
          <a:xfrm>
            <a:off x="6781800" y="4343400"/>
            <a:ext cx="1524000" cy="1295400"/>
            <a:chOff x="4272" y="2736"/>
            <a:chExt cx="960" cy="816"/>
          </a:xfrm>
        </p:grpSpPr>
        <p:sp>
          <p:nvSpPr>
            <p:cNvPr id="322595" name="Oval 35"/>
            <p:cNvSpPr>
              <a:spLocks noChangeArrowheads="1"/>
            </p:cNvSpPr>
            <p:nvPr/>
          </p:nvSpPr>
          <p:spPr bwMode="auto">
            <a:xfrm>
              <a:off x="4512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$30</a:t>
              </a:r>
            </a:p>
            <a:p>
              <a:pPr algn="ctr"/>
              <a:r>
                <a:rPr lang="es-MX" sz="1400" i="1"/>
                <a:t>Pa = 2</a:t>
              </a:r>
            </a:p>
            <a:p>
              <a:pPr algn="ctr"/>
              <a:r>
                <a:rPr lang="es-MX" sz="1400" i="1"/>
                <a:t>Vp = $40</a:t>
              </a:r>
              <a:endParaRPr lang="es-MX"/>
            </a:p>
          </p:txBody>
        </p:sp>
        <p:sp>
          <p:nvSpPr>
            <p:cNvPr id="322596" name="Line 36"/>
            <p:cNvSpPr>
              <a:spLocks noChangeShapeType="1"/>
            </p:cNvSpPr>
            <p:nvPr/>
          </p:nvSpPr>
          <p:spPr bwMode="auto">
            <a:xfrm>
              <a:off x="4272" y="273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597" name="Group 37"/>
          <p:cNvGrpSpPr>
            <a:grpSpLocks/>
          </p:cNvGrpSpPr>
          <p:nvPr/>
        </p:nvGrpSpPr>
        <p:grpSpPr bwMode="auto">
          <a:xfrm>
            <a:off x="3352800" y="4572000"/>
            <a:ext cx="1143000" cy="1066800"/>
            <a:chOff x="2112" y="2880"/>
            <a:chExt cx="720" cy="672"/>
          </a:xfrm>
        </p:grpSpPr>
        <p:sp>
          <p:nvSpPr>
            <p:cNvPr id="322598" name="Oval 38"/>
            <p:cNvSpPr>
              <a:spLocks noChangeArrowheads="1"/>
            </p:cNvSpPr>
            <p:nvPr/>
          </p:nvSpPr>
          <p:spPr bwMode="auto">
            <a:xfrm>
              <a:off x="2112" y="3024"/>
              <a:ext cx="720" cy="528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$90</a:t>
              </a:r>
            </a:p>
            <a:p>
              <a:pPr algn="ctr"/>
              <a:r>
                <a:rPr lang="es-MX" sz="1400" i="1"/>
                <a:t>Pa = 12</a:t>
              </a:r>
            </a:p>
            <a:p>
              <a:pPr algn="ctr"/>
              <a:r>
                <a:rPr lang="es-MX" sz="1400" i="1"/>
                <a:t>Vp = $98</a:t>
              </a:r>
              <a:endParaRPr lang="es-MX"/>
            </a:p>
          </p:txBody>
        </p:sp>
        <p:sp>
          <p:nvSpPr>
            <p:cNvPr id="322599" name="Line 39"/>
            <p:cNvSpPr>
              <a:spLocks noChangeShapeType="1"/>
            </p:cNvSpPr>
            <p:nvPr/>
          </p:nvSpPr>
          <p:spPr bwMode="auto">
            <a:xfrm>
              <a:off x="2544" y="2880"/>
              <a:ext cx="0" cy="14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600" name="Group 40"/>
          <p:cNvGrpSpPr>
            <a:grpSpLocks/>
          </p:cNvGrpSpPr>
          <p:nvPr/>
        </p:nvGrpSpPr>
        <p:grpSpPr bwMode="auto">
          <a:xfrm>
            <a:off x="914400" y="5486400"/>
            <a:ext cx="1295400" cy="1219200"/>
            <a:chOff x="576" y="3456"/>
            <a:chExt cx="816" cy="768"/>
          </a:xfrm>
        </p:grpSpPr>
        <p:sp>
          <p:nvSpPr>
            <p:cNvPr id="322601" name="Oval 41"/>
            <p:cNvSpPr>
              <a:spLocks noChangeArrowheads="1"/>
            </p:cNvSpPr>
            <p:nvPr/>
          </p:nvSpPr>
          <p:spPr bwMode="auto">
            <a:xfrm>
              <a:off x="576" y="3696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$80</a:t>
              </a:r>
            </a:p>
            <a:p>
              <a:pPr algn="ctr"/>
              <a:r>
                <a:rPr lang="es-MX" sz="1400" i="1"/>
                <a:t>Pa = 12</a:t>
              </a:r>
            </a:p>
            <a:p>
              <a:pPr algn="ctr"/>
              <a:r>
                <a:rPr lang="es-MX" sz="1400" i="1"/>
                <a:t>Vp = $80</a:t>
              </a:r>
              <a:endParaRPr lang="es-MX"/>
            </a:p>
          </p:txBody>
        </p:sp>
        <p:sp>
          <p:nvSpPr>
            <p:cNvPr id="322602" name="Line 42"/>
            <p:cNvSpPr>
              <a:spLocks noChangeShapeType="1"/>
            </p:cNvSpPr>
            <p:nvPr/>
          </p:nvSpPr>
          <p:spPr bwMode="auto">
            <a:xfrm flipH="1">
              <a:off x="1008" y="345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603" name="Group 43"/>
          <p:cNvGrpSpPr>
            <a:grpSpLocks/>
          </p:cNvGrpSpPr>
          <p:nvPr/>
        </p:nvGrpSpPr>
        <p:grpSpPr bwMode="auto">
          <a:xfrm>
            <a:off x="2209800" y="5562600"/>
            <a:ext cx="1143000" cy="1143000"/>
            <a:chOff x="1392" y="3504"/>
            <a:chExt cx="720" cy="720"/>
          </a:xfrm>
        </p:grpSpPr>
        <p:sp>
          <p:nvSpPr>
            <p:cNvPr id="322604" name="Oval 44"/>
            <p:cNvSpPr>
              <a:spLocks noChangeArrowheads="1"/>
            </p:cNvSpPr>
            <p:nvPr/>
          </p:nvSpPr>
          <p:spPr bwMode="auto">
            <a:xfrm>
              <a:off x="1392" y="3696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$70</a:t>
              </a:r>
            </a:p>
            <a:p>
              <a:pPr algn="ctr"/>
              <a:r>
                <a:rPr lang="es-MX" sz="1400" i="1"/>
                <a:t>Pa = 7</a:t>
              </a:r>
            </a:p>
            <a:p>
              <a:pPr algn="ctr"/>
              <a:r>
                <a:rPr lang="es-MX" sz="1400" i="1"/>
                <a:t>Vp = $70</a:t>
              </a:r>
              <a:endParaRPr lang="es-MX"/>
            </a:p>
          </p:txBody>
        </p:sp>
        <p:sp>
          <p:nvSpPr>
            <p:cNvPr id="322605" name="Line 45"/>
            <p:cNvSpPr>
              <a:spLocks noChangeShapeType="1"/>
            </p:cNvSpPr>
            <p:nvPr/>
          </p:nvSpPr>
          <p:spPr bwMode="auto">
            <a:xfrm>
              <a:off x="1824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606" name="Group 46"/>
          <p:cNvGrpSpPr>
            <a:grpSpLocks/>
          </p:cNvGrpSpPr>
          <p:nvPr/>
        </p:nvGrpSpPr>
        <p:grpSpPr bwMode="auto">
          <a:xfrm>
            <a:off x="3505200" y="5638800"/>
            <a:ext cx="1143000" cy="1066800"/>
            <a:chOff x="2208" y="3552"/>
            <a:chExt cx="720" cy="672"/>
          </a:xfrm>
        </p:grpSpPr>
        <p:sp>
          <p:nvSpPr>
            <p:cNvPr id="322607" name="Oval 47"/>
            <p:cNvSpPr>
              <a:spLocks noChangeArrowheads="1"/>
            </p:cNvSpPr>
            <p:nvPr/>
          </p:nvSpPr>
          <p:spPr bwMode="auto">
            <a:xfrm>
              <a:off x="2208" y="3696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$100</a:t>
              </a:r>
            </a:p>
            <a:p>
              <a:pPr algn="ctr"/>
              <a:r>
                <a:rPr lang="es-MX" sz="1400" i="1"/>
                <a:t>Pa = 17</a:t>
              </a:r>
            </a:p>
            <a:p>
              <a:pPr algn="ctr"/>
              <a:r>
                <a:rPr lang="es-MX" sz="1400" i="1"/>
                <a:t>Vp = $0</a:t>
              </a:r>
              <a:endParaRPr lang="es-MX"/>
            </a:p>
          </p:txBody>
        </p:sp>
        <p:sp>
          <p:nvSpPr>
            <p:cNvPr id="322608" name="Line 48"/>
            <p:cNvSpPr>
              <a:spLocks noChangeShapeType="1"/>
            </p:cNvSpPr>
            <p:nvPr/>
          </p:nvSpPr>
          <p:spPr bwMode="auto">
            <a:xfrm>
              <a:off x="2496" y="35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609" name="Group 49"/>
          <p:cNvGrpSpPr>
            <a:grpSpLocks/>
          </p:cNvGrpSpPr>
          <p:nvPr/>
        </p:nvGrpSpPr>
        <p:grpSpPr bwMode="auto">
          <a:xfrm>
            <a:off x="4267200" y="5562600"/>
            <a:ext cx="1676400" cy="1143000"/>
            <a:chOff x="2688" y="3504"/>
            <a:chExt cx="1056" cy="720"/>
          </a:xfrm>
        </p:grpSpPr>
        <p:sp>
          <p:nvSpPr>
            <p:cNvPr id="322610" name="Oval 50"/>
            <p:cNvSpPr>
              <a:spLocks noChangeArrowheads="1"/>
            </p:cNvSpPr>
            <p:nvPr/>
          </p:nvSpPr>
          <p:spPr bwMode="auto">
            <a:xfrm>
              <a:off x="3024" y="3696"/>
              <a:ext cx="720" cy="52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$90</a:t>
              </a:r>
            </a:p>
            <a:p>
              <a:pPr algn="ctr"/>
              <a:r>
                <a:rPr lang="es-MX" sz="1400" i="1"/>
                <a:t>Pa = 12</a:t>
              </a:r>
            </a:p>
            <a:p>
              <a:pPr algn="ctr"/>
              <a:r>
                <a:rPr lang="es-MX" sz="1400" i="1"/>
                <a:t>Vp = $90</a:t>
              </a:r>
              <a:endParaRPr lang="es-MX"/>
            </a:p>
          </p:txBody>
        </p:sp>
        <p:sp>
          <p:nvSpPr>
            <p:cNvPr id="322611" name="Line 51"/>
            <p:cNvSpPr>
              <a:spLocks noChangeShapeType="1"/>
            </p:cNvSpPr>
            <p:nvPr/>
          </p:nvSpPr>
          <p:spPr bwMode="auto">
            <a:xfrm>
              <a:off x="2688" y="3504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Branch and bound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r>
              <a:rPr lang="es-MX" sz="3000" b="1"/>
              <a:t>Branch and bound</a:t>
            </a:r>
            <a:r>
              <a:rPr lang="es-MX" sz="3000"/>
              <a:t> es una técnica muy similar a la de </a:t>
            </a:r>
            <a:r>
              <a:rPr lang="es-MX" sz="3000" b="1"/>
              <a:t>Backtacking</a:t>
            </a:r>
            <a:r>
              <a:rPr lang="es-MX" sz="3000"/>
              <a:t>, pues basa su diseño en el análisis del árbol de búsqueda de soluciones a un problema.</a:t>
            </a:r>
          </a:p>
          <a:p>
            <a:r>
              <a:rPr lang="es-MX" sz="3000"/>
              <a:t>Sin embargo, no utiliza la búsqueda en profundidad (depth first), y solamente se aplica en problemas de OPTIMIZACIÓN.</a:t>
            </a:r>
          </a:p>
          <a:p>
            <a:r>
              <a:rPr lang="es-MX" sz="3000"/>
              <a:t>Los algoritmos generados por está técnica son normalmente de orden exponencial o peor en su peor caso, pero su aplicación ante instancias muy grandes, ha demostrado ser eficiente (incluso más que bactracking).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Análisis del ejemplo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El árbol de búsqueda de solución por Backtacking analizó 13 nodos…</a:t>
            </a:r>
          </a:p>
          <a:p>
            <a:r>
              <a:rPr lang="es-MX"/>
              <a:t>Por Branch and bound analizó 17 nodos…</a:t>
            </a:r>
          </a:p>
          <a:p>
            <a:r>
              <a:rPr lang="es-MX"/>
              <a:t>Aparentemente NO hay beneficio… </a:t>
            </a:r>
          </a:p>
          <a:p>
            <a:r>
              <a:rPr lang="es-MX"/>
              <a:t>Por lo tanto, se tiene que mejorar la técnica…</a:t>
            </a:r>
          </a:p>
          <a:p>
            <a:r>
              <a:rPr lang="es-MX"/>
              <a:t>¿Cómo?</a:t>
            </a:r>
          </a:p>
          <a:p>
            <a:r>
              <a:rPr lang="es-MX"/>
              <a:t>Aprovechando la visita de todo un nivel, escoger la expansión del “mejor nodo” (best first)...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24612" name="Oval 4"/>
          <p:cNvSpPr>
            <a:spLocks noChangeArrowheads="1"/>
          </p:cNvSpPr>
          <p:nvPr/>
        </p:nvSpPr>
        <p:spPr bwMode="auto">
          <a:xfrm>
            <a:off x="4038600" y="20574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6248400" y="2133600"/>
            <a:ext cx="25590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25636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$40</a:t>
            </a:r>
          </a:p>
        </p:txBody>
      </p:sp>
      <p:sp>
        <p:nvSpPr>
          <p:cNvPr id="325640" name="Oval 8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5641" name="Line 9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26660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$40</a:t>
            </a:r>
          </a:p>
        </p:txBody>
      </p:sp>
      <p:sp>
        <p:nvSpPr>
          <p:cNvPr id="326664" name="Oval 8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6665" name="Line 9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26667" name="Oval 11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26668" name="Line 12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27684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$70</a:t>
            </a:r>
          </a:p>
        </p:txBody>
      </p:sp>
      <p:sp>
        <p:nvSpPr>
          <p:cNvPr id="327688" name="Oval 8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27691" name="Oval 11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93" name="Oval 13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28708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$70</a:t>
            </a:r>
          </a:p>
        </p:txBody>
      </p:sp>
      <p:sp>
        <p:nvSpPr>
          <p:cNvPr id="328711" name="Oval 7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8712" name="Line 8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28714" name="Oval 10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28715" name="Line 11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6" name="Oval 12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8717" name="Line 13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28720" name="Oval 16"/>
          <p:cNvSpPr>
            <a:spLocks noChangeArrowheads="1"/>
          </p:cNvSpPr>
          <p:nvPr/>
        </p:nvSpPr>
        <p:spPr bwMode="auto">
          <a:xfrm>
            <a:off x="3581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$98</a:t>
            </a:r>
            <a:endParaRPr lang="es-MX"/>
          </a:p>
        </p:txBody>
      </p:sp>
      <p:sp>
        <p:nvSpPr>
          <p:cNvPr id="328721" name="Line 17"/>
          <p:cNvSpPr>
            <a:spLocks noChangeShapeType="1"/>
          </p:cNvSpPr>
          <p:nvPr/>
        </p:nvSpPr>
        <p:spPr bwMode="auto">
          <a:xfrm>
            <a:off x="39624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4397375" y="5730875"/>
            <a:ext cx="42894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>
                <a:latin typeface="Arial Narrow" charset="0"/>
              </a:rPr>
              <a:t>De los nodos a expandir,</a:t>
            </a:r>
          </a:p>
          <a:p>
            <a:r>
              <a:rPr lang="es-MX" b="1">
                <a:latin typeface="Arial Narrow" charset="0"/>
              </a:rPr>
              <a:t>¿cuál tiene el mejor valor posible?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29732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$70</a:t>
            </a:r>
          </a:p>
        </p:txBody>
      </p:sp>
      <p:sp>
        <p:nvSpPr>
          <p:cNvPr id="329734" name="Oval 6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9735" name="Line 7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29737" name="Oval 9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29738" name="Line 10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9" name="Oval 11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29740" name="Line 12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1" name="Text Box 13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29742" name="Oval 14"/>
          <p:cNvSpPr>
            <a:spLocks noChangeArrowheads="1"/>
          </p:cNvSpPr>
          <p:nvPr/>
        </p:nvSpPr>
        <p:spPr bwMode="auto">
          <a:xfrm>
            <a:off x="3581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$98</a:t>
            </a:r>
            <a:endParaRPr lang="es-MX"/>
          </a:p>
        </p:txBody>
      </p:sp>
      <p:sp>
        <p:nvSpPr>
          <p:cNvPr id="329743" name="Line 15"/>
          <p:cNvSpPr>
            <a:spLocks noChangeShapeType="1"/>
          </p:cNvSpPr>
          <p:nvPr/>
        </p:nvSpPr>
        <p:spPr bwMode="auto">
          <a:xfrm>
            <a:off x="39624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9772" name="Group 44"/>
          <p:cNvGrpSpPr>
            <a:grpSpLocks/>
          </p:cNvGrpSpPr>
          <p:nvPr/>
        </p:nvGrpSpPr>
        <p:grpSpPr bwMode="auto">
          <a:xfrm>
            <a:off x="476250" y="4267200"/>
            <a:ext cx="1352550" cy="1371600"/>
            <a:chOff x="300" y="2688"/>
            <a:chExt cx="852" cy="864"/>
          </a:xfrm>
        </p:grpSpPr>
        <p:grpSp>
          <p:nvGrpSpPr>
            <p:cNvPr id="329750" name="Group 22"/>
            <p:cNvGrpSpPr>
              <a:grpSpLocks/>
            </p:cNvGrpSpPr>
            <p:nvPr/>
          </p:nvGrpSpPr>
          <p:grpSpPr bwMode="auto">
            <a:xfrm>
              <a:off x="300" y="2784"/>
              <a:ext cx="852" cy="768"/>
              <a:chOff x="300" y="2784"/>
              <a:chExt cx="852" cy="768"/>
            </a:xfrm>
          </p:grpSpPr>
          <p:sp>
            <p:nvSpPr>
              <p:cNvPr id="329751" name="Oval 23"/>
              <p:cNvSpPr>
                <a:spLocks noChangeArrowheads="1"/>
              </p:cNvSpPr>
              <p:nvPr/>
            </p:nvSpPr>
            <p:spPr bwMode="auto">
              <a:xfrm>
                <a:off x="300" y="3024"/>
                <a:ext cx="720" cy="528"/>
              </a:xfrm>
              <a:prstGeom prst="ellipse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MX" sz="1400" i="1"/>
                  <a:t>Va = $120</a:t>
                </a:r>
              </a:p>
              <a:p>
                <a:pPr algn="ctr"/>
                <a:r>
                  <a:rPr lang="es-MX" sz="1400" i="1"/>
                  <a:t>Pa = 17</a:t>
                </a:r>
              </a:p>
              <a:p>
                <a:pPr algn="ctr"/>
                <a:r>
                  <a:rPr lang="es-MX" sz="1400" i="1"/>
                  <a:t>Vp = $0</a:t>
                </a:r>
                <a:endParaRPr lang="es-MX"/>
              </a:p>
            </p:txBody>
          </p:sp>
          <p:sp>
            <p:nvSpPr>
              <p:cNvPr id="329752" name="Line 24"/>
              <p:cNvSpPr>
                <a:spLocks noChangeShapeType="1"/>
              </p:cNvSpPr>
              <p:nvPr/>
            </p:nvSpPr>
            <p:spPr bwMode="auto">
              <a:xfrm flipV="1">
                <a:off x="816" y="2784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9753" name="Text Box 25"/>
            <p:cNvSpPr txBox="1">
              <a:spLocks noChangeArrowheads="1"/>
            </p:cNvSpPr>
            <p:nvPr/>
          </p:nvSpPr>
          <p:spPr bwMode="auto">
            <a:xfrm>
              <a:off x="336" y="2688"/>
              <a:ext cx="7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sz="1600">
                  <a:latin typeface="Arial Narrow" charset="0"/>
                </a:rPr>
                <a:t>Incluir a obj3</a:t>
              </a:r>
            </a:p>
          </p:txBody>
        </p:sp>
      </p:grpSp>
      <p:grpSp>
        <p:nvGrpSpPr>
          <p:cNvPr id="329754" name="Group 26"/>
          <p:cNvGrpSpPr>
            <a:grpSpLocks/>
          </p:cNvGrpSpPr>
          <p:nvPr/>
        </p:nvGrpSpPr>
        <p:grpSpPr bwMode="auto">
          <a:xfrm>
            <a:off x="2057400" y="4572000"/>
            <a:ext cx="1143000" cy="1066800"/>
            <a:chOff x="1296" y="2880"/>
            <a:chExt cx="720" cy="672"/>
          </a:xfrm>
        </p:grpSpPr>
        <p:sp>
          <p:nvSpPr>
            <p:cNvPr id="329755" name="Oval 27"/>
            <p:cNvSpPr>
              <a:spLocks noChangeArrowheads="1"/>
            </p:cNvSpPr>
            <p:nvPr/>
          </p:nvSpPr>
          <p:spPr bwMode="auto">
            <a:xfrm>
              <a:off x="1296" y="3024"/>
              <a:ext cx="720" cy="52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$70</a:t>
              </a:r>
            </a:p>
            <a:p>
              <a:pPr algn="ctr"/>
              <a:r>
                <a:rPr lang="es-MX" sz="1400" i="1"/>
                <a:t>Pa = 7</a:t>
              </a:r>
            </a:p>
            <a:p>
              <a:pPr algn="ctr"/>
              <a:r>
                <a:rPr lang="es-MX" sz="1400" i="1"/>
                <a:t>Vp = $80</a:t>
              </a:r>
              <a:endParaRPr lang="es-MX"/>
            </a:p>
          </p:txBody>
        </p:sp>
        <p:sp>
          <p:nvSpPr>
            <p:cNvPr id="329756" name="Line 28"/>
            <p:cNvSpPr>
              <a:spLocks noChangeShapeType="1"/>
            </p:cNvSpPr>
            <p:nvPr/>
          </p:nvSpPr>
          <p:spPr bwMode="auto">
            <a:xfrm>
              <a:off x="1440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9771" name="Text Box 43"/>
          <p:cNvSpPr txBox="1">
            <a:spLocks noChangeArrowheads="1"/>
          </p:cNvSpPr>
          <p:nvPr/>
        </p:nvSpPr>
        <p:spPr bwMode="auto">
          <a:xfrm>
            <a:off x="4397375" y="5730875"/>
            <a:ext cx="42894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>
                <a:latin typeface="Arial Narrow" charset="0"/>
              </a:rPr>
              <a:t>De los nodos a expandir,</a:t>
            </a:r>
          </a:p>
          <a:p>
            <a:r>
              <a:rPr lang="es-MX" b="1">
                <a:latin typeface="Arial Narrow" charset="0"/>
              </a:rPr>
              <a:t>¿cuál tiene el mejor valor posible?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30756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$70</a:t>
            </a:r>
          </a:p>
        </p:txBody>
      </p:sp>
      <p:sp>
        <p:nvSpPr>
          <p:cNvPr id="330758" name="Oval 6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30759" name="Line 7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30761" name="Oval 9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30762" name="Line 10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3" name="Oval 11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30766" name="Oval 14"/>
          <p:cNvSpPr>
            <a:spLocks noChangeArrowheads="1"/>
          </p:cNvSpPr>
          <p:nvPr/>
        </p:nvSpPr>
        <p:spPr bwMode="auto">
          <a:xfrm>
            <a:off x="3581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$98</a:t>
            </a:r>
            <a:endParaRPr lang="es-MX"/>
          </a:p>
        </p:txBody>
      </p:sp>
      <p:sp>
        <p:nvSpPr>
          <p:cNvPr id="330767" name="Line 15"/>
          <p:cNvSpPr>
            <a:spLocks noChangeShapeType="1"/>
          </p:cNvSpPr>
          <p:nvPr/>
        </p:nvSpPr>
        <p:spPr bwMode="auto">
          <a:xfrm>
            <a:off x="39624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0774" name="Group 22"/>
          <p:cNvGrpSpPr>
            <a:grpSpLocks/>
          </p:cNvGrpSpPr>
          <p:nvPr/>
        </p:nvGrpSpPr>
        <p:grpSpPr bwMode="auto">
          <a:xfrm>
            <a:off x="476250" y="4419600"/>
            <a:ext cx="1352550" cy="1219200"/>
            <a:chOff x="300" y="2784"/>
            <a:chExt cx="852" cy="768"/>
          </a:xfrm>
        </p:grpSpPr>
        <p:sp>
          <p:nvSpPr>
            <p:cNvPr id="330775" name="Oval 23"/>
            <p:cNvSpPr>
              <a:spLocks noChangeArrowheads="1"/>
            </p:cNvSpPr>
            <p:nvPr/>
          </p:nvSpPr>
          <p:spPr bwMode="auto">
            <a:xfrm>
              <a:off x="30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$120</a:t>
              </a:r>
            </a:p>
            <a:p>
              <a:pPr algn="ctr"/>
              <a:r>
                <a:rPr lang="es-MX" sz="1400" i="1"/>
                <a:t>Pa = 17</a:t>
              </a:r>
            </a:p>
            <a:p>
              <a:pPr algn="ctr"/>
              <a:r>
                <a:rPr lang="es-MX" sz="1400" i="1"/>
                <a:t>Vp = $0</a:t>
              </a:r>
              <a:endParaRPr lang="es-MX"/>
            </a:p>
          </p:txBody>
        </p:sp>
        <p:sp>
          <p:nvSpPr>
            <p:cNvPr id="330776" name="Line 24"/>
            <p:cNvSpPr>
              <a:spLocks noChangeShapeType="1"/>
            </p:cNvSpPr>
            <p:nvPr/>
          </p:nvSpPr>
          <p:spPr bwMode="auto">
            <a:xfrm flipV="1">
              <a:off x="816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533400" y="426720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obj3</a:t>
            </a:r>
          </a:p>
        </p:txBody>
      </p:sp>
      <p:grpSp>
        <p:nvGrpSpPr>
          <p:cNvPr id="330778" name="Group 26"/>
          <p:cNvGrpSpPr>
            <a:grpSpLocks/>
          </p:cNvGrpSpPr>
          <p:nvPr/>
        </p:nvGrpSpPr>
        <p:grpSpPr bwMode="auto">
          <a:xfrm>
            <a:off x="2057400" y="4572000"/>
            <a:ext cx="1143000" cy="1066800"/>
            <a:chOff x="1296" y="2880"/>
            <a:chExt cx="720" cy="672"/>
          </a:xfrm>
        </p:grpSpPr>
        <p:sp>
          <p:nvSpPr>
            <p:cNvPr id="330779" name="Oval 27"/>
            <p:cNvSpPr>
              <a:spLocks noChangeArrowheads="1"/>
            </p:cNvSpPr>
            <p:nvPr/>
          </p:nvSpPr>
          <p:spPr bwMode="auto">
            <a:xfrm>
              <a:off x="1296" y="3024"/>
              <a:ext cx="720" cy="52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$70</a:t>
              </a:r>
            </a:p>
            <a:p>
              <a:pPr algn="ctr"/>
              <a:r>
                <a:rPr lang="es-MX" sz="1400" i="1"/>
                <a:t>Pa = 7</a:t>
              </a:r>
            </a:p>
            <a:p>
              <a:pPr algn="ctr"/>
              <a:r>
                <a:rPr lang="es-MX" sz="1400" i="1"/>
                <a:t>Vp = $80</a:t>
              </a:r>
              <a:endParaRPr lang="es-MX"/>
            </a:p>
          </p:txBody>
        </p:sp>
        <p:sp>
          <p:nvSpPr>
            <p:cNvPr id="330780" name="Line 28"/>
            <p:cNvSpPr>
              <a:spLocks noChangeShapeType="1"/>
            </p:cNvSpPr>
            <p:nvPr/>
          </p:nvSpPr>
          <p:spPr bwMode="auto">
            <a:xfrm>
              <a:off x="1440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781" name="Group 29"/>
          <p:cNvGrpSpPr>
            <a:grpSpLocks/>
          </p:cNvGrpSpPr>
          <p:nvPr/>
        </p:nvGrpSpPr>
        <p:grpSpPr bwMode="auto">
          <a:xfrm>
            <a:off x="4572000" y="4419600"/>
            <a:ext cx="1143000" cy="1219200"/>
            <a:chOff x="2880" y="2784"/>
            <a:chExt cx="720" cy="768"/>
          </a:xfrm>
        </p:grpSpPr>
        <p:sp>
          <p:nvSpPr>
            <p:cNvPr id="330782" name="Oval 30"/>
            <p:cNvSpPr>
              <a:spLocks noChangeArrowheads="1"/>
            </p:cNvSpPr>
            <p:nvPr/>
          </p:nvSpPr>
          <p:spPr bwMode="auto">
            <a:xfrm>
              <a:off x="288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$40</a:t>
              </a:r>
            </a:p>
            <a:p>
              <a:pPr algn="ctr"/>
              <a:r>
                <a:rPr lang="es-MX" sz="1400" i="1"/>
                <a:t>Pa = 2</a:t>
              </a:r>
            </a:p>
            <a:p>
              <a:pPr algn="ctr"/>
              <a:r>
                <a:rPr lang="es-MX" sz="1400" i="1"/>
                <a:t>Vp = $50</a:t>
              </a:r>
              <a:endParaRPr lang="es-MX"/>
            </a:p>
          </p:txBody>
        </p:sp>
        <p:sp>
          <p:nvSpPr>
            <p:cNvPr id="330783" name="Line 31"/>
            <p:cNvSpPr>
              <a:spLocks noChangeShapeType="1"/>
            </p:cNvSpPr>
            <p:nvPr/>
          </p:nvSpPr>
          <p:spPr bwMode="auto">
            <a:xfrm>
              <a:off x="2880" y="278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790" name="Group 38"/>
          <p:cNvGrpSpPr>
            <a:grpSpLocks/>
          </p:cNvGrpSpPr>
          <p:nvPr/>
        </p:nvGrpSpPr>
        <p:grpSpPr bwMode="auto">
          <a:xfrm>
            <a:off x="3352800" y="2133600"/>
            <a:ext cx="5607050" cy="3505200"/>
            <a:chOff x="2112" y="1344"/>
            <a:chExt cx="3532" cy="2208"/>
          </a:xfrm>
        </p:grpSpPr>
        <p:grpSp>
          <p:nvGrpSpPr>
            <p:cNvPr id="330791" name="Group 39"/>
            <p:cNvGrpSpPr>
              <a:grpSpLocks/>
            </p:cNvGrpSpPr>
            <p:nvPr/>
          </p:nvGrpSpPr>
          <p:grpSpPr bwMode="auto">
            <a:xfrm>
              <a:off x="2112" y="2880"/>
              <a:ext cx="720" cy="672"/>
              <a:chOff x="2112" y="2880"/>
              <a:chExt cx="720" cy="672"/>
            </a:xfrm>
          </p:grpSpPr>
          <p:sp>
            <p:nvSpPr>
              <p:cNvPr id="330792" name="Oval 40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720" cy="528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MX" sz="1400" i="1"/>
                  <a:t>Va = $90</a:t>
                </a:r>
              </a:p>
              <a:p>
                <a:pPr algn="ctr"/>
                <a:r>
                  <a:rPr lang="es-MX" sz="1400" i="1"/>
                  <a:t>Pa = 12</a:t>
                </a:r>
              </a:p>
              <a:p>
                <a:pPr algn="ctr"/>
                <a:r>
                  <a:rPr lang="es-MX" sz="1400" i="1"/>
                  <a:t>Vp = $98</a:t>
                </a:r>
                <a:endParaRPr lang="es-MX"/>
              </a:p>
            </p:txBody>
          </p:sp>
          <p:sp>
            <p:nvSpPr>
              <p:cNvPr id="330793" name="Line 41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0794" name="Text Box 42"/>
            <p:cNvSpPr txBox="1">
              <a:spLocks noChangeArrowheads="1"/>
            </p:cNvSpPr>
            <p:nvPr/>
          </p:nvSpPr>
          <p:spPr bwMode="auto">
            <a:xfrm>
              <a:off x="3936" y="1344"/>
              <a:ext cx="1708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b="1"/>
                <a:t>Valor óptimo = $90</a:t>
              </a:r>
            </a:p>
          </p:txBody>
        </p:sp>
      </p:grpSp>
      <p:sp>
        <p:nvSpPr>
          <p:cNvPr id="330795" name="Text Box 43"/>
          <p:cNvSpPr txBox="1">
            <a:spLocks noChangeArrowheads="1"/>
          </p:cNvSpPr>
          <p:nvPr/>
        </p:nvSpPr>
        <p:spPr bwMode="auto">
          <a:xfrm>
            <a:off x="4648200" y="5883275"/>
            <a:ext cx="42894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>
                <a:latin typeface="Arial Narrow" charset="0"/>
              </a:rPr>
              <a:t>De los nodos a expandir,</a:t>
            </a:r>
          </a:p>
          <a:p>
            <a:r>
              <a:rPr lang="es-MX" b="1">
                <a:latin typeface="Arial Narrow" charset="0"/>
              </a:rPr>
              <a:t>¿cuál tiene el mejor valor posible?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31780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$70</a:t>
            </a:r>
          </a:p>
        </p:txBody>
      </p:sp>
      <p:sp>
        <p:nvSpPr>
          <p:cNvPr id="331782" name="Oval 6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31783" name="Line 7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31785" name="Oval 9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87" name="Oval 11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31788" name="Line 12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89" name="Text Box 13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31790" name="Oval 14"/>
          <p:cNvSpPr>
            <a:spLocks noChangeArrowheads="1"/>
          </p:cNvSpPr>
          <p:nvPr/>
        </p:nvSpPr>
        <p:spPr bwMode="auto">
          <a:xfrm>
            <a:off x="3581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$98</a:t>
            </a:r>
            <a:endParaRPr lang="es-MX"/>
          </a:p>
        </p:txBody>
      </p:sp>
      <p:sp>
        <p:nvSpPr>
          <p:cNvPr id="331791" name="Line 15"/>
          <p:cNvSpPr>
            <a:spLocks noChangeShapeType="1"/>
          </p:cNvSpPr>
          <p:nvPr/>
        </p:nvSpPr>
        <p:spPr bwMode="auto">
          <a:xfrm>
            <a:off x="39624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1792" name="Group 16"/>
          <p:cNvGrpSpPr>
            <a:grpSpLocks/>
          </p:cNvGrpSpPr>
          <p:nvPr/>
        </p:nvGrpSpPr>
        <p:grpSpPr bwMode="auto">
          <a:xfrm>
            <a:off x="476250" y="4419600"/>
            <a:ext cx="1352550" cy="1219200"/>
            <a:chOff x="300" y="2784"/>
            <a:chExt cx="852" cy="768"/>
          </a:xfrm>
        </p:grpSpPr>
        <p:sp>
          <p:nvSpPr>
            <p:cNvPr id="331793" name="Oval 17"/>
            <p:cNvSpPr>
              <a:spLocks noChangeArrowheads="1"/>
            </p:cNvSpPr>
            <p:nvPr/>
          </p:nvSpPr>
          <p:spPr bwMode="auto">
            <a:xfrm>
              <a:off x="30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$120</a:t>
              </a:r>
            </a:p>
            <a:p>
              <a:pPr algn="ctr"/>
              <a:r>
                <a:rPr lang="es-MX" sz="1400" i="1"/>
                <a:t>Pa = 17</a:t>
              </a:r>
            </a:p>
            <a:p>
              <a:pPr algn="ctr"/>
              <a:r>
                <a:rPr lang="es-MX" sz="1400" i="1"/>
                <a:t>Vp = $0</a:t>
              </a:r>
              <a:endParaRPr lang="es-MX"/>
            </a:p>
          </p:txBody>
        </p:sp>
        <p:sp>
          <p:nvSpPr>
            <p:cNvPr id="331794" name="Line 18"/>
            <p:cNvSpPr>
              <a:spLocks noChangeShapeType="1"/>
            </p:cNvSpPr>
            <p:nvPr/>
          </p:nvSpPr>
          <p:spPr bwMode="auto">
            <a:xfrm flipV="1">
              <a:off x="816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1795" name="Text Box 19"/>
          <p:cNvSpPr txBox="1">
            <a:spLocks noChangeArrowheads="1"/>
          </p:cNvSpPr>
          <p:nvPr/>
        </p:nvSpPr>
        <p:spPr bwMode="auto">
          <a:xfrm>
            <a:off x="533400" y="426720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obj3</a:t>
            </a:r>
          </a:p>
        </p:txBody>
      </p:sp>
      <p:grpSp>
        <p:nvGrpSpPr>
          <p:cNvPr id="331796" name="Group 20"/>
          <p:cNvGrpSpPr>
            <a:grpSpLocks/>
          </p:cNvGrpSpPr>
          <p:nvPr/>
        </p:nvGrpSpPr>
        <p:grpSpPr bwMode="auto">
          <a:xfrm>
            <a:off x="2057400" y="4572000"/>
            <a:ext cx="1143000" cy="1066800"/>
            <a:chOff x="1296" y="2880"/>
            <a:chExt cx="720" cy="672"/>
          </a:xfrm>
        </p:grpSpPr>
        <p:sp>
          <p:nvSpPr>
            <p:cNvPr id="331797" name="Oval 21"/>
            <p:cNvSpPr>
              <a:spLocks noChangeArrowheads="1"/>
            </p:cNvSpPr>
            <p:nvPr/>
          </p:nvSpPr>
          <p:spPr bwMode="auto">
            <a:xfrm>
              <a:off x="1296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$70</a:t>
              </a:r>
            </a:p>
            <a:p>
              <a:pPr algn="ctr"/>
              <a:r>
                <a:rPr lang="es-MX" sz="1400" i="1"/>
                <a:t>Pa = 7</a:t>
              </a:r>
            </a:p>
            <a:p>
              <a:pPr algn="ctr"/>
              <a:r>
                <a:rPr lang="es-MX" sz="1400" i="1"/>
                <a:t>Vp = $80</a:t>
              </a:r>
              <a:endParaRPr lang="es-MX"/>
            </a:p>
          </p:txBody>
        </p:sp>
        <p:sp>
          <p:nvSpPr>
            <p:cNvPr id="331798" name="Line 22"/>
            <p:cNvSpPr>
              <a:spLocks noChangeShapeType="1"/>
            </p:cNvSpPr>
            <p:nvPr/>
          </p:nvSpPr>
          <p:spPr bwMode="auto">
            <a:xfrm>
              <a:off x="1440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1799" name="Group 23"/>
          <p:cNvGrpSpPr>
            <a:grpSpLocks/>
          </p:cNvGrpSpPr>
          <p:nvPr/>
        </p:nvGrpSpPr>
        <p:grpSpPr bwMode="auto">
          <a:xfrm>
            <a:off x="4572000" y="4419600"/>
            <a:ext cx="1143000" cy="1219200"/>
            <a:chOff x="2880" y="2784"/>
            <a:chExt cx="720" cy="768"/>
          </a:xfrm>
        </p:grpSpPr>
        <p:sp>
          <p:nvSpPr>
            <p:cNvPr id="331800" name="Oval 24"/>
            <p:cNvSpPr>
              <a:spLocks noChangeArrowheads="1"/>
            </p:cNvSpPr>
            <p:nvPr/>
          </p:nvSpPr>
          <p:spPr bwMode="auto">
            <a:xfrm>
              <a:off x="288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$40</a:t>
              </a:r>
            </a:p>
            <a:p>
              <a:pPr algn="ctr"/>
              <a:r>
                <a:rPr lang="es-MX" sz="1400" i="1"/>
                <a:t>Pa = 2</a:t>
              </a:r>
            </a:p>
            <a:p>
              <a:pPr algn="ctr"/>
              <a:r>
                <a:rPr lang="es-MX" sz="1400" i="1"/>
                <a:t>Vp = $50</a:t>
              </a:r>
              <a:endParaRPr lang="es-MX"/>
            </a:p>
          </p:txBody>
        </p:sp>
        <p:sp>
          <p:nvSpPr>
            <p:cNvPr id="331801" name="Line 25"/>
            <p:cNvSpPr>
              <a:spLocks noChangeShapeType="1"/>
            </p:cNvSpPr>
            <p:nvPr/>
          </p:nvSpPr>
          <p:spPr bwMode="auto">
            <a:xfrm>
              <a:off x="2880" y="278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1802" name="Group 26"/>
          <p:cNvGrpSpPr>
            <a:grpSpLocks/>
          </p:cNvGrpSpPr>
          <p:nvPr/>
        </p:nvGrpSpPr>
        <p:grpSpPr bwMode="auto">
          <a:xfrm>
            <a:off x="3352800" y="2133600"/>
            <a:ext cx="5607050" cy="3505200"/>
            <a:chOff x="2112" y="1344"/>
            <a:chExt cx="3532" cy="2208"/>
          </a:xfrm>
        </p:grpSpPr>
        <p:grpSp>
          <p:nvGrpSpPr>
            <p:cNvPr id="331803" name="Group 27"/>
            <p:cNvGrpSpPr>
              <a:grpSpLocks/>
            </p:cNvGrpSpPr>
            <p:nvPr/>
          </p:nvGrpSpPr>
          <p:grpSpPr bwMode="auto">
            <a:xfrm>
              <a:off x="2112" y="2880"/>
              <a:ext cx="720" cy="672"/>
              <a:chOff x="2112" y="2880"/>
              <a:chExt cx="720" cy="672"/>
            </a:xfrm>
          </p:grpSpPr>
          <p:sp>
            <p:nvSpPr>
              <p:cNvPr id="331804" name="Oval 28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720" cy="528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MX" sz="1400" i="1"/>
                  <a:t>Va = $90</a:t>
                </a:r>
              </a:p>
              <a:p>
                <a:pPr algn="ctr"/>
                <a:r>
                  <a:rPr lang="es-MX" sz="1400" i="1"/>
                  <a:t>Pa = 12</a:t>
                </a:r>
              </a:p>
              <a:p>
                <a:pPr algn="ctr"/>
                <a:r>
                  <a:rPr lang="es-MX" sz="1400" i="1"/>
                  <a:t>Vp = $98</a:t>
                </a:r>
                <a:endParaRPr lang="es-MX"/>
              </a:p>
            </p:txBody>
          </p:sp>
          <p:sp>
            <p:nvSpPr>
              <p:cNvPr id="331805" name="Line 29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3936" y="1344"/>
              <a:ext cx="1708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b="1"/>
                <a:t>Valor óptimo = $90</a:t>
              </a:r>
            </a:p>
          </p:txBody>
        </p:sp>
      </p:grpSp>
      <p:grpSp>
        <p:nvGrpSpPr>
          <p:cNvPr id="331808" name="Group 32"/>
          <p:cNvGrpSpPr>
            <a:grpSpLocks/>
          </p:cNvGrpSpPr>
          <p:nvPr/>
        </p:nvGrpSpPr>
        <p:grpSpPr bwMode="auto">
          <a:xfrm>
            <a:off x="3505200" y="5638800"/>
            <a:ext cx="1143000" cy="1066800"/>
            <a:chOff x="2208" y="3552"/>
            <a:chExt cx="720" cy="672"/>
          </a:xfrm>
        </p:grpSpPr>
        <p:sp>
          <p:nvSpPr>
            <p:cNvPr id="331809" name="Oval 33"/>
            <p:cNvSpPr>
              <a:spLocks noChangeArrowheads="1"/>
            </p:cNvSpPr>
            <p:nvPr/>
          </p:nvSpPr>
          <p:spPr bwMode="auto">
            <a:xfrm>
              <a:off x="2208" y="3696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$100</a:t>
              </a:r>
            </a:p>
            <a:p>
              <a:pPr algn="ctr"/>
              <a:r>
                <a:rPr lang="es-MX" sz="1400" i="1"/>
                <a:t>Pa = 17</a:t>
              </a:r>
            </a:p>
            <a:p>
              <a:pPr algn="ctr"/>
              <a:r>
                <a:rPr lang="es-MX" sz="1400" i="1"/>
                <a:t>Vp = $0</a:t>
              </a:r>
              <a:endParaRPr lang="es-MX"/>
            </a:p>
          </p:txBody>
        </p:sp>
        <p:sp>
          <p:nvSpPr>
            <p:cNvPr id="331810" name="Line 34"/>
            <p:cNvSpPr>
              <a:spLocks noChangeShapeType="1"/>
            </p:cNvSpPr>
            <p:nvPr/>
          </p:nvSpPr>
          <p:spPr bwMode="auto">
            <a:xfrm>
              <a:off x="2496" y="35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1811" name="Group 35"/>
          <p:cNvGrpSpPr>
            <a:grpSpLocks/>
          </p:cNvGrpSpPr>
          <p:nvPr/>
        </p:nvGrpSpPr>
        <p:grpSpPr bwMode="auto">
          <a:xfrm>
            <a:off x="4267200" y="5562600"/>
            <a:ext cx="1676400" cy="1143000"/>
            <a:chOff x="2688" y="3504"/>
            <a:chExt cx="1056" cy="720"/>
          </a:xfrm>
        </p:grpSpPr>
        <p:sp>
          <p:nvSpPr>
            <p:cNvPr id="331812" name="Oval 36"/>
            <p:cNvSpPr>
              <a:spLocks noChangeArrowheads="1"/>
            </p:cNvSpPr>
            <p:nvPr/>
          </p:nvSpPr>
          <p:spPr bwMode="auto">
            <a:xfrm>
              <a:off x="3024" y="3696"/>
              <a:ext cx="720" cy="52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$90</a:t>
              </a:r>
            </a:p>
            <a:p>
              <a:pPr algn="ctr"/>
              <a:r>
                <a:rPr lang="es-MX" sz="1400" i="1"/>
                <a:t>Pa = 12</a:t>
              </a:r>
            </a:p>
            <a:p>
              <a:pPr algn="ctr"/>
              <a:r>
                <a:rPr lang="es-MX" sz="1400" i="1"/>
                <a:t>Vp = $90</a:t>
              </a:r>
              <a:endParaRPr lang="es-MX"/>
            </a:p>
          </p:txBody>
        </p:sp>
        <p:sp>
          <p:nvSpPr>
            <p:cNvPr id="331813" name="Line 37"/>
            <p:cNvSpPr>
              <a:spLocks noChangeShapeType="1"/>
            </p:cNvSpPr>
            <p:nvPr/>
          </p:nvSpPr>
          <p:spPr bwMode="auto">
            <a:xfrm>
              <a:off x="2688" y="3504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    Ejemplo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5715000" y="457200"/>
            <a:ext cx="3179763" cy="101441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200"/>
              <a:t>PESO MOCHILA = 16</a:t>
            </a:r>
          </a:p>
          <a:p>
            <a:r>
              <a:rPr lang="es-MX" sz="1200"/>
              <a:t>Objeto</a:t>
            </a:r>
            <a:r>
              <a:rPr lang="es-MX" sz="1200" baseline="-25000"/>
              <a:t>1</a:t>
            </a:r>
            <a:r>
              <a:rPr lang="es-MX" sz="1200"/>
              <a:t>, valor</a:t>
            </a:r>
            <a:r>
              <a:rPr lang="es-MX" sz="1200" baseline="-25000"/>
              <a:t>1</a:t>
            </a:r>
            <a:r>
              <a:rPr lang="es-MX" sz="1200"/>
              <a:t>: $40, peso</a:t>
            </a:r>
            <a:r>
              <a:rPr lang="es-MX" sz="1200" baseline="-25000"/>
              <a:t>1</a:t>
            </a:r>
            <a:r>
              <a:rPr lang="es-MX" sz="1200"/>
              <a:t>: 2, valor</a:t>
            </a:r>
            <a:r>
              <a:rPr lang="es-MX" sz="1200" baseline="-25000"/>
              <a:t>1</a:t>
            </a:r>
            <a:r>
              <a:rPr lang="es-MX" sz="1200"/>
              <a:t>/peso</a:t>
            </a:r>
            <a:r>
              <a:rPr lang="es-MX" sz="1200" baseline="-25000"/>
              <a:t>1</a:t>
            </a:r>
            <a:r>
              <a:rPr lang="es-MX" sz="1200"/>
              <a:t> = $20</a:t>
            </a:r>
          </a:p>
          <a:p>
            <a:r>
              <a:rPr lang="es-MX" sz="1200"/>
              <a:t>Objeto</a:t>
            </a:r>
            <a:r>
              <a:rPr lang="es-MX" sz="1200" baseline="-25000"/>
              <a:t>2</a:t>
            </a:r>
            <a:r>
              <a:rPr lang="es-MX" sz="1200"/>
              <a:t>, valor</a:t>
            </a:r>
            <a:r>
              <a:rPr lang="es-MX" sz="1200" baseline="-25000"/>
              <a:t>2</a:t>
            </a:r>
            <a:r>
              <a:rPr lang="es-MX" sz="1200"/>
              <a:t>: $30, peso</a:t>
            </a:r>
            <a:r>
              <a:rPr lang="es-MX" sz="1200" baseline="-25000"/>
              <a:t>2</a:t>
            </a:r>
            <a:r>
              <a:rPr lang="es-MX" sz="1200"/>
              <a:t>: 5, valor</a:t>
            </a:r>
            <a:r>
              <a:rPr lang="es-MX" sz="1200" baseline="-25000"/>
              <a:t>2</a:t>
            </a:r>
            <a:r>
              <a:rPr lang="es-MX" sz="1200"/>
              <a:t>/peso</a:t>
            </a:r>
            <a:r>
              <a:rPr lang="es-MX" sz="1200" baseline="-25000"/>
              <a:t>2</a:t>
            </a:r>
            <a:r>
              <a:rPr lang="es-MX" sz="1200"/>
              <a:t> = $6</a:t>
            </a:r>
          </a:p>
          <a:p>
            <a:r>
              <a:rPr lang="es-MX" sz="1200"/>
              <a:t>Objeto</a:t>
            </a:r>
            <a:r>
              <a:rPr lang="es-MX" sz="1200" baseline="-25000"/>
              <a:t>3</a:t>
            </a:r>
            <a:r>
              <a:rPr lang="es-MX" sz="1200"/>
              <a:t>, valor</a:t>
            </a:r>
            <a:r>
              <a:rPr lang="es-MX" sz="1200" baseline="-25000"/>
              <a:t>3</a:t>
            </a:r>
            <a:r>
              <a:rPr lang="es-MX" sz="1200"/>
              <a:t>: $50, peso</a:t>
            </a:r>
            <a:r>
              <a:rPr lang="es-MX" sz="1200" baseline="-25000"/>
              <a:t>3</a:t>
            </a:r>
            <a:r>
              <a:rPr lang="es-MX" sz="1200"/>
              <a:t>: 10, valor</a:t>
            </a:r>
            <a:r>
              <a:rPr lang="es-MX" sz="1200" baseline="-25000"/>
              <a:t>3</a:t>
            </a:r>
            <a:r>
              <a:rPr lang="es-MX" sz="1200"/>
              <a:t>/peso</a:t>
            </a:r>
            <a:r>
              <a:rPr lang="es-MX" sz="1200" baseline="-25000"/>
              <a:t>3</a:t>
            </a:r>
            <a:r>
              <a:rPr lang="es-MX" sz="1200"/>
              <a:t> = $5</a:t>
            </a:r>
          </a:p>
          <a:p>
            <a:r>
              <a:rPr lang="es-MX" sz="1200"/>
              <a:t>Objeto</a:t>
            </a:r>
            <a:r>
              <a:rPr lang="es-MX" sz="1200" baseline="-25000"/>
              <a:t>4</a:t>
            </a:r>
            <a:r>
              <a:rPr lang="es-MX" sz="1200"/>
              <a:t>, valor</a:t>
            </a:r>
            <a:r>
              <a:rPr lang="es-MX" sz="1200" baseline="-25000"/>
              <a:t>4</a:t>
            </a:r>
            <a:r>
              <a:rPr lang="es-MX" sz="1200"/>
              <a:t>: $10, peso</a:t>
            </a:r>
            <a:r>
              <a:rPr lang="es-MX" sz="1200" baseline="-25000"/>
              <a:t>4</a:t>
            </a:r>
            <a:r>
              <a:rPr lang="es-MX" sz="1200"/>
              <a:t>: 5, valor</a:t>
            </a:r>
            <a:r>
              <a:rPr lang="es-MX" sz="1200" baseline="-25000"/>
              <a:t>4</a:t>
            </a:r>
            <a:r>
              <a:rPr lang="es-MX" sz="1200"/>
              <a:t>/peso</a:t>
            </a:r>
            <a:r>
              <a:rPr lang="es-MX" sz="1200" baseline="-25000"/>
              <a:t>4</a:t>
            </a:r>
            <a:r>
              <a:rPr lang="es-MX" sz="1200"/>
              <a:t> = $2</a:t>
            </a:r>
            <a:endParaRPr lang="es-MX"/>
          </a:p>
        </p:txBody>
      </p:sp>
      <p:sp>
        <p:nvSpPr>
          <p:cNvPr id="332804" name="Oval 4"/>
          <p:cNvSpPr>
            <a:spLocks noChangeArrowheads="1"/>
          </p:cNvSpPr>
          <p:nvPr/>
        </p:nvSpPr>
        <p:spPr bwMode="auto">
          <a:xfrm>
            <a:off x="4038600" y="2057400"/>
            <a:ext cx="10668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6248400" y="2133600"/>
            <a:ext cx="27114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/>
              <a:t>Valor óptimo = $90</a:t>
            </a:r>
          </a:p>
        </p:txBody>
      </p:sp>
      <p:sp>
        <p:nvSpPr>
          <p:cNvPr id="332806" name="Oval 6"/>
          <p:cNvSpPr>
            <a:spLocks noChangeArrowheads="1"/>
          </p:cNvSpPr>
          <p:nvPr/>
        </p:nvSpPr>
        <p:spPr bwMode="auto">
          <a:xfrm>
            <a:off x="2895600" y="28956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32807" name="Line 7"/>
          <p:cNvSpPr>
            <a:spLocks noChangeShapeType="1"/>
          </p:cNvSpPr>
          <p:nvPr/>
        </p:nvSpPr>
        <p:spPr bwMode="auto">
          <a:xfrm flipV="1">
            <a:off x="35814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2914650" y="24066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obj1</a:t>
            </a:r>
          </a:p>
        </p:txBody>
      </p:sp>
      <p:sp>
        <p:nvSpPr>
          <p:cNvPr id="332809" name="Oval 9"/>
          <p:cNvSpPr>
            <a:spLocks noChangeArrowheads="1"/>
          </p:cNvSpPr>
          <p:nvPr/>
        </p:nvSpPr>
        <p:spPr bwMode="auto">
          <a:xfrm>
            <a:off x="6477000" y="2895600"/>
            <a:ext cx="1143000" cy="8382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$0</a:t>
            </a:r>
          </a:p>
          <a:p>
            <a:pPr algn="ctr"/>
            <a:r>
              <a:rPr lang="es-MX" sz="1400" i="1"/>
              <a:t>Pa = 0</a:t>
            </a:r>
          </a:p>
          <a:p>
            <a:pPr algn="ctr"/>
            <a:r>
              <a:rPr lang="es-MX" sz="1400" i="1"/>
              <a:t>Vp = $82</a:t>
            </a:r>
            <a:endParaRPr lang="es-MX"/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>
            <a:off x="51054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1" name="Oval 11"/>
          <p:cNvSpPr>
            <a:spLocks noChangeArrowheads="1"/>
          </p:cNvSpPr>
          <p:nvPr/>
        </p:nvSpPr>
        <p:spPr bwMode="auto">
          <a:xfrm>
            <a:off x="1676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$70</a:t>
            </a:r>
          </a:p>
          <a:p>
            <a:pPr algn="ctr"/>
            <a:r>
              <a:rPr lang="es-MX" sz="1400" i="1"/>
              <a:t>Pa = 7</a:t>
            </a:r>
          </a:p>
          <a:p>
            <a:pPr algn="ctr"/>
            <a:r>
              <a:rPr lang="es-MX" sz="1400" i="1"/>
              <a:t>Vp = $115</a:t>
            </a:r>
            <a:endParaRPr lang="es-MX"/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 flipV="1">
            <a:off x="2419350" y="3505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3" name="Text Box 13"/>
          <p:cNvSpPr txBox="1">
            <a:spLocks noChangeArrowheads="1"/>
          </p:cNvSpPr>
          <p:nvPr/>
        </p:nvSpPr>
        <p:spPr bwMode="auto">
          <a:xfrm>
            <a:off x="1752600" y="324485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obj2</a:t>
            </a:r>
          </a:p>
        </p:txBody>
      </p:sp>
      <p:sp>
        <p:nvSpPr>
          <p:cNvPr id="332814" name="Oval 14"/>
          <p:cNvSpPr>
            <a:spLocks noChangeArrowheads="1"/>
          </p:cNvSpPr>
          <p:nvPr/>
        </p:nvSpPr>
        <p:spPr bwMode="auto">
          <a:xfrm>
            <a:off x="3581400" y="3733800"/>
            <a:ext cx="1143000" cy="838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400" i="1"/>
              <a:t>Va = $40</a:t>
            </a:r>
          </a:p>
          <a:p>
            <a:pPr algn="ctr"/>
            <a:r>
              <a:rPr lang="es-MX" sz="1400" i="1"/>
              <a:t>Pa = 2</a:t>
            </a:r>
          </a:p>
          <a:p>
            <a:pPr algn="ctr"/>
            <a:r>
              <a:rPr lang="es-MX" sz="1400" i="1"/>
              <a:t>Vp = $98</a:t>
            </a:r>
            <a:endParaRPr lang="es-MX"/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auto">
          <a:xfrm>
            <a:off x="39624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2816" name="Group 16"/>
          <p:cNvGrpSpPr>
            <a:grpSpLocks/>
          </p:cNvGrpSpPr>
          <p:nvPr/>
        </p:nvGrpSpPr>
        <p:grpSpPr bwMode="auto">
          <a:xfrm>
            <a:off x="476250" y="4419600"/>
            <a:ext cx="1352550" cy="1219200"/>
            <a:chOff x="300" y="2784"/>
            <a:chExt cx="852" cy="768"/>
          </a:xfrm>
        </p:grpSpPr>
        <p:sp>
          <p:nvSpPr>
            <p:cNvPr id="332817" name="Oval 17"/>
            <p:cNvSpPr>
              <a:spLocks noChangeArrowheads="1"/>
            </p:cNvSpPr>
            <p:nvPr/>
          </p:nvSpPr>
          <p:spPr bwMode="auto">
            <a:xfrm>
              <a:off x="30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$120</a:t>
              </a:r>
            </a:p>
            <a:p>
              <a:pPr algn="ctr"/>
              <a:r>
                <a:rPr lang="es-MX" sz="1400" i="1"/>
                <a:t>Pa = 17</a:t>
              </a:r>
            </a:p>
            <a:p>
              <a:pPr algn="ctr"/>
              <a:r>
                <a:rPr lang="es-MX" sz="1400" i="1"/>
                <a:t>Vp = $0</a:t>
              </a:r>
              <a:endParaRPr lang="es-MX"/>
            </a:p>
          </p:txBody>
        </p:sp>
        <p:sp>
          <p:nvSpPr>
            <p:cNvPr id="332818" name="Line 18"/>
            <p:cNvSpPr>
              <a:spLocks noChangeShapeType="1"/>
            </p:cNvSpPr>
            <p:nvPr/>
          </p:nvSpPr>
          <p:spPr bwMode="auto">
            <a:xfrm flipV="1">
              <a:off x="816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2819" name="Text Box 19"/>
          <p:cNvSpPr txBox="1">
            <a:spLocks noChangeArrowheads="1"/>
          </p:cNvSpPr>
          <p:nvPr/>
        </p:nvSpPr>
        <p:spPr bwMode="auto">
          <a:xfrm>
            <a:off x="533400" y="426720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600">
                <a:latin typeface="Arial Narrow" charset="0"/>
              </a:rPr>
              <a:t>Incluir a obj3</a:t>
            </a:r>
          </a:p>
        </p:txBody>
      </p:sp>
      <p:grpSp>
        <p:nvGrpSpPr>
          <p:cNvPr id="332820" name="Group 20"/>
          <p:cNvGrpSpPr>
            <a:grpSpLocks/>
          </p:cNvGrpSpPr>
          <p:nvPr/>
        </p:nvGrpSpPr>
        <p:grpSpPr bwMode="auto">
          <a:xfrm>
            <a:off x="2057400" y="4572000"/>
            <a:ext cx="1143000" cy="1066800"/>
            <a:chOff x="1296" y="2880"/>
            <a:chExt cx="720" cy="672"/>
          </a:xfrm>
        </p:grpSpPr>
        <p:sp>
          <p:nvSpPr>
            <p:cNvPr id="332821" name="Oval 21"/>
            <p:cNvSpPr>
              <a:spLocks noChangeArrowheads="1"/>
            </p:cNvSpPr>
            <p:nvPr/>
          </p:nvSpPr>
          <p:spPr bwMode="auto">
            <a:xfrm>
              <a:off x="1296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$70</a:t>
              </a:r>
            </a:p>
            <a:p>
              <a:pPr algn="ctr"/>
              <a:r>
                <a:rPr lang="es-MX" sz="1400" i="1"/>
                <a:t>Pa = 7</a:t>
              </a:r>
            </a:p>
            <a:p>
              <a:pPr algn="ctr"/>
              <a:r>
                <a:rPr lang="es-MX" sz="1400" i="1"/>
                <a:t>Vp = $80</a:t>
              </a:r>
              <a:endParaRPr lang="es-MX"/>
            </a:p>
          </p:txBody>
        </p:sp>
        <p:sp>
          <p:nvSpPr>
            <p:cNvPr id="332822" name="Line 22"/>
            <p:cNvSpPr>
              <a:spLocks noChangeShapeType="1"/>
            </p:cNvSpPr>
            <p:nvPr/>
          </p:nvSpPr>
          <p:spPr bwMode="auto">
            <a:xfrm>
              <a:off x="1440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23" name="Group 23"/>
          <p:cNvGrpSpPr>
            <a:grpSpLocks/>
          </p:cNvGrpSpPr>
          <p:nvPr/>
        </p:nvGrpSpPr>
        <p:grpSpPr bwMode="auto">
          <a:xfrm>
            <a:off x="4572000" y="4419600"/>
            <a:ext cx="1143000" cy="1219200"/>
            <a:chOff x="2880" y="2784"/>
            <a:chExt cx="720" cy="768"/>
          </a:xfrm>
        </p:grpSpPr>
        <p:sp>
          <p:nvSpPr>
            <p:cNvPr id="332824" name="Oval 24"/>
            <p:cNvSpPr>
              <a:spLocks noChangeArrowheads="1"/>
            </p:cNvSpPr>
            <p:nvPr/>
          </p:nvSpPr>
          <p:spPr bwMode="auto">
            <a:xfrm>
              <a:off x="2880" y="3024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$40</a:t>
              </a:r>
            </a:p>
            <a:p>
              <a:pPr algn="ctr"/>
              <a:r>
                <a:rPr lang="es-MX" sz="1400" i="1"/>
                <a:t>Pa = 2</a:t>
              </a:r>
            </a:p>
            <a:p>
              <a:pPr algn="ctr"/>
              <a:r>
                <a:rPr lang="es-MX" sz="1400" i="1"/>
                <a:t>Vp = $50</a:t>
              </a:r>
              <a:endParaRPr lang="es-MX"/>
            </a:p>
          </p:txBody>
        </p:sp>
        <p:sp>
          <p:nvSpPr>
            <p:cNvPr id="332825" name="Line 25"/>
            <p:cNvSpPr>
              <a:spLocks noChangeShapeType="1"/>
            </p:cNvSpPr>
            <p:nvPr/>
          </p:nvSpPr>
          <p:spPr bwMode="auto">
            <a:xfrm>
              <a:off x="2880" y="278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27" name="Group 27"/>
          <p:cNvGrpSpPr>
            <a:grpSpLocks/>
          </p:cNvGrpSpPr>
          <p:nvPr/>
        </p:nvGrpSpPr>
        <p:grpSpPr bwMode="auto">
          <a:xfrm>
            <a:off x="3352800" y="4572000"/>
            <a:ext cx="1143000" cy="1066800"/>
            <a:chOff x="2112" y="2880"/>
            <a:chExt cx="720" cy="672"/>
          </a:xfrm>
        </p:grpSpPr>
        <p:sp>
          <p:nvSpPr>
            <p:cNvPr id="332828" name="Oval 28"/>
            <p:cNvSpPr>
              <a:spLocks noChangeArrowheads="1"/>
            </p:cNvSpPr>
            <p:nvPr/>
          </p:nvSpPr>
          <p:spPr bwMode="auto">
            <a:xfrm>
              <a:off x="2112" y="3024"/>
              <a:ext cx="720" cy="528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$90</a:t>
              </a:r>
            </a:p>
            <a:p>
              <a:pPr algn="ctr"/>
              <a:r>
                <a:rPr lang="es-MX" sz="1400" i="1"/>
                <a:t>Pa = 12</a:t>
              </a:r>
            </a:p>
            <a:p>
              <a:pPr algn="ctr"/>
              <a:r>
                <a:rPr lang="es-MX" sz="1400" i="1"/>
                <a:t>Vp = $98</a:t>
              </a:r>
              <a:endParaRPr lang="es-MX"/>
            </a:p>
          </p:txBody>
        </p:sp>
        <p:sp>
          <p:nvSpPr>
            <p:cNvPr id="332829" name="Line 29"/>
            <p:cNvSpPr>
              <a:spLocks noChangeShapeType="1"/>
            </p:cNvSpPr>
            <p:nvPr/>
          </p:nvSpPr>
          <p:spPr bwMode="auto">
            <a:xfrm>
              <a:off x="2544" y="2880"/>
              <a:ext cx="0" cy="14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31" name="Group 31"/>
          <p:cNvGrpSpPr>
            <a:grpSpLocks/>
          </p:cNvGrpSpPr>
          <p:nvPr/>
        </p:nvGrpSpPr>
        <p:grpSpPr bwMode="auto">
          <a:xfrm>
            <a:off x="3505200" y="5638800"/>
            <a:ext cx="1143000" cy="1066800"/>
            <a:chOff x="2208" y="3552"/>
            <a:chExt cx="720" cy="672"/>
          </a:xfrm>
        </p:grpSpPr>
        <p:sp>
          <p:nvSpPr>
            <p:cNvPr id="332832" name="Oval 32"/>
            <p:cNvSpPr>
              <a:spLocks noChangeArrowheads="1"/>
            </p:cNvSpPr>
            <p:nvPr/>
          </p:nvSpPr>
          <p:spPr bwMode="auto">
            <a:xfrm>
              <a:off x="2208" y="3696"/>
              <a:ext cx="720" cy="52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$100</a:t>
              </a:r>
            </a:p>
            <a:p>
              <a:pPr algn="ctr"/>
              <a:r>
                <a:rPr lang="es-MX" sz="1400" i="1"/>
                <a:t>Pa = 17</a:t>
              </a:r>
            </a:p>
            <a:p>
              <a:pPr algn="ctr"/>
              <a:r>
                <a:rPr lang="es-MX" sz="1400" i="1"/>
                <a:t>Vp = $0</a:t>
              </a:r>
              <a:endParaRPr lang="es-MX"/>
            </a:p>
          </p:txBody>
        </p:sp>
        <p:sp>
          <p:nvSpPr>
            <p:cNvPr id="332833" name="Line 33"/>
            <p:cNvSpPr>
              <a:spLocks noChangeShapeType="1"/>
            </p:cNvSpPr>
            <p:nvPr/>
          </p:nvSpPr>
          <p:spPr bwMode="auto">
            <a:xfrm>
              <a:off x="2496" y="35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834" name="Group 34"/>
          <p:cNvGrpSpPr>
            <a:grpSpLocks/>
          </p:cNvGrpSpPr>
          <p:nvPr/>
        </p:nvGrpSpPr>
        <p:grpSpPr bwMode="auto">
          <a:xfrm>
            <a:off x="4267200" y="5562600"/>
            <a:ext cx="1676400" cy="1143000"/>
            <a:chOff x="2688" y="3504"/>
            <a:chExt cx="1056" cy="720"/>
          </a:xfrm>
        </p:grpSpPr>
        <p:sp>
          <p:nvSpPr>
            <p:cNvPr id="332835" name="Oval 35"/>
            <p:cNvSpPr>
              <a:spLocks noChangeArrowheads="1"/>
            </p:cNvSpPr>
            <p:nvPr/>
          </p:nvSpPr>
          <p:spPr bwMode="auto">
            <a:xfrm>
              <a:off x="3024" y="3696"/>
              <a:ext cx="720" cy="52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400" i="1"/>
                <a:t>Va = $90</a:t>
              </a:r>
            </a:p>
            <a:p>
              <a:pPr algn="ctr"/>
              <a:r>
                <a:rPr lang="es-MX" sz="1400" i="1"/>
                <a:t>Pa = 12</a:t>
              </a:r>
            </a:p>
            <a:p>
              <a:pPr algn="ctr"/>
              <a:r>
                <a:rPr lang="es-MX" sz="1400" i="1"/>
                <a:t>Vp = $90</a:t>
              </a:r>
              <a:endParaRPr lang="es-MX"/>
            </a:p>
          </p:txBody>
        </p:sp>
        <p:sp>
          <p:nvSpPr>
            <p:cNvPr id="332836" name="Line 36"/>
            <p:cNvSpPr>
              <a:spLocks noChangeShapeType="1"/>
            </p:cNvSpPr>
            <p:nvPr/>
          </p:nvSpPr>
          <p:spPr bwMode="auto">
            <a:xfrm>
              <a:off x="2688" y="3504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2837" name="Text Box 37"/>
          <p:cNvSpPr txBox="1">
            <a:spLocks noChangeArrowheads="1"/>
          </p:cNvSpPr>
          <p:nvPr/>
        </p:nvSpPr>
        <p:spPr bwMode="auto">
          <a:xfrm>
            <a:off x="6567488" y="4460875"/>
            <a:ext cx="234791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3600">
                <a:solidFill>
                  <a:srgbClr val="CC0000"/>
                </a:solidFill>
                <a:latin typeface="Arial Narrow" charset="0"/>
              </a:rPr>
              <a:t>Solución que</a:t>
            </a:r>
          </a:p>
          <a:p>
            <a:r>
              <a:rPr lang="es-MX" sz="3600">
                <a:solidFill>
                  <a:srgbClr val="CC0000"/>
                </a:solidFill>
                <a:latin typeface="Arial Narrow" charset="0"/>
              </a:rPr>
              <a:t>requirió sólo</a:t>
            </a:r>
          </a:p>
          <a:p>
            <a:r>
              <a:rPr lang="es-MX" sz="3600">
                <a:solidFill>
                  <a:srgbClr val="CC0000"/>
                </a:solidFill>
                <a:latin typeface="Arial Narrow" charset="0"/>
              </a:rPr>
              <a:t>11 nodos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3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/>
              <a:t>Diseño de algoritmos con Branch and bound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077200" cy="4114800"/>
          </a:xfrm>
        </p:spPr>
        <p:txBody>
          <a:bodyPr/>
          <a:lstStyle/>
          <a:p>
            <a:r>
              <a:rPr lang="es-MX"/>
              <a:t>Decidir de qué manera se conforma el árbol de búsqueda de soluciones.</a:t>
            </a:r>
          </a:p>
          <a:p>
            <a:r>
              <a:rPr lang="es-MX"/>
              <a:t>Sobre el árbol, se aplicará una búsqueda en anchura (</a:t>
            </a:r>
            <a:r>
              <a:rPr lang="es-MX" i="1"/>
              <a:t>breadth-first</a:t>
            </a:r>
            <a:r>
              <a:rPr lang="es-MX"/>
              <a:t>), pero considerando prioridades en los nodos que se visitan (</a:t>
            </a:r>
            <a:r>
              <a:rPr lang="es-MX" i="1"/>
              <a:t>best-first</a:t>
            </a:r>
            <a:r>
              <a:rPr lang="es-MX"/>
              <a:t>).</a:t>
            </a:r>
          </a:p>
          <a:p>
            <a:r>
              <a:rPr lang="es-MX"/>
              <a:t>El criterio de selección de nodos, se basa en un </a:t>
            </a:r>
            <a:r>
              <a:rPr lang="es-MX" b="1"/>
              <a:t>valor óptimo posible</a:t>
            </a:r>
            <a:r>
              <a:rPr lang="es-MX"/>
              <a:t> (bound), con el que se toman decisiones para hacer las podas en el árbol.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Implementación </a:t>
            </a:r>
            <a:br>
              <a:rPr lang="es-MX" sz="4000"/>
            </a:br>
            <a:r>
              <a:rPr lang="es-MX" sz="4000"/>
              <a:t>del algoritmo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r>
              <a:rPr lang="es-MX" sz="2800"/>
              <a:t>Tomando como base el algoritmo del recorrido nivel por nivel, se utilizará una </a:t>
            </a:r>
            <a:r>
              <a:rPr lang="es-MX" sz="2800" b="1"/>
              <a:t>cola priorizada</a:t>
            </a:r>
            <a:r>
              <a:rPr lang="es-MX" sz="2800"/>
              <a:t> en vez de una fila…</a:t>
            </a:r>
          </a:p>
          <a:p>
            <a:r>
              <a:rPr lang="es-MX" sz="2800"/>
              <a:t>La prioridad la tendrá el nodo con mayor valor posible a acumular…</a:t>
            </a:r>
          </a:p>
          <a:p>
            <a:r>
              <a:rPr lang="es-MX" sz="2800"/>
              <a:t>El algoritmo se adapta al contexto del problema, considerando la formación de nodos, y su inserción y eliminación de la cola priorizada. </a:t>
            </a:r>
          </a:p>
          <a:p>
            <a:r>
              <a:rPr lang="es-MX" sz="2800"/>
              <a:t>Los nodos sólo guardan los siguientes valores de información: nivel, valor acumulado, peso acumulado y valor posible a acumular… (no hay necesidad de tener apuntadores).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El problema del viajero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r>
              <a:rPr lang="es-MX"/>
              <a:t>Este problema fue resuelto con la Programación dinámica, obteniendo un algoritmo de orden</a:t>
            </a:r>
            <a:r>
              <a:rPr lang="es-MX" b="1"/>
              <a:t> O(n</a:t>
            </a:r>
            <a:r>
              <a:rPr lang="es-MX" b="1" baseline="30000"/>
              <a:t>2</a:t>
            </a:r>
            <a:r>
              <a:rPr lang="es-MX" b="1"/>
              <a:t>2</a:t>
            </a:r>
            <a:r>
              <a:rPr lang="es-MX" b="1" baseline="30000"/>
              <a:t>n</a:t>
            </a:r>
            <a:r>
              <a:rPr lang="es-MX" b="1"/>
              <a:t>)</a:t>
            </a:r>
            <a:r>
              <a:rPr lang="es-MX"/>
              <a:t>…</a:t>
            </a:r>
          </a:p>
          <a:p>
            <a:r>
              <a:rPr lang="es-MX"/>
              <a:t>Para una ‘n’ grande, el algoritmo es ineficiente…</a:t>
            </a:r>
          </a:p>
          <a:p>
            <a:r>
              <a:rPr lang="es-MX"/>
              <a:t>Con Backtracking, se resolvió el problema de los ciclos Hamiltonianos, que indirectamente, resuelve el problema del viajero…</a:t>
            </a:r>
          </a:p>
          <a:p>
            <a:r>
              <a:rPr lang="es-MX"/>
              <a:t>Sin embargo, también puede llegar a tener un comportamiento exponencial o peor…</a:t>
            </a:r>
          </a:p>
          <a:p>
            <a:r>
              <a:rPr lang="es-MX"/>
              <a:t>Branch and bound se adapta para solucionarlo...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El problema del viajero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r>
              <a:rPr lang="es-MX" i="1"/>
              <a:t>Recordando:</a:t>
            </a:r>
            <a:r>
              <a:rPr lang="es-MX"/>
              <a:t> Ciclo en el grafo en el que TODOS los vértices del grafo se visitan sólo una vez al menor costo.</a:t>
            </a:r>
          </a:p>
          <a:p>
            <a:r>
              <a:rPr lang="es-MX"/>
              <a:t>Árbol de búsqueda de soluciones:</a:t>
            </a:r>
          </a:p>
          <a:p>
            <a:pPr lvl="1"/>
            <a:r>
              <a:rPr lang="es-MX" sz="2400"/>
              <a:t>La raíz del árbol (nivel 0) es el vértice de inicio del ciclo.</a:t>
            </a:r>
          </a:p>
          <a:p>
            <a:pPr lvl="1"/>
            <a:r>
              <a:rPr lang="es-MX" sz="2400"/>
              <a:t>En el nivel 1 se consideran TODOS los vértices menos el inicial.</a:t>
            </a:r>
          </a:p>
          <a:p>
            <a:pPr lvl="1"/>
            <a:r>
              <a:rPr lang="es-MX" sz="2400"/>
              <a:t>En el nivel 2 se consideran TODOS los vértices menos los 2 que ya fueron visitados.</a:t>
            </a:r>
          </a:p>
          <a:p>
            <a:pPr lvl="1"/>
            <a:r>
              <a:rPr lang="es-MX" sz="2400"/>
              <a:t>Y así sucesivamente hasta el nivel ‘n-1’  que incluirá al vértice que no ha sido visitado.</a:t>
            </a:r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</a:t>
            </a:r>
          </a:p>
        </p:txBody>
      </p:sp>
      <p:sp>
        <p:nvSpPr>
          <p:cNvPr id="336900" name="Oval 4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</p:txBody>
      </p:sp>
      <p:sp>
        <p:nvSpPr>
          <p:cNvPr id="336901" name="Oval 5"/>
          <p:cNvSpPr>
            <a:spLocks noChangeArrowheads="1"/>
          </p:cNvSpPr>
          <p:nvPr/>
        </p:nvSpPr>
        <p:spPr bwMode="auto">
          <a:xfrm>
            <a:off x="2438400" y="2895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1,2</a:t>
            </a:r>
          </a:p>
        </p:txBody>
      </p:sp>
      <p:sp>
        <p:nvSpPr>
          <p:cNvPr id="336902" name="Oval 6"/>
          <p:cNvSpPr>
            <a:spLocks noChangeArrowheads="1"/>
          </p:cNvSpPr>
          <p:nvPr/>
        </p:nvSpPr>
        <p:spPr bwMode="auto">
          <a:xfrm>
            <a:off x="3657600" y="2895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1,3</a:t>
            </a:r>
          </a:p>
        </p:txBody>
      </p:sp>
      <p:sp>
        <p:nvSpPr>
          <p:cNvPr id="336903" name="Oval 7"/>
          <p:cNvSpPr>
            <a:spLocks noChangeArrowheads="1"/>
          </p:cNvSpPr>
          <p:nvPr/>
        </p:nvSpPr>
        <p:spPr bwMode="auto">
          <a:xfrm>
            <a:off x="4876800" y="2895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1,4</a:t>
            </a:r>
          </a:p>
        </p:txBody>
      </p:sp>
      <p:sp>
        <p:nvSpPr>
          <p:cNvPr id="336904" name="Oval 8"/>
          <p:cNvSpPr>
            <a:spLocks noChangeArrowheads="1"/>
          </p:cNvSpPr>
          <p:nvPr/>
        </p:nvSpPr>
        <p:spPr bwMode="auto">
          <a:xfrm>
            <a:off x="6096000" y="2895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1,5</a:t>
            </a:r>
          </a:p>
        </p:txBody>
      </p:sp>
      <p:sp>
        <p:nvSpPr>
          <p:cNvPr id="336905" name="Oval 9"/>
          <p:cNvSpPr>
            <a:spLocks noChangeArrowheads="1"/>
          </p:cNvSpPr>
          <p:nvPr/>
        </p:nvSpPr>
        <p:spPr bwMode="auto">
          <a:xfrm>
            <a:off x="1295400" y="38100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1,2,3</a:t>
            </a:r>
          </a:p>
        </p:txBody>
      </p:sp>
      <p:sp>
        <p:nvSpPr>
          <p:cNvPr id="336906" name="Oval 10"/>
          <p:cNvSpPr>
            <a:spLocks noChangeArrowheads="1"/>
          </p:cNvSpPr>
          <p:nvPr/>
        </p:nvSpPr>
        <p:spPr bwMode="auto">
          <a:xfrm>
            <a:off x="2438400" y="38100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1,2,4</a:t>
            </a:r>
          </a:p>
        </p:txBody>
      </p:sp>
      <p:sp>
        <p:nvSpPr>
          <p:cNvPr id="336907" name="Oval 11"/>
          <p:cNvSpPr>
            <a:spLocks noChangeArrowheads="1"/>
          </p:cNvSpPr>
          <p:nvPr/>
        </p:nvSpPr>
        <p:spPr bwMode="auto">
          <a:xfrm>
            <a:off x="3581400" y="38100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1,2,5</a:t>
            </a:r>
          </a:p>
        </p:txBody>
      </p:sp>
      <p:sp>
        <p:nvSpPr>
          <p:cNvPr id="336908" name="Oval 12"/>
          <p:cNvSpPr>
            <a:spLocks noChangeArrowheads="1"/>
          </p:cNvSpPr>
          <p:nvPr/>
        </p:nvSpPr>
        <p:spPr bwMode="auto">
          <a:xfrm>
            <a:off x="762000" y="4800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1,2,3,4,5,1</a:t>
            </a:r>
          </a:p>
        </p:txBody>
      </p:sp>
      <p:sp>
        <p:nvSpPr>
          <p:cNvPr id="336909" name="Oval 13"/>
          <p:cNvSpPr>
            <a:spLocks noChangeArrowheads="1"/>
          </p:cNvSpPr>
          <p:nvPr/>
        </p:nvSpPr>
        <p:spPr bwMode="auto">
          <a:xfrm>
            <a:off x="1905000" y="4800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1,2,3,5,4,1</a:t>
            </a:r>
          </a:p>
        </p:txBody>
      </p:sp>
      <p:sp>
        <p:nvSpPr>
          <p:cNvPr id="336910" name="Line 14"/>
          <p:cNvSpPr>
            <a:spLocks noChangeShapeType="1"/>
          </p:cNvSpPr>
          <p:nvPr/>
        </p:nvSpPr>
        <p:spPr bwMode="auto">
          <a:xfrm flipH="1">
            <a:off x="3200400" y="2590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1" name="Line 15"/>
          <p:cNvSpPr>
            <a:spLocks noChangeShapeType="1"/>
          </p:cNvSpPr>
          <p:nvPr/>
        </p:nvSpPr>
        <p:spPr bwMode="auto">
          <a:xfrm flipH="1">
            <a:off x="4267200" y="2743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2" name="Line 16"/>
          <p:cNvSpPr>
            <a:spLocks noChangeShapeType="1"/>
          </p:cNvSpPr>
          <p:nvPr/>
        </p:nvSpPr>
        <p:spPr bwMode="auto">
          <a:xfrm>
            <a:off x="5029200" y="2667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3" name="Line 17"/>
          <p:cNvSpPr>
            <a:spLocks noChangeShapeType="1"/>
          </p:cNvSpPr>
          <p:nvPr/>
        </p:nvSpPr>
        <p:spPr bwMode="auto">
          <a:xfrm>
            <a:off x="5181600" y="2514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 flipH="1">
            <a:off x="19050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>
            <a:off x="28956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6" name="Line 20"/>
          <p:cNvSpPr>
            <a:spLocks noChangeShapeType="1"/>
          </p:cNvSpPr>
          <p:nvPr/>
        </p:nvSpPr>
        <p:spPr bwMode="auto">
          <a:xfrm>
            <a:off x="3276600" y="3429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7" name="Line 21"/>
          <p:cNvSpPr>
            <a:spLocks noChangeShapeType="1"/>
          </p:cNvSpPr>
          <p:nvPr/>
        </p:nvSpPr>
        <p:spPr bwMode="auto">
          <a:xfrm flipH="1">
            <a:off x="1295400" y="4419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8" name="Line 22"/>
          <p:cNvSpPr>
            <a:spLocks noChangeShapeType="1"/>
          </p:cNvSpPr>
          <p:nvPr/>
        </p:nvSpPr>
        <p:spPr bwMode="auto">
          <a:xfrm>
            <a:off x="1981200" y="4419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9" name="Line 23"/>
          <p:cNvSpPr>
            <a:spLocks noChangeShapeType="1"/>
          </p:cNvSpPr>
          <p:nvPr/>
        </p:nvSpPr>
        <p:spPr bwMode="auto">
          <a:xfrm flipH="1">
            <a:off x="2743200" y="4419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0" name="Line 24"/>
          <p:cNvSpPr>
            <a:spLocks noChangeShapeType="1"/>
          </p:cNvSpPr>
          <p:nvPr/>
        </p:nvSpPr>
        <p:spPr bwMode="auto">
          <a:xfrm>
            <a:off x="3124200" y="4419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1" name="Line 25"/>
          <p:cNvSpPr>
            <a:spLocks noChangeShapeType="1"/>
          </p:cNvSpPr>
          <p:nvPr/>
        </p:nvSpPr>
        <p:spPr bwMode="auto">
          <a:xfrm flipH="1">
            <a:off x="3886200" y="4419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>
            <a:off x="4267200" y="4419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3" name="Line 27"/>
          <p:cNvSpPr>
            <a:spLocks noChangeShapeType="1"/>
          </p:cNvSpPr>
          <p:nvPr/>
        </p:nvSpPr>
        <p:spPr bwMode="auto">
          <a:xfrm flipH="1">
            <a:off x="3962400" y="3505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4" name="Line 28"/>
          <p:cNvSpPr>
            <a:spLocks noChangeShapeType="1"/>
          </p:cNvSpPr>
          <p:nvPr/>
        </p:nvSpPr>
        <p:spPr bwMode="auto">
          <a:xfrm>
            <a:off x="4343400" y="3505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5" name="Line 29"/>
          <p:cNvSpPr>
            <a:spLocks noChangeShapeType="1"/>
          </p:cNvSpPr>
          <p:nvPr/>
        </p:nvSpPr>
        <p:spPr bwMode="auto">
          <a:xfrm>
            <a:off x="41910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6" name="Line 30"/>
          <p:cNvSpPr>
            <a:spLocks noChangeShapeType="1"/>
          </p:cNvSpPr>
          <p:nvPr/>
        </p:nvSpPr>
        <p:spPr bwMode="auto">
          <a:xfrm flipH="1">
            <a:off x="5181600" y="3505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7" name="Line 31"/>
          <p:cNvSpPr>
            <a:spLocks noChangeShapeType="1"/>
          </p:cNvSpPr>
          <p:nvPr/>
        </p:nvSpPr>
        <p:spPr bwMode="auto">
          <a:xfrm>
            <a:off x="5562600" y="3505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8" name="Line 32"/>
          <p:cNvSpPr>
            <a:spLocks noChangeShapeType="1"/>
          </p:cNvSpPr>
          <p:nvPr/>
        </p:nvSpPr>
        <p:spPr bwMode="auto">
          <a:xfrm>
            <a:off x="54102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9" name="Line 33"/>
          <p:cNvSpPr>
            <a:spLocks noChangeShapeType="1"/>
          </p:cNvSpPr>
          <p:nvPr/>
        </p:nvSpPr>
        <p:spPr bwMode="auto">
          <a:xfrm flipH="1">
            <a:off x="6400800" y="3505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0" name="Line 34"/>
          <p:cNvSpPr>
            <a:spLocks noChangeShapeType="1"/>
          </p:cNvSpPr>
          <p:nvPr/>
        </p:nvSpPr>
        <p:spPr bwMode="auto">
          <a:xfrm>
            <a:off x="6781800" y="3505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1" name="Line 35"/>
          <p:cNvSpPr>
            <a:spLocks noChangeShapeType="1"/>
          </p:cNvSpPr>
          <p:nvPr/>
        </p:nvSpPr>
        <p:spPr bwMode="auto">
          <a:xfrm>
            <a:off x="66294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2" name="Text Box 36"/>
          <p:cNvSpPr txBox="1">
            <a:spLocks noChangeArrowheads="1"/>
          </p:cNvSpPr>
          <p:nvPr/>
        </p:nvSpPr>
        <p:spPr bwMode="auto">
          <a:xfrm>
            <a:off x="5165725" y="4114800"/>
            <a:ext cx="397827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s-MX" sz="3200">
                <a:latin typeface="Arial Narrow" charset="0"/>
              </a:rPr>
              <a:t>¿Cuántos vértices tiene el grafo?</a:t>
            </a:r>
          </a:p>
          <a:p>
            <a:pPr>
              <a:buFontTx/>
              <a:buChar char="•"/>
            </a:pPr>
            <a:r>
              <a:rPr lang="es-MX" sz="3200">
                <a:latin typeface="Arial Narrow" charset="0"/>
              </a:rPr>
              <a:t>¿Porqué no se requiere el último nivel en el árbol?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/>
              <a:t>Análisis del problema con Branch and bound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Criterio de selección para expandir un nodo del árbol de búsqueda de soluciones:</a:t>
            </a:r>
          </a:p>
          <a:p>
            <a:pPr lvl="1"/>
            <a:r>
              <a:rPr lang="es-MX"/>
              <a:t>Un vértice en el nivel </a:t>
            </a:r>
            <a:r>
              <a:rPr lang="es-MX" i="1">
                <a:latin typeface="Times New Roman" charset="0"/>
              </a:rPr>
              <a:t>i</a:t>
            </a:r>
            <a:r>
              <a:rPr lang="es-MX"/>
              <a:t> del árbol, debe ser adyacente al vértice en el nivel </a:t>
            </a:r>
            <a:r>
              <a:rPr lang="es-MX" i="1">
                <a:latin typeface="Times New Roman" charset="0"/>
              </a:rPr>
              <a:t>i-1</a:t>
            </a:r>
            <a:r>
              <a:rPr lang="es-MX"/>
              <a:t> del camino correspondiente en el árbol.</a:t>
            </a:r>
          </a:p>
          <a:p>
            <a:pPr lvl="1"/>
            <a:r>
              <a:rPr lang="es-MX"/>
              <a:t>Puesto que es un problema de MINIMIZACIÓN, si el costo posible a acumular al expandir el nodo </a:t>
            </a:r>
            <a:r>
              <a:rPr lang="es-MX" i="1">
                <a:latin typeface="Times New Roman" charset="0"/>
              </a:rPr>
              <a:t>i</a:t>
            </a:r>
            <a:r>
              <a:rPr lang="es-MX"/>
              <a:t>, es </a:t>
            </a:r>
            <a:r>
              <a:rPr lang="es-MX" b="1"/>
              <a:t>menor</a:t>
            </a:r>
            <a:r>
              <a:rPr lang="es-MX"/>
              <a:t> al mejor costo acumulado hasta ese momento, vale la pena expandir el nodo, si no, el camino ahí se deja de explorar...</a:t>
            </a:r>
            <a:endParaRPr lang="es-MX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/>
              <a:t>Estimación del </a:t>
            </a:r>
            <a:br>
              <a:rPr lang="es-MX" sz="3600"/>
            </a:br>
            <a:r>
              <a:rPr lang="es-MX" sz="3600"/>
              <a:t>costo posible a acumular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r>
              <a:rPr lang="es-MX" sz="2800"/>
              <a:t>Si se sabe cuáles son los vértices que faltan por visitar…</a:t>
            </a:r>
          </a:p>
          <a:p>
            <a:r>
              <a:rPr lang="es-MX" sz="2800"/>
              <a:t>Cada vértice faltante, tiene arcos de salida hacia otros vértices…</a:t>
            </a:r>
          </a:p>
          <a:p>
            <a:r>
              <a:rPr lang="es-MX" sz="2800"/>
              <a:t>El mejor costo, será el del arco que tenga el valor menor…</a:t>
            </a:r>
          </a:p>
          <a:p>
            <a:r>
              <a:rPr lang="es-MX" sz="2800"/>
              <a:t>Esta información se puede obtener del renglón correspondiente al vértice en la matriz de adyacencias (excluyendo a los valores de cero)...</a:t>
            </a:r>
          </a:p>
          <a:p>
            <a:r>
              <a:rPr lang="es-MX" sz="2800"/>
              <a:t>La sumatoria de los mejores arcos de cada vértice faltante, más el costo del camino ya acumulado, es un estimado válido para tomar decisiones respecto a las podas en el árbol..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r>
              <a:rPr lang="es-MX" sz="2800"/>
              <a:t>Dada la siguiente matriz de adyacencias, ¿cuál es el costo mínimo posible de visitar todos los nodos una sola vez?</a:t>
            </a:r>
          </a:p>
          <a:p>
            <a:endParaRPr lang="es-MX" sz="1600"/>
          </a:p>
          <a:p>
            <a:pPr>
              <a:buFontTx/>
              <a:buNone/>
            </a:pPr>
            <a:r>
              <a:rPr lang="es-MX"/>
              <a:t>		0	14	4	10	20</a:t>
            </a:r>
          </a:p>
          <a:p>
            <a:pPr>
              <a:buFontTx/>
              <a:buNone/>
            </a:pPr>
            <a:r>
              <a:rPr lang="es-MX"/>
              <a:t>		14	0	7	8	7</a:t>
            </a:r>
          </a:p>
          <a:p>
            <a:pPr>
              <a:buFontTx/>
              <a:buNone/>
            </a:pPr>
            <a:r>
              <a:rPr lang="es-MX"/>
              <a:t>		4	5	0	7	16</a:t>
            </a:r>
          </a:p>
          <a:p>
            <a:pPr>
              <a:buFontTx/>
              <a:buNone/>
            </a:pPr>
            <a:r>
              <a:rPr lang="es-MX"/>
              <a:t>		11	7	9	0	2</a:t>
            </a:r>
          </a:p>
          <a:p>
            <a:pPr>
              <a:buFontTx/>
              <a:buNone/>
            </a:pPr>
            <a:r>
              <a:rPr lang="es-MX"/>
              <a:t>		18	7	17	4	0</a:t>
            </a:r>
          </a:p>
          <a:p>
            <a:pPr>
              <a:buFontTx/>
              <a:buNone/>
            </a:pPr>
            <a:endParaRPr lang="es-MX"/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>
            <a:off x="914400" y="3200400"/>
            <a:ext cx="4572000" cy="2971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9985" name="Group 17"/>
          <p:cNvGrpSpPr>
            <a:grpSpLocks/>
          </p:cNvGrpSpPr>
          <p:nvPr/>
        </p:nvGrpSpPr>
        <p:grpSpPr bwMode="auto">
          <a:xfrm>
            <a:off x="5410200" y="3143250"/>
            <a:ext cx="3343275" cy="579438"/>
            <a:chOff x="3408" y="1980"/>
            <a:chExt cx="2106" cy="365"/>
          </a:xfrm>
        </p:grpSpPr>
        <p:sp>
          <p:nvSpPr>
            <p:cNvPr id="339973" name="Line 5"/>
            <p:cNvSpPr>
              <a:spLocks noChangeShapeType="1"/>
            </p:cNvSpPr>
            <p:nvPr/>
          </p:nvSpPr>
          <p:spPr bwMode="auto">
            <a:xfrm>
              <a:off x="3408" y="2208"/>
              <a:ext cx="62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74" name="Text Box 6"/>
            <p:cNvSpPr txBox="1">
              <a:spLocks noChangeArrowheads="1"/>
            </p:cNvSpPr>
            <p:nvPr/>
          </p:nvSpPr>
          <p:spPr bwMode="auto">
            <a:xfrm>
              <a:off x="4118" y="19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i="1"/>
                <a:t>Mínimo = 	</a:t>
              </a:r>
              <a:r>
                <a:rPr lang="es-MX" sz="3200" b="1" i="1">
                  <a:solidFill>
                    <a:srgbClr val="CC0000"/>
                  </a:solidFill>
                </a:rPr>
                <a:t>4</a:t>
              </a:r>
              <a:endParaRPr lang="es-MX" i="1"/>
            </a:p>
          </p:txBody>
        </p:sp>
      </p:grpSp>
      <p:grpSp>
        <p:nvGrpSpPr>
          <p:cNvPr id="339986" name="Group 18"/>
          <p:cNvGrpSpPr>
            <a:grpSpLocks/>
          </p:cNvGrpSpPr>
          <p:nvPr/>
        </p:nvGrpSpPr>
        <p:grpSpPr bwMode="auto">
          <a:xfrm>
            <a:off x="5419725" y="3733800"/>
            <a:ext cx="3343275" cy="579438"/>
            <a:chOff x="3414" y="2352"/>
            <a:chExt cx="2106" cy="365"/>
          </a:xfrm>
        </p:grpSpPr>
        <p:sp>
          <p:nvSpPr>
            <p:cNvPr id="339975" name="Line 7"/>
            <p:cNvSpPr>
              <a:spLocks noChangeShapeType="1"/>
            </p:cNvSpPr>
            <p:nvPr/>
          </p:nvSpPr>
          <p:spPr bwMode="auto">
            <a:xfrm>
              <a:off x="3414" y="2580"/>
              <a:ext cx="62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76" name="Text Box 8"/>
            <p:cNvSpPr txBox="1">
              <a:spLocks noChangeArrowheads="1"/>
            </p:cNvSpPr>
            <p:nvPr/>
          </p:nvSpPr>
          <p:spPr bwMode="auto">
            <a:xfrm>
              <a:off x="4124" y="235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i="1"/>
                <a:t>Mínimo = 	</a:t>
              </a:r>
              <a:r>
                <a:rPr lang="es-MX" sz="3200" b="1" i="1">
                  <a:solidFill>
                    <a:srgbClr val="CC0000"/>
                  </a:solidFill>
                </a:rPr>
                <a:t>7</a:t>
              </a:r>
              <a:endParaRPr lang="es-MX" i="1"/>
            </a:p>
          </p:txBody>
        </p:sp>
      </p:grpSp>
      <p:grpSp>
        <p:nvGrpSpPr>
          <p:cNvPr id="339987" name="Group 19"/>
          <p:cNvGrpSpPr>
            <a:grpSpLocks/>
          </p:cNvGrpSpPr>
          <p:nvPr/>
        </p:nvGrpSpPr>
        <p:grpSpPr bwMode="auto">
          <a:xfrm>
            <a:off x="5429250" y="4324350"/>
            <a:ext cx="3343275" cy="579438"/>
            <a:chOff x="3420" y="2724"/>
            <a:chExt cx="2106" cy="365"/>
          </a:xfrm>
        </p:grpSpPr>
        <p:sp>
          <p:nvSpPr>
            <p:cNvPr id="339977" name="Line 9"/>
            <p:cNvSpPr>
              <a:spLocks noChangeShapeType="1"/>
            </p:cNvSpPr>
            <p:nvPr/>
          </p:nvSpPr>
          <p:spPr bwMode="auto">
            <a:xfrm>
              <a:off x="3420" y="2952"/>
              <a:ext cx="62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78" name="Text Box 10"/>
            <p:cNvSpPr txBox="1">
              <a:spLocks noChangeArrowheads="1"/>
            </p:cNvSpPr>
            <p:nvPr/>
          </p:nvSpPr>
          <p:spPr bwMode="auto">
            <a:xfrm>
              <a:off x="4130" y="2724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i="1"/>
                <a:t>Mínimo = 	</a:t>
              </a:r>
              <a:r>
                <a:rPr lang="es-MX" sz="3200" b="1" i="1">
                  <a:solidFill>
                    <a:srgbClr val="CC0000"/>
                  </a:solidFill>
                </a:rPr>
                <a:t>4</a:t>
              </a:r>
              <a:endParaRPr lang="es-MX" i="1"/>
            </a:p>
          </p:txBody>
        </p:sp>
      </p:grpSp>
      <p:grpSp>
        <p:nvGrpSpPr>
          <p:cNvPr id="339988" name="Group 20"/>
          <p:cNvGrpSpPr>
            <a:grpSpLocks/>
          </p:cNvGrpSpPr>
          <p:nvPr/>
        </p:nvGrpSpPr>
        <p:grpSpPr bwMode="auto">
          <a:xfrm>
            <a:off x="5438775" y="4914900"/>
            <a:ext cx="3343275" cy="579438"/>
            <a:chOff x="3426" y="3096"/>
            <a:chExt cx="2106" cy="365"/>
          </a:xfrm>
        </p:grpSpPr>
        <p:sp>
          <p:nvSpPr>
            <p:cNvPr id="339979" name="Line 11"/>
            <p:cNvSpPr>
              <a:spLocks noChangeShapeType="1"/>
            </p:cNvSpPr>
            <p:nvPr/>
          </p:nvSpPr>
          <p:spPr bwMode="auto">
            <a:xfrm>
              <a:off x="3426" y="3324"/>
              <a:ext cx="62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80" name="Text Box 12"/>
            <p:cNvSpPr txBox="1">
              <a:spLocks noChangeArrowheads="1"/>
            </p:cNvSpPr>
            <p:nvPr/>
          </p:nvSpPr>
          <p:spPr bwMode="auto">
            <a:xfrm>
              <a:off x="4136" y="309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i="1"/>
                <a:t>Mínimo = 	</a:t>
              </a:r>
              <a:r>
                <a:rPr lang="es-MX" sz="3200" b="1" i="1">
                  <a:solidFill>
                    <a:srgbClr val="CC0000"/>
                  </a:solidFill>
                </a:rPr>
                <a:t>2</a:t>
              </a:r>
              <a:endParaRPr lang="es-MX" i="1"/>
            </a:p>
          </p:txBody>
        </p:sp>
      </p:grpSp>
      <p:grpSp>
        <p:nvGrpSpPr>
          <p:cNvPr id="339989" name="Group 21"/>
          <p:cNvGrpSpPr>
            <a:grpSpLocks/>
          </p:cNvGrpSpPr>
          <p:nvPr/>
        </p:nvGrpSpPr>
        <p:grpSpPr bwMode="auto">
          <a:xfrm>
            <a:off x="5448300" y="5505450"/>
            <a:ext cx="3343275" cy="579438"/>
            <a:chOff x="3432" y="3468"/>
            <a:chExt cx="2106" cy="365"/>
          </a:xfrm>
        </p:grpSpPr>
        <p:sp>
          <p:nvSpPr>
            <p:cNvPr id="339981" name="Line 13"/>
            <p:cNvSpPr>
              <a:spLocks noChangeShapeType="1"/>
            </p:cNvSpPr>
            <p:nvPr/>
          </p:nvSpPr>
          <p:spPr bwMode="auto">
            <a:xfrm>
              <a:off x="3432" y="3696"/>
              <a:ext cx="62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82" name="Text Box 14"/>
            <p:cNvSpPr txBox="1">
              <a:spLocks noChangeArrowheads="1"/>
            </p:cNvSpPr>
            <p:nvPr/>
          </p:nvSpPr>
          <p:spPr bwMode="auto">
            <a:xfrm>
              <a:off x="4142" y="346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i="1"/>
                <a:t>Mínimo = 	</a:t>
              </a:r>
              <a:r>
                <a:rPr lang="es-MX" sz="3200" b="1" i="1">
                  <a:solidFill>
                    <a:srgbClr val="CC0000"/>
                  </a:solidFill>
                </a:rPr>
                <a:t>4</a:t>
              </a:r>
              <a:endParaRPr lang="es-MX" i="1"/>
            </a:p>
          </p:txBody>
        </p:sp>
      </p:grpSp>
      <p:grpSp>
        <p:nvGrpSpPr>
          <p:cNvPr id="339990" name="Group 22"/>
          <p:cNvGrpSpPr>
            <a:grpSpLocks/>
          </p:cNvGrpSpPr>
          <p:nvPr/>
        </p:nvGrpSpPr>
        <p:grpSpPr bwMode="auto">
          <a:xfrm>
            <a:off x="6400800" y="6115050"/>
            <a:ext cx="2590800" cy="579438"/>
            <a:chOff x="4032" y="3852"/>
            <a:chExt cx="1632" cy="365"/>
          </a:xfrm>
        </p:grpSpPr>
        <p:sp>
          <p:nvSpPr>
            <p:cNvPr id="339983" name="Text Box 15"/>
            <p:cNvSpPr txBox="1">
              <a:spLocks noChangeArrowheads="1"/>
            </p:cNvSpPr>
            <p:nvPr/>
          </p:nvSpPr>
          <p:spPr bwMode="auto">
            <a:xfrm>
              <a:off x="4080" y="3852"/>
              <a:ext cx="1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sz="3200" b="1">
                  <a:solidFill>
                    <a:srgbClr val="CC0000"/>
                  </a:solidFill>
                </a:rPr>
                <a:t>TOTAL = 21</a:t>
              </a:r>
            </a:p>
          </p:txBody>
        </p:sp>
        <p:sp>
          <p:nvSpPr>
            <p:cNvPr id="339984" name="Line 16"/>
            <p:cNvSpPr>
              <a:spLocks noChangeShapeType="1"/>
            </p:cNvSpPr>
            <p:nvPr/>
          </p:nvSpPr>
          <p:spPr bwMode="auto">
            <a:xfrm flipV="1">
              <a:off x="4032" y="388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40997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6248400" y="2133600"/>
            <a:ext cx="2640013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  </a:t>
            </a:r>
            <a:endParaRPr lang="es-MX" b="1" i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42021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2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42023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42024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6248400" y="2133600"/>
            <a:ext cx="2563813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 </a:t>
            </a:r>
          </a:p>
        </p:txBody>
      </p:sp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4678363" y="3959225"/>
            <a:ext cx="3736975" cy="264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 u="sng">
                <a:latin typeface="Arial Narrow" charset="0"/>
              </a:rPr>
              <a:t>Cálculo del Costo posible: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Acumulado de 1-2 : </a:t>
            </a:r>
            <a:r>
              <a:rPr lang="es-MX" b="1">
                <a:latin typeface="Arial Narrow" charset="0"/>
              </a:rPr>
              <a:t>14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2-3, 2-4 y 2-5: </a:t>
            </a:r>
            <a:r>
              <a:rPr lang="es-MX" b="1">
                <a:latin typeface="Arial Narrow" charset="0"/>
              </a:rPr>
              <a:t>7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3-1, 3-4 y 3-5: </a:t>
            </a:r>
            <a:r>
              <a:rPr lang="es-MX" b="1">
                <a:latin typeface="Arial Narrow" charset="0"/>
              </a:rPr>
              <a:t>4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4-1, 4-3 y 4-5: </a:t>
            </a:r>
            <a:r>
              <a:rPr lang="es-MX" b="1">
                <a:latin typeface="Arial Narrow" charset="0"/>
              </a:rPr>
              <a:t>2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5-1, 5-3 y 5-4: </a:t>
            </a:r>
            <a:r>
              <a:rPr lang="es-MX" b="1">
                <a:latin typeface="Arial Narrow" charset="0"/>
              </a:rPr>
              <a:t>4</a:t>
            </a:r>
          </a:p>
          <a:p>
            <a:r>
              <a:rPr lang="es-MX" b="1">
                <a:latin typeface="Arial Narrow" charset="0"/>
              </a:rPr>
              <a:t>TOTAL = 31</a:t>
            </a:r>
            <a:endParaRPr lang="es-MX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44069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0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44071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248400" y="2133600"/>
            <a:ext cx="2563813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 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4678363" y="3959225"/>
            <a:ext cx="3736975" cy="264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 u="sng">
                <a:latin typeface="Arial Narrow" charset="0"/>
              </a:rPr>
              <a:t>Cálculo del Costo posible: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Acumulado de 1-3 : </a:t>
            </a:r>
            <a:r>
              <a:rPr lang="es-MX" b="1">
                <a:latin typeface="Arial Narrow" charset="0"/>
              </a:rPr>
              <a:t>4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3-2, 3-4 y 3-5: </a:t>
            </a:r>
            <a:r>
              <a:rPr lang="es-MX" b="1">
                <a:latin typeface="Arial Narrow" charset="0"/>
              </a:rPr>
              <a:t>5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2-1, 2-4 y 2-5: </a:t>
            </a:r>
            <a:r>
              <a:rPr lang="es-MX" b="1">
                <a:latin typeface="Arial Narrow" charset="0"/>
              </a:rPr>
              <a:t>7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4-1, 4-2 y 4-5: </a:t>
            </a:r>
            <a:r>
              <a:rPr lang="es-MX" b="1">
                <a:latin typeface="Arial Narrow" charset="0"/>
              </a:rPr>
              <a:t>2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5-1, 5-2 y 5-4: </a:t>
            </a:r>
            <a:r>
              <a:rPr lang="es-MX" b="1">
                <a:latin typeface="Arial Narrow" charset="0"/>
              </a:rPr>
              <a:t>4</a:t>
            </a:r>
          </a:p>
          <a:p>
            <a:r>
              <a:rPr lang="es-MX" b="1">
                <a:latin typeface="Arial Narrow" charset="0"/>
              </a:rPr>
              <a:t>TOTAL = 22</a:t>
            </a:r>
          </a:p>
        </p:txBody>
      </p:sp>
      <p:sp>
        <p:nvSpPr>
          <p:cNvPr id="344075" name="Oval 11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Recordando… </a:t>
            </a:r>
            <a:br>
              <a:rPr lang="es-MX" sz="4000"/>
            </a:br>
            <a:r>
              <a:rPr lang="es-MX" sz="4000"/>
              <a:t>recorrido </a:t>
            </a:r>
            <a:r>
              <a:rPr lang="es-MX" sz="4000" i="1"/>
              <a:t>breadth first</a:t>
            </a:r>
            <a:endParaRPr lang="es-MX" sz="400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En un árbol, corresponde al recorrido NIVEL POR NIVEL…</a:t>
            </a:r>
          </a:p>
          <a:p>
            <a:endParaRPr lang="es-MX"/>
          </a:p>
          <a:p>
            <a:endParaRPr lang="es-MX"/>
          </a:p>
          <a:p>
            <a:endParaRPr lang="es-MX"/>
          </a:p>
          <a:p>
            <a:endParaRPr lang="es-MX"/>
          </a:p>
          <a:p>
            <a:endParaRPr lang="es-MX"/>
          </a:p>
          <a:p>
            <a:r>
              <a:rPr lang="es-MX"/>
              <a:t>Y, ¿cómo se implementa el algoritmo?</a:t>
            </a:r>
          </a:p>
        </p:txBody>
      </p:sp>
      <p:sp>
        <p:nvSpPr>
          <p:cNvPr id="312324" name="Oval 4"/>
          <p:cNvSpPr>
            <a:spLocks noChangeArrowheads="1"/>
          </p:cNvSpPr>
          <p:nvPr/>
        </p:nvSpPr>
        <p:spPr bwMode="auto">
          <a:xfrm>
            <a:off x="4267200" y="28194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2325" name="Oval 5"/>
          <p:cNvSpPr>
            <a:spLocks noChangeArrowheads="1"/>
          </p:cNvSpPr>
          <p:nvPr/>
        </p:nvSpPr>
        <p:spPr bwMode="auto">
          <a:xfrm>
            <a:off x="3124200" y="36576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12326" name="Oval 6"/>
          <p:cNvSpPr>
            <a:spLocks noChangeArrowheads="1"/>
          </p:cNvSpPr>
          <p:nvPr/>
        </p:nvSpPr>
        <p:spPr bwMode="auto">
          <a:xfrm>
            <a:off x="2209800" y="45720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12327" name="Oval 7"/>
          <p:cNvSpPr>
            <a:spLocks noChangeArrowheads="1"/>
          </p:cNvSpPr>
          <p:nvPr/>
        </p:nvSpPr>
        <p:spPr bwMode="auto">
          <a:xfrm>
            <a:off x="4267200" y="36576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12328" name="Oval 8"/>
          <p:cNvSpPr>
            <a:spLocks noChangeArrowheads="1"/>
          </p:cNvSpPr>
          <p:nvPr/>
        </p:nvSpPr>
        <p:spPr bwMode="auto">
          <a:xfrm>
            <a:off x="5486400" y="36576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12329" name="Oval 9"/>
          <p:cNvSpPr>
            <a:spLocks noChangeArrowheads="1"/>
          </p:cNvSpPr>
          <p:nvPr/>
        </p:nvSpPr>
        <p:spPr bwMode="auto">
          <a:xfrm>
            <a:off x="3048000" y="45720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12330" name="Oval 10"/>
          <p:cNvSpPr>
            <a:spLocks noChangeArrowheads="1"/>
          </p:cNvSpPr>
          <p:nvPr/>
        </p:nvSpPr>
        <p:spPr bwMode="auto">
          <a:xfrm>
            <a:off x="3886200" y="45720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2331" name="Oval 11"/>
          <p:cNvSpPr>
            <a:spLocks noChangeArrowheads="1"/>
          </p:cNvSpPr>
          <p:nvPr/>
        </p:nvSpPr>
        <p:spPr bwMode="auto">
          <a:xfrm>
            <a:off x="4724400" y="45720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12332" name="Oval 12"/>
          <p:cNvSpPr>
            <a:spLocks noChangeArrowheads="1"/>
          </p:cNvSpPr>
          <p:nvPr/>
        </p:nvSpPr>
        <p:spPr bwMode="auto">
          <a:xfrm>
            <a:off x="5562600" y="45720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12333" name="Oval 13"/>
          <p:cNvSpPr>
            <a:spLocks noChangeArrowheads="1"/>
          </p:cNvSpPr>
          <p:nvPr/>
        </p:nvSpPr>
        <p:spPr bwMode="auto">
          <a:xfrm>
            <a:off x="6400800" y="45720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12334" name="Oval 14"/>
          <p:cNvSpPr>
            <a:spLocks noChangeArrowheads="1"/>
          </p:cNvSpPr>
          <p:nvPr/>
        </p:nvSpPr>
        <p:spPr bwMode="auto">
          <a:xfrm>
            <a:off x="2743200" y="53340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312335" name="Oval 15"/>
          <p:cNvSpPr>
            <a:spLocks noChangeArrowheads="1"/>
          </p:cNvSpPr>
          <p:nvPr/>
        </p:nvSpPr>
        <p:spPr bwMode="auto">
          <a:xfrm>
            <a:off x="3429000" y="53340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312336" name="Oval 16"/>
          <p:cNvSpPr>
            <a:spLocks noChangeArrowheads="1"/>
          </p:cNvSpPr>
          <p:nvPr/>
        </p:nvSpPr>
        <p:spPr bwMode="auto">
          <a:xfrm>
            <a:off x="5257800" y="53340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312337" name="Oval 17"/>
          <p:cNvSpPr>
            <a:spLocks noChangeArrowheads="1"/>
          </p:cNvSpPr>
          <p:nvPr/>
        </p:nvSpPr>
        <p:spPr bwMode="auto">
          <a:xfrm>
            <a:off x="5943600" y="5334000"/>
            <a:ext cx="6096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3581400" y="3200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>
            <a:off x="4800600" y="3200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 flipH="1">
            <a:off x="2667000" y="4114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>
            <a:off x="34290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>
            <a:off x="3657600" y="4114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>
            <a:off x="4648200" y="4191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5" name="Line 25"/>
          <p:cNvSpPr>
            <a:spLocks noChangeShapeType="1"/>
          </p:cNvSpPr>
          <p:nvPr/>
        </p:nvSpPr>
        <p:spPr bwMode="auto">
          <a:xfrm>
            <a:off x="5791200" y="4191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6" name="Line 26"/>
          <p:cNvSpPr>
            <a:spLocks noChangeShapeType="1"/>
          </p:cNvSpPr>
          <p:nvPr/>
        </p:nvSpPr>
        <p:spPr bwMode="auto">
          <a:xfrm>
            <a:off x="6019800" y="4114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 flipH="1">
            <a:off x="3048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3505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 flipH="1">
            <a:off x="5562600" y="5029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0" name="Line 30"/>
          <p:cNvSpPr>
            <a:spLocks noChangeShapeType="1"/>
          </p:cNvSpPr>
          <p:nvPr/>
        </p:nvSpPr>
        <p:spPr bwMode="auto">
          <a:xfrm>
            <a:off x="6096000" y="5029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45093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4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45095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6248400" y="2133600"/>
            <a:ext cx="2563813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 </a:t>
            </a: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4678363" y="3959225"/>
            <a:ext cx="3736975" cy="264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 u="sng">
                <a:latin typeface="Arial Narrow" charset="0"/>
              </a:rPr>
              <a:t>Cálculo del Costo posible: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Acumulado de 1-4 : </a:t>
            </a:r>
            <a:r>
              <a:rPr lang="es-MX" b="1">
                <a:latin typeface="Arial Narrow" charset="0"/>
              </a:rPr>
              <a:t>10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4-2, 4-3 y 4-5: </a:t>
            </a:r>
            <a:r>
              <a:rPr lang="es-MX" b="1">
                <a:latin typeface="Arial Narrow" charset="0"/>
              </a:rPr>
              <a:t>2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3-1, 3-2 y 3-5: </a:t>
            </a:r>
            <a:r>
              <a:rPr lang="es-MX" b="1">
                <a:latin typeface="Arial Narrow" charset="0"/>
              </a:rPr>
              <a:t>4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2-1, 2-3 y 2-5: </a:t>
            </a:r>
            <a:r>
              <a:rPr lang="es-MX" b="1">
                <a:latin typeface="Arial Narrow" charset="0"/>
              </a:rPr>
              <a:t>7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5-1, 5-2 y 5-3: </a:t>
            </a:r>
            <a:r>
              <a:rPr lang="es-MX" b="1">
                <a:latin typeface="Arial Narrow" charset="0"/>
              </a:rPr>
              <a:t>7</a:t>
            </a:r>
          </a:p>
          <a:p>
            <a:r>
              <a:rPr lang="es-MX" b="1">
                <a:latin typeface="Arial Narrow" charset="0"/>
              </a:rPr>
              <a:t>TOTAL = 30</a:t>
            </a:r>
          </a:p>
        </p:txBody>
      </p:sp>
      <p:sp>
        <p:nvSpPr>
          <p:cNvPr id="345099" name="Oval 11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45100" name="Line 12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01" name="Oval 13"/>
          <p:cNvSpPr>
            <a:spLocks noChangeArrowheads="1"/>
          </p:cNvSpPr>
          <p:nvPr/>
        </p:nvSpPr>
        <p:spPr bwMode="auto">
          <a:xfrm>
            <a:off x="59436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45102" name="Line 14"/>
          <p:cNvSpPr>
            <a:spLocks noChangeShapeType="1"/>
          </p:cNvSpPr>
          <p:nvPr/>
        </p:nvSpPr>
        <p:spPr bwMode="auto">
          <a:xfrm>
            <a:off x="5105400" y="2667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46117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8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46119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6248400" y="2133600"/>
            <a:ext cx="2563813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 </a:t>
            </a: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4678363" y="3959225"/>
            <a:ext cx="3736975" cy="264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 u="sng">
                <a:latin typeface="Arial Narrow" charset="0"/>
              </a:rPr>
              <a:t>Cálculo del Costo posible: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Acumulado de 1-5 : </a:t>
            </a:r>
            <a:r>
              <a:rPr lang="es-MX" b="1">
                <a:latin typeface="Arial Narrow" charset="0"/>
              </a:rPr>
              <a:t>20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5-2, 5-3 y 5-4: </a:t>
            </a:r>
            <a:r>
              <a:rPr lang="es-MX" b="1">
                <a:latin typeface="Arial Narrow" charset="0"/>
              </a:rPr>
              <a:t>4</a:t>
            </a:r>
          </a:p>
          <a:p>
            <a:r>
              <a:rPr lang="es-MX">
                <a:latin typeface="Arial Narrow" charset="0"/>
              </a:rPr>
              <a:t>Más mínimo de 4-1, 4-2 y 4-3: </a:t>
            </a:r>
            <a:r>
              <a:rPr lang="es-MX" b="1">
                <a:latin typeface="Arial Narrow" charset="0"/>
              </a:rPr>
              <a:t>7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3-1, 3-2 y 3-4: </a:t>
            </a:r>
            <a:r>
              <a:rPr lang="es-MX" b="1">
                <a:latin typeface="Arial Narrow" charset="0"/>
              </a:rPr>
              <a:t>4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2-1, 2-3 y 2-4: </a:t>
            </a:r>
            <a:r>
              <a:rPr lang="es-MX" b="1">
                <a:latin typeface="Arial Narrow" charset="0"/>
              </a:rPr>
              <a:t>7</a:t>
            </a:r>
            <a:endParaRPr lang="es-MX">
              <a:latin typeface="Arial Narrow" charset="0"/>
            </a:endParaRPr>
          </a:p>
          <a:p>
            <a:r>
              <a:rPr lang="es-MX" b="1">
                <a:latin typeface="Arial Narrow" charset="0"/>
              </a:rPr>
              <a:t>TOTAL = 42</a:t>
            </a:r>
          </a:p>
        </p:txBody>
      </p:sp>
      <p:sp>
        <p:nvSpPr>
          <p:cNvPr id="346123" name="Oval 11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46124" name="Line 12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5" name="Oval 13"/>
          <p:cNvSpPr>
            <a:spLocks noChangeArrowheads="1"/>
          </p:cNvSpPr>
          <p:nvPr/>
        </p:nvSpPr>
        <p:spPr bwMode="auto">
          <a:xfrm>
            <a:off x="59436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>
            <a:off x="5105400" y="2667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7" name="Oval 15"/>
          <p:cNvSpPr>
            <a:spLocks noChangeArrowheads="1"/>
          </p:cNvSpPr>
          <p:nvPr/>
        </p:nvSpPr>
        <p:spPr bwMode="auto">
          <a:xfrm>
            <a:off x="7543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1-5</a:t>
            </a:r>
          </a:p>
          <a:p>
            <a:pPr algn="ctr"/>
            <a:r>
              <a:rPr lang="es-MX" sz="1600"/>
              <a:t>Cp = 42</a:t>
            </a:r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>
            <a:off x="5257800" y="25908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9" name="Text Box 17"/>
          <p:cNvSpPr txBox="1">
            <a:spLocks noChangeArrowheads="1"/>
          </p:cNvSpPr>
          <p:nvPr/>
        </p:nvSpPr>
        <p:spPr bwMode="auto">
          <a:xfrm>
            <a:off x="557213" y="4572000"/>
            <a:ext cx="36337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3200">
                <a:solidFill>
                  <a:srgbClr val="CC0000"/>
                </a:solidFill>
                <a:latin typeface="Arial Narrow" charset="0"/>
              </a:rPr>
              <a:t>¿Cuál es el mejor nodo</a:t>
            </a:r>
          </a:p>
          <a:p>
            <a:r>
              <a:rPr lang="es-MX" sz="3200">
                <a:solidFill>
                  <a:srgbClr val="CC0000"/>
                </a:solidFill>
                <a:latin typeface="Arial Narrow" charset="0"/>
              </a:rPr>
              <a:t>para expandir?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2" grpId="0" animBg="1" autoUpdateAnimBg="0"/>
      <p:bldP spid="34612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47141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2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47143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6248400" y="2133600"/>
            <a:ext cx="2563813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 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5588000" y="4346575"/>
            <a:ext cx="3327400" cy="228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 u="sng">
                <a:latin typeface="Arial Narrow" charset="0"/>
              </a:rPr>
              <a:t>Cálculo del Costo posible: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Acumulado de 1-3-2 : </a:t>
            </a:r>
            <a:r>
              <a:rPr lang="es-MX" b="1">
                <a:latin typeface="Arial Narrow" charset="0"/>
              </a:rPr>
              <a:t>9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2-4 y 2-5: </a:t>
            </a:r>
            <a:r>
              <a:rPr lang="es-MX" b="1">
                <a:latin typeface="Arial Narrow" charset="0"/>
              </a:rPr>
              <a:t>7</a:t>
            </a:r>
          </a:p>
          <a:p>
            <a:r>
              <a:rPr lang="es-MX">
                <a:latin typeface="Arial Narrow" charset="0"/>
              </a:rPr>
              <a:t>Más mínimo de 4-1 y 4-5: </a:t>
            </a:r>
            <a:r>
              <a:rPr lang="es-MX" b="1">
                <a:latin typeface="Arial Narrow" charset="0"/>
              </a:rPr>
              <a:t>2</a:t>
            </a:r>
          </a:p>
          <a:p>
            <a:r>
              <a:rPr lang="es-MX">
                <a:latin typeface="Arial Narrow" charset="0"/>
              </a:rPr>
              <a:t>Más mínimo de 5-1 y 5-4: </a:t>
            </a:r>
            <a:r>
              <a:rPr lang="es-MX" b="1">
                <a:latin typeface="Arial Narrow" charset="0"/>
              </a:rPr>
              <a:t>4</a:t>
            </a:r>
          </a:p>
          <a:p>
            <a:r>
              <a:rPr lang="es-MX" b="1">
                <a:latin typeface="Arial Narrow" charset="0"/>
              </a:rPr>
              <a:t>TOTAL = 22</a:t>
            </a:r>
          </a:p>
        </p:txBody>
      </p:sp>
      <p:sp>
        <p:nvSpPr>
          <p:cNvPr id="347147" name="Oval 11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9" name="Oval 13"/>
          <p:cNvSpPr>
            <a:spLocks noChangeArrowheads="1"/>
          </p:cNvSpPr>
          <p:nvPr/>
        </p:nvSpPr>
        <p:spPr bwMode="auto">
          <a:xfrm>
            <a:off x="59436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>
            <a:off x="5105400" y="2667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1" name="Oval 15"/>
          <p:cNvSpPr>
            <a:spLocks noChangeArrowheads="1"/>
          </p:cNvSpPr>
          <p:nvPr/>
        </p:nvSpPr>
        <p:spPr bwMode="auto">
          <a:xfrm>
            <a:off x="7543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1-5</a:t>
            </a:r>
          </a:p>
          <a:p>
            <a:pPr algn="ctr"/>
            <a:r>
              <a:rPr lang="es-MX" sz="1600"/>
              <a:t>Cp = 42</a:t>
            </a:r>
          </a:p>
        </p:txBody>
      </p:sp>
      <p:sp>
        <p:nvSpPr>
          <p:cNvPr id="347152" name="Line 16"/>
          <p:cNvSpPr>
            <a:spLocks noChangeShapeType="1"/>
          </p:cNvSpPr>
          <p:nvPr/>
        </p:nvSpPr>
        <p:spPr bwMode="auto">
          <a:xfrm>
            <a:off x="5257800" y="25908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4" name="Oval 18"/>
          <p:cNvSpPr>
            <a:spLocks noChangeArrowheads="1"/>
          </p:cNvSpPr>
          <p:nvPr/>
        </p:nvSpPr>
        <p:spPr bwMode="auto">
          <a:xfrm>
            <a:off x="13716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47155" name="Line 19"/>
          <p:cNvSpPr>
            <a:spLocks noChangeShapeType="1"/>
          </p:cNvSpPr>
          <p:nvPr/>
        </p:nvSpPr>
        <p:spPr bwMode="auto">
          <a:xfrm flipV="1">
            <a:off x="2133600" y="3429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48165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6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48167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9" name="Text Box 9"/>
          <p:cNvSpPr txBox="1">
            <a:spLocks noChangeArrowheads="1"/>
          </p:cNvSpPr>
          <p:nvPr/>
        </p:nvSpPr>
        <p:spPr bwMode="auto">
          <a:xfrm>
            <a:off x="6248400" y="2133600"/>
            <a:ext cx="2563813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 </a:t>
            </a:r>
          </a:p>
        </p:txBody>
      </p:sp>
      <p:sp>
        <p:nvSpPr>
          <p:cNvPr id="348170" name="Text Box 10"/>
          <p:cNvSpPr txBox="1">
            <a:spLocks noChangeArrowheads="1"/>
          </p:cNvSpPr>
          <p:nvPr/>
        </p:nvSpPr>
        <p:spPr bwMode="auto">
          <a:xfrm>
            <a:off x="5588000" y="4346575"/>
            <a:ext cx="3327400" cy="228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 u="sng">
                <a:latin typeface="Arial Narrow" charset="0"/>
              </a:rPr>
              <a:t>Cálculo del Costo posible: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Acumulado de 1-3-4 : </a:t>
            </a:r>
            <a:r>
              <a:rPr lang="es-MX" b="1">
                <a:latin typeface="Arial Narrow" charset="0"/>
              </a:rPr>
              <a:t>11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4-2 y 4-5: </a:t>
            </a:r>
            <a:r>
              <a:rPr lang="es-MX" b="1">
                <a:latin typeface="Arial Narrow" charset="0"/>
              </a:rPr>
              <a:t>2</a:t>
            </a:r>
          </a:p>
          <a:p>
            <a:r>
              <a:rPr lang="es-MX">
                <a:latin typeface="Arial Narrow" charset="0"/>
              </a:rPr>
              <a:t>Más mínimo de 2-1 y 2-5: </a:t>
            </a:r>
            <a:r>
              <a:rPr lang="es-MX" b="1">
                <a:latin typeface="Arial Narrow" charset="0"/>
              </a:rPr>
              <a:t>7</a:t>
            </a:r>
          </a:p>
          <a:p>
            <a:r>
              <a:rPr lang="es-MX">
                <a:latin typeface="Arial Narrow" charset="0"/>
              </a:rPr>
              <a:t>Más mínimo de 5-1 y 5-2: </a:t>
            </a:r>
            <a:r>
              <a:rPr lang="es-MX" b="1">
                <a:latin typeface="Arial Narrow" charset="0"/>
              </a:rPr>
              <a:t>7</a:t>
            </a:r>
          </a:p>
          <a:p>
            <a:r>
              <a:rPr lang="es-MX" b="1">
                <a:latin typeface="Arial Narrow" charset="0"/>
              </a:rPr>
              <a:t>TOTAL = 27</a:t>
            </a:r>
          </a:p>
        </p:txBody>
      </p:sp>
      <p:sp>
        <p:nvSpPr>
          <p:cNvPr id="348171" name="Oval 11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48172" name="Line 12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3" name="Oval 13"/>
          <p:cNvSpPr>
            <a:spLocks noChangeArrowheads="1"/>
          </p:cNvSpPr>
          <p:nvPr/>
        </p:nvSpPr>
        <p:spPr bwMode="auto">
          <a:xfrm>
            <a:off x="59436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5105400" y="2667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5" name="Oval 15"/>
          <p:cNvSpPr>
            <a:spLocks noChangeArrowheads="1"/>
          </p:cNvSpPr>
          <p:nvPr/>
        </p:nvSpPr>
        <p:spPr bwMode="auto">
          <a:xfrm>
            <a:off x="7543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1-5</a:t>
            </a:r>
          </a:p>
          <a:p>
            <a:pPr algn="ctr"/>
            <a:r>
              <a:rPr lang="es-MX" sz="1600"/>
              <a:t>Cp = 42</a:t>
            </a:r>
          </a:p>
        </p:txBody>
      </p:sp>
      <p:sp>
        <p:nvSpPr>
          <p:cNvPr id="348176" name="Line 16"/>
          <p:cNvSpPr>
            <a:spLocks noChangeShapeType="1"/>
          </p:cNvSpPr>
          <p:nvPr/>
        </p:nvSpPr>
        <p:spPr bwMode="auto">
          <a:xfrm>
            <a:off x="5257800" y="25908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7" name="Oval 17"/>
          <p:cNvSpPr>
            <a:spLocks noChangeArrowheads="1"/>
          </p:cNvSpPr>
          <p:nvPr/>
        </p:nvSpPr>
        <p:spPr bwMode="auto">
          <a:xfrm>
            <a:off x="13716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 flipV="1">
            <a:off x="2133600" y="3429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9" name="Oval 19"/>
          <p:cNvSpPr>
            <a:spLocks noChangeArrowheads="1"/>
          </p:cNvSpPr>
          <p:nvPr/>
        </p:nvSpPr>
        <p:spPr bwMode="auto">
          <a:xfrm>
            <a:off x="26670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</a:t>
            </a:r>
          </a:p>
          <a:p>
            <a:pPr algn="ctr"/>
            <a:r>
              <a:rPr lang="es-MX" sz="1600"/>
              <a:t>Cp = 27</a:t>
            </a:r>
          </a:p>
        </p:txBody>
      </p:sp>
      <p:sp>
        <p:nvSpPr>
          <p:cNvPr id="348180" name="Line 20"/>
          <p:cNvSpPr>
            <a:spLocks noChangeShapeType="1"/>
          </p:cNvSpPr>
          <p:nvPr/>
        </p:nvSpPr>
        <p:spPr bwMode="auto">
          <a:xfrm>
            <a:off x="3048000" y="3505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49189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0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49191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49192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6248400" y="2133600"/>
            <a:ext cx="2563813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 </a:t>
            </a:r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>
            <a:off x="5588000" y="4346575"/>
            <a:ext cx="3327400" cy="228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 u="sng">
                <a:latin typeface="Arial Narrow" charset="0"/>
              </a:rPr>
              <a:t>Cálculo del Costo posible: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Acumulado de 1-3-5 : </a:t>
            </a:r>
            <a:r>
              <a:rPr lang="es-MX" b="1">
                <a:latin typeface="Arial Narrow" charset="0"/>
              </a:rPr>
              <a:t>20</a:t>
            </a:r>
            <a:endParaRPr lang="es-MX">
              <a:latin typeface="Arial Narrow" charset="0"/>
            </a:endParaRPr>
          </a:p>
          <a:p>
            <a:r>
              <a:rPr lang="es-MX">
                <a:latin typeface="Arial Narrow" charset="0"/>
              </a:rPr>
              <a:t>Más mínimo de 5-2 y 5-4: </a:t>
            </a:r>
            <a:r>
              <a:rPr lang="es-MX" b="1">
                <a:latin typeface="Arial Narrow" charset="0"/>
              </a:rPr>
              <a:t>4</a:t>
            </a:r>
          </a:p>
          <a:p>
            <a:r>
              <a:rPr lang="es-MX">
                <a:latin typeface="Arial Narrow" charset="0"/>
              </a:rPr>
              <a:t>Más mínimo de 2-1 y 2-4: </a:t>
            </a:r>
            <a:r>
              <a:rPr lang="es-MX" b="1">
                <a:latin typeface="Arial Narrow" charset="0"/>
              </a:rPr>
              <a:t>8</a:t>
            </a:r>
          </a:p>
          <a:p>
            <a:r>
              <a:rPr lang="es-MX">
                <a:latin typeface="Arial Narrow" charset="0"/>
              </a:rPr>
              <a:t>Más mínimo de 4-1 y 4-2: </a:t>
            </a:r>
            <a:r>
              <a:rPr lang="es-MX" b="1">
                <a:latin typeface="Arial Narrow" charset="0"/>
              </a:rPr>
              <a:t>7</a:t>
            </a:r>
          </a:p>
          <a:p>
            <a:r>
              <a:rPr lang="es-MX" b="1">
                <a:latin typeface="Arial Narrow" charset="0"/>
              </a:rPr>
              <a:t>TOTAL = 39</a:t>
            </a:r>
          </a:p>
        </p:txBody>
      </p:sp>
      <p:sp>
        <p:nvSpPr>
          <p:cNvPr id="349195" name="Oval 11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49196" name="Line 12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7" name="Oval 13"/>
          <p:cNvSpPr>
            <a:spLocks noChangeArrowheads="1"/>
          </p:cNvSpPr>
          <p:nvPr/>
        </p:nvSpPr>
        <p:spPr bwMode="auto">
          <a:xfrm>
            <a:off x="59436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49198" name="Line 14"/>
          <p:cNvSpPr>
            <a:spLocks noChangeShapeType="1"/>
          </p:cNvSpPr>
          <p:nvPr/>
        </p:nvSpPr>
        <p:spPr bwMode="auto">
          <a:xfrm>
            <a:off x="5105400" y="2667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9" name="Oval 15"/>
          <p:cNvSpPr>
            <a:spLocks noChangeArrowheads="1"/>
          </p:cNvSpPr>
          <p:nvPr/>
        </p:nvSpPr>
        <p:spPr bwMode="auto">
          <a:xfrm>
            <a:off x="7543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1-5</a:t>
            </a:r>
          </a:p>
          <a:p>
            <a:pPr algn="ctr"/>
            <a:r>
              <a:rPr lang="es-MX" sz="1600"/>
              <a:t>Cp = 42</a:t>
            </a:r>
          </a:p>
        </p:txBody>
      </p:sp>
      <p:sp>
        <p:nvSpPr>
          <p:cNvPr id="349200" name="Line 16"/>
          <p:cNvSpPr>
            <a:spLocks noChangeShapeType="1"/>
          </p:cNvSpPr>
          <p:nvPr/>
        </p:nvSpPr>
        <p:spPr bwMode="auto">
          <a:xfrm>
            <a:off x="5257800" y="25908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1" name="Oval 17"/>
          <p:cNvSpPr>
            <a:spLocks noChangeArrowheads="1"/>
          </p:cNvSpPr>
          <p:nvPr/>
        </p:nvSpPr>
        <p:spPr bwMode="auto">
          <a:xfrm>
            <a:off x="13716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49202" name="Line 18"/>
          <p:cNvSpPr>
            <a:spLocks noChangeShapeType="1"/>
          </p:cNvSpPr>
          <p:nvPr/>
        </p:nvSpPr>
        <p:spPr bwMode="auto">
          <a:xfrm flipV="1">
            <a:off x="2133600" y="3429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3" name="Oval 19"/>
          <p:cNvSpPr>
            <a:spLocks noChangeArrowheads="1"/>
          </p:cNvSpPr>
          <p:nvPr/>
        </p:nvSpPr>
        <p:spPr bwMode="auto">
          <a:xfrm>
            <a:off x="26670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</a:t>
            </a:r>
          </a:p>
          <a:p>
            <a:pPr algn="ctr"/>
            <a:r>
              <a:rPr lang="es-MX" sz="1600"/>
              <a:t>Cp = 27</a:t>
            </a:r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3048000" y="3505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5" name="Oval 21"/>
          <p:cNvSpPr>
            <a:spLocks noChangeArrowheads="1"/>
          </p:cNvSpPr>
          <p:nvPr/>
        </p:nvSpPr>
        <p:spPr bwMode="auto">
          <a:xfrm>
            <a:off x="39624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1-3-5</a:t>
            </a:r>
          </a:p>
          <a:p>
            <a:pPr algn="ctr"/>
            <a:r>
              <a:rPr lang="es-MX" sz="1600"/>
              <a:t>Cp = 39</a:t>
            </a:r>
          </a:p>
        </p:txBody>
      </p:sp>
      <p:sp>
        <p:nvSpPr>
          <p:cNvPr id="349206" name="Line 22"/>
          <p:cNvSpPr>
            <a:spLocks noChangeShapeType="1"/>
          </p:cNvSpPr>
          <p:nvPr/>
        </p:nvSpPr>
        <p:spPr bwMode="auto">
          <a:xfrm>
            <a:off x="3429000" y="3429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557213" y="4572000"/>
            <a:ext cx="36337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3200">
                <a:solidFill>
                  <a:srgbClr val="CC0000"/>
                </a:solidFill>
                <a:latin typeface="Arial Narrow" charset="0"/>
              </a:rPr>
              <a:t>¿Cuál es el mejor nodo</a:t>
            </a:r>
          </a:p>
          <a:p>
            <a:r>
              <a:rPr lang="es-MX" sz="3200">
                <a:solidFill>
                  <a:srgbClr val="CC0000"/>
                </a:solidFill>
                <a:latin typeface="Arial Narrow" charset="0"/>
              </a:rPr>
              <a:t>para expandir?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4" grpId="0" animBg="1" autoUpdateAnimBg="0"/>
      <p:bldP spid="34920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50213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4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50215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50216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7" name="Text Box 9"/>
          <p:cNvSpPr txBox="1">
            <a:spLocks noChangeArrowheads="1"/>
          </p:cNvSpPr>
          <p:nvPr/>
        </p:nvSpPr>
        <p:spPr bwMode="auto">
          <a:xfrm>
            <a:off x="6248400" y="2139950"/>
            <a:ext cx="2651125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37 </a:t>
            </a:r>
          </a:p>
        </p:txBody>
      </p:sp>
      <p:sp>
        <p:nvSpPr>
          <p:cNvPr id="350219" name="Oval 11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0220" name="Line 12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1" name="Oval 13"/>
          <p:cNvSpPr>
            <a:spLocks noChangeArrowheads="1"/>
          </p:cNvSpPr>
          <p:nvPr/>
        </p:nvSpPr>
        <p:spPr bwMode="auto">
          <a:xfrm>
            <a:off x="59436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50222" name="Line 14"/>
          <p:cNvSpPr>
            <a:spLocks noChangeShapeType="1"/>
          </p:cNvSpPr>
          <p:nvPr/>
        </p:nvSpPr>
        <p:spPr bwMode="auto">
          <a:xfrm>
            <a:off x="5105400" y="2667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3" name="Oval 15"/>
          <p:cNvSpPr>
            <a:spLocks noChangeArrowheads="1"/>
          </p:cNvSpPr>
          <p:nvPr/>
        </p:nvSpPr>
        <p:spPr bwMode="auto">
          <a:xfrm>
            <a:off x="7543800" y="28956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1-5</a:t>
            </a:r>
          </a:p>
          <a:p>
            <a:pPr algn="ctr"/>
            <a:r>
              <a:rPr lang="es-MX" sz="1600"/>
              <a:t>Cp = 42</a:t>
            </a:r>
          </a:p>
        </p:txBody>
      </p:sp>
      <p:sp>
        <p:nvSpPr>
          <p:cNvPr id="350224" name="Line 16"/>
          <p:cNvSpPr>
            <a:spLocks noChangeShapeType="1"/>
          </p:cNvSpPr>
          <p:nvPr/>
        </p:nvSpPr>
        <p:spPr bwMode="auto">
          <a:xfrm>
            <a:off x="5257800" y="25908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5" name="Oval 17"/>
          <p:cNvSpPr>
            <a:spLocks noChangeArrowheads="1"/>
          </p:cNvSpPr>
          <p:nvPr/>
        </p:nvSpPr>
        <p:spPr bwMode="auto">
          <a:xfrm>
            <a:off x="13716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0226" name="Line 18"/>
          <p:cNvSpPr>
            <a:spLocks noChangeShapeType="1"/>
          </p:cNvSpPr>
          <p:nvPr/>
        </p:nvSpPr>
        <p:spPr bwMode="auto">
          <a:xfrm flipV="1">
            <a:off x="2133600" y="3429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7" name="Oval 19"/>
          <p:cNvSpPr>
            <a:spLocks noChangeArrowheads="1"/>
          </p:cNvSpPr>
          <p:nvPr/>
        </p:nvSpPr>
        <p:spPr bwMode="auto">
          <a:xfrm>
            <a:off x="26670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</a:t>
            </a:r>
          </a:p>
          <a:p>
            <a:pPr algn="ctr"/>
            <a:r>
              <a:rPr lang="es-MX" sz="1600"/>
              <a:t>Cp = 27</a:t>
            </a:r>
          </a:p>
        </p:txBody>
      </p:sp>
      <p:sp>
        <p:nvSpPr>
          <p:cNvPr id="350228" name="Line 20"/>
          <p:cNvSpPr>
            <a:spLocks noChangeShapeType="1"/>
          </p:cNvSpPr>
          <p:nvPr/>
        </p:nvSpPr>
        <p:spPr bwMode="auto">
          <a:xfrm>
            <a:off x="3048000" y="3505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9" name="Oval 21"/>
          <p:cNvSpPr>
            <a:spLocks noChangeArrowheads="1"/>
          </p:cNvSpPr>
          <p:nvPr/>
        </p:nvSpPr>
        <p:spPr bwMode="auto">
          <a:xfrm>
            <a:off x="3962400" y="38100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1-3-5</a:t>
            </a:r>
          </a:p>
          <a:p>
            <a:pPr algn="ctr"/>
            <a:r>
              <a:rPr lang="es-MX" sz="1600"/>
              <a:t>Cp = 39</a:t>
            </a:r>
          </a:p>
        </p:txBody>
      </p:sp>
      <p:sp>
        <p:nvSpPr>
          <p:cNvPr id="350230" name="Line 22"/>
          <p:cNvSpPr>
            <a:spLocks noChangeShapeType="1"/>
          </p:cNvSpPr>
          <p:nvPr/>
        </p:nvSpPr>
        <p:spPr bwMode="auto">
          <a:xfrm>
            <a:off x="3429000" y="3429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32" name="Oval 24"/>
          <p:cNvSpPr>
            <a:spLocks noChangeArrowheads="1"/>
          </p:cNvSpPr>
          <p:nvPr/>
        </p:nvSpPr>
        <p:spPr bwMode="auto">
          <a:xfrm>
            <a:off x="2286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1-3-2-4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1-3-2-4-5-1</a:t>
            </a:r>
          </a:p>
          <a:p>
            <a:pPr algn="ctr"/>
            <a:r>
              <a:rPr lang="es-MX" sz="1600"/>
              <a:t>Costo = 37</a:t>
            </a:r>
          </a:p>
        </p:txBody>
      </p:sp>
      <p:sp>
        <p:nvSpPr>
          <p:cNvPr id="350233" name="Line 25"/>
          <p:cNvSpPr>
            <a:spLocks noChangeShapeType="1"/>
          </p:cNvSpPr>
          <p:nvPr/>
        </p:nvSpPr>
        <p:spPr bwMode="auto">
          <a:xfrm flipH="1">
            <a:off x="12192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51237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51239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51240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248400" y="2139950"/>
            <a:ext cx="2651125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31 </a:t>
            </a:r>
          </a:p>
        </p:txBody>
      </p:sp>
      <p:sp>
        <p:nvSpPr>
          <p:cNvPr id="351242" name="Oval 10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1243" name="Line 11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4" name="Oval 12"/>
          <p:cNvSpPr>
            <a:spLocks noChangeArrowheads="1"/>
          </p:cNvSpPr>
          <p:nvPr/>
        </p:nvSpPr>
        <p:spPr bwMode="auto">
          <a:xfrm>
            <a:off x="59436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51245" name="Line 13"/>
          <p:cNvSpPr>
            <a:spLocks noChangeShapeType="1"/>
          </p:cNvSpPr>
          <p:nvPr/>
        </p:nvSpPr>
        <p:spPr bwMode="auto">
          <a:xfrm>
            <a:off x="5105400" y="2667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6" name="Oval 14"/>
          <p:cNvSpPr>
            <a:spLocks noChangeArrowheads="1"/>
          </p:cNvSpPr>
          <p:nvPr/>
        </p:nvSpPr>
        <p:spPr bwMode="auto">
          <a:xfrm>
            <a:off x="7543800" y="28956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1-5</a:t>
            </a:r>
          </a:p>
          <a:p>
            <a:pPr algn="ctr"/>
            <a:r>
              <a:rPr lang="es-MX" sz="1600"/>
              <a:t>Cp = 42</a:t>
            </a:r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>
            <a:off x="5257800" y="25908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8" name="Oval 16"/>
          <p:cNvSpPr>
            <a:spLocks noChangeArrowheads="1"/>
          </p:cNvSpPr>
          <p:nvPr/>
        </p:nvSpPr>
        <p:spPr bwMode="auto">
          <a:xfrm>
            <a:off x="13716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 flipV="1">
            <a:off x="2133600" y="3429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0" name="Oval 18"/>
          <p:cNvSpPr>
            <a:spLocks noChangeArrowheads="1"/>
          </p:cNvSpPr>
          <p:nvPr/>
        </p:nvSpPr>
        <p:spPr bwMode="auto">
          <a:xfrm>
            <a:off x="26670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</a:t>
            </a:r>
          </a:p>
          <a:p>
            <a:pPr algn="ctr"/>
            <a:r>
              <a:rPr lang="es-MX" sz="1600"/>
              <a:t>Cp = 27</a:t>
            </a:r>
          </a:p>
        </p:txBody>
      </p:sp>
      <p:sp>
        <p:nvSpPr>
          <p:cNvPr id="351251" name="Line 19"/>
          <p:cNvSpPr>
            <a:spLocks noChangeShapeType="1"/>
          </p:cNvSpPr>
          <p:nvPr/>
        </p:nvSpPr>
        <p:spPr bwMode="auto">
          <a:xfrm>
            <a:off x="3048000" y="3505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2" name="Oval 20"/>
          <p:cNvSpPr>
            <a:spLocks noChangeArrowheads="1"/>
          </p:cNvSpPr>
          <p:nvPr/>
        </p:nvSpPr>
        <p:spPr bwMode="auto">
          <a:xfrm>
            <a:off x="3962400" y="38100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1-3-5</a:t>
            </a:r>
          </a:p>
          <a:p>
            <a:pPr algn="ctr"/>
            <a:r>
              <a:rPr lang="es-MX" sz="1600"/>
              <a:t>Cp = 39</a:t>
            </a:r>
          </a:p>
        </p:txBody>
      </p:sp>
      <p:sp>
        <p:nvSpPr>
          <p:cNvPr id="351253" name="Line 21"/>
          <p:cNvSpPr>
            <a:spLocks noChangeShapeType="1"/>
          </p:cNvSpPr>
          <p:nvPr/>
        </p:nvSpPr>
        <p:spPr bwMode="auto">
          <a:xfrm>
            <a:off x="3429000" y="3429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4" name="Oval 22"/>
          <p:cNvSpPr>
            <a:spLocks noChangeArrowheads="1"/>
          </p:cNvSpPr>
          <p:nvPr/>
        </p:nvSpPr>
        <p:spPr bwMode="auto">
          <a:xfrm>
            <a:off x="2286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1-3-2-4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1-3-2-4-5-1</a:t>
            </a:r>
          </a:p>
          <a:p>
            <a:pPr algn="ctr"/>
            <a:r>
              <a:rPr lang="es-MX" sz="1600"/>
              <a:t>Costo = 37</a:t>
            </a:r>
          </a:p>
        </p:txBody>
      </p:sp>
      <p:sp>
        <p:nvSpPr>
          <p:cNvPr id="351255" name="Line 23"/>
          <p:cNvSpPr>
            <a:spLocks noChangeShapeType="1"/>
          </p:cNvSpPr>
          <p:nvPr/>
        </p:nvSpPr>
        <p:spPr bwMode="auto">
          <a:xfrm flipH="1">
            <a:off x="12192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6" name="Oval 24"/>
          <p:cNvSpPr>
            <a:spLocks noChangeArrowheads="1"/>
          </p:cNvSpPr>
          <p:nvPr/>
        </p:nvSpPr>
        <p:spPr bwMode="auto">
          <a:xfrm>
            <a:off x="20574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1-3-2-5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1-3-2-5-4-1</a:t>
            </a:r>
          </a:p>
          <a:p>
            <a:pPr algn="ctr"/>
            <a:r>
              <a:rPr lang="es-MX" sz="1600"/>
              <a:t>Costo = 31</a:t>
            </a:r>
          </a:p>
        </p:txBody>
      </p:sp>
      <p:sp>
        <p:nvSpPr>
          <p:cNvPr id="351257" name="Line 25"/>
          <p:cNvSpPr>
            <a:spLocks noChangeShapeType="1"/>
          </p:cNvSpPr>
          <p:nvPr/>
        </p:nvSpPr>
        <p:spPr bwMode="auto">
          <a:xfrm>
            <a:off x="1981200" y="4419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5257800" y="4572000"/>
            <a:ext cx="36337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3200">
                <a:solidFill>
                  <a:srgbClr val="CC0000"/>
                </a:solidFill>
                <a:latin typeface="Arial Narrow" charset="0"/>
              </a:rPr>
              <a:t>¿Cuál es el mejor nodo</a:t>
            </a:r>
          </a:p>
          <a:p>
            <a:r>
              <a:rPr lang="es-MX" sz="3200">
                <a:solidFill>
                  <a:srgbClr val="CC0000"/>
                </a:solidFill>
                <a:latin typeface="Arial Narrow" charset="0"/>
              </a:rPr>
              <a:t>para expandir?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5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52261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2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52263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52264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5" name="Text Box 9"/>
          <p:cNvSpPr txBox="1">
            <a:spLocks noChangeArrowheads="1"/>
          </p:cNvSpPr>
          <p:nvPr/>
        </p:nvSpPr>
        <p:spPr bwMode="auto">
          <a:xfrm>
            <a:off x="6248400" y="2139950"/>
            <a:ext cx="2651125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31 </a:t>
            </a:r>
          </a:p>
        </p:txBody>
      </p:sp>
      <p:sp>
        <p:nvSpPr>
          <p:cNvPr id="352266" name="Oval 10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2267" name="Line 11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8" name="Oval 12"/>
          <p:cNvSpPr>
            <a:spLocks noChangeArrowheads="1"/>
          </p:cNvSpPr>
          <p:nvPr/>
        </p:nvSpPr>
        <p:spPr bwMode="auto">
          <a:xfrm>
            <a:off x="59436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>
            <a:off x="5105400" y="2667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0" name="Oval 14"/>
          <p:cNvSpPr>
            <a:spLocks noChangeArrowheads="1"/>
          </p:cNvSpPr>
          <p:nvPr/>
        </p:nvSpPr>
        <p:spPr bwMode="auto">
          <a:xfrm>
            <a:off x="7543800" y="28956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1-5</a:t>
            </a:r>
          </a:p>
          <a:p>
            <a:pPr algn="ctr"/>
            <a:r>
              <a:rPr lang="es-MX" sz="1600"/>
              <a:t>Cp = 42</a:t>
            </a:r>
          </a:p>
        </p:txBody>
      </p:sp>
      <p:sp>
        <p:nvSpPr>
          <p:cNvPr id="352271" name="Line 15"/>
          <p:cNvSpPr>
            <a:spLocks noChangeShapeType="1"/>
          </p:cNvSpPr>
          <p:nvPr/>
        </p:nvSpPr>
        <p:spPr bwMode="auto">
          <a:xfrm>
            <a:off x="5257800" y="25908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2" name="Oval 16"/>
          <p:cNvSpPr>
            <a:spLocks noChangeArrowheads="1"/>
          </p:cNvSpPr>
          <p:nvPr/>
        </p:nvSpPr>
        <p:spPr bwMode="auto">
          <a:xfrm>
            <a:off x="13716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2273" name="Line 17"/>
          <p:cNvSpPr>
            <a:spLocks noChangeShapeType="1"/>
          </p:cNvSpPr>
          <p:nvPr/>
        </p:nvSpPr>
        <p:spPr bwMode="auto">
          <a:xfrm flipV="1">
            <a:off x="2133600" y="3429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4" name="Oval 18"/>
          <p:cNvSpPr>
            <a:spLocks noChangeArrowheads="1"/>
          </p:cNvSpPr>
          <p:nvPr/>
        </p:nvSpPr>
        <p:spPr bwMode="auto">
          <a:xfrm>
            <a:off x="26670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</a:t>
            </a:r>
          </a:p>
          <a:p>
            <a:pPr algn="ctr"/>
            <a:r>
              <a:rPr lang="es-MX" sz="1600"/>
              <a:t>Cp = 27</a:t>
            </a:r>
          </a:p>
        </p:txBody>
      </p:sp>
      <p:sp>
        <p:nvSpPr>
          <p:cNvPr id="352275" name="Line 19"/>
          <p:cNvSpPr>
            <a:spLocks noChangeShapeType="1"/>
          </p:cNvSpPr>
          <p:nvPr/>
        </p:nvSpPr>
        <p:spPr bwMode="auto">
          <a:xfrm>
            <a:off x="3048000" y="3505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6" name="Oval 20"/>
          <p:cNvSpPr>
            <a:spLocks noChangeArrowheads="1"/>
          </p:cNvSpPr>
          <p:nvPr/>
        </p:nvSpPr>
        <p:spPr bwMode="auto">
          <a:xfrm>
            <a:off x="3962400" y="38100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1-3-5</a:t>
            </a:r>
          </a:p>
          <a:p>
            <a:pPr algn="ctr"/>
            <a:r>
              <a:rPr lang="es-MX" sz="1600"/>
              <a:t>Cp = 39</a:t>
            </a:r>
          </a:p>
        </p:txBody>
      </p:sp>
      <p:sp>
        <p:nvSpPr>
          <p:cNvPr id="352277" name="Line 21"/>
          <p:cNvSpPr>
            <a:spLocks noChangeShapeType="1"/>
          </p:cNvSpPr>
          <p:nvPr/>
        </p:nvSpPr>
        <p:spPr bwMode="auto">
          <a:xfrm>
            <a:off x="3429000" y="3429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8" name="Oval 22"/>
          <p:cNvSpPr>
            <a:spLocks noChangeArrowheads="1"/>
          </p:cNvSpPr>
          <p:nvPr/>
        </p:nvSpPr>
        <p:spPr bwMode="auto">
          <a:xfrm>
            <a:off x="2286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1-3-2-4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1-3-2-4-5-1</a:t>
            </a:r>
          </a:p>
          <a:p>
            <a:pPr algn="ctr"/>
            <a:r>
              <a:rPr lang="es-MX" sz="1600"/>
              <a:t>Costo = 37</a:t>
            </a:r>
          </a:p>
        </p:txBody>
      </p:sp>
      <p:sp>
        <p:nvSpPr>
          <p:cNvPr id="352279" name="Line 23"/>
          <p:cNvSpPr>
            <a:spLocks noChangeShapeType="1"/>
          </p:cNvSpPr>
          <p:nvPr/>
        </p:nvSpPr>
        <p:spPr bwMode="auto">
          <a:xfrm flipH="1">
            <a:off x="12192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0" name="Oval 24"/>
          <p:cNvSpPr>
            <a:spLocks noChangeArrowheads="1"/>
          </p:cNvSpPr>
          <p:nvPr/>
        </p:nvSpPr>
        <p:spPr bwMode="auto">
          <a:xfrm>
            <a:off x="20574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1-3-2-5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1-3-2-5-4-1</a:t>
            </a:r>
          </a:p>
          <a:p>
            <a:pPr algn="ctr"/>
            <a:r>
              <a:rPr lang="es-MX" sz="1600"/>
              <a:t>Costo = 31</a:t>
            </a:r>
          </a:p>
        </p:txBody>
      </p:sp>
      <p:sp>
        <p:nvSpPr>
          <p:cNvPr id="352281" name="Line 25"/>
          <p:cNvSpPr>
            <a:spLocks noChangeShapeType="1"/>
          </p:cNvSpPr>
          <p:nvPr/>
        </p:nvSpPr>
        <p:spPr bwMode="auto">
          <a:xfrm>
            <a:off x="1981200" y="4419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3" name="Oval 27"/>
          <p:cNvSpPr>
            <a:spLocks noChangeArrowheads="1"/>
          </p:cNvSpPr>
          <p:nvPr/>
        </p:nvSpPr>
        <p:spPr bwMode="auto">
          <a:xfrm>
            <a:off x="38862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1-3-4-2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1-3-4-2-5-1</a:t>
            </a:r>
          </a:p>
          <a:p>
            <a:pPr algn="ctr"/>
            <a:r>
              <a:rPr lang="es-MX" sz="1600"/>
              <a:t>Costo = 43</a:t>
            </a:r>
          </a:p>
        </p:txBody>
      </p:sp>
      <p:sp>
        <p:nvSpPr>
          <p:cNvPr id="352284" name="Line 28"/>
          <p:cNvSpPr>
            <a:spLocks noChangeShapeType="1"/>
          </p:cNvSpPr>
          <p:nvPr/>
        </p:nvSpPr>
        <p:spPr bwMode="auto">
          <a:xfrm>
            <a:off x="3200400" y="44196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53285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6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53287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53288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6248400" y="2139950"/>
            <a:ext cx="2651125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31 </a:t>
            </a:r>
          </a:p>
        </p:txBody>
      </p:sp>
      <p:sp>
        <p:nvSpPr>
          <p:cNvPr id="353290" name="Oval 10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3291" name="Line 11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92" name="Oval 12"/>
          <p:cNvSpPr>
            <a:spLocks noChangeArrowheads="1"/>
          </p:cNvSpPr>
          <p:nvPr/>
        </p:nvSpPr>
        <p:spPr bwMode="auto">
          <a:xfrm>
            <a:off x="59436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53293" name="Line 13"/>
          <p:cNvSpPr>
            <a:spLocks noChangeShapeType="1"/>
          </p:cNvSpPr>
          <p:nvPr/>
        </p:nvSpPr>
        <p:spPr bwMode="auto">
          <a:xfrm>
            <a:off x="5105400" y="2667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94" name="Oval 14"/>
          <p:cNvSpPr>
            <a:spLocks noChangeArrowheads="1"/>
          </p:cNvSpPr>
          <p:nvPr/>
        </p:nvSpPr>
        <p:spPr bwMode="auto">
          <a:xfrm>
            <a:off x="7543800" y="28956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1-5</a:t>
            </a:r>
          </a:p>
          <a:p>
            <a:pPr algn="ctr"/>
            <a:r>
              <a:rPr lang="es-MX" sz="1600"/>
              <a:t>Cp = 42</a:t>
            </a:r>
          </a:p>
        </p:txBody>
      </p:sp>
      <p:sp>
        <p:nvSpPr>
          <p:cNvPr id="353295" name="Line 15"/>
          <p:cNvSpPr>
            <a:spLocks noChangeShapeType="1"/>
          </p:cNvSpPr>
          <p:nvPr/>
        </p:nvSpPr>
        <p:spPr bwMode="auto">
          <a:xfrm>
            <a:off x="5257800" y="25908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96" name="Oval 16"/>
          <p:cNvSpPr>
            <a:spLocks noChangeArrowheads="1"/>
          </p:cNvSpPr>
          <p:nvPr/>
        </p:nvSpPr>
        <p:spPr bwMode="auto">
          <a:xfrm>
            <a:off x="13716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3297" name="Line 17"/>
          <p:cNvSpPr>
            <a:spLocks noChangeShapeType="1"/>
          </p:cNvSpPr>
          <p:nvPr/>
        </p:nvSpPr>
        <p:spPr bwMode="auto">
          <a:xfrm flipV="1">
            <a:off x="2133600" y="3429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98" name="Oval 18"/>
          <p:cNvSpPr>
            <a:spLocks noChangeArrowheads="1"/>
          </p:cNvSpPr>
          <p:nvPr/>
        </p:nvSpPr>
        <p:spPr bwMode="auto">
          <a:xfrm>
            <a:off x="26670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</a:t>
            </a:r>
          </a:p>
          <a:p>
            <a:pPr algn="ctr"/>
            <a:r>
              <a:rPr lang="es-MX" sz="1600"/>
              <a:t>Cp = 27</a:t>
            </a:r>
          </a:p>
        </p:txBody>
      </p:sp>
      <p:sp>
        <p:nvSpPr>
          <p:cNvPr id="353299" name="Line 19"/>
          <p:cNvSpPr>
            <a:spLocks noChangeShapeType="1"/>
          </p:cNvSpPr>
          <p:nvPr/>
        </p:nvSpPr>
        <p:spPr bwMode="auto">
          <a:xfrm>
            <a:off x="3048000" y="3505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0" name="Oval 20"/>
          <p:cNvSpPr>
            <a:spLocks noChangeArrowheads="1"/>
          </p:cNvSpPr>
          <p:nvPr/>
        </p:nvSpPr>
        <p:spPr bwMode="auto">
          <a:xfrm>
            <a:off x="3962400" y="38100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1-3-5</a:t>
            </a:r>
          </a:p>
          <a:p>
            <a:pPr algn="ctr"/>
            <a:r>
              <a:rPr lang="es-MX" sz="1600"/>
              <a:t>Cp = 39</a:t>
            </a:r>
          </a:p>
        </p:txBody>
      </p:sp>
      <p:sp>
        <p:nvSpPr>
          <p:cNvPr id="353301" name="Line 21"/>
          <p:cNvSpPr>
            <a:spLocks noChangeShapeType="1"/>
          </p:cNvSpPr>
          <p:nvPr/>
        </p:nvSpPr>
        <p:spPr bwMode="auto">
          <a:xfrm>
            <a:off x="3429000" y="3429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2" name="Oval 22"/>
          <p:cNvSpPr>
            <a:spLocks noChangeArrowheads="1"/>
          </p:cNvSpPr>
          <p:nvPr/>
        </p:nvSpPr>
        <p:spPr bwMode="auto">
          <a:xfrm>
            <a:off x="2286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1-3-2-4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1-3-2-4-5-1</a:t>
            </a:r>
          </a:p>
          <a:p>
            <a:pPr algn="ctr"/>
            <a:r>
              <a:rPr lang="es-MX" sz="1600"/>
              <a:t>Costo = 37</a:t>
            </a:r>
          </a:p>
        </p:txBody>
      </p:sp>
      <p:sp>
        <p:nvSpPr>
          <p:cNvPr id="353303" name="Line 23"/>
          <p:cNvSpPr>
            <a:spLocks noChangeShapeType="1"/>
          </p:cNvSpPr>
          <p:nvPr/>
        </p:nvSpPr>
        <p:spPr bwMode="auto">
          <a:xfrm flipH="1">
            <a:off x="12192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4" name="Oval 24"/>
          <p:cNvSpPr>
            <a:spLocks noChangeArrowheads="1"/>
          </p:cNvSpPr>
          <p:nvPr/>
        </p:nvSpPr>
        <p:spPr bwMode="auto">
          <a:xfrm>
            <a:off x="20574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1-3-2-5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1-3-2-5-4-1</a:t>
            </a:r>
          </a:p>
          <a:p>
            <a:pPr algn="ctr"/>
            <a:r>
              <a:rPr lang="es-MX" sz="1600"/>
              <a:t>Costo = 31</a:t>
            </a:r>
          </a:p>
        </p:txBody>
      </p:sp>
      <p:sp>
        <p:nvSpPr>
          <p:cNvPr id="353305" name="Line 25"/>
          <p:cNvSpPr>
            <a:spLocks noChangeShapeType="1"/>
          </p:cNvSpPr>
          <p:nvPr/>
        </p:nvSpPr>
        <p:spPr bwMode="auto">
          <a:xfrm>
            <a:off x="1981200" y="4419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6" name="Oval 26"/>
          <p:cNvSpPr>
            <a:spLocks noChangeArrowheads="1"/>
          </p:cNvSpPr>
          <p:nvPr/>
        </p:nvSpPr>
        <p:spPr bwMode="auto">
          <a:xfrm>
            <a:off x="38862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1-3-4-2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1-3-4-2-5-1</a:t>
            </a:r>
          </a:p>
          <a:p>
            <a:pPr algn="ctr"/>
            <a:r>
              <a:rPr lang="es-MX" sz="1600"/>
              <a:t>Costo = 43</a:t>
            </a:r>
          </a:p>
        </p:txBody>
      </p:sp>
      <p:sp>
        <p:nvSpPr>
          <p:cNvPr id="353307" name="Line 27"/>
          <p:cNvSpPr>
            <a:spLocks noChangeShapeType="1"/>
          </p:cNvSpPr>
          <p:nvPr/>
        </p:nvSpPr>
        <p:spPr bwMode="auto">
          <a:xfrm>
            <a:off x="3200400" y="44196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8" name="Oval 28"/>
          <p:cNvSpPr>
            <a:spLocks noChangeArrowheads="1"/>
          </p:cNvSpPr>
          <p:nvPr/>
        </p:nvSpPr>
        <p:spPr bwMode="auto">
          <a:xfrm>
            <a:off x="57150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1-3-4-5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1-3-4-5-2-1</a:t>
            </a:r>
          </a:p>
          <a:p>
            <a:pPr algn="ctr"/>
            <a:r>
              <a:rPr lang="es-MX" sz="1600"/>
              <a:t>Costo = 34</a:t>
            </a:r>
          </a:p>
        </p:txBody>
      </p:sp>
      <p:sp>
        <p:nvSpPr>
          <p:cNvPr id="353309" name="Line 29"/>
          <p:cNvSpPr>
            <a:spLocks noChangeShapeType="1"/>
          </p:cNvSpPr>
          <p:nvPr/>
        </p:nvSpPr>
        <p:spPr bwMode="auto">
          <a:xfrm>
            <a:off x="3581400" y="4419600"/>
            <a:ext cx="2667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510213" y="3657600"/>
            <a:ext cx="36337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3200">
                <a:solidFill>
                  <a:srgbClr val="CC0000"/>
                </a:solidFill>
                <a:latin typeface="Arial Narrow" charset="0"/>
              </a:rPr>
              <a:t>¿Cuál es el mejor nodo</a:t>
            </a:r>
          </a:p>
          <a:p>
            <a:r>
              <a:rPr lang="es-MX" sz="3200">
                <a:solidFill>
                  <a:srgbClr val="CC0000"/>
                </a:solidFill>
                <a:latin typeface="Arial Narrow" charset="0"/>
              </a:rPr>
              <a:t>para expandir?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1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54309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10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54311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6248400" y="2139950"/>
            <a:ext cx="2651125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31 </a:t>
            </a:r>
          </a:p>
        </p:txBody>
      </p:sp>
      <p:sp>
        <p:nvSpPr>
          <p:cNvPr id="354314" name="Oval 10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4315" name="Line 11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16" name="Oval 12"/>
          <p:cNvSpPr>
            <a:spLocks noChangeArrowheads="1"/>
          </p:cNvSpPr>
          <p:nvPr/>
        </p:nvSpPr>
        <p:spPr bwMode="auto">
          <a:xfrm>
            <a:off x="59436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54317" name="Line 13"/>
          <p:cNvSpPr>
            <a:spLocks noChangeShapeType="1"/>
          </p:cNvSpPr>
          <p:nvPr/>
        </p:nvSpPr>
        <p:spPr bwMode="auto">
          <a:xfrm>
            <a:off x="5105400" y="2667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18" name="Oval 14"/>
          <p:cNvSpPr>
            <a:spLocks noChangeArrowheads="1"/>
          </p:cNvSpPr>
          <p:nvPr/>
        </p:nvSpPr>
        <p:spPr bwMode="auto">
          <a:xfrm>
            <a:off x="7543800" y="28956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1-5</a:t>
            </a:r>
          </a:p>
          <a:p>
            <a:pPr algn="ctr"/>
            <a:r>
              <a:rPr lang="es-MX" sz="1600"/>
              <a:t>Cp = 42</a:t>
            </a:r>
          </a:p>
        </p:txBody>
      </p:sp>
      <p:sp>
        <p:nvSpPr>
          <p:cNvPr id="354319" name="Line 15"/>
          <p:cNvSpPr>
            <a:spLocks noChangeShapeType="1"/>
          </p:cNvSpPr>
          <p:nvPr/>
        </p:nvSpPr>
        <p:spPr bwMode="auto">
          <a:xfrm>
            <a:off x="5257800" y="25908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0" name="Oval 16"/>
          <p:cNvSpPr>
            <a:spLocks noChangeArrowheads="1"/>
          </p:cNvSpPr>
          <p:nvPr/>
        </p:nvSpPr>
        <p:spPr bwMode="auto">
          <a:xfrm>
            <a:off x="13716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4321" name="Line 17"/>
          <p:cNvSpPr>
            <a:spLocks noChangeShapeType="1"/>
          </p:cNvSpPr>
          <p:nvPr/>
        </p:nvSpPr>
        <p:spPr bwMode="auto">
          <a:xfrm flipV="1">
            <a:off x="2133600" y="3429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Oval 18"/>
          <p:cNvSpPr>
            <a:spLocks noChangeArrowheads="1"/>
          </p:cNvSpPr>
          <p:nvPr/>
        </p:nvSpPr>
        <p:spPr bwMode="auto">
          <a:xfrm>
            <a:off x="26670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</a:t>
            </a:r>
          </a:p>
          <a:p>
            <a:pPr algn="ctr"/>
            <a:r>
              <a:rPr lang="es-MX" sz="1600"/>
              <a:t>Cp = 27</a:t>
            </a:r>
          </a:p>
        </p:txBody>
      </p:sp>
      <p:sp>
        <p:nvSpPr>
          <p:cNvPr id="354323" name="Line 19"/>
          <p:cNvSpPr>
            <a:spLocks noChangeShapeType="1"/>
          </p:cNvSpPr>
          <p:nvPr/>
        </p:nvSpPr>
        <p:spPr bwMode="auto">
          <a:xfrm>
            <a:off x="3048000" y="3505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4" name="Oval 20"/>
          <p:cNvSpPr>
            <a:spLocks noChangeArrowheads="1"/>
          </p:cNvSpPr>
          <p:nvPr/>
        </p:nvSpPr>
        <p:spPr bwMode="auto">
          <a:xfrm>
            <a:off x="3962400" y="38100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1-3-5</a:t>
            </a:r>
          </a:p>
          <a:p>
            <a:pPr algn="ctr"/>
            <a:r>
              <a:rPr lang="es-MX" sz="1600"/>
              <a:t>Cp = 39</a:t>
            </a:r>
          </a:p>
        </p:txBody>
      </p:sp>
      <p:sp>
        <p:nvSpPr>
          <p:cNvPr id="354325" name="Line 21"/>
          <p:cNvSpPr>
            <a:spLocks noChangeShapeType="1"/>
          </p:cNvSpPr>
          <p:nvPr/>
        </p:nvSpPr>
        <p:spPr bwMode="auto">
          <a:xfrm>
            <a:off x="3429000" y="3429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6" name="Oval 22"/>
          <p:cNvSpPr>
            <a:spLocks noChangeArrowheads="1"/>
          </p:cNvSpPr>
          <p:nvPr/>
        </p:nvSpPr>
        <p:spPr bwMode="auto">
          <a:xfrm>
            <a:off x="2286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1-3-2-4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1-3-2-4-5-1</a:t>
            </a:r>
          </a:p>
          <a:p>
            <a:pPr algn="ctr"/>
            <a:r>
              <a:rPr lang="es-MX" sz="1600"/>
              <a:t>Costo = 37</a:t>
            </a:r>
          </a:p>
        </p:txBody>
      </p:sp>
      <p:sp>
        <p:nvSpPr>
          <p:cNvPr id="354327" name="Line 23"/>
          <p:cNvSpPr>
            <a:spLocks noChangeShapeType="1"/>
          </p:cNvSpPr>
          <p:nvPr/>
        </p:nvSpPr>
        <p:spPr bwMode="auto">
          <a:xfrm flipH="1">
            <a:off x="12192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8" name="Oval 24"/>
          <p:cNvSpPr>
            <a:spLocks noChangeArrowheads="1"/>
          </p:cNvSpPr>
          <p:nvPr/>
        </p:nvSpPr>
        <p:spPr bwMode="auto">
          <a:xfrm>
            <a:off x="20574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1-3-2-5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1-3-2-5-4-1</a:t>
            </a:r>
          </a:p>
          <a:p>
            <a:pPr algn="ctr"/>
            <a:r>
              <a:rPr lang="es-MX" sz="1600"/>
              <a:t>Costo = 31</a:t>
            </a:r>
          </a:p>
        </p:txBody>
      </p:sp>
      <p:sp>
        <p:nvSpPr>
          <p:cNvPr id="354329" name="Line 25"/>
          <p:cNvSpPr>
            <a:spLocks noChangeShapeType="1"/>
          </p:cNvSpPr>
          <p:nvPr/>
        </p:nvSpPr>
        <p:spPr bwMode="auto">
          <a:xfrm>
            <a:off x="1981200" y="4419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0" name="Oval 26"/>
          <p:cNvSpPr>
            <a:spLocks noChangeArrowheads="1"/>
          </p:cNvSpPr>
          <p:nvPr/>
        </p:nvSpPr>
        <p:spPr bwMode="auto">
          <a:xfrm>
            <a:off x="38862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1-3-4-2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1-3-4-2-5-1</a:t>
            </a:r>
          </a:p>
          <a:p>
            <a:pPr algn="ctr"/>
            <a:r>
              <a:rPr lang="es-MX" sz="1600"/>
              <a:t>Costo = 43</a:t>
            </a:r>
          </a:p>
        </p:txBody>
      </p:sp>
      <p:sp>
        <p:nvSpPr>
          <p:cNvPr id="354331" name="Line 27"/>
          <p:cNvSpPr>
            <a:spLocks noChangeShapeType="1"/>
          </p:cNvSpPr>
          <p:nvPr/>
        </p:nvSpPr>
        <p:spPr bwMode="auto">
          <a:xfrm>
            <a:off x="3200400" y="44196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2" name="Oval 28"/>
          <p:cNvSpPr>
            <a:spLocks noChangeArrowheads="1"/>
          </p:cNvSpPr>
          <p:nvPr/>
        </p:nvSpPr>
        <p:spPr bwMode="auto">
          <a:xfrm>
            <a:off x="57150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1-3-4-5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1-3-4-5-2-1</a:t>
            </a:r>
          </a:p>
          <a:p>
            <a:pPr algn="ctr"/>
            <a:r>
              <a:rPr lang="es-MX" sz="1600"/>
              <a:t>Costo = 34</a:t>
            </a:r>
          </a:p>
        </p:txBody>
      </p:sp>
      <p:sp>
        <p:nvSpPr>
          <p:cNvPr id="354333" name="Line 29"/>
          <p:cNvSpPr>
            <a:spLocks noChangeShapeType="1"/>
          </p:cNvSpPr>
          <p:nvPr/>
        </p:nvSpPr>
        <p:spPr bwMode="auto">
          <a:xfrm>
            <a:off x="3581400" y="4419600"/>
            <a:ext cx="2667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4341" name="Group 37"/>
          <p:cNvGrpSpPr>
            <a:grpSpLocks/>
          </p:cNvGrpSpPr>
          <p:nvPr/>
        </p:nvGrpSpPr>
        <p:grpSpPr bwMode="auto">
          <a:xfrm>
            <a:off x="5257800" y="3505200"/>
            <a:ext cx="1143000" cy="914400"/>
            <a:chOff x="3312" y="2208"/>
            <a:chExt cx="720" cy="576"/>
          </a:xfrm>
        </p:grpSpPr>
        <p:sp>
          <p:nvSpPr>
            <p:cNvPr id="354335" name="Oval 31"/>
            <p:cNvSpPr>
              <a:spLocks noChangeArrowheads="1"/>
            </p:cNvSpPr>
            <p:nvPr/>
          </p:nvSpPr>
          <p:spPr bwMode="auto">
            <a:xfrm>
              <a:off x="3312" y="2400"/>
              <a:ext cx="720" cy="384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1-4-2</a:t>
              </a:r>
            </a:p>
            <a:p>
              <a:pPr algn="ctr"/>
              <a:r>
                <a:rPr lang="es-MX" sz="1600"/>
                <a:t>Cp = 45</a:t>
              </a:r>
            </a:p>
          </p:txBody>
        </p:sp>
        <p:sp>
          <p:nvSpPr>
            <p:cNvPr id="354336" name="Line 32"/>
            <p:cNvSpPr>
              <a:spLocks noChangeShapeType="1"/>
            </p:cNvSpPr>
            <p:nvPr/>
          </p:nvSpPr>
          <p:spPr bwMode="auto">
            <a:xfrm flipV="1">
              <a:off x="3792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4342" name="Group 38"/>
          <p:cNvGrpSpPr>
            <a:grpSpLocks/>
          </p:cNvGrpSpPr>
          <p:nvPr/>
        </p:nvGrpSpPr>
        <p:grpSpPr bwMode="auto">
          <a:xfrm>
            <a:off x="6553200" y="3505200"/>
            <a:ext cx="1143000" cy="914400"/>
            <a:chOff x="4128" y="2208"/>
            <a:chExt cx="720" cy="576"/>
          </a:xfrm>
        </p:grpSpPr>
        <p:sp>
          <p:nvSpPr>
            <p:cNvPr id="354337" name="Oval 33"/>
            <p:cNvSpPr>
              <a:spLocks noChangeArrowheads="1"/>
            </p:cNvSpPr>
            <p:nvPr/>
          </p:nvSpPr>
          <p:spPr bwMode="auto">
            <a:xfrm>
              <a:off x="4128" y="2400"/>
              <a:ext cx="720" cy="384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1-4-3</a:t>
              </a:r>
            </a:p>
            <a:p>
              <a:pPr algn="ctr"/>
              <a:r>
                <a:rPr lang="es-MX" sz="1600"/>
                <a:t>Cp = 38</a:t>
              </a:r>
            </a:p>
          </p:txBody>
        </p:sp>
        <p:sp>
          <p:nvSpPr>
            <p:cNvPr id="354338" name="Line 34"/>
            <p:cNvSpPr>
              <a:spLocks noChangeShapeType="1"/>
            </p:cNvSpPr>
            <p:nvPr/>
          </p:nvSpPr>
          <p:spPr bwMode="auto">
            <a:xfrm>
              <a:off x="4224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4343" name="Group 39"/>
          <p:cNvGrpSpPr>
            <a:grpSpLocks/>
          </p:cNvGrpSpPr>
          <p:nvPr/>
        </p:nvGrpSpPr>
        <p:grpSpPr bwMode="auto">
          <a:xfrm>
            <a:off x="6934200" y="3352800"/>
            <a:ext cx="2057400" cy="1066800"/>
            <a:chOff x="4368" y="2112"/>
            <a:chExt cx="1296" cy="672"/>
          </a:xfrm>
        </p:grpSpPr>
        <p:sp>
          <p:nvSpPr>
            <p:cNvPr id="354339" name="Oval 35"/>
            <p:cNvSpPr>
              <a:spLocks noChangeArrowheads="1"/>
            </p:cNvSpPr>
            <p:nvPr/>
          </p:nvSpPr>
          <p:spPr bwMode="auto">
            <a:xfrm>
              <a:off x="4944" y="2400"/>
              <a:ext cx="720" cy="38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1-4-5</a:t>
              </a:r>
            </a:p>
            <a:p>
              <a:pPr algn="ctr"/>
              <a:r>
                <a:rPr lang="es-MX" sz="1600"/>
                <a:t>Cp = 30</a:t>
              </a:r>
            </a:p>
          </p:txBody>
        </p:sp>
        <p:sp>
          <p:nvSpPr>
            <p:cNvPr id="354340" name="Line 36"/>
            <p:cNvSpPr>
              <a:spLocks noChangeShapeType="1"/>
            </p:cNvSpPr>
            <p:nvPr/>
          </p:nvSpPr>
          <p:spPr bwMode="auto">
            <a:xfrm>
              <a:off x="4368" y="211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2995613" y="6248400"/>
            <a:ext cx="6148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sz="3200">
                <a:solidFill>
                  <a:srgbClr val="CC0000"/>
                </a:solidFill>
                <a:latin typeface="Arial Narrow" charset="0"/>
              </a:rPr>
              <a:t>¿Cuál es el mejor nodo para expandir?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4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/>
              <a:t>Algoritmo del recorrido </a:t>
            </a:r>
            <a:br>
              <a:rPr lang="es-MX" sz="3600"/>
            </a:br>
            <a:r>
              <a:rPr lang="es-MX" sz="3600"/>
              <a:t>NIVEL x NIVEL</a:t>
            </a:r>
          </a:p>
        </p:txBody>
      </p:sp>
      <p:sp>
        <p:nvSpPr>
          <p:cNvPr id="313348" name="Rectangle 102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MX" sz="2800" i="1">
                <a:latin typeface="Times New Roman" charset="0"/>
              </a:rPr>
              <a:t>void </a:t>
            </a:r>
            <a:r>
              <a:rPr lang="es-MX" sz="2800" b="1" i="1">
                <a:latin typeface="Times New Roman" charset="0"/>
              </a:rPr>
              <a:t>nivelXnivel</a:t>
            </a:r>
            <a:r>
              <a:rPr lang="es-MX" sz="2800" i="1">
                <a:latin typeface="Times New Roman" charset="0"/>
              </a:rPr>
              <a:t> (Nodo r)</a:t>
            </a:r>
          </a:p>
          <a:p>
            <a:pPr>
              <a:buFontTx/>
              <a:buNone/>
            </a:pPr>
            <a:r>
              <a:rPr lang="es-MX" sz="2800" i="1">
                <a:latin typeface="Times New Roman" charset="0"/>
              </a:rPr>
              <a:t>{ 	Nodo n, h; </a:t>
            </a:r>
            <a:r>
              <a:rPr lang="es-MX" sz="2800" b="1" i="1">
                <a:latin typeface="Times New Roman" charset="0"/>
              </a:rPr>
              <a:t>Fila f</a:t>
            </a:r>
            <a:r>
              <a:rPr lang="es-MX" sz="2800" i="1">
                <a:latin typeface="Times New Roman" charset="0"/>
              </a:rPr>
              <a:t>;</a:t>
            </a:r>
          </a:p>
          <a:p>
            <a:pPr>
              <a:buFontTx/>
              <a:buNone/>
            </a:pPr>
            <a:r>
              <a:rPr lang="es-MX" sz="2800" i="1">
                <a:latin typeface="Times New Roman" charset="0"/>
              </a:rPr>
              <a:t>   Meter en f al apuntador r;</a:t>
            </a:r>
          </a:p>
          <a:p>
            <a:pPr>
              <a:buFontTx/>
              <a:buNone/>
            </a:pPr>
            <a:r>
              <a:rPr lang="es-MX" sz="2800" i="1">
                <a:latin typeface="Times New Roman" charset="0"/>
              </a:rPr>
              <a:t>   while (</a:t>
            </a:r>
            <a:r>
              <a:rPr lang="es-MX" sz="2800" b="1" i="1">
                <a:latin typeface="Times New Roman" charset="0"/>
              </a:rPr>
              <a:t>f</a:t>
            </a:r>
            <a:r>
              <a:rPr lang="es-MX" sz="2800" i="1">
                <a:latin typeface="Times New Roman" charset="0"/>
              </a:rPr>
              <a:t> no esté vacía)</a:t>
            </a:r>
          </a:p>
          <a:p>
            <a:pPr>
              <a:buFontTx/>
              <a:buNone/>
            </a:pPr>
            <a:r>
              <a:rPr lang="es-MX" sz="2800" i="1">
                <a:latin typeface="Times New Roman" charset="0"/>
              </a:rPr>
              <a:t>   { Sacar de </a:t>
            </a:r>
            <a:r>
              <a:rPr lang="es-MX" sz="2800" b="1" i="1">
                <a:latin typeface="Times New Roman" charset="0"/>
              </a:rPr>
              <a:t>f</a:t>
            </a:r>
            <a:r>
              <a:rPr lang="es-MX" sz="2800" i="1">
                <a:latin typeface="Times New Roman" charset="0"/>
              </a:rPr>
              <a:t> hacia n;</a:t>
            </a:r>
          </a:p>
          <a:p>
            <a:pPr>
              <a:buFontTx/>
              <a:buNone/>
            </a:pPr>
            <a:r>
              <a:rPr lang="es-MX" sz="2800" i="1">
                <a:latin typeface="Times New Roman" charset="0"/>
              </a:rPr>
              <a:t>      Visitar n; </a:t>
            </a:r>
          </a:p>
          <a:p>
            <a:pPr>
              <a:buFontTx/>
              <a:buNone/>
            </a:pPr>
            <a:r>
              <a:rPr lang="es-MX" sz="2800" i="1">
                <a:latin typeface="Times New Roman" charset="0"/>
              </a:rPr>
              <a:t>	   for (cada hijo h de n)</a:t>
            </a:r>
          </a:p>
          <a:p>
            <a:pPr>
              <a:buFontTx/>
              <a:buNone/>
            </a:pPr>
            <a:r>
              <a:rPr lang="es-MX" sz="2800" i="1">
                <a:latin typeface="Times New Roman" charset="0"/>
              </a:rPr>
              <a:t>          Meter en </a:t>
            </a:r>
            <a:r>
              <a:rPr lang="es-MX" sz="2800" b="1" i="1">
                <a:latin typeface="Times New Roman" charset="0"/>
              </a:rPr>
              <a:t>f</a:t>
            </a:r>
            <a:r>
              <a:rPr lang="es-MX" sz="2800" i="1">
                <a:latin typeface="Times New Roman" charset="0"/>
              </a:rPr>
              <a:t> al apuntador h; }</a:t>
            </a:r>
          </a:p>
          <a:p>
            <a:pPr>
              <a:buFontTx/>
              <a:buNone/>
            </a:pPr>
            <a:r>
              <a:rPr lang="es-MX" sz="2800" i="1">
                <a:latin typeface="Times New Roman" charset="0"/>
              </a:rPr>
              <a:t>}</a:t>
            </a:r>
            <a:endParaRPr lang="es-MX"/>
          </a:p>
        </p:txBody>
      </p:sp>
      <p:sp>
        <p:nvSpPr>
          <p:cNvPr id="313349" name="Text Box 1029"/>
          <p:cNvSpPr txBox="1">
            <a:spLocks noChangeArrowheads="1"/>
          </p:cNvSpPr>
          <p:nvPr/>
        </p:nvSpPr>
        <p:spPr bwMode="auto">
          <a:xfrm>
            <a:off x="5691188" y="3276600"/>
            <a:ext cx="2767012" cy="1609725"/>
          </a:xfrm>
          <a:prstGeom prst="rect">
            <a:avLst/>
          </a:prstGeom>
          <a:solidFill>
            <a:srgbClr val="FFCC00"/>
          </a:solidFill>
          <a:ln w="571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>
                <a:latin typeface="Arial Narrow" charset="0"/>
              </a:rPr>
              <a:t>Este será el</a:t>
            </a:r>
          </a:p>
          <a:p>
            <a:r>
              <a:rPr lang="es-MX">
                <a:latin typeface="Arial Narrow" charset="0"/>
              </a:rPr>
              <a:t>esqueleto general</a:t>
            </a:r>
          </a:p>
          <a:p>
            <a:r>
              <a:rPr lang="es-MX">
                <a:latin typeface="Arial Narrow" charset="0"/>
              </a:rPr>
              <a:t>de los algoritmos</a:t>
            </a:r>
          </a:p>
          <a:p>
            <a:r>
              <a:rPr lang="es-MX">
                <a:latin typeface="Arial Narrow" charset="0"/>
              </a:rPr>
              <a:t>con Branch and bound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 autoUpdateAnimBg="0"/>
      <p:bldP spid="31334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/>
              <a:t>Ejemplo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	</a:t>
            </a:r>
            <a:endParaRPr lang="es-MX" sz="1400"/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4800600" y="338138"/>
            <a:ext cx="40195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400"/>
              <a:t>0	14	4	10	20</a:t>
            </a:r>
          </a:p>
          <a:p>
            <a:r>
              <a:rPr lang="es-MX" sz="1400"/>
              <a:t>14	0	7	8	7</a:t>
            </a:r>
          </a:p>
          <a:p>
            <a:r>
              <a:rPr lang="es-MX" sz="1400"/>
              <a:t>4	5	0	7	16</a:t>
            </a:r>
          </a:p>
          <a:p>
            <a:r>
              <a:rPr lang="es-MX" sz="1400"/>
              <a:t>11	7	9	0	2</a:t>
            </a:r>
          </a:p>
          <a:p>
            <a:r>
              <a:rPr lang="es-MX" sz="1400"/>
              <a:t>18	7	17	4	0</a:t>
            </a:r>
          </a:p>
          <a:p>
            <a:endParaRPr lang="es-MX" sz="3200"/>
          </a:p>
        </p:txBody>
      </p:sp>
      <p:sp>
        <p:nvSpPr>
          <p:cNvPr id="355333" name="AutoShape 5"/>
          <p:cNvSpPr>
            <a:spLocks noChangeArrowheads="1"/>
          </p:cNvSpPr>
          <p:nvPr/>
        </p:nvSpPr>
        <p:spPr bwMode="auto">
          <a:xfrm>
            <a:off x="4724400" y="304800"/>
            <a:ext cx="41910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Oval 6"/>
          <p:cNvSpPr>
            <a:spLocks noChangeArrowheads="1"/>
          </p:cNvSpPr>
          <p:nvPr/>
        </p:nvSpPr>
        <p:spPr bwMode="auto">
          <a:xfrm>
            <a:off x="4267200" y="2133600"/>
            <a:ext cx="9906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</a:t>
            </a:r>
          </a:p>
          <a:p>
            <a:pPr algn="ctr"/>
            <a:r>
              <a:rPr lang="es-MX" sz="1600"/>
              <a:t>Cp = 21</a:t>
            </a:r>
          </a:p>
        </p:txBody>
      </p:sp>
      <p:sp>
        <p:nvSpPr>
          <p:cNvPr id="355335" name="Oval 7"/>
          <p:cNvSpPr>
            <a:spLocks noChangeArrowheads="1"/>
          </p:cNvSpPr>
          <p:nvPr/>
        </p:nvSpPr>
        <p:spPr bwMode="auto">
          <a:xfrm>
            <a:off x="685800" y="28956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1-2</a:t>
            </a:r>
          </a:p>
          <a:p>
            <a:pPr algn="ctr"/>
            <a:r>
              <a:rPr lang="es-MX" sz="1600"/>
              <a:t>Cp = 31</a:t>
            </a:r>
          </a:p>
        </p:txBody>
      </p:sp>
      <p:sp>
        <p:nvSpPr>
          <p:cNvPr id="355336" name="Line 8"/>
          <p:cNvSpPr>
            <a:spLocks noChangeShapeType="1"/>
          </p:cNvSpPr>
          <p:nvPr/>
        </p:nvSpPr>
        <p:spPr bwMode="auto">
          <a:xfrm flipH="1">
            <a:off x="1219200" y="2590800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6248400" y="2139950"/>
            <a:ext cx="2651125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1" i="1"/>
              <a:t>Costo mínimo = </a:t>
            </a:r>
            <a:r>
              <a:rPr lang="es-MX" b="1" i="1">
                <a:sym typeface="Symbol" charset="0"/>
              </a:rPr>
              <a:t>30 </a:t>
            </a:r>
          </a:p>
        </p:txBody>
      </p:sp>
      <p:sp>
        <p:nvSpPr>
          <p:cNvPr id="355338" name="Oval 10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5339" name="Line 11"/>
          <p:cNvSpPr>
            <a:spLocks noChangeShapeType="1"/>
          </p:cNvSpPr>
          <p:nvPr/>
        </p:nvSpPr>
        <p:spPr bwMode="auto">
          <a:xfrm flipV="1">
            <a:off x="3429000" y="26670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Oval 12"/>
          <p:cNvSpPr>
            <a:spLocks noChangeArrowheads="1"/>
          </p:cNvSpPr>
          <p:nvPr/>
        </p:nvSpPr>
        <p:spPr bwMode="auto">
          <a:xfrm>
            <a:off x="5943600" y="28956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55341" name="Line 13"/>
          <p:cNvSpPr>
            <a:spLocks noChangeShapeType="1"/>
          </p:cNvSpPr>
          <p:nvPr/>
        </p:nvSpPr>
        <p:spPr bwMode="auto">
          <a:xfrm>
            <a:off x="5105400" y="2667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Oval 14"/>
          <p:cNvSpPr>
            <a:spLocks noChangeArrowheads="1"/>
          </p:cNvSpPr>
          <p:nvPr/>
        </p:nvSpPr>
        <p:spPr bwMode="auto">
          <a:xfrm>
            <a:off x="7543800" y="28956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1-5</a:t>
            </a:r>
          </a:p>
          <a:p>
            <a:pPr algn="ctr"/>
            <a:r>
              <a:rPr lang="es-MX" sz="1600"/>
              <a:t>Cp = 42</a:t>
            </a:r>
          </a:p>
        </p:txBody>
      </p:sp>
      <p:sp>
        <p:nvSpPr>
          <p:cNvPr id="355343" name="Line 15"/>
          <p:cNvSpPr>
            <a:spLocks noChangeShapeType="1"/>
          </p:cNvSpPr>
          <p:nvPr/>
        </p:nvSpPr>
        <p:spPr bwMode="auto">
          <a:xfrm>
            <a:off x="5257800" y="2590800"/>
            <a:ext cx="2590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4" name="Oval 16"/>
          <p:cNvSpPr>
            <a:spLocks noChangeArrowheads="1"/>
          </p:cNvSpPr>
          <p:nvPr/>
        </p:nvSpPr>
        <p:spPr bwMode="auto">
          <a:xfrm>
            <a:off x="13716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</a:t>
            </a:r>
          </a:p>
          <a:p>
            <a:pPr algn="ctr"/>
            <a:r>
              <a:rPr lang="es-MX" sz="1600"/>
              <a:t>Cp = 22</a:t>
            </a:r>
          </a:p>
        </p:txBody>
      </p:sp>
      <p:sp>
        <p:nvSpPr>
          <p:cNvPr id="355345" name="Line 17"/>
          <p:cNvSpPr>
            <a:spLocks noChangeShapeType="1"/>
          </p:cNvSpPr>
          <p:nvPr/>
        </p:nvSpPr>
        <p:spPr bwMode="auto">
          <a:xfrm flipV="1">
            <a:off x="2133600" y="3429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Oval 18"/>
          <p:cNvSpPr>
            <a:spLocks noChangeArrowheads="1"/>
          </p:cNvSpPr>
          <p:nvPr/>
        </p:nvSpPr>
        <p:spPr bwMode="auto">
          <a:xfrm>
            <a:off x="26670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</a:t>
            </a:r>
          </a:p>
          <a:p>
            <a:pPr algn="ctr"/>
            <a:r>
              <a:rPr lang="es-MX" sz="1600"/>
              <a:t>Cp = 27</a:t>
            </a:r>
          </a:p>
        </p:txBody>
      </p:sp>
      <p:sp>
        <p:nvSpPr>
          <p:cNvPr id="355347" name="Line 19"/>
          <p:cNvSpPr>
            <a:spLocks noChangeShapeType="1"/>
          </p:cNvSpPr>
          <p:nvPr/>
        </p:nvSpPr>
        <p:spPr bwMode="auto">
          <a:xfrm>
            <a:off x="3048000" y="3505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Oval 20"/>
          <p:cNvSpPr>
            <a:spLocks noChangeArrowheads="1"/>
          </p:cNvSpPr>
          <p:nvPr/>
        </p:nvSpPr>
        <p:spPr bwMode="auto">
          <a:xfrm>
            <a:off x="3962400" y="38100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1-3-5</a:t>
            </a:r>
          </a:p>
          <a:p>
            <a:pPr algn="ctr"/>
            <a:r>
              <a:rPr lang="es-MX" sz="1600"/>
              <a:t>Cp = 39</a:t>
            </a:r>
          </a:p>
        </p:txBody>
      </p:sp>
      <p:sp>
        <p:nvSpPr>
          <p:cNvPr id="355349" name="Line 21"/>
          <p:cNvSpPr>
            <a:spLocks noChangeShapeType="1"/>
          </p:cNvSpPr>
          <p:nvPr/>
        </p:nvSpPr>
        <p:spPr bwMode="auto">
          <a:xfrm>
            <a:off x="3429000" y="3429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Oval 22"/>
          <p:cNvSpPr>
            <a:spLocks noChangeArrowheads="1"/>
          </p:cNvSpPr>
          <p:nvPr/>
        </p:nvSpPr>
        <p:spPr bwMode="auto">
          <a:xfrm>
            <a:off x="762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1-3-2-4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1-3-2-4-5-1</a:t>
            </a:r>
          </a:p>
          <a:p>
            <a:pPr algn="ctr"/>
            <a:r>
              <a:rPr lang="es-MX" sz="1600"/>
              <a:t>Costo = 37</a:t>
            </a:r>
          </a:p>
        </p:txBody>
      </p:sp>
      <p:sp>
        <p:nvSpPr>
          <p:cNvPr id="355351" name="Line 23"/>
          <p:cNvSpPr>
            <a:spLocks noChangeShapeType="1"/>
          </p:cNvSpPr>
          <p:nvPr/>
        </p:nvSpPr>
        <p:spPr bwMode="auto">
          <a:xfrm flipH="1">
            <a:off x="12192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2" name="Oval 24"/>
          <p:cNvSpPr>
            <a:spLocks noChangeArrowheads="1"/>
          </p:cNvSpPr>
          <p:nvPr/>
        </p:nvSpPr>
        <p:spPr bwMode="auto">
          <a:xfrm>
            <a:off x="19050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1-3-2-5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1-3-2-5-4-1</a:t>
            </a:r>
          </a:p>
          <a:p>
            <a:pPr algn="ctr"/>
            <a:r>
              <a:rPr lang="es-MX" sz="1600"/>
              <a:t>Costo = 31</a:t>
            </a:r>
          </a:p>
        </p:txBody>
      </p:sp>
      <p:sp>
        <p:nvSpPr>
          <p:cNvPr id="355353" name="Line 25"/>
          <p:cNvSpPr>
            <a:spLocks noChangeShapeType="1"/>
          </p:cNvSpPr>
          <p:nvPr/>
        </p:nvSpPr>
        <p:spPr bwMode="auto">
          <a:xfrm>
            <a:off x="1981200" y="4419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4" name="Oval 26"/>
          <p:cNvSpPr>
            <a:spLocks noChangeArrowheads="1"/>
          </p:cNvSpPr>
          <p:nvPr/>
        </p:nvSpPr>
        <p:spPr bwMode="auto">
          <a:xfrm>
            <a:off x="37338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1-3-4-2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1-3-4-2-5-1</a:t>
            </a:r>
          </a:p>
          <a:p>
            <a:pPr algn="ctr"/>
            <a:r>
              <a:rPr lang="es-MX" sz="1600"/>
              <a:t>Costo = 43</a:t>
            </a:r>
          </a:p>
        </p:txBody>
      </p:sp>
      <p:sp>
        <p:nvSpPr>
          <p:cNvPr id="355355" name="Line 27"/>
          <p:cNvSpPr>
            <a:spLocks noChangeShapeType="1"/>
          </p:cNvSpPr>
          <p:nvPr/>
        </p:nvSpPr>
        <p:spPr bwMode="auto">
          <a:xfrm>
            <a:off x="3200400" y="44196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6" name="Oval 28"/>
          <p:cNvSpPr>
            <a:spLocks noChangeArrowheads="1"/>
          </p:cNvSpPr>
          <p:nvPr/>
        </p:nvSpPr>
        <p:spPr bwMode="auto">
          <a:xfrm>
            <a:off x="5562600" y="4953000"/>
            <a:ext cx="1752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1-3-4-5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1-3-4-5-2-1</a:t>
            </a:r>
          </a:p>
          <a:p>
            <a:pPr algn="ctr"/>
            <a:r>
              <a:rPr lang="es-MX" sz="1600"/>
              <a:t>Costo = 34</a:t>
            </a:r>
          </a:p>
        </p:txBody>
      </p:sp>
      <p:sp>
        <p:nvSpPr>
          <p:cNvPr id="355357" name="Line 29"/>
          <p:cNvSpPr>
            <a:spLocks noChangeShapeType="1"/>
          </p:cNvSpPr>
          <p:nvPr/>
        </p:nvSpPr>
        <p:spPr bwMode="auto">
          <a:xfrm>
            <a:off x="3581400" y="4419600"/>
            <a:ext cx="2667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5358" name="Group 30"/>
          <p:cNvGrpSpPr>
            <a:grpSpLocks/>
          </p:cNvGrpSpPr>
          <p:nvPr/>
        </p:nvGrpSpPr>
        <p:grpSpPr bwMode="auto">
          <a:xfrm>
            <a:off x="5257800" y="3505200"/>
            <a:ext cx="1143000" cy="914400"/>
            <a:chOff x="3312" y="2208"/>
            <a:chExt cx="720" cy="576"/>
          </a:xfrm>
        </p:grpSpPr>
        <p:sp>
          <p:nvSpPr>
            <p:cNvPr id="355359" name="Oval 31"/>
            <p:cNvSpPr>
              <a:spLocks noChangeArrowheads="1"/>
            </p:cNvSpPr>
            <p:nvPr/>
          </p:nvSpPr>
          <p:spPr bwMode="auto">
            <a:xfrm>
              <a:off x="3312" y="2400"/>
              <a:ext cx="720" cy="384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1-4-2</a:t>
              </a:r>
            </a:p>
            <a:p>
              <a:pPr algn="ctr"/>
              <a:r>
                <a:rPr lang="es-MX" sz="1600"/>
                <a:t>Cp = 45</a:t>
              </a:r>
            </a:p>
          </p:txBody>
        </p:sp>
        <p:sp>
          <p:nvSpPr>
            <p:cNvPr id="355360" name="Line 32"/>
            <p:cNvSpPr>
              <a:spLocks noChangeShapeType="1"/>
            </p:cNvSpPr>
            <p:nvPr/>
          </p:nvSpPr>
          <p:spPr bwMode="auto">
            <a:xfrm flipV="1">
              <a:off x="3792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361" name="Oval 33"/>
          <p:cNvSpPr>
            <a:spLocks noChangeArrowheads="1"/>
          </p:cNvSpPr>
          <p:nvPr/>
        </p:nvSpPr>
        <p:spPr bwMode="auto">
          <a:xfrm>
            <a:off x="6553200" y="3810000"/>
            <a:ext cx="1143000" cy="6096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1-4-3</a:t>
            </a:r>
          </a:p>
          <a:p>
            <a:pPr algn="ctr"/>
            <a:r>
              <a:rPr lang="es-MX" sz="1600"/>
              <a:t>Cp = 38</a:t>
            </a:r>
          </a:p>
        </p:txBody>
      </p:sp>
      <p:sp>
        <p:nvSpPr>
          <p:cNvPr id="355362" name="Line 34"/>
          <p:cNvSpPr>
            <a:spLocks noChangeShapeType="1"/>
          </p:cNvSpPr>
          <p:nvPr/>
        </p:nvSpPr>
        <p:spPr bwMode="auto">
          <a:xfrm>
            <a:off x="67056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3" name="Oval 35"/>
          <p:cNvSpPr>
            <a:spLocks noChangeArrowheads="1"/>
          </p:cNvSpPr>
          <p:nvPr/>
        </p:nvSpPr>
        <p:spPr bwMode="auto">
          <a:xfrm>
            <a:off x="7848600" y="3810000"/>
            <a:ext cx="11430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1-4-5</a:t>
            </a:r>
          </a:p>
          <a:p>
            <a:pPr algn="ctr"/>
            <a:r>
              <a:rPr lang="es-MX" sz="1600"/>
              <a:t>Cp = 30</a:t>
            </a:r>
          </a:p>
        </p:txBody>
      </p: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6934200" y="3352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5" name="Oval 37"/>
          <p:cNvSpPr>
            <a:spLocks noChangeArrowheads="1"/>
          </p:cNvSpPr>
          <p:nvPr/>
        </p:nvSpPr>
        <p:spPr bwMode="auto">
          <a:xfrm>
            <a:off x="7391400" y="4953000"/>
            <a:ext cx="1752600" cy="11430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1-4-5-2</a:t>
            </a:r>
          </a:p>
          <a:p>
            <a:pPr algn="ctr"/>
            <a:r>
              <a:rPr lang="es-MX" sz="1600"/>
              <a:t>equivalente a</a:t>
            </a:r>
          </a:p>
          <a:p>
            <a:pPr algn="ctr"/>
            <a:r>
              <a:rPr lang="es-MX" sz="1600"/>
              <a:t>1-4-5-2-3-1</a:t>
            </a:r>
          </a:p>
          <a:p>
            <a:pPr algn="ctr"/>
            <a:r>
              <a:rPr lang="es-MX" sz="1600" b="1"/>
              <a:t>Costo = 30</a:t>
            </a:r>
            <a:endParaRPr lang="es-MX" sz="1600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 flipH="1">
            <a:off x="8153400" y="4419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7" name="Line 39"/>
          <p:cNvSpPr>
            <a:spLocks noChangeShapeType="1"/>
          </p:cNvSpPr>
          <p:nvPr/>
        </p:nvSpPr>
        <p:spPr bwMode="auto">
          <a:xfrm>
            <a:off x="8763000" y="4343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8" name="Oval 40"/>
          <p:cNvSpPr>
            <a:spLocks noChangeArrowheads="1"/>
          </p:cNvSpPr>
          <p:nvPr/>
        </p:nvSpPr>
        <p:spPr bwMode="auto">
          <a:xfrm>
            <a:off x="8686800" y="4648200"/>
            <a:ext cx="3810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Conclusión final</a:t>
            </a:r>
            <a:br>
              <a:rPr lang="es-MX" sz="4000"/>
            </a:br>
            <a:r>
              <a:rPr lang="es-MX" sz="4000"/>
              <a:t>El problema del viajero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Branch and bound ofrece una opción más a la solución del problema del viajero…</a:t>
            </a:r>
          </a:p>
          <a:p>
            <a:r>
              <a:rPr lang="es-MX"/>
              <a:t>Sin embargo, NO asegura tener un buen comportamiento en cuanto a eficiencia, pues en el peor caso, tiene un comportamiento exponencial…</a:t>
            </a:r>
          </a:p>
          <a:p>
            <a:r>
              <a:rPr lang="es-MX"/>
              <a:t>El problema puede ser resuelto con la técnica de los “algoritmos aproximados”...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6705600" cy="1143000"/>
          </a:xfrm>
        </p:spPr>
        <p:txBody>
          <a:bodyPr/>
          <a:lstStyle/>
          <a:p>
            <a:r>
              <a:rPr lang="es-MX"/>
              <a:t>El problema de la mochila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9144000" cy="4114800"/>
          </a:xfrm>
        </p:spPr>
        <p:txBody>
          <a:bodyPr/>
          <a:lstStyle/>
          <a:p>
            <a:r>
              <a:rPr lang="es-MX" sz="3000"/>
              <a:t>El problema ya fue resuelto con Programación dinámica, con Backtracking, y ahora se hará con Branch and bound.</a:t>
            </a:r>
          </a:p>
          <a:p>
            <a:r>
              <a:rPr lang="es-MX" sz="3000"/>
              <a:t>La solución con Backtracking, ya consideró que era un problema de optimización, e incluyó en su criterio de selección de nodos, el proceso de calcular un valor óptimo posible (valor posible a acumular), para tomar las decisiones de podas…</a:t>
            </a:r>
          </a:p>
          <a:p>
            <a:r>
              <a:rPr lang="es-MX" sz="3000"/>
              <a:t>Esta estrategia servirá pero ahora en el contexto de Branch and bound, lo cual implica que se realizará la búsqueda nivel por nivel en vez de primero en profundidad.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Problema de la mochila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763000" cy="4114800"/>
          </a:xfrm>
        </p:spPr>
        <p:txBody>
          <a:bodyPr/>
          <a:lstStyle/>
          <a:p>
            <a:r>
              <a:rPr lang="es-MX"/>
              <a:t>Árbol de búsqueda de soluciones:</a:t>
            </a:r>
          </a:p>
          <a:p>
            <a:pPr lvl="1"/>
            <a:r>
              <a:rPr lang="es-MX" sz="2400"/>
              <a:t>Similar al del problema de “Sum-of-subsets”…</a:t>
            </a:r>
          </a:p>
          <a:p>
            <a:pPr lvl="1"/>
            <a:r>
              <a:rPr lang="es-MX" sz="2400"/>
              <a:t>Cada nivel indica un objeto a incluir en la mochila…</a:t>
            </a:r>
          </a:p>
          <a:p>
            <a:pPr lvl="1"/>
            <a:r>
              <a:rPr lang="es-MX" sz="2400"/>
              <a:t>Cada nodo del árbol tiene 2 hijos; uno que incluye al objeto y otro que no lo incluye…</a:t>
            </a:r>
            <a:endParaRPr lang="es-MX"/>
          </a:p>
          <a:p>
            <a:r>
              <a:rPr lang="es-MX"/>
              <a:t>Criterio de selección:</a:t>
            </a:r>
          </a:p>
          <a:p>
            <a:pPr lvl="1"/>
            <a:r>
              <a:rPr lang="es-MX" sz="2400"/>
              <a:t>Si el peso acumulado de los objetos incluidos no excede a la capacidad de la mochila…</a:t>
            </a:r>
          </a:p>
          <a:p>
            <a:pPr lvl="1"/>
            <a:r>
              <a:rPr lang="es-MX" sz="2400"/>
              <a:t>Si el valor posible a acumular es mayor al mejor valor acumulado hasta ese momento...</a:t>
            </a:r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/>
              <a:t>Valor óptimo posible </a:t>
            </a:r>
            <a:br>
              <a:rPr lang="es-MX" sz="3600"/>
            </a:br>
            <a:r>
              <a:rPr lang="es-MX" sz="3600"/>
              <a:t>(valor posible a acumular)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610600" cy="4114800"/>
          </a:xfrm>
        </p:spPr>
        <p:txBody>
          <a:bodyPr/>
          <a:lstStyle/>
          <a:p>
            <a:r>
              <a:rPr lang="es-MX" sz="2800" b="1" i="1"/>
              <a:t>Análisis idéntico a lo que se hizo con backtracking:</a:t>
            </a:r>
          </a:p>
          <a:p>
            <a:pPr lvl="1"/>
            <a:r>
              <a:rPr lang="es-MX" sz="2400"/>
              <a:t>Sea el nodo del nivel k el que hace que el peso acumulado exceda al peso permitido…</a:t>
            </a:r>
          </a:p>
          <a:p>
            <a:pPr lvl="1"/>
            <a:r>
              <a:rPr lang="es-MX" sz="2400"/>
              <a:t>El valor posible a acumular, se puede calcular de la siguiente forma:</a:t>
            </a:r>
          </a:p>
          <a:p>
            <a:pPr lvl="2"/>
            <a:r>
              <a:rPr lang="es-MX" sz="1800"/>
              <a:t>Valor acumulado por los objetos ya incluidos, más…</a:t>
            </a:r>
          </a:p>
          <a:p>
            <a:pPr lvl="2"/>
            <a:r>
              <a:rPr lang="es-MX" sz="1800"/>
              <a:t>Valor de los objetos i+1 hasta k-1, más…</a:t>
            </a:r>
          </a:p>
          <a:p>
            <a:pPr lvl="2"/>
            <a:r>
              <a:rPr lang="es-MX" sz="1800"/>
              <a:t>Valor proporcional del objeto k por la fracción de peso que resta en la mochila…</a:t>
            </a:r>
          </a:p>
          <a:p>
            <a:pPr lvl="1"/>
            <a:r>
              <a:rPr lang="es-MX" sz="2400"/>
              <a:t>La fracción de peso que resta en la mochila se puede calcular:</a:t>
            </a:r>
          </a:p>
          <a:p>
            <a:pPr lvl="2"/>
            <a:r>
              <a:rPr lang="es-MX" sz="1800"/>
              <a:t>Peso permitido en la mochila, menos…</a:t>
            </a:r>
          </a:p>
          <a:p>
            <a:pPr lvl="2"/>
            <a:r>
              <a:rPr lang="es-MX" sz="1800"/>
              <a:t>Peso acumulado por los objetos ya incluidos, menos…</a:t>
            </a:r>
          </a:p>
          <a:p>
            <a:pPr lvl="2"/>
            <a:r>
              <a:rPr lang="es-MX" sz="1800"/>
              <a:t>Peso de los objetos i+1 hasta k-1.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s-MX"/>
              <a:t>Para una mochila con capacidad de soportar 16 unidades de peso, se tienen los siguientes 4 objetos:</a:t>
            </a:r>
          </a:p>
          <a:p>
            <a:pPr lvl="1"/>
            <a:r>
              <a:rPr lang="es-MX"/>
              <a:t>Objeto</a:t>
            </a:r>
            <a:r>
              <a:rPr lang="es-MX" baseline="-25000"/>
              <a:t>1</a:t>
            </a:r>
            <a:r>
              <a:rPr lang="es-MX"/>
              <a:t>, valor</a:t>
            </a:r>
            <a:r>
              <a:rPr lang="es-MX" baseline="-25000"/>
              <a:t>1</a:t>
            </a:r>
            <a:r>
              <a:rPr lang="es-MX"/>
              <a:t>: $40, peso</a:t>
            </a:r>
            <a:r>
              <a:rPr lang="es-MX" baseline="-25000"/>
              <a:t>1</a:t>
            </a:r>
            <a:r>
              <a:rPr lang="es-MX"/>
              <a:t>: 2, valor</a:t>
            </a:r>
            <a:r>
              <a:rPr lang="es-MX" baseline="-25000"/>
              <a:t>1</a:t>
            </a:r>
            <a:r>
              <a:rPr lang="es-MX"/>
              <a:t>/peso</a:t>
            </a:r>
            <a:r>
              <a:rPr lang="es-MX" baseline="-25000"/>
              <a:t>1</a:t>
            </a:r>
            <a:r>
              <a:rPr lang="es-MX"/>
              <a:t> = $20</a:t>
            </a:r>
          </a:p>
          <a:p>
            <a:pPr lvl="1"/>
            <a:r>
              <a:rPr lang="es-MX"/>
              <a:t>Objeto</a:t>
            </a:r>
            <a:r>
              <a:rPr lang="es-MX" baseline="-25000"/>
              <a:t>2</a:t>
            </a:r>
            <a:r>
              <a:rPr lang="es-MX"/>
              <a:t>, valor</a:t>
            </a:r>
            <a:r>
              <a:rPr lang="es-MX" baseline="-25000"/>
              <a:t>2</a:t>
            </a:r>
            <a:r>
              <a:rPr lang="es-MX"/>
              <a:t>: $30, peso</a:t>
            </a:r>
            <a:r>
              <a:rPr lang="es-MX" baseline="-25000"/>
              <a:t>2</a:t>
            </a:r>
            <a:r>
              <a:rPr lang="es-MX"/>
              <a:t>: 5, valor</a:t>
            </a:r>
            <a:r>
              <a:rPr lang="es-MX" baseline="-25000"/>
              <a:t>2</a:t>
            </a:r>
            <a:r>
              <a:rPr lang="es-MX"/>
              <a:t>/peso</a:t>
            </a:r>
            <a:r>
              <a:rPr lang="es-MX" baseline="-25000"/>
              <a:t>2</a:t>
            </a:r>
            <a:r>
              <a:rPr lang="es-MX"/>
              <a:t> = $6</a:t>
            </a:r>
          </a:p>
          <a:p>
            <a:pPr lvl="1"/>
            <a:r>
              <a:rPr lang="es-MX"/>
              <a:t>Objeto</a:t>
            </a:r>
            <a:r>
              <a:rPr lang="es-MX" baseline="-25000"/>
              <a:t>3</a:t>
            </a:r>
            <a:r>
              <a:rPr lang="es-MX"/>
              <a:t>, valor</a:t>
            </a:r>
            <a:r>
              <a:rPr lang="es-MX" baseline="-25000"/>
              <a:t>3</a:t>
            </a:r>
            <a:r>
              <a:rPr lang="es-MX"/>
              <a:t>: $50, peso</a:t>
            </a:r>
            <a:r>
              <a:rPr lang="es-MX" baseline="-25000"/>
              <a:t>3</a:t>
            </a:r>
            <a:r>
              <a:rPr lang="es-MX"/>
              <a:t>: 10, valor</a:t>
            </a:r>
            <a:r>
              <a:rPr lang="es-MX" baseline="-25000"/>
              <a:t>3</a:t>
            </a:r>
            <a:r>
              <a:rPr lang="es-MX"/>
              <a:t>/peso</a:t>
            </a:r>
            <a:r>
              <a:rPr lang="es-MX" baseline="-25000"/>
              <a:t>3</a:t>
            </a:r>
            <a:r>
              <a:rPr lang="es-MX"/>
              <a:t> = $5</a:t>
            </a:r>
          </a:p>
          <a:p>
            <a:pPr lvl="1"/>
            <a:r>
              <a:rPr lang="es-MX"/>
              <a:t>Objeto</a:t>
            </a:r>
            <a:r>
              <a:rPr lang="es-MX" baseline="-25000"/>
              <a:t>4</a:t>
            </a:r>
            <a:r>
              <a:rPr lang="es-MX"/>
              <a:t>, valor</a:t>
            </a:r>
            <a:r>
              <a:rPr lang="es-MX" baseline="-25000"/>
              <a:t>4</a:t>
            </a:r>
            <a:r>
              <a:rPr lang="es-MX"/>
              <a:t>: $10, peso</a:t>
            </a:r>
            <a:r>
              <a:rPr lang="es-MX" baseline="-25000"/>
              <a:t>4</a:t>
            </a:r>
            <a:r>
              <a:rPr lang="es-MX"/>
              <a:t>: 5, valor</a:t>
            </a:r>
            <a:r>
              <a:rPr lang="es-MX" baseline="-25000"/>
              <a:t>4</a:t>
            </a:r>
            <a:r>
              <a:rPr lang="es-MX"/>
              <a:t>/peso</a:t>
            </a:r>
            <a:r>
              <a:rPr lang="es-MX" baseline="-25000"/>
              <a:t>4</a:t>
            </a:r>
            <a:r>
              <a:rPr lang="es-MX"/>
              <a:t> = $2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6592</TotalTime>
  <Words>6353</Words>
  <Application>Microsoft Macintosh PowerPoint</Application>
  <PresentationFormat>On-screen Show (4:3)</PresentationFormat>
  <Paragraphs>1174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Times New Roman</vt:lpstr>
      <vt:lpstr>Tahoma</vt:lpstr>
      <vt:lpstr>Arial Narrow</vt:lpstr>
      <vt:lpstr>Tabitha</vt:lpstr>
      <vt:lpstr>Monotype Sorts</vt:lpstr>
      <vt:lpstr>Symbol</vt:lpstr>
      <vt:lpstr>Default Design</vt:lpstr>
      <vt:lpstr>La técnica de  Branch and Bound</vt:lpstr>
      <vt:lpstr>Branch and bound</vt:lpstr>
      <vt:lpstr>Diseño de algoritmos con Branch and bound</vt:lpstr>
      <vt:lpstr>Recordando…  recorrido breadth first</vt:lpstr>
      <vt:lpstr>Algoritmo del recorrido  NIVEL x NIVEL</vt:lpstr>
      <vt:lpstr>El problema de la mochila</vt:lpstr>
      <vt:lpstr>Problema de la mochila</vt:lpstr>
      <vt:lpstr>Valor óptimo posible  (valor posible a acumular)</vt:lpstr>
      <vt:lpstr>Ejemplo</vt:lpstr>
      <vt:lpstr>    Ejemplo</vt:lpstr>
      <vt:lpstr>    Ejemplo</vt:lpstr>
      <vt:lpstr>    Ejemplo</vt:lpstr>
      <vt:lpstr>    Ejemplo</vt:lpstr>
      <vt:lpstr>    Ejemplo</vt:lpstr>
      <vt:lpstr>    Ejemplo</vt:lpstr>
      <vt:lpstr>    Ejemplo</vt:lpstr>
      <vt:lpstr>    Ejemplo</vt:lpstr>
      <vt:lpstr>    Ejemplo</vt:lpstr>
      <vt:lpstr>    Ejemplo</vt:lpstr>
      <vt:lpstr>Análisis del ejemplo</vt:lpstr>
      <vt:lpstr>    Ejemplo</vt:lpstr>
      <vt:lpstr>    Ejemplo</vt:lpstr>
      <vt:lpstr>    Ejemplo</vt:lpstr>
      <vt:lpstr>    Ejemplo</vt:lpstr>
      <vt:lpstr>    Ejemplo</vt:lpstr>
      <vt:lpstr>    Ejemplo</vt:lpstr>
      <vt:lpstr>    Ejemplo</vt:lpstr>
      <vt:lpstr>    Ejemplo</vt:lpstr>
      <vt:lpstr>    Ejemplo</vt:lpstr>
      <vt:lpstr>Implementación  del algoritmo</vt:lpstr>
      <vt:lpstr>El problema del viajero</vt:lpstr>
      <vt:lpstr>El problema del viajero</vt:lpstr>
      <vt:lpstr>Ejemplo</vt:lpstr>
      <vt:lpstr>Análisis del problema con Branch and bound</vt:lpstr>
      <vt:lpstr>Estimación del  costo posible a acumular 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Conclusión final El problema del viajero</vt:lpstr>
    </vt:vector>
  </TitlesOfParts>
  <Company>ISC DCIC ITESM Campus MTY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de Huffman</dc:title>
  <dc:creator>Roman Martinez Martinez</dc:creator>
  <cp:lastModifiedBy>Luis Humberto  González Guerra</cp:lastModifiedBy>
  <cp:revision>250</cp:revision>
  <dcterms:created xsi:type="dcterms:W3CDTF">2001-01-15T06:11:45Z</dcterms:created>
  <dcterms:modified xsi:type="dcterms:W3CDTF">2013-11-12T14:16:49Z</dcterms:modified>
</cp:coreProperties>
</file>