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60" r:id="rId4"/>
    <p:sldId id="261" r:id="rId5"/>
    <p:sldId id="264" r:id="rId6"/>
    <p:sldId id="265" r:id="rId7"/>
    <p:sldId id="266" r:id="rId8"/>
    <p:sldId id="263" r:id="rId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669900"/>
    <a:srgbClr val="CC0000"/>
    <a:srgbClr val="FFCC00"/>
    <a:srgbClr val="440044"/>
    <a:srgbClr val="660066"/>
    <a:srgbClr val="80008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3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5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D6104E-BECD-AD4B-BEA3-03A31BEA7B6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189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s-MX"/>
              <a:t>Ing. Román Martínez M.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s-MX"/>
              <a:t>Ing. Román Martínez M.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s-MX"/>
              <a:t>Ing. Román Martínez M.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s-MX"/>
              <a:t>Ing. Román Martínez M.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s-MX"/>
              <a:t>Ing. Román Martínez M.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s-MX"/>
              <a:t>Ing. Román Martínez M.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s-MX"/>
              <a:t>Ing. Román Martínez M.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s-MX"/>
              <a:t>Ing. Román Martínez M.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s-MX"/>
              <a:t>Ing. Román Martínez M.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s-MX"/>
              <a:t>Ing. Román Martínez M.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s-MX"/>
              <a:t>Ing. Román Martínez M.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609600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MX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/>
              <a:t>Click to edit Master text styles</a:t>
            </a:r>
          </a:p>
          <a:p>
            <a:pPr lvl="1"/>
            <a:r>
              <a:rPr lang="es-MX"/>
              <a:t>Second level</a:t>
            </a:r>
          </a:p>
          <a:p>
            <a:pPr lvl="2"/>
            <a:r>
              <a:rPr lang="es-MX"/>
              <a:t>Third level</a:t>
            </a:r>
          </a:p>
          <a:p>
            <a:pPr lvl="3"/>
            <a:r>
              <a:rPr lang="es-MX"/>
              <a:t>Fourth level</a:t>
            </a:r>
          </a:p>
          <a:p>
            <a:pPr lvl="4"/>
            <a:r>
              <a:rPr lang="es-MX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MX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MX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i="1"/>
            </a:lvl1pPr>
          </a:lstStyle>
          <a:p>
            <a:r>
              <a:rPr lang="es-MX"/>
              <a:t>Ing. Román Martínez M.</a:t>
            </a: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>
            <a:off x="381000" y="1752600"/>
            <a:ext cx="8763000" cy="228600"/>
          </a:xfrm>
          <a:prstGeom prst="homePlate">
            <a:avLst>
              <a:gd name="adj" fmla="val 958333"/>
            </a:avLst>
          </a:prstGeom>
          <a:solidFill>
            <a:srgbClr val="33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136525" y="215900"/>
            <a:ext cx="20732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MX">
                <a:solidFill>
                  <a:srgbClr val="336600"/>
                </a:solidFill>
                <a:latin typeface="Tabitha" pitchFamily="2" charset="0"/>
              </a:rPr>
              <a:t>Análisis y</a:t>
            </a:r>
          </a:p>
          <a:p>
            <a:r>
              <a:rPr lang="es-MX">
                <a:solidFill>
                  <a:srgbClr val="336600"/>
                </a:solidFill>
                <a:latin typeface="Tabitha" pitchFamily="2" charset="0"/>
              </a:rPr>
              <a:t>Diseño de</a:t>
            </a:r>
          </a:p>
          <a:p>
            <a:r>
              <a:rPr lang="es-MX">
                <a:solidFill>
                  <a:srgbClr val="336600"/>
                </a:solidFill>
                <a:latin typeface="Tabitha" pitchFamily="2" charset="0"/>
              </a:rPr>
              <a:t>Algoritmos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Tahoma" pitchFamily="-11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Tahoma" pitchFamily="-11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Tahoma" pitchFamily="-11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Tahoma" pitchFamily="-11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Tahoma" pitchFamily="-11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Tahoma" pitchFamily="-11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Tahoma" pitchFamily="-11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Tahoma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44004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440044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40044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40044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40044"/>
          </a:solidFill>
          <a:latin typeface="+mn-lt"/>
          <a:ea typeface="ＭＳ Ｐゴシック" pitchFamily="-11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40044"/>
          </a:solidFill>
          <a:latin typeface="+mn-lt"/>
          <a:ea typeface="ＭＳ Ｐゴシック" pitchFamily="-11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40044"/>
          </a:solidFill>
          <a:latin typeface="+mn-lt"/>
          <a:ea typeface="ＭＳ Ｐゴシック" pitchFamily="-11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40044"/>
          </a:solidFill>
          <a:latin typeface="+mn-lt"/>
          <a:ea typeface="ＭＳ Ｐゴシック" pitchFamily="-11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40044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800600"/>
            <a:ext cx="7772400" cy="1143000"/>
          </a:xfrm>
        </p:spPr>
        <p:txBody>
          <a:bodyPr/>
          <a:lstStyle/>
          <a:p>
            <a:r>
              <a:rPr lang="es-MX">
                <a:effectLst>
                  <a:outerShdw blurRad="38100" dist="38100" dir="2700000" algn="tl">
                    <a:srgbClr val="DDDDDD"/>
                  </a:outerShdw>
                </a:effectLst>
              </a:rPr>
              <a:t>Clasificación de Algoritmos</a:t>
            </a:r>
            <a:endParaRPr lang="es-MX" sz="600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371600" y="1219200"/>
            <a:ext cx="7143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MX" sz="7200">
                <a:solidFill>
                  <a:srgbClr val="336600"/>
                </a:solidFill>
                <a:latin typeface="Tabitha" pitchFamily="2" charset="0"/>
              </a:rPr>
              <a:t>Análisis y Diseño</a:t>
            </a:r>
          </a:p>
          <a:p>
            <a:r>
              <a:rPr lang="es-MX" sz="7200">
                <a:solidFill>
                  <a:srgbClr val="336600"/>
                </a:solidFill>
                <a:latin typeface="Tabitha" pitchFamily="2" charset="0"/>
              </a:rPr>
              <a:t>de Algoritmos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851525" y="5984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 flipH="1">
            <a:off x="381000" y="4038600"/>
            <a:ext cx="8763000" cy="228600"/>
          </a:xfrm>
          <a:prstGeom prst="homePlate">
            <a:avLst>
              <a:gd name="adj" fmla="val 958333"/>
            </a:avLst>
          </a:prstGeom>
          <a:solidFill>
            <a:srgbClr val="33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Teoría de la complejidad</a:t>
            </a:r>
            <a:endParaRPr lang="es-ES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MX"/>
              <a:t>	La teoría de la clasificación de problemas esta basada en que tan difícil se pueden resolver. </a:t>
            </a:r>
          </a:p>
          <a:p>
            <a:pPr>
              <a:buFontTx/>
              <a:buNone/>
            </a:pPr>
            <a:r>
              <a:rPr lang="es-MX"/>
              <a:t>	</a:t>
            </a:r>
          </a:p>
          <a:p>
            <a:pPr lvl="1"/>
            <a:r>
              <a:rPr lang="es-MX"/>
              <a:t>Problemas de Clase P</a:t>
            </a:r>
          </a:p>
          <a:p>
            <a:pPr lvl="1"/>
            <a:r>
              <a:rPr lang="es-MX"/>
              <a:t>Problemas de Clase NP</a:t>
            </a:r>
          </a:p>
          <a:p>
            <a:pPr lvl="1"/>
            <a:r>
              <a:rPr lang="es-MX"/>
              <a:t>Problemas de Clase NP – Complete.</a:t>
            </a:r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Problemas P</a:t>
            </a:r>
            <a:endParaRPr lang="es-E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/>
              <a:t>Un problema es asignado a la clase P (Tiempo Polinomial)  cuando el tiempo de solución esta en una potencia constante del tamaño de la entrada (n</a:t>
            </a:r>
            <a:r>
              <a:rPr lang="es-ES" baseline="30000"/>
              <a:t>k</a:t>
            </a:r>
            <a:r>
              <a:rPr lang="es-ES"/>
              <a:t>).</a:t>
            </a:r>
            <a:r>
              <a:rPr lang="es-MX"/>
              <a:t> </a:t>
            </a:r>
          </a:p>
          <a:p>
            <a:r>
              <a:rPr lang="es-MX"/>
              <a:t>Ejemplos:</a:t>
            </a:r>
          </a:p>
          <a:p>
            <a:pPr lvl="1"/>
            <a:r>
              <a:rPr lang="es-MX" sz="3200"/>
              <a:t>Strassen  → </a:t>
            </a:r>
            <a:r>
              <a:rPr lang="es-ES" sz="3200"/>
              <a:t>n</a:t>
            </a:r>
            <a:r>
              <a:rPr lang="es-ES" sz="3200" baseline="30000"/>
              <a:t>2.81</a:t>
            </a:r>
            <a:endParaRPr lang="es-MX" sz="3200"/>
          </a:p>
          <a:p>
            <a:pPr lvl="1"/>
            <a:r>
              <a:rPr lang="es-MX" sz="3200"/>
              <a:t>Floyd  → </a:t>
            </a:r>
            <a:r>
              <a:rPr lang="es-ES" sz="3200"/>
              <a:t>n</a:t>
            </a:r>
            <a:r>
              <a:rPr lang="es-ES" sz="3200" baseline="30000"/>
              <a:t>3</a:t>
            </a:r>
          </a:p>
          <a:p>
            <a:pPr lvl="1"/>
            <a:r>
              <a:rPr lang="es-MX" sz="3200"/>
              <a:t>ABB Óptimo  → </a:t>
            </a:r>
            <a:r>
              <a:rPr lang="es-ES" sz="3200"/>
              <a:t>n</a:t>
            </a:r>
            <a:r>
              <a:rPr lang="es-ES" sz="3200" baseline="30000"/>
              <a:t>3</a:t>
            </a:r>
          </a:p>
          <a:p>
            <a:pPr lvl="1"/>
            <a:endParaRPr lang="es-ES" sz="3200" baseline="30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Problemas NP</a:t>
            </a:r>
            <a:endParaRPr lang="es-ES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/>
              <a:t>Problema Polinomial No-Determinístico.</a:t>
            </a:r>
          </a:p>
          <a:p>
            <a:pPr>
              <a:lnSpc>
                <a:spcPct val="90000"/>
              </a:lnSpc>
            </a:pPr>
            <a:r>
              <a:rPr lang="es-ES"/>
              <a:t>Un algoritmo No-Determinísitico  es un algoritmo que consta de dos fases: suponer y comprobar.</a:t>
            </a:r>
          </a:p>
          <a:p>
            <a:pPr>
              <a:lnSpc>
                <a:spcPct val="90000"/>
              </a:lnSpc>
            </a:pPr>
            <a:r>
              <a:rPr lang="es-MX"/>
              <a:t>Si la complejidad temporal en la etapa de comprobación de un algoritmo no-determinístico es polinomial, entonces este algorimo se denomina algoritmo polinomial  no-determinístico.</a:t>
            </a:r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7010400" cy="1143000"/>
          </a:xfrm>
        </p:spPr>
        <p:txBody>
          <a:bodyPr/>
          <a:lstStyle/>
          <a:p>
            <a:r>
              <a:rPr lang="es-MX" sz="4000"/>
              <a:t>Problemas P vs. Problemas NP</a:t>
            </a:r>
            <a:endParaRPr lang="es-ES" sz="400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800"/>
              <a:t>La clase P es un subconjunto de la clase NP ya que podríamos construir un algoritmo que resolviera los problemas de la clase P con las mismas dos etapas que se usan en los problemas de la clase NP.</a:t>
            </a:r>
          </a:p>
          <a:p>
            <a:r>
              <a:rPr lang="es-ES" sz="2800"/>
              <a:t>La diferencia es que tenemos soluciones en tiempo polinomial para </a:t>
            </a:r>
            <a:r>
              <a:rPr lang="es-ES" sz="2800" i="1"/>
              <a:t>todos </a:t>
            </a:r>
            <a:r>
              <a:rPr lang="es-ES" sz="2800"/>
              <a:t>los problemas de la clase P, pero no los tenemos para </a:t>
            </a:r>
            <a:r>
              <a:rPr lang="es-ES" sz="2800" i="1"/>
              <a:t>todos </a:t>
            </a:r>
            <a:r>
              <a:rPr lang="es-ES" sz="2800"/>
              <a:t>los de la clase NP.</a:t>
            </a:r>
          </a:p>
          <a:p>
            <a:r>
              <a:rPr lang="es-ES" sz="2800"/>
              <a:t>Preguntarnos si “</a:t>
            </a:r>
            <a:r>
              <a:rPr lang="es-ES" sz="2800" i="1"/>
              <a:t>P = NP</a:t>
            </a:r>
            <a:r>
              <a:rPr lang="es-ES" sz="2800"/>
              <a:t>” hoy por hoy es un problema abierto.</a:t>
            </a:r>
          </a:p>
          <a:p>
            <a:endParaRPr lang="es-ES" sz="2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/>
              <a:t>Problemas NP – Completos</a:t>
            </a:r>
            <a:endParaRPr lang="es-ES" sz="4000"/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Los problemas NP-completos son los problemas mas difíciles de la clase de problemas NP.</a:t>
            </a:r>
          </a:p>
          <a:p>
            <a:pPr lvl="1"/>
            <a:r>
              <a:rPr lang="es-ES"/>
              <a:t>La creencia de que P != NP viene dada por la existencia de problemas NP-Completos.</a:t>
            </a:r>
          </a:p>
          <a:p>
            <a:r>
              <a:rPr lang="es-MX"/>
              <a:t>Un problema B es llamado NP – Completo, si los dos siguientes puntos son verdaderos:</a:t>
            </a:r>
          </a:p>
          <a:p>
            <a:pPr lvl="1"/>
            <a:r>
              <a:rPr lang="es-MX"/>
              <a:t>B es NP</a:t>
            </a:r>
          </a:p>
          <a:p>
            <a:pPr lvl="1"/>
            <a:r>
              <a:rPr lang="es-MX"/>
              <a:t>Para otro problema A en NP, A se reduce en B.</a:t>
            </a:r>
          </a:p>
          <a:p>
            <a:endParaRPr lang="es-ES"/>
          </a:p>
          <a:p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Ejemplos:</a:t>
            </a:r>
          </a:p>
          <a:p>
            <a:pPr lvl="1"/>
            <a:r>
              <a:rPr lang="es-ES"/>
              <a:t>Camino Máximo: Dados dos vértices de un grafo encontrar el camino (simple) máximo.</a:t>
            </a:r>
          </a:p>
          <a:p>
            <a:pPr lvl="1"/>
            <a:r>
              <a:rPr lang="es-ES"/>
              <a:t>TSP: Ciclo simple de menor costo que contiene cada vértice del grafo.</a:t>
            </a:r>
          </a:p>
          <a:p>
            <a:pPr lvl="1"/>
            <a:endParaRPr lang="es-ES"/>
          </a:p>
        </p:txBody>
      </p:sp>
      <p:sp>
        <p:nvSpPr>
          <p:cNvPr id="420868" name="Rectangle 4"/>
          <p:cNvSpPr>
            <a:spLocks noChangeArrowheads="1"/>
          </p:cNvSpPr>
          <p:nvPr/>
        </p:nvSpPr>
        <p:spPr bwMode="auto">
          <a:xfrm>
            <a:off x="1981200" y="609600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s-MX" sz="4000">
                <a:solidFill>
                  <a:srgbClr val="336600"/>
                </a:solidFill>
                <a:latin typeface="Tahoma" pitchFamily="-111" charset="0"/>
              </a:rPr>
              <a:t>Problemas NP – Completos</a:t>
            </a:r>
            <a:endParaRPr lang="es-ES" sz="4000">
              <a:solidFill>
                <a:srgbClr val="336600"/>
              </a:solidFill>
              <a:latin typeface="Tahoma" pitchFamily="-11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17796" name="Freeform 4"/>
          <p:cNvSpPr>
            <a:spLocks/>
          </p:cNvSpPr>
          <p:nvPr/>
        </p:nvSpPr>
        <p:spPr bwMode="auto">
          <a:xfrm>
            <a:off x="1981200" y="2743200"/>
            <a:ext cx="3581400" cy="2743200"/>
          </a:xfrm>
          <a:custGeom>
            <a:avLst/>
            <a:gdLst/>
            <a:ahLst/>
            <a:cxnLst>
              <a:cxn ang="0">
                <a:pos x="240" y="192"/>
              </a:cxn>
              <a:cxn ang="0">
                <a:pos x="48" y="528"/>
              </a:cxn>
              <a:cxn ang="0">
                <a:pos x="0" y="720"/>
              </a:cxn>
              <a:cxn ang="0">
                <a:pos x="48" y="912"/>
              </a:cxn>
              <a:cxn ang="0">
                <a:pos x="96" y="1104"/>
              </a:cxn>
              <a:cxn ang="0">
                <a:pos x="432" y="1392"/>
              </a:cxn>
              <a:cxn ang="0">
                <a:pos x="768" y="1536"/>
              </a:cxn>
              <a:cxn ang="0">
                <a:pos x="1344" y="1632"/>
              </a:cxn>
              <a:cxn ang="0">
                <a:pos x="1536" y="1728"/>
              </a:cxn>
              <a:cxn ang="0">
                <a:pos x="1968" y="1632"/>
              </a:cxn>
              <a:cxn ang="0">
                <a:pos x="2208" y="1488"/>
              </a:cxn>
              <a:cxn ang="0">
                <a:pos x="2208" y="1248"/>
              </a:cxn>
              <a:cxn ang="0">
                <a:pos x="2160" y="912"/>
              </a:cxn>
              <a:cxn ang="0">
                <a:pos x="2160" y="768"/>
              </a:cxn>
              <a:cxn ang="0">
                <a:pos x="2256" y="624"/>
              </a:cxn>
              <a:cxn ang="0">
                <a:pos x="2256" y="336"/>
              </a:cxn>
              <a:cxn ang="0">
                <a:pos x="2064" y="144"/>
              </a:cxn>
              <a:cxn ang="0">
                <a:pos x="1584" y="96"/>
              </a:cxn>
              <a:cxn ang="0">
                <a:pos x="1200" y="48"/>
              </a:cxn>
              <a:cxn ang="0">
                <a:pos x="672" y="0"/>
              </a:cxn>
              <a:cxn ang="0">
                <a:pos x="288" y="144"/>
              </a:cxn>
              <a:cxn ang="0">
                <a:pos x="240" y="192"/>
              </a:cxn>
            </a:cxnLst>
            <a:rect l="0" t="0" r="r" b="b"/>
            <a:pathLst>
              <a:path w="2256" h="1728">
                <a:moveTo>
                  <a:pt x="240" y="192"/>
                </a:moveTo>
                <a:lnTo>
                  <a:pt x="48" y="528"/>
                </a:lnTo>
                <a:lnTo>
                  <a:pt x="0" y="720"/>
                </a:lnTo>
                <a:lnTo>
                  <a:pt x="48" y="912"/>
                </a:lnTo>
                <a:lnTo>
                  <a:pt x="96" y="1104"/>
                </a:lnTo>
                <a:lnTo>
                  <a:pt x="432" y="1392"/>
                </a:lnTo>
                <a:lnTo>
                  <a:pt x="768" y="1536"/>
                </a:lnTo>
                <a:lnTo>
                  <a:pt x="1344" y="1632"/>
                </a:lnTo>
                <a:lnTo>
                  <a:pt x="1536" y="1728"/>
                </a:lnTo>
                <a:lnTo>
                  <a:pt x="1968" y="1632"/>
                </a:lnTo>
                <a:lnTo>
                  <a:pt x="2208" y="1488"/>
                </a:lnTo>
                <a:lnTo>
                  <a:pt x="2208" y="1248"/>
                </a:lnTo>
                <a:lnTo>
                  <a:pt x="2160" y="912"/>
                </a:lnTo>
                <a:lnTo>
                  <a:pt x="2160" y="768"/>
                </a:lnTo>
                <a:lnTo>
                  <a:pt x="2256" y="624"/>
                </a:lnTo>
                <a:lnTo>
                  <a:pt x="2256" y="336"/>
                </a:lnTo>
                <a:lnTo>
                  <a:pt x="2064" y="144"/>
                </a:lnTo>
                <a:lnTo>
                  <a:pt x="1584" y="96"/>
                </a:lnTo>
                <a:lnTo>
                  <a:pt x="1200" y="48"/>
                </a:lnTo>
                <a:lnTo>
                  <a:pt x="672" y="0"/>
                </a:lnTo>
                <a:lnTo>
                  <a:pt x="288" y="144"/>
                </a:lnTo>
                <a:lnTo>
                  <a:pt x="240" y="19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17797" name="Oval 5"/>
          <p:cNvSpPr>
            <a:spLocks noChangeArrowheads="1"/>
          </p:cNvSpPr>
          <p:nvPr/>
        </p:nvSpPr>
        <p:spPr bwMode="auto">
          <a:xfrm>
            <a:off x="2819400" y="3124200"/>
            <a:ext cx="2362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s-MX">
                <a:latin typeface="Tahoma" pitchFamily="-111" charset="0"/>
              </a:rPr>
              <a:t>NP - Complete</a:t>
            </a:r>
            <a:endParaRPr lang="es-ES">
              <a:latin typeface="Tahoma" pitchFamily="-111" charset="0"/>
            </a:endParaRPr>
          </a:p>
        </p:txBody>
      </p:sp>
      <p:sp>
        <p:nvSpPr>
          <p:cNvPr id="417799" name="Oval 7"/>
          <p:cNvSpPr>
            <a:spLocks noChangeArrowheads="1"/>
          </p:cNvSpPr>
          <p:nvPr/>
        </p:nvSpPr>
        <p:spPr bwMode="auto">
          <a:xfrm>
            <a:off x="2743200" y="4267200"/>
            <a:ext cx="2438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s-MX">
                <a:latin typeface="Tahoma" pitchFamily="-111" charset="0"/>
              </a:rPr>
              <a:t>P</a:t>
            </a:r>
            <a:endParaRPr lang="es-ES">
              <a:latin typeface="Tahoma" pitchFamily="-111" charset="0"/>
            </a:endParaRPr>
          </a:p>
        </p:txBody>
      </p:sp>
      <p:sp>
        <p:nvSpPr>
          <p:cNvPr id="417801" name="Text Box 9"/>
          <p:cNvSpPr txBox="1">
            <a:spLocks noChangeArrowheads="1"/>
          </p:cNvSpPr>
          <p:nvPr/>
        </p:nvSpPr>
        <p:spPr bwMode="auto">
          <a:xfrm>
            <a:off x="2498725" y="2852738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MX">
                <a:latin typeface="Tahoma" pitchFamily="-111" charset="0"/>
              </a:rPr>
              <a:t>NP</a:t>
            </a:r>
            <a:endParaRPr lang="es-ES">
              <a:latin typeface="Tahoma" pitchFamily="-111" charset="0"/>
            </a:endParaRPr>
          </a:p>
        </p:txBody>
      </p:sp>
      <p:sp>
        <p:nvSpPr>
          <p:cNvPr id="417802" name="Text Box 10"/>
          <p:cNvSpPr txBox="1">
            <a:spLocks noChangeArrowheads="1"/>
          </p:cNvSpPr>
          <p:nvPr/>
        </p:nvSpPr>
        <p:spPr bwMode="auto">
          <a:xfrm>
            <a:off x="822325" y="2327275"/>
            <a:ext cx="2308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MX"/>
              <a:t>Grafo Isomorfico</a:t>
            </a:r>
            <a:endParaRPr lang="es-ES"/>
          </a:p>
        </p:txBody>
      </p:sp>
      <p:sp>
        <p:nvSpPr>
          <p:cNvPr id="417803" name="Line 11"/>
          <p:cNvSpPr>
            <a:spLocks noChangeShapeType="1"/>
          </p:cNvSpPr>
          <p:nvPr/>
        </p:nvSpPr>
        <p:spPr bwMode="auto">
          <a:xfrm>
            <a:off x="1600200" y="28194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17805" name="Text Box 13"/>
          <p:cNvSpPr txBox="1">
            <a:spLocks noChangeArrowheads="1"/>
          </p:cNvSpPr>
          <p:nvPr/>
        </p:nvSpPr>
        <p:spPr bwMode="auto">
          <a:xfrm>
            <a:off x="5845175" y="5257800"/>
            <a:ext cx="181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MX"/>
              <a:t>ABB Óptimo</a:t>
            </a:r>
            <a:endParaRPr lang="es-ES"/>
          </a:p>
        </p:txBody>
      </p:sp>
      <p:sp>
        <p:nvSpPr>
          <p:cNvPr id="417806" name="Line 14"/>
          <p:cNvSpPr>
            <a:spLocks noChangeShapeType="1"/>
          </p:cNvSpPr>
          <p:nvPr/>
        </p:nvSpPr>
        <p:spPr bwMode="auto">
          <a:xfrm flipH="1" flipV="1">
            <a:off x="4648200" y="4724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17807" name="Text Box 15"/>
          <p:cNvSpPr txBox="1">
            <a:spLocks noChangeArrowheads="1"/>
          </p:cNvSpPr>
          <p:nvPr/>
        </p:nvSpPr>
        <p:spPr bwMode="auto">
          <a:xfrm>
            <a:off x="6073775" y="23622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MX"/>
              <a:t>TSP</a:t>
            </a:r>
            <a:endParaRPr lang="es-ES"/>
          </a:p>
        </p:txBody>
      </p:sp>
      <p:sp>
        <p:nvSpPr>
          <p:cNvPr id="417808" name="Line 16"/>
          <p:cNvSpPr>
            <a:spLocks noChangeShapeType="1"/>
          </p:cNvSpPr>
          <p:nvPr/>
        </p:nvSpPr>
        <p:spPr bwMode="auto">
          <a:xfrm flipH="1">
            <a:off x="4572000" y="27432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6755</TotalTime>
  <Words>323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Clasificación de Algoritmos</vt:lpstr>
      <vt:lpstr>Teoría de la complejidad</vt:lpstr>
      <vt:lpstr>Problemas P</vt:lpstr>
      <vt:lpstr>Problemas NP</vt:lpstr>
      <vt:lpstr>Problemas P vs. Problemas NP</vt:lpstr>
      <vt:lpstr>Problemas NP – Completos</vt:lpstr>
      <vt:lpstr>PowerPoint Presentation</vt:lpstr>
      <vt:lpstr>PowerPoint Presentation</vt:lpstr>
    </vt:vector>
  </TitlesOfParts>
  <Company>ISC DCIC ITESM Campus MTY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 de Huffman</dc:title>
  <dc:creator>Roman Martinez Martinez</dc:creator>
  <cp:lastModifiedBy>Luis Humberto  González Guerra</cp:lastModifiedBy>
  <cp:revision>253</cp:revision>
  <dcterms:created xsi:type="dcterms:W3CDTF">2010-04-29T18:05:12Z</dcterms:created>
  <dcterms:modified xsi:type="dcterms:W3CDTF">2013-11-12T14:17:05Z</dcterms:modified>
</cp:coreProperties>
</file>