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7" r:id="rId9"/>
    <p:sldId id="265" r:id="rId10"/>
    <p:sldId id="266" r:id="rId11"/>
    <p:sldId id="268" r:id="rId12"/>
    <p:sldId id="269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4FBFFCE-4B61-4197-A3A8-061534C97EE9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31C9CBBB-5496-4B42-AC1A-43430F4630B3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FFCE-4B61-4197-A3A8-061534C97EE9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C9CBBB-5496-4B42-AC1A-43430F4630B3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FFCE-4B61-4197-A3A8-061534C97EE9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C9CBBB-5496-4B42-AC1A-43430F4630B3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FFCE-4B61-4197-A3A8-061534C97EE9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C9CBBB-5496-4B42-AC1A-43430F4630B3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4FBFFCE-4B61-4197-A3A8-061534C97EE9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31C9CBBB-5496-4B42-AC1A-43430F4630B3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FFCE-4B61-4197-A3A8-061534C97EE9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C9CBBB-5496-4B42-AC1A-43430F4630B3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FFCE-4B61-4197-A3A8-061534C97EE9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C9CBBB-5496-4B42-AC1A-43430F4630B3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FFCE-4B61-4197-A3A8-061534C97EE9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C9CBBB-5496-4B42-AC1A-43430F4630B3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FFCE-4B61-4197-A3A8-061534C97EE9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C9CBBB-5496-4B42-AC1A-43430F4630B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FFCE-4B61-4197-A3A8-061534C97EE9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C9CBBB-5496-4B42-AC1A-43430F4630B3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FFCE-4B61-4197-A3A8-061534C97EE9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C9CBBB-5496-4B42-AC1A-43430F4630B3}" type="slidenum">
              <a:rPr lang="de-DE" smtClean="0"/>
              <a:t>‹Nr.›</a:t>
            </a:fld>
            <a:endParaRPr lang="de-DE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1C9CBBB-5496-4B42-AC1A-43430F4630B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FBFFCE-4B61-4197-A3A8-061534C97EE9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David Baumgärtel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Computer Vision: </a:t>
            </a:r>
            <a:r>
              <a:rPr lang="de-DE" dirty="0" err="1" smtClean="0"/>
              <a:t>Objectrecognition</a:t>
            </a:r>
            <a:endParaRPr lang="de-DE" dirty="0" smtClean="0"/>
          </a:p>
          <a:p>
            <a:r>
              <a:rPr lang="de-DE" dirty="0" smtClean="0"/>
              <a:t>Prof. </a:t>
            </a:r>
            <a:r>
              <a:rPr lang="de-DE" dirty="0" err="1" smtClean="0"/>
              <a:t>Ommer</a:t>
            </a:r>
            <a:endParaRPr lang="de-DE" dirty="0" smtClean="0"/>
          </a:p>
          <a:p>
            <a:r>
              <a:rPr lang="de-DE" dirty="0" smtClean="0"/>
              <a:t>SS 2014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Point Set Registration: </a:t>
            </a:r>
            <a:r>
              <a:rPr lang="de-DE" dirty="0" err="1" smtClean="0"/>
              <a:t>Coherent</a:t>
            </a:r>
            <a:r>
              <a:rPr lang="de-DE" dirty="0" smtClean="0"/>
              <a:t> Point Drift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80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>
              <a:xfrm>
                <a:off x="539552" y="457200"/>
                <a:ext cx="7156648" cy="5715000"/>
              </a:xfrm>
            </p:spPr>
            <p:txBody>
              <a:bodyPr anchor="t">
                <a:normAutofit/>
              </a:bodyPr>
              <a:lstStyle/>
              <a:p>
                <a:pPr algn="l"/>
                <a:r>
                  <a:rPr lang="de-DE" sz="3200" i="1" dirty="0" smtClean="0"/>
                  <a:t>Rigid Transformation</a:t>
                </a:r>
                <a:br>
                  <a:rPr lang="de-DE" sz="3200" i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de-DE" sz="3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𝑠𝑅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r>
                  <a:rPr lang="de-DE" sz="3200" b="0" i="1" dirty="0" smtClean="0">
                    <a:ea typeface="Cambria Math"/>
                  </a:rPr>
                  <a:t/>
                </a:r>
                <a:br>
                  <a:rPr lang="de-DE" sz="3200" b="0" i="1" dirty="0" smtClean="0">
                    <a:ea typeface="Cambria Math"/>
                  </a:rPr>
                </a:br>
                <a:r>
                  <a:rPr lang="de-DE" sz="3200" b="0" i="1" dirty="0" smtClean="0">
                    <a:ea typeface="Cambria Math"/>
                  </a:rPr>
                  <a:t/>
                </a:r>
                <a:br>
                  <a:rPr lang="de-DE" sz="3200" b="0" i="1" dirty="0" smtClean="0">
                    <a:ea typeface="Cambria Math"/>
                  </a:rPr>
                </a:br>
                <a:r>
                  <a:rPr lang="de-DE" sz="2400" b="0" dirty="0" err="1" smtClean="0">
                    <a:ea typeface="Cambria Math"/>
                  </a:rPr>
                  <a:t>It</a:t>
                </a:r>
                <a:r>
                  <a:rPr lang="de-DE" sz="2400" b="0" dirty="0" smtClean="0">
                    <a:ea typeface="Cambria Math"/>
                  </a:rPr>
                  <a:t> </a:t>
                </a:r>
                <a:r>
                  <a:rPr lang="de-DE" sz="2400" b="0" dirty="0" err="1" smtClean="0">
                    <a:ea typeface="Cambria Math"/>
                  </a:rPr>
                  <a:t>is</a:t>
                </a:r>
                <a:r>
                  <a:rPr lang="de-DE" sz="2400" b="0" dirty="0" smtClean="0">
                    <a:ea typeface="Cambria Math"/>
                  </a:rPr>
                  <a:t> </a:t>
                </a:r>
                <a:r>
                  <a:rPr lang="de-DE" sz="2400" b="0" dirty="0" err="1" smtClean="0">
                    <a:ea typeface="Cambria Math"/>
                  </a:rPr>
                  <a:t>possible</a:t>
                </a:r>
                <a:r>
                  <a:rPr lang="de-DE" sz="2400" b="0" dirty="0" smtClean="0">
                    <a:ea typeface="Cambria Math"/>
                  </a:rPr>
                  <a:t> </a:t>
                </a:r>
                <a:r>
                  <a:rPr lang="de-DE" sz="2400" b="0" dirty="0" err="1" smtClean="0">
                    <a:ea typeface="Cambria Math"/>
                  </a:rPr>
                  <a:t>to</a:t>
                </a:r>
                <a:r>
                  <a:rPr lang="de-DE" sz="2400" b="0" dirty="0" smtClean="0">
                    <a:ea typeface="Cambria Math"/>
                  </a:rPr>
                  <a:t> </a:t>
                </a:r>
                <a:r>
                  <a:rPr lang="de-DE" sz="2400" b="0" dirty="0" err="1" smtClean="0">
                    <a:ea typeface="Cambria Math"/>
                  </a:rPr>
                  <a:t>rewrite</a:t>
                </a:r>
                <a:r>
                  <a:rPr lang="de-DE" sz="2400" b="0" dirty="0" smtClean="0">
                    <a:ea typeface="Cambria Math"/>
                  </a:rPr>
                  <a:t> Q </a:t>
                </a:r>
                <a:r>
                  <a:rPr lang="de-DE" sz="2400" b="0" dirty="0" err="1" smtClean="0">
                    <a:ea typeface="Cambria Math"/>
                  </a:rPr>
                  <a:t>into</a:t>
                </a:r>
                <a:r>
                  <a:rPr lang="de-DE" sz="2400" b="0" dirty="0" smtClean="0">
                    <a:ea typeface="Cambria Math"/>
                  </a:rPr>
                  <a:t> a </a:t>
                </a:r>
                <a:r>
                  <a:rPr lang="de-DE" sz="2400" b="0" dirty="0" err="1" smtClean="0">
                    <a:ea typeface="Cambria Math"/>
                  </a:rPr>
                  <a:t>problem</a:t>
                </a:r>
                <a:r>
                  <a:rPr lang="de-DE" sz="2400" b="0" dirty="0" smtClean="0">
                    <a:ea typeface="Cambria Math"/>
                  </a:rPr>
                  <a:t> </a:t>
                </a:r>
                <a:r>
                  <a:rPr lang="de-DE" sz="2400" b="0" dirty="0" err="1" smtClean="0">
                    <a:ea typeface="Cambria Math"/>
                  </a:rPr>
                  <a:t>of</a:t>
                </a:r>
                <a:r>
                  <a:rPr lang="de-DE" sz="2400" b="0" dirty="0" smtClean="0">
                    <a:ea typeface="Cambria Math"/>
                  </a:rPr>
                  <a:t> </a:t>
                </a:r>
                <a:r>
                  <a:rPr lang="de-DE" sz="2400" b="0" dirty="0" err="1" smtClean="0">
                    <a:ea typeface="Cambria Math"/>
                  </a:rPr>
                  <a:t>the</a:t>
                </a:r>
                <a:r>
                  <a:rPr lang="de-DE" sz="2400" b="0" dirty="0" smtClean="0">
                    <a:ea typeface="Cambria Math"/>
                  </a:rPr>
                  <a:t> form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/>
                        <a:ea typeface="Cambria Math"/>
                      </a:rPr>
                      <m:t>𝑡𝑟</m:t>
                    </m:r>
                    <m:r>
                      <a:rPr lang="de-DE" sz="2400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de-DE" sz="24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2400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de-DE" sz="2400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de-DE" sz="2400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de-DE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e-DE" sz="3200" i="1" dirty="0"/>
                  <a:t> </a:t>
                </a:r>
                <a:r>
                  <a:rPr lang="de-DE" sz="2400" dirty="0" err="1" smtClean="0"/>
                  <a:t>which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need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maximize</a:t>
                </a:r>
                <a:r>
                  <a:rPr lang="de-DE" sz="2400" dirty="0" smtClean="0"/>
                  <a:t>. (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𝐴</m:t>
                    </m:r>
                    <m:r>
                      <a:rPr lang="de-DE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de-DE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de-DE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de-DE" sz="2400" b="0" i="1" smtClean="0">
                        <a:latin typeface="Cambria Math"/>
                      </a:rPr>
                      <m:t>, </m:t>
                    </m:r>
                    <m:r>
                      <a:rPr lang="de-DE" sz="2400" b="0" i="1" smtClean="0">
                        <a:latin typeface="Cambria Math"/>
                      </a:rPr>
                      <m:t>𝑐𝑜𝑛𝑠𝑡𝑟𝑎𝑖𝑛𝑡</m:t>
                    </m:r>
                    <m:r>
                      <a:rPr lang="de-DE" sz="2400" b="0" i="1" smtClean="0">
                        <a:latin typeface="Cambria Math"/>
                      </a:rPr>
                      <m:t>: </m:t>
                    </m:r>
                    <m:sSup>
                      <m:sSup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de-DE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de-DE" sz="2400" b="0" i="1" smtClean="0">
                        <a:latin typeface="Cambria Math"/>
                      </a:rPr>
                      <m:t>𝑅</m:t>
                    </m:r>
                    <m:r>
                      <a:rPr lang="de-DE" sz="2400" b="0" i="1" smtClean="0">
                        <a:latin typeface="Cambria Math"/>
                      </a:rPr>
                      <m:t>=1,</m:t>
                    </m:r>
                    <m:func>
                      <m:func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de-DE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/>
                              </a:rPr>
                              <m:t>𝑅</m:t>
                            </m:r>
                          </m:e>
                        </m:d>
                      </m:e>
                    </m:func>
                    <m:r>
                      <a:rPr lang="de-DE" sz="2400" b="0" i="1" smtClean="0">
                        <a:latin typeface="Cambria Math"/>
                      </a:rPr>
                      <m:t>=1)</m:t>
                    </m:r>
                  </m:oMath>
                </a14:m>
                <a:r>
                  <a:rPr lang="de-DE" sz="3200" b="0" i="1" dirty="0" smtClean="0">
                    <a:ea typeface="Cambria Math"/>
                  </a:rPr>
                  <a:t/>
                </a:r>
                <a:br>
                  <a:rPr lang="de-DE" sz="3200" b="0" i="1" dirty="0" smtClean="0">
                    <a:ea typeface="Cambria Math"/>
                  </a:rPr>
                </a:br>
                <a:r>
                  <a:rPr lang="de-DE" sz="3200" i="1" dirty="0">
                    <a:ea typeface="Cambria Math"/>
                  </a:rPr>
                  <a:t/>
                </a:r>
                <a:br>
                  <a:rPr lang="de-DE" sz="3200" i="1" dirty="0">
                    <a:ea typeface="Cambria Math"/>
                  </a:rPr>
                </a:br>
                <a:r>
                  <a:rPr lang="de-DE" sz="2400" dirty="0" err="1" smtClean="0">
                    <a:ea typeface="Cambria Math"/>
                  </a:rPr>
                  <a:t>We</a:t>
                </a:r>
                <a:r>
                  <a:rPr lang="de-DE" sz="2400" dirty="0" smtClean="0">
                    <a:ea typeface="Cambria Math"/>
                  </a:rPr>
                  <a:t> </a:t>
                </a:r>
                <a:r>
                  <a:rPr lang="de-DE" sz="2400" dirty="0" err="1" smtClean="0">
                    <a:ea typeface="Cambria Math"/>
                  </a:rPr>
                  <a:t>know</a:t>
                </a:r>
                <a:r>
                  <a:rPr lang="de-DE" sz="2400" dirty="0" smtClean="0">
                    <a:ea typeface="Cambria Math"/>
                  </a:rPr>
                  <a:t> </a:t>
                </a:r>
                <a:r>
                  <a:rPr lang="de-DE" sz="2400" dirty="0" err="1" smtClean="0">
                    <a:ea typeface="Cambria Math"/>
                  </a:rPr>
                  <a:t>that</a:t>
                </a:r>
                <a:r>
                  <a:rPr lang="de-DE" sz="2400" dirty="0" smtClean="0">
                    <a:ea typeface="Cambria Math"/>
                  </a:rPr>
                  <a:t> </a:t>
                </a:r>
                <a:r>
                  <a:rPr lang="de-DE" sz="2400" dirty="0" err="1" smtClean="0">
                    <a:ea typeface="Cambria Math"/>
                  </a:rPr>
                  <a:t>we</a:t>
                </a:r>
                <a:r>
                  <a:rPr lang="de-DE" sz="2400" dirty="0" smtClean="0">
                    <a:ea typeface="Cambria Math"/>
                  </a:rPr>
                  <a:t> </a:t>
                </a:r>
                <a:r>
                  <a:rPr lang="de-DE" sz="2400" dirty="0" err="1" smtClean="0">
                    <a:ea typeface="Cambria Math"/>
                  </a:rPr>
                  <a:t>can</a:t>
                </a:r>
                <a:r>
                  <a:rPr lang="de-DE" sz="2400" dirty="0" smtClean="0">
                    <a:ea typeface="Cambria Math"/>
                  </a:rPr>
                  <a:t> </a:t>
                </a:r>
                <a:r>
                  <a:rPr lang="de-DE" sz="2400" dirty="0" err="1" smtClean="0">
                    <a:ea typeface="Cambria Math"/>
                  </a:rPr>
                  <a:t>solve</a:t>
                </a:r>
                <a:r>
                  <a:rPr lang="de-DE" sz="2400" dirty="0" smtClean="0">
                    <a:ea typeface="Cambria Math"/>
                  </a:rPr>
                  <a:t> a </a:t>
                </a:r>
                <a:r>
                  <a:rPr lang="de-DE" sz="2400" dirty="0" err="1" smtClean="0">
                    <a:ea typeface="Cambria Math"/>
                  </a:rPr>
                  <a:t>problem</a:t>
                </a:r>
                <a:r>
                  <a:rPr lang="de-DE" sz="2400" dirty="0" smtClean="0">
                    <a:ea typeface="Cambria Math"/>
                  </a:rPr>
                  <a:t> like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𝑡𝑟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de-DE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e-DE" sz="3200" i="1" dirty="0" smtClean="0"/>
                  <a:t> </a:t>
                </a:r>
                <a:r>
                  <a:rPr lang="de-DE" sz="2400" dirty="0" err="1" smtClean="0"/>
                  <a:t>by</a:t>
                </a:r>
                <a:r>
                  <a:rPr lang="de-DE" sz="2400" dirty="0" smtClean="0"/>
                  <a:t> just </a:t>
                </a:r>
                <a:r>
                  <a:rPr lang="de-DE" sz="2400" dirty="0" err="1" smtClean="0"/>
                  <a:t>building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𝑅</m:t>
                    </m:r>
                    <m:r>
                      <a:rPr lang="de-DE" sz="2400" b="0" i="1" smtClean="0">
                        <a:latin typeface="Cambria Math"/>
                      </a:rPr>
                      <m:t>=</m:t>
                    </m:r>
                    <m:r>
                      <a:rPr lang="de-DE" sz="2400" b="0" i="1" smtClean="0">
                        <a:latin typeface="Cambria Math"/>
                      </a:rPr>
                      <m:t>𝑈𝐶</m:t>
                    </m:r>
                    <m:sSup>
                      <m:sSup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de-DE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de-DE" sz="2400" dirty="0" smtClean="0"/>
                  <a:t>, </a:t>
                </a:r>
                <a:r>
                  <a:rPr lang="de-DE" sz="2400" dirty="0" err="1" smtClean="0"/>
                  <a:t>where</a:t>
                </a:r>
                <a:r>
                  <a:rPr lang="de-DE" sz="2400" dirty="0" smtClean="0"/>
                  <a:t> [U,S,V]=</a:t>
                </a:r>
                <a:r>
                  <a:rPr lang="de-DE" sz="2400" dirty="0" err="1" smtClean="0"/>
                  <a:t>svd</a:t>
                </a:r>
                <a:r>
                  <a:rPr lang="de-DE" sz="2400" dirty="0" smtClean="0"/>
                  <a:t>(A) </a:t>
                </a:r>
                <a:r>
                  <a:rPr lang="de-DE" sz="2400" dirty="0" err="1" smtClean="0"/>
                  <a:t>and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 </m:t>
                    </m:r>
                    <m:r>
                      <a:rPr lang="de-DE" sz="2400" b="0" i="1" smtClean="0">
                        <a:latin typeface="Cambria Math"/>
                      </a:rPr>
                      <m:t>𝐶</m:t>
                    </m:r>
                    <m:r>
                      <a:rPr lang="de-DE" sz="2400" b="0" i="1" smtClean="0">
                        <a:latin typeface="Cambria Math"/>
                      </a:rPr>
                      <m:t>=</m:t>
                    </m:r>
                    <m:r>
                      <a:rPr lang="de-DE" sz="2400" b="0" i="1" smtClean="0">
                        <a:latin typeface="Cambria Math"/>
                      </a:rPr>
                      <m:t>𝑑</m:t>
                    </m:r>
                    <m:r>
                      <a:rPr lang="de-DE" sz="2400" b="0" i="1" smtClean="0">
                        <a:latin typeface="Cambria Math"/>
                      </a:rPr>
                      <m:t>(1,…,1,</m:t>
                    </m:r>
                    <m:func>
                      <m:func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de-DE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/>
                              </a:rPr>
                              <m:t>𝑈</m:t>
                            </m:r>
                            <m:sSup>
                              <m:sSupPr>
                                <m:ctrlPr>
                                  <a:rPr lang="de-DE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de-DE" sz="24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de-DE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de-DE" sz="3200" i="1" dirty="0" smtClean="0"/>
                  <a:t>.</a:t>
                </a:r>
                <a:br>
                  <a:rPr lang="de-DE" sz="3200" i="1" dirty="0" smtClean="0"/>
                </a:br>
                <a:r>
                  <a:rPr lang="de-DE" sz="3200" i="1" dirty="0"/>
                  <a:t/>
                </a:r>
                <a:br>
                  <a:rPr lang="de-DE" sz="3200" i="1" dirty="0"/>
                </a:br>
                <a:r>
                  <a:rPr lang="de-DE" sz="2400" dirty="0" smtClean="0"/>
                  <a:t>s </a:t>
                </a:r>
                <a:r>
                  <a:rPr lang="de-DE" sz="2400" dirty="0" err="1" smtClean="0"/>
                  <a:t>and</a:t>
                </a:r>
                <a:r>
                  <a:rPr lang="de-DE" sz="2400" dirty="0" smtClean="0"/>
                  <a:t> t </a:t>
                </a:r>
                <a:r>
                  <a:rPr lang="de-DE" sz="2400" dirty="0" err="1" smtClean="0"/>
                  <a:t>can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computed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from</a:t>
                </a:r>
                <a:r>
                  <a:rPr lang="de-DE" sz="2400" dirty="0" smtClean="0"/>
                  <a:t> R.</a:t>
                </a:r>
                <a:endParaRPr lang="de-DE" sz="3200" i="1" dirty="0"/>
              </a:p>
            </p:txBody>
          </p:sp>
        </mc:Choice>
        <mc:Fallback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52" y="457200"/>
                <a:ext cx="7156648" cy="5715000"/>
              </a:xfrm>
              <a:blipFill rotWithShape="1">
                <a:blip r:embed="rId2"/>
                <a:stretch>
                  <a:fillRect l="-2215" t="-13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3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>
              <a:xfrm>
                <a:off x="539552" y="457200"/>
                <a:ext cx="7156648" cy="5715000"/>
              </a:xfrm>
            </p:spPr>
            <p:txBody>
              <a:bodyPr anchor="t">
                <a:normAutofit/>
              </a:bodyPr>
              <a:lstStyle/>
              <a:p>
                <a:pPr algn="l"/>
                <a:r>
                  <a:rPr lang="de-DE" sz="3200" i="1" dirty="0" smtClean="0"/>
                  <a:t>Affine Transformation</a:t>
                </a:r>
                <a:br>
                  <a:rPr lang="de-DE" sz="3200" i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de-DE" sz="3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𝐵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r>
                  <a:rPr lang="de-DE" sz="3200" b="0" i="1" dirty="0" smtClean="0">
                    <a:ea typeface="Cambria Math"/>
                  </a:rPr>
                  <a:t/>
                </a:r>
                <a:br>
                  <a:rPr lang="de-DE" sz="3200" b="0" i="1" dirty="0" smtClean="0">
                    <a:ea typeface="Cambria Math"/>
                  </a:rPr>
                </a:br>
                <a:r>
                  <a:rPr lang="de-DE" sz="3200" b="0" i="1" dirty="0" smtClean="0">
                    <a:ea typeface="Cambria Math"/>
                  </a:rPr>
                  <a:t/>
                </a:r>
                <a:br>
                  <a:rPr lang="de-DE" sz="3200" b="0" i="1" dirty="0" smtClean="0">
                    <a:ea typeface="Cambria Math"/>
                  </a:rPr>
                </a:br>
                <a:r>
                  <a:rPr lang="de-DE" sz="3200" b="0" i="1" dirty="0" smtClean="0">
                    <a:ea typeface="Cambria Math"/>
                  </a:rPr>
                  <a:t/>
                </a:r>
                <a:br>
                  <a:rPr lang="de-DE" sz="3200" b="0" i="1" dirty="0" smtClean="0">
                    <a:ea typeface="Cambria Math"/>
                  </a:rPr>
                </a:br>
                <a:r>
                  <a:rPr lang="de-DE" sz="3200" i="1" dirty="0">
                    <a:ea typeface="Cambria Math"/>
                  </a:rPr>
                  <a:t/>
                </a:r>
                <a:br>
                  <a:rPr lang="de-DE" sz="3200" i="1" dirty="0">
                    <a:ea typeface="Cambria Math"/>
                  </a:rPr>
                </a:br>
                <a:r>
                  <a:rPr lang="de-DE" sz="2400" b="0" dirty="0" err="1" smtClean="0">
                    <a:ea typeface="Cambria Math"/>
                  </a:rPr>
                  <a:t>It</a:t>
                </a:r>
                <a:r>
                  <a:rPr lang="de-DE" sz="2400" b="0" dirty="0" smtClean="0">
                    <a:ea typeface="Cambria Math"/>
                  </a:rPr>
                  <a:t> </a:t>
                </a:r>
                <a:r>
                  <a:rPr lang="de-DE" sz="2400" b="0" dirty="0" err="1" smtClean="0">
                    <a:ea typeface="Cambria Math"/>
                  </a:rPr>
                  <a:t>is</a:t>
                </a:r>
                <a:r>
                  <a:rPr lang="de-DE" sz="2400" b="0" dirty="0" smtClean="0">
                    <a:ea typeface="Cambria Math"/>
                  </a:rPr>
                  <a:t> </a:t>
                </a:r>
                <a:r>
                  <a:rPr lang="de-DE" sz="2400" b="0" dirty="0" err="1" smtClean="0">
                    <a:ea typeface="Cambria Math"/>
                  </a:rPr>
                  <a:t>even</a:t>
                </a:r>
                <a:r>
                  <a:rPr lang="de-DE" sz="2400" b="0" dirty="0" smtClean="0">
                    <a:ea typeface="Cambria Math"/>
                  </a:rPr>
                  <a:t> </a:t>
                </a:r>
                <a:r>
                  <a:rPr lang="de-DE" sz="2400" b="0" dirty="0" err="1" smtClean="0">
                    <a:ea typeface="Cambria Math"/>
                  </a:rPr>
                  <a:t>easier</a:t>
                </a:r>
                <a:r>
                  <a:rPr lang="de-DE" sz="2400" b="0" dirty="0" smtClean="0">
                    <a:ea typeface="Cambria Math"/>
                  </a:rPr>
                  <a:t> </a:t>
                </a:r>
                <a:r>
                  <a:rPr lang="de-DE" sz="2400" b="0" dirty="0" err="1" smtClean="0">
                    <a:ea typeface="Cambria Math"/>
                  </a:rPr>
                  <a:t>to</a:t>
                </a:r>
                <a:r>
                  <a:rPr lang="de-DE" sz="2400" b="0" dirty="0" smtClean="0">
                    <a:ea typeface="Cambria Math"/>
                  </a:rPr>
                  <a:t> </a:t>
                </a:r>
                <a:r>
                  <a:rPr lang="de-DE" sz="2400" b="0" dirty="0" err="1" smtClean="0">
                    <a:ea typeface="Cambria Math"/>
                  </a:rPr>
                  <a:t>solve</a:t>
                </a:r>
                <a:r>
                  <a:rPr lang="de-DE" sz="2400" b="0" dirty="0" smtClean="0">
                    <a:ea typeface="Cambria Math"/>
                  </a:rPr>
                  <a:t> </a:t>
                </a:r>
                <a:r>
                  <a:rPr lang="de-DE" sz="2400" b="0" dirty="0" err="1" smtClean="0">
                    <a:ea typeface="Cambria Math"/>
                  </a:rPr>
                  <a:t>this</a:t>
                </a:r>
                <a:r>
                  <a:rPr lang="de-DE" sz="2400" b="0" dirty="0" smtClean="0">
                    <a:ea typeface="Cambria Math"/>
                  </a:rPr>
                  <a:t>, </a:t>
                </a:r>
                <a:r>
                  <a:rPr lang="de-DE" sz="2400" b="0" dirty="0" err="1" smtClean="0">
                    <a:ea typeface="Cambria Math"/>
                  </a:rPr>
                  <a:t>because</a:t>
                </a:r>
                <a:r>
                  <a:rPr lang="de-DE" sz="2400" b="0" dirty="0" smtClean="0">
                    <a:ea typeface="Cambria Math"/>
                  </a:rPr>
                  <a:t> </a:t>
                </a:r>
                <a:r>
                  <a:rPr lang="de-DE" sz="2400" b="0" dirty="0" err="1" smtClean="0">
                    <a:ea typeface="Cambria Math"/>
                  </a:rPr>
                  <a:t>we</a:t>
                </a:r>
                <a:r>
                  <a:rPr lang="de-DE" sz="2400" b="0" dirty="0" smtClean="0">
                    <a:ea typeface="Cambria Math"/>
                  </a:rPr>
                  <a:t> </a:t>
                </a:r>
                <a:r>
                  <a:rPr lang="de-DE" sz="2400" b="0" dirty="0" err="1" smtClean="0">
                    <a:ea typeface="Cambria Math"/>
                  </a:rPr>
                  <a:t>have</a:t>
                </a:r>
                <a:r>
                  <a:rPr lang="de-DE" sz="2400" b="0" dirty="0" smtClean="0">
                    <a:ea typeface="Cambria Math"/>
                  </a:rPr>
                  <a:t> </a:t>
                </a:r>
                <a:r>
                  <a:rPr lang="de-DE" sz="2400" b="0" dirty="0" err="1" smtClean="0">
                    <a:ea typeface="Cambria Math"/>
                  </a:rPr>
                  <a:t>no</a:t>
                </a:r>
                <a:r>
                  <a:rPr lang="de-DE" sz="2400" b="0" dirty="0" smtClean="0">
                    <a:ea typeface="Cambria Math"/>
                  </a:rPr>
                  <a:t> </a:t>
                </a:r>
                <a:r>
                  <a:rPr lang="de-DE" sz="2400" b="0" dirty="0" err="1" smtClean="0">
                    <a:ea typeface="Cambria Math"/>
                  </a:rPr>
                  <a:t>constraints</a:t>
                </a:r>
                <a:r>
                  <a:rPr lang="de-DE" sz="2400" b="0" dirty="0" smtClean="0">
                    <a:ea typeface="Cambria Math"/>
                  </a:rPr>
                  <a:t> on B.</a:t>
                </a:r>
                <a:br>
                  <a:rPr lang="de-DE" sz="2400" b="0" dirty="0" smtClean="0">
                    <a:ea typeface="Cambria Math"/>
                  </a:rPr>
                </a:br>
                <a:r>
                  <a:rPr lang="de-DE" sz="2400" dirty="0" smtClean="0">
                    <a:ea typeface="Cambria Math"/>
                  </a:rPr>
                  <a:t>So </a:t>
                </a:r>
                <a:r>
                  <a:rPr lang="de-DE" sz="2400" dirty="0" err="1" smtClean="0">
                    <a:ea typeface="Cambria Math"/>
                  </a:rPr>
                  <a:t>we</a:t>
                </a:r>
                <a:r>
                  <a:rPr lang="de-DE" sz="2400" dirty="0" smtClean="0">
                    <a:ea typeface="Cambria Math"/>
                  </a:rPr>
                  <a:t> </a:t>
                </a:r>
                <a:r>
                  <a:rPr lang="de-DE" sz="2400" dirty="0" err="1" smtClean="0">
                    <a:ea typeface="Cambria Math"/>
                  </a:rPr>
                  <a:t>maximize</a:t>
                </a:r>
                <a:r>
                  <a:rPr lang="de-DE" sz="2400" dirty="0" smtClean="0">
                    <a:ea typeface="Cambria Math"/>
                  </a:rPr>
                  <a:t> Q </a:t>
                </a:r>
                <a:r>
                  <a:rPr lang="de-DE" sz="2400" dirty="0" err="1" smtClean="0">
                    <a:ea typeface="Cambria Math"/>
                  </a:rPr>
                  <a:t>directly</a:t>
                </a:r>
                <a:r>
                  <a:rPr lang="de-DE" sz="2400" dirty="0" smtClean="0">
                    <a:ea typeface="Cambria Math"/>
                  </a:rPr>
                  <a:t> </a:t>
                </a:r>
                <a:r>
                  <a:rPr lang="de-DE" sz="2400" dirty="0" err="1" smtClean="0">
                    <a:ea typeface="Cambria Math"/>
                  </a:rPr>
                  <a:t>by</a:t>
                </a:r>
                <a:r>
                  <a:rPr lang="de-DE" sz="2400" dirty="0" smtClean="0">
                    <a:ea typeface="Cambria Math"/>
                  </a:rPr>
                  <a:t> </a:t>
                </a:r>
                <a:r>
                  <a:rPr lang="de-DE" sz="2400" dirty="0" err="1" smtClean="0">
                    <a:ea typeface="Cambria Math"/>
                  </a:rPr>
                  <a:t>setting</a:t>
                </a:r>
                <a:r>
                  <a:rPr lang="de-DE" sz="2400" dirty="0" smtClean="0">
                    <a:ea typeface="Cambria Math"/>
                  </a:rPr>
                  <a:t> </a:t>
                </a:r>
                <a:r>
                  <a:rPr lang="de-DE" sz="2400" dirty="0" err="1" smtClean="0">
                    <a:ea typeface="Cambria Math"/>
                  </a:rPr>
                  <a:t>the</a:t>
                </a:r>
                <a:r>
                  <a:rPr lang="de-DE" sz="2400" dirty="0" smtClean="0">
                    <a:ea typeface="Cambria Math"/>
                  </a:rPr>
                  <a:t> partial derivatives </a:t>
                </a:r>
                <a:r>
                  <a:rPr lang="de-DE" sz="2400" dirty="0" err="1" smtClean="0">
                    <a:ea typeface="Cambria Math"/>
                  </a:rPr>
                  <a:t>zero</a:t>
                </a:r>
                <a:r>
                  <a:rPr lang="de-DE" sz="2400" dirty="0">
                    <a:ea typeface="Cambria Math"/>
                  </a:rPr>
                  <a:t> </a:t>
                </a:r>
                <a:r>
                  <a:rPr lang="de-DE" sz="2400" dirty="0" err="1" smtClean="0">
                    <a:ea typeface="Cambria Math"/>
                  </a:rPr>
                  <a:t>and</a:t>
                </a:r>
                <a:r>
                  <a:rPr lang="de-DE" sz="2400" dirty="0" smtClean="0">
                    <a:ea typeface="Cambria Math"/>
                  </a:rPr>
                  <a:t> </a:t>
                </a:r>
                <a:r>
                  <a:rPr lang="de-DE" sz="2400" dirty="0" err="1" smtClean="0">
                    <a:ea typeface="Cambria Math"/>
                  </a:rPr>
                  <a:t>solve</a:t>
                </a:r>
                <a:r>
                  <a:rPr lang="de-DE" sz="2400" dirty="0" smtClean="0">
                    <a:ea typeface="Cambria Math"/>
                  </a:rPr>
                  <a:t> </a:t>
                </a:r>
                <a:r>
                  <a:rPr lang="de-DE" sz="2400" dirty="0" err="1" smtClean="0">
                    <a:ea typeface="Cambria Math"/>
                  </a:rPr>
                  <a:t>the</a:t>
                </a:r>
                <a:r>
                  <a:rPr lang="de-DE" sz="2400" dirty="0" smtClean="0">
                    <a:ea typeface="Cambria Math"/>
                  </a:rPr>
                  <a:t> linear </a:t>
                </a:r>
                <a:r>
                  <a:rPr lang="de-DE" sz="2400" dirty="0" err="1" smtClean="0">
                    <a:ea typeface="Cambria Math"/>
                  </a:rPr>
                  <a:t>equation</a:t>
                </a:r>
                <a:r>
                  <a:rPr lang="de-DE" sz="2400" dirty="0" smtClean="0">
                    <a:ea typeface="Cambria Math"/>
                  </a:rPr>
                  <a:t> </a:t>
                </a:r>
                <a:r>
                  <a:rPr lang="de-DE" sz="2400" dirty="0" err="1" smtClean="0">
                    <a:ea typeface="Cambria Math"/>
                  </a:rPr>
                  <a:t>system</a:t>
                </a:r>
                <a:r>
                  <a:rPr lang="de-DE" sz="2400" dirty="0" smtClean="0">
                    <a:ea typeface="Cambria Math"/>
                  </a:rPr>
                  <a:t>.</a:t>
                </a:r>
                <a:r>
                  <a:rPr lang="de-DE" sz="3200" i="1" dirty="0">
                    <a:ea typeface="Cambria Math"/>
                  </a:rPr>
                  <a:t/>
                </a:r>
                <a:br>
                  <a:rPr lang="de-DE" sz="3200" i="1" dirty="0">
                    <a:ea typeface="Cambria Math"/>
                  </a:rPr>
                </a:br>
                <a:endParaRPr lang="de-DE" sz="3200" i="1" dirty="0"/>
              </a:p>
            </p:txBody>
          </p:sp>
        </mc:Choice>
        <mc:Fallback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52" y="457200"/>
                <a:ext cx="7156648" cy="5715000"/>
              </a:xfrm>
              <a:blipFill rotWithShape="1">
                <a:blip r:embed="rId2"/>
                <a:stretch>
                  <a:fillRect l="-2215" t="-13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1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>
              <a:xfrm>
                <a:off x="539552" y="457200"/>
                <a:ext cx="7156648" cy="5715000"/>
              </a:xfrm>
            </p:spPr>
            <p:txBody>
              <a:bodyPr anchor="t">
                <a:normAutofit/>
              </a:bodyPr>
              <a:lstStyle/>
              <a:p>
                <a:pPr algn="l"/>
                <a:r>
                  <a:rPr lang="de-DE" sz="3200" i="1" dirty="0" smtClean="0"/>
                  <a:t>Non-rigid Transformation</a:t>
                </a:r>
                <a:br>
                  <a:rPr lang="de-DE" sz="3200" i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de-DE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de-DE" sz="3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r>
                  <a:rPr lang="de-DE" sz="3200" b="0" i="1" dirty="0" smtClean="0">
                    <a:ea typeface="Cambria Math"/>
                  </a:rPr>
                  <a:t/>
                </a:r>
                <a:br>
                  <a:rPr lang="de-DE" sz="3200" b="0" i="1" dirty="0" smtClean="0">
                    <a:ea typeface="Cambria Math"/>
                  </a:rPr>
                </a:br>
                <a:r>
                  <a:rPr lang="de-DE" sz="3200" b="0" i="1" dirty="0" smtClean="0">
                    <a:ea typeface="Cambria Math"/>
                  </a:rPr>
                  <a:t/>
                </a:r>
                <a:br>
                  <a:rPr lang="de-DE" sz="3200" b="0" i="1" dirty="0" smtClean="0">
                    <a:ea typeface="Cambria Math"/>
                  </a:rPr>
                </a:br>
                <a:r>
                  <a:rPr lang="de-DE" sz="2400" b="0" dirty="0" err="1" smtClean="0">
                    <a:ea typeface="Cambria Math"/>
                  </a:rPr>
                  <a:t>where</a:t>
                </a:r>
                <a:r>
                  <a:rPr lang="de-DE" sz="2400" b="0" dirty="0" smtClean="0">
                    <a:ea typeface="Cambria Math"/>
                  </a:rPr>
                  <a:t> v </a:t>
                </a:r>
                <a:r>
                  <a:rPr lang="de-DE" sz="2400" b="0" dirty="0" err="1" smtClean="0">
                    <a:ea typeface="Cambria Math"/>
                  </a:rPr>
                  <a:t>is</a:t>
                </a:r>
                <a:r>
                  <a:rPr lang="de-DE" sz="2400" b="0" dirty="0" smtClean="0">
                    <a:ea typeface="Cambria Math"/>
                  </a:rPr>
                  <a:t> a </a:t>
                </a:r>
                <a:r>
                  <a:rPr lang="de-DE" sz="2400" b="0" dirty="0" err="1" smtClean="0">
                    <a:ea typeface="Cambria Math"/>
                  </a:rPr>
                  <a:t>displacement-function</a:t>
                </a:r>
                <a:r>
                  <a:rPr lang="de-DE" sz="2400" dirty="0" smtClean="0">
                    <a:ea typeface="Cambria Math"/>
                  </a:rPr>
                  <a:t>. </a:t>
                </a:r>
                <a:r>
                  <a:rPr lang="de-DE" sz="2400" dirty="0" err="1" smtClean="0">
                    <a:ea typeface="Cambria Math"/>
                  </a:rPr>
                  <a:t>Here</a:t>
                </a:r>
                <a:r>
                  <a:rPr lang="de-DE" sz="2400" dirty="0" smtClean="0">
                    <a:ea typeface="Cambria Math"/>
                  </a:rPr>
                  <a:t> </a:t>
                </a:r>
                <a:r>
                  <a:rPr lang="de-DE" sz="2400" dirty="0" err="1" smtClean="0">
                    <a:ea typeface="Cambria Math"/>
                  </a:rPr>
                  <a:t>we</a:t>
                </a:r>
                <a:r>
                  <a:rPr lang="de-DE" sz="2400" dirty="0" smtClean="0">
                    <a:ea typeface="Cambria Math"/>
                  </a:rPr>
                  <a:t> </a:t>
                </a:r>
                <a:r>
                  <a:rPr lang="de-DE" sz="2400" dirty="0" err="1" smtClean="0">
                    <a:ea typeface="Cambria Math"/>
                  </a:rPr>
                  <a:t>have</a:t>
                </a:r>
                <a:r>
                  <a:rPr lang="de-DE" sz="2400" dirty="0">
                    <a:ea typeface="Cambria Math"/>
                  </a:rPr>
                  <a:t> </a:t>
                </a:r>
                <a:r>
                  <a:rPr lang="de-DE" sz="2400" dirty="0" err="1" smtClean="0">
                    <a:ea typeface="Cambria Math"/>
                  </a:rPr>
                  <a:t>to</a:t>
                </a:r>
                <a:r>
                  <a:rPr lang="de-DE" sz="2400" dirty="0" smtClean="0">
                    <a:ea typeface="Cambria Math"/>
                  </a:rPr>
                  <a:t> </a:t>
                </a:r>
                <a:r>
                  <a:rPr lang="de-DE" sz="2400" dirty="0" err="1" smtClean="0">
                    <a:ea typeface="Cambria Math"/>
                  </a:rPr>
                  <a:t>regularize</a:t>
                </a:r>
                <a:r>
                  <a:rPr lang="de-DE" sz="2400" dirty="0" smtClean="0">
                    <a:ea typeface="Cambria Math"/>
                  </a:rPr>
                  <a:t> </a:t>
                </a:r>
                <a:r>
                  <a:rPr lang="de-DE" sz="2400" dirty="0" err="1" smtClean="0">
                    <a:ea typeface="Cambria Math"/>
                  </a:rPr>
                  <a:t>the</a:t>
                </a:r>
                <a:r>
                  <a:rPr lang="de-DE" sz="2400" dirty="0" smtClean="0">
                    <a:ea typeface="Cambria Math"/>
                  </a:rPr>
                  <a:t> norm </a:t>
                </a:r>
                <a:r>
                  <a:rPr lang="de-DE" sz="2400" dirty="0" err="1" smtClean="0">
                    <a:ea typeface="Cambria Math"/>
                  </a:rPr>
                  <a:t>of</a:t>
                </a:r>
                <a:r>
                  <a:rPr lang="de-DE" sz="2400" dirty="0" smtClean="0">
                    <a:ea typeface="Cambria Math"/>
                  </a:rPr>
                  <a:t> v </a:t>
                </a:r>
                <a:r>
                  <a:rPr lang="de-DE" sz="2400" dirty="0" err="1" smtClean="0">
                    <a:ea typeface="Cambria Math"/>
                  </a:rPr>
                  <a:t>and</a:t>
                </a:r>
                <a:r>
                  <a:rPr lang="de-DE" sz="2400" dirty="0" smtClean="0">
                    <a:ea typeface="Cambria Math"/>
                  </a:rPr>
                  <a:t> </a:t>
                </a:r>
                <a:r>
                  <a:rPr lang="de-DE" sz="2400" dirty="0" err="1" smtClean="0">
                    <a:ea typeface="Cambria Math"/>
                  </a:rPr>
                  <a:t>get</a:t>
                </a:r>
                <a:r>
                  <a:rPr lang="de-DE" sz="2400" dirty="0" smtClean="0">
                    <a:ea typeface="Cambria Math"/>
                  </a:rPr>
                  <a:t> a </a:t>
                </a:r>
                <a:r>
                  <a:rPr lang="de-DE" sz="2400" dirty="0" err="1" smtClean="0">
                    <a:ea typeface="Cambria Math"/>
                  </a:rPr>
                  <a:t>solution</a:t>
                </a:r>
                <a:r>
                  <a:rPr lang="de-DE" sz="2400" dirty="0" smtClean="0">
                    <a:ea typeface="Cambria Math"/>
                  </a:rPr>
                  <a:t> </a:t>
                </a:r>
                <a:r>
                  <a:rPr lang="de-DE" sz="2400" dirty="0" err="1" smtClean="0">
                    <a:ea typeface="Cambria Math"/>
                  </a:rPr>
                  <a:t>for</a:t>
                </a:r>
                <a:r>
                  <a:rPr lang="de-DE" sz="2400" dirty="0" smtClean="0">
                    <a:ea typeface="Cambria Math"/>
                  </a:rPr>
                  <a:t> v </a:t>
                </a:r>
                <a:r>
                  <a:rPr lang="de-DE" sz="2400" dirty="0" err="1" smtClean="0">
                    <a:ea typeface="Cambria Math"/>
                  </a:rPr>
                  <a:t>by</a:t>
                </a:r>
                <a:r>
                  <a:rPr lang="de-DE" sz="2400" dirty="0" smtClean="0">
                    <a:ea typeface="Cambria Math"/>
                  </a:rPr>
                  <a:t/>
                </a:r>
                <a:br>
                  <a:rPr lang="de-DE" sz="2400" dirty="0" smtClean="0"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𝑣</m:t>
                      </m:r>
                      <m:d>
                        <m:dPr>
                          <m:ctrlPr>
                            <a:rPr lang="de-DE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2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de-DE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  <m:r>
                                <a:rPr lang="de-DE" sz="24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𝜓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r>
                  <a:rPr lang="de-DE" sz="3200" b="0" i="1" dirty="0" smtClean="0">
                    <a:ea typeface="Cambria Math"/>
                  </a:rPr>
                  <a:t/>
                </a:r>
                <a:br>
                  <a:rPr lang="de-DE" sz="3200" b="0" i="1" dirty="0" smtClean="0">
                    <a:ea typeface="Cambria Math"/>
                  </a:rPr>
                </a:br>
                <a:r>
                  <a:rPr lang="de-DE" sz="2400" dirty="0" smtClean="0">
                    <a:ea typeface="Cambria Math"/>
                  </a:rPr>
                  <a:t>This </a:t>
                </a:r>
                <a:r>
                  <a:rPr lang="de-DE" sz="2400" dirty="0" err="1" smtClean="0">
                    <a:ea typeface="Cambria Math"/>
                  </a:rPr>
                  <a:t>is</a:t>
                </a:r>
                <a:r>
                  <a:rPr lang="de-DE" sz="2400" dirty="0" smtClean="0">
                    <a:ea typeface="Cambria Math"/>
                  </a:rPr>
                  <a:t> a </a:t>
                </a:r>
                <a:r>
                  <a:rPr lang="de-DE" sz="2400" dirty="0" err="1" smtClean="0">
                    <a:ea typeface="Cambria Math"/>
                  </a:rPr>
                  <a:t>weighted</a:t>
                </a:r>
                <a:r>
                  <a:rPr lang="de-DE" sz="2400" dirty="0" smtClean="0">
                    <a:ea typeface="Cambria Math"/>
                  </a:rPr>
                  <a:t> </a:t>
                </a:r>
                <a:r>
                  <a:rPr lang="de-DE" sz="2400" dirty="0" err="1" smtClean="0">
                    <a:ea typeface="Cambria Math"/>
                  </a:rPr>
                  <a:t>su</a:t>
                </a:r>
                <a:r>
                  <a:rPr lang="de-DE" sz="2400" dirty="0" err="1" smtClean="0">
                    <a:ea typeface="Cambria Math"/>
                  </a:rPr>
                  <a:t>m</a:t>
                </a:r>
                <a:r>
                  <a:rPr lang="de-DE" sz="2400" dirty="0" smtClean="0">
                    <a:ea typeface="Cambria Math"/>
                  </a:rPr>
                  <a:t> </a:t>
                </a:r>
                <a:r>
                  <a:rPr lang="de-DE" sz="2400" dirty="0" err="1" smtClean="0">
                    <a:ea typeface="Cambria Math"/>
                  </a:rPr>
                  <a:t>over</a:t>
                </a:r>
                <a:r>
                  <a:rPr lang="de-DE" sz="2400" dirty="0" smtClean="0">
                    <a:ea typeface="Cambria Math"/>
                  </a:rPr>
                  <a:t> Kernel-</a:t>
                </a:r>
                <a:r>
                  <a:rPr lang="de-DE" sz="2400" dirty="0" err="1" smtClean="0">
                    <a:ea typeface="Cambria Math"/>
                  </a:rPr>
                  <a:t>functions</a:t>
                </a:r>
                <a:r>
                  <a:rPr lang="de-DE" sz="2400" dirty="0" smtClean="0">
                    <a:ea typeface="Cambria Math"/>
                  </a:rPr>
                  <a:t> </a:t>
                </a:r>
                <a:r>
                  <a:rPr lang="de-DE" sz="2400" dirty="0" err="1" smtClean="0">
                    <a:ea typeface="Cambria Math"/>
                  </a:rPr>
                  <a:t>centered</a:t>
                </a:r>
                <a:r>
                  <a:rPr lang="de-DE" sz="2400" dirty="0" smtClean="0">
                    <a:ea typeface="Cambria Math"/>
                  </a:rPr>
                  <a:t> at </a:t>
                </a:r>
                <a:r>
                  <a:rPr lang="de-DE" sz="2400" dirty="0" err="1" smtClean="0">
                    <a:ea typeface="Cambria Math"/>
                  </a:rPr>
                  <a:t>the</a:t>
                </a:r>
                <a:r>
                  <a:rPr lang="de-DE" sz="2400" dirty="0" smtClean="0">
                    <a:ea typeface="Cambria Math"/>
                  </a:rPr>
                  <a:t> </a:t>
                </a:r>
                <a:r>
                  <a:rPr lang="de-DE" sz="2400" dirty="0" err="1" smtClean="0">
                    <a:ea typeface="Cambria Math"/>
                  </a:rPr>
                  <a:t>points</a:t>
                </a:r>
                <a:r>
                  <a:rPr lang="de-DE" sz="2400" smtClean="0">
                    <a:ea typeface="Cambria Math"/>
                  </a:rPr>
                  <a:t> Y.</a:t>
                </a:r>
                <a:endParaRPr lang="de-DE" sz="3200" i="1" dirty="0"/>
              </a:p>
            </p:txBody>
          </p:sp>
        </mc:Choice>
        <mc:Fallback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52" y="457200"/>
                <a:ext cx="7156648" cy="5715000"/>
              </a:xfrm>
              <a:blipFill rotWithShape="1">
                <a:blip r:embed="rId2"/>
                <a:stretch>
                  <a:fillRect l="-2215" t="-13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9552" y="457200"/>
            <a:ext cx="7156648" cy="5715000"/>
          </a:xfrm>
        </p:spPr>
        <p:txBody>
          <a:bodyPr/>
          <a:lstStyle/>
          <a:p>
            <a:r>
              <a:rPr lang="de-DE" dirty="0" smtClean="0"/>
              <a:t>Motivation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1028" name="Picture 4" descr="http://upload.wikimedia.org/wikipedia/commons/a/a2/Cpd_fish_rigi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863" y="1412776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403648" y="6525462"/>
            <a:ext cx="5682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http://en.wikipedia.org/wiki/Point_set_registration#mediaviewer/File:Cpd_fish_rigid.gif</a:t>
            </a:r>
          </a:p>
        </p:txBody>
      </p:sp>
    </p:spTree>
    <p:extLst>
      <p:ext uri="{BB962C8B-B14F-4D97-AF65-F5344CB8AC3E}">
        <p14:creationId xmlns:p14="http://schemas.microsoft.com/office/powerpoint/2010/main" val="25939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9552" y="457200"/>
            <a:ext cx="7156648" cy="5715000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3600" i="1" dirty="0" smtClean="0"/>
              <a:t>Goal: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Alignment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Desirable</a:t>
            </a:r>
            <a:r>
              <a:rPr lang="de-DE" dirty="0" smtClean="0"/>
              <a:t> Properties: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(1) </a:t>
            </a:r>
            <a:r>
              <a:rPr lang="de-DE" dirty="0" err="1" smtClean="0"/>
              <a:t>Ability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accurately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transformation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(2) </a:t>
            </a:r>
            <a:r>
              <a:rPr lang="de-DE" dirty="0" err="1" smtClean="0"/>
              <a:t>Ability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handle </a:t>
            </a:r>
            <a:r>
              <a:rPr lang="de-DE" dirty="0" err="1" smtClean="0"/>
              <a:t>possibly</a:t>
            </a:r>
            <a:r>
              <a:rPr lang="de-DE" dirty="0" smtClean="0"/>
              <a:t> high </a:t>
            </a:r>
            <a:r>
              <a:rPr lang="de-DE" dirty="0" err="1" smtClean="0"/>
              <a:t>dimensionality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(3) </a:t>
            </a:r>
            <a:r>
              <a:rPr lang="de-DE" dirty="0" err="1" smtClean="0"/>
              <a:t>Robustness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outliers</a:t>
            </a:r>
            <a:r>
              <a:rPr lang="de-DE" dirty="0" smtClean="0"/>
              <a:t>, </a:t>
            </a: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err="1"/>
              <a:t>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7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9552" y="457200"/>
            <a:ext cx="7156648" cy="5715000"/>
          </a:xfrm>
        </p:spPr>
        <p:txBody>
          <a:bodyPr anchor="t">
            <a:normAutofit/>
          </a:bodyPr>
          <a:lstStyle/>
          <a:p>
            <a:pPr algn="l"/>
            <a:r>
              <a:rPr lang="de-DE" sz="3200" i="1" dirty="0" err="1" smtClean="0"/>
              <a:t>Idea</a:t>
            </a:r>
            <a:r>
              <a:rPr lang="de-DE" sz="3200" i="1" dirty="0" smtClean="0"/>
              <a:t>:</a:t>
            </a:r>
            <a:br>
              <a:rPr lang="de-DE" sz="3200" i="1" dirty="0" smtClean="0"/>
            </a:br>
            <a:r>
              <a:rPr lang="de-DE" sz="3200" i="1" dirty="0"/>
              <a:t/>
            </a:r>
            <a:br>
              <a:rPr lang="de-DE" sz="3200" i="1" dirty="0"/>
            </a:br>
            <a:r>
              <a:rPr lang="de-DE" sz="2500" dirty="0" err="1" smtClean="0"/>
              <a:t>Consider</a:t>
            </a:r>
            <a:r>
              <a:rPr lang="de-DE" sz="2500" dirty="0" smtClean="0"/>
              <a:t> </a:t>
            </a:r>
            <a:r>
              <a:rPr lang="de-DE" sz="2500" dirty="0" err="1" smtClean="0"/>
              <a:t>the</a:t>
            </a:r>
            <a:r>
              <a:rPr lang="de-DE" sz="2500" dirty="0" smtClean="0"/>
              <a:t> </a:t>
            </a:r>
            <a:r>
              <a:rPr lang="de-DE" sz="2500" dirty="0" err="1" smtClean="0"/>
              <a:t>alignment</a:t>
            </a:r>
            <a:r>
              <a:rPr lang="de-DE" sz="2500" dirty="0" smtClean="0"/>
              <a:t> </a:t>
            </a:r>
            <a:r>
              <a:rPr lang="de-DE" sz="2500" dirty="0" err="1" smtClean="0"/>
              <a:t>as</a:t>
            </a:r>
            <a:r>
              <a:rPr lang="de-DE" sz="2500" dirty="0" smtClean="0"/>
              <a:t> a </a:t>
            </a:r>
            <a:r>
              <a:rPr lang="de-DE" sz="2500" dirty="0" err="1" smtClean="0"/>
              <a:t>probability</a:t>
            </a:r>
            <a:r>
              <a:rPr lang="de-DE" sz="2500" dirty="0" smtClean="0"/>
              <a:t> </a:t>
            </a:r>
            <a:r>
              <a:rPr lang="de-DE" sz="2500" dirty="0" err="1" smtClean="0"/>
              <a:t>density</a:t>
            </a:r>
            <a:r>
              <a:rPr lang="de-DE" sz="2500" dirty="0" smtClean="0"/>
              <a:t> </a:t>
            </a:r>
            <a:r>
              <a:rPr lang="de-DE" sz="2500" dirty="0" err="1" smtClean="0"/>
              <a:t>estimation</a:t>
            </a:r>
            <a:r>
              <a:rPr lang="de-DE" sz="2500" dirty="0" smtClean="0"/>
              <a:t> </a:t>
            </a:r>
            <a:r>
              <a:rPr lang="de-DE" sz="2500" dirty="0" err="1" smtClean="0"/>
              <a:t>problem</a:t>
            </a:r>
            <a:r>
              <a:rPr lang="de-DE" sz="2500" dirty="0" smtClean="0"/>
              <a:t>.</a:t>
            </a:r>
            <a:br>
              <a:rPr lang="de-DE" sz="2500" dirty="0" smtClean="0"/>
            </a:br>
            <a:r>
              <a:rPr lang="de-DE" sz="2500" dirty="0" smtClean="0"/>
              <a:t/>
            </a:r>
            <a:br>
              <a:rPr lang="de-DE" sz="2500" dirty="0" smtClean="0"/>
            </a:br>
            <a:r>
              <a:rPr lang="de-DE" sz="2500" dirty="0"/>
              <a:t/>
            </a:r>
            <a:br>
              <a:rPr lang="de-DE" sz="2500" dirty="0"/>
            </a:br>
            <a:r>
              <a:rPr lang="de-DE" sz="2500" dirty="0" err="1" smtClean="0"/>
              <a:t>One</a:t>
            </a:r>
            <a:r>
              <a:rPr lang="de-DE" sz="2500" dirty="0" smtClean="0"/>
              <a:t> </a:t>
            </a:r>
            <a:r>
              <a:rPr lang="de-DE" sz="2500" dirty="0" err="1" smtClean="0"/>
              <a:t>point</a:t>
            </a:r>
            <a:r>
              <a:rPr lang="de-DE" sz="2500" dirty="0"/>
              <a:t> </a:t>
            </a:r>
            <a:r>
              <a:rPr lang="de-DE" sz="2500" dirty="0" err="1" smtClean="0"/>
              <a:t>set</a:t>
            </a:r>
            <a:r>
              <a:rPr lang="de-DE" sz="2500" dirty="0" smtClean="0"/>
              <a:t> </a:t>
            </a:r>
            <a:r>
              <a:rPr lang="de-DE" sz="2500" dirty="0" err="1" smtClean="0"/>
              <a:t>is</a:t>
            </a:r>
            <a:r>
              <a:rPr lang="de-DE" sz="2500" dirty="0" smtClean="0"/>
              <a:t> a </a:t>
            </a:r>
            <a:r>
              <a:rPr lang="de-DE" sz="2500" dirty="0" err="1" smtClean="0"/>
              <a:t>true</a:t>
            </a:r>
            <a:r>
              <a:rPr lang="de-DE" sz="2500" dirty="0" smtClean="0"/>
              <a:t> </a:t>
            </a:r>
            <a:r>
              <a:rPr lang="de-DE" sz="2500" dirty="0" err="1" smtClean="0"/>
              <a:t>data</a:t>
            </a:r>
            <a:r>
              <a:rPr lang="de-DE" sz="2500" dirty="0" smtClean="0"/>
              <a:t> </a:t>
            </a:r>
            <a:r>
              <a:rPr lang="de-DE" sz="2500" dirty="0" err="1" smtClean="0"/>
              <a:t>set</a:t>
            </a:r>
            <a:r>
              <a:rPr lang="de-DE" sz="2500" dirty="0" smtClean="0"/>
              <a:t>. (</a:t>
            </a:r>
            <a:r>
              <a:rPr lang="de-DE" sz="2500" dirty="0" err="1" smtClean="0"/>
              <a:t>red</a:t>
            </a:r>
            <a:r>
              <a:rPr lang="de-DE" sz="2500" dirty="0" smtClean="0"/>
              <a:t>)</a:t>
            </a:r>
            <a:br>
              <a:rPr lang="de-DE" sz="2500" dirty="0" smtClean="0"/>
            </a:br>
            <a:r>
              <a:rPr lang="de-DE" sz="2500" dirty="0" smtClean="0"/>
              <a:t>The </a:t>
            </a:r>
            <a:r>
              <a:rPr lang="de-DE" sz="2500" dirty="0" err="1" smtClean="0"/>
              <a:t>other</a:t>
            </a:r>
            <a:r>
              <a:rPr lang="de-DE" sz="2500" dirty="0" smtClean="0"/>
              <a:t> </a:t>
            </a:r>
            <a:r>
              <a:rPr lang="de-DE" sz="2500" dirty="0" err="1" smtClean="0"/>
              <a:t>set</a:t>
            </a:r>
            <a:r>
              <a:rPr lang="de-DE" sz="2500" dirty="0" smtClean="0"/>
              <a:t> </a:t>
            </a:r>
            <a:r>
              <a:rPr lang="de-DE" sz="2500" dirty="0" err="1" smtClean="0"/>
              <a:t>represents</a:t>
            </a:r>
            <a:r>
              <a:rPr lang="de-DE" sz="2500" dirty="0" smtClean="0"/>
              <a:t> </a:t>
            </a:r>
            <a:r>
              <a:rPr lang="de-DE" sz="2500" dirty="0" err="1" smtClean="0"/>
              <a:t>Gaussian</a:t>
            </a:r>
            <a:r>
              <a:rPr lang="de-DE" sz="2500" dirty="0" smtClean="0"/>
              <a:t> </a:t>
            </a:r>
            <a:r>
              <a:rPr lang="de-DE" sz="2500" dirty="0" err="1" smtClean="0"/>
              <a:t>Mixture</a:t>
            </a:r>
            <a:r>
              <a:rPr lang="de-DE" sz="2500" dirty="0" smtClean="0"/>
              <a:t> Model </a:t>
            </a:r>
            <a:r>
              <a:rPr lang="de-DE" sz="2500" dirty="0" err="1" smtClean="0"/>
              <a:t>centroids</a:t>
            </a:r>
            <a:r>
              <a:rPr lang="de-DE" sz="2500" dirty="0" smtClean="0"/>
              <a:t>. (</a:t>
            </a:r>
            <a:r>
              <a:rPr lang="de-DE" sz="2500" dirty="0" err="1" smtClean="0"/>
              <a:t>blue</a:t>
            </a:r>
            <a:r>
              <a:rPr lang="de-DE" sz="2500" dirty="0" smtClean="0"/>
              <a:t>)</a:t>
            </a:r>
            <a:r>
              <a:rPr lang="de-DE" sz="3200" i="1" dirty="0" smtClean="0"/>
              <a:t/>
            </a:r>
            <a:br>
              <a:rPr lang="de-DE" sz="3200" i="1" dirty="0" smtClean="0"/>
            </a:br>
            <a:r>
              <a:rPr lang="de-DE" sz="3200" i="1" dirty="0"/>
              <a:t/>
            </a:r>
            <a:br>
              <a:rPr lang="de-DE" sz="3200" i="1" dirty="0"/>
            </a:br>
            <a:endParaRPr lang="de-DE" sz="32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93096"/>
            <a:ext cx="3240360" cy="212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9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9552" y="457200"/>
            <a:ext cx="7156648" cy="5715000"/>
          </a:xfrm>
        </p:spPr>
        <p:txBody>
          <a:bodyPr anchor="t">
            <a:normAutofit/>
          </a:bodyPr>
          <a:lstStyle/>
          <a:p>
            <a:pPr algn="l"/>
            <a:r>
              <a:rPr lang="de-DE" sz="3200" i="1" dirty="0" smtClean="0"/>
              <a:t/>
            </a:r>
            <a:br>
              <a:rPr lang="de-DE" sz="3200" i="1" dirty="0" smtClean="0"/>
            </a:br>
            <a:r>
              <a:rPr lang="de-DE" sz="3200" i="1" dirty="0"/>
              <a:t/>
            </a:r>
            <a:br>
              <a:rPr lang="de-DE" sz="3200" i="1" dirty="0"/>
            </a:br>
            <a:r>
              <a:rPr lang="de-DE" sz="2500" dirty="0" smtClean="0"/>
              <a:t>Fit </a:t>
            </a:r>
            <a:r>
              <a:rPr lang="de-DE" sz="2500" dirty="0" err="1" smtClean="0"/>
              <a:t>the</a:t>
            </a:r>
            <a:r>
              <a:rPr lang="de-DE" sz="2500" dirty="0" smtClean="0"/>
              <a:t> GMM </a:t>
            </a:r>
            <a:r>
              <a:rPr lang="de-DE" sz="2500" dirty="0" err="1" smtClean="0"/>
              <a:t>centroids</a:t>
            </a:r>
            <a:r>
              <a:rPr lang="de-DE" sz="2500" dirty="0" smtClean="0"/>
              <a:t> </a:t>
            </a:r>
            <a:r>
              <a:rPr lang="de-DE" sz="2500" dirty="0" err="1" smtClean="0"/>
              <a:t>to</a:t>
            </a:r>
            <a:r>
              <a:rPr lang="de-DE" sz="2500" dirty="0" smtClean="0"/>
              <a:t> </a:t>
            </a:r>
            <a:r>
              <a:rPr lang="de-DE" sz="2500" dirty="0" err="1" smtClean="0"/>
              <a:t>the</a:t>
            </a:r>
            <a:r>
              <a:rPr lang="de-DE" sz="2500" dirty="0" smtClean="0"/>
              <a:t> </a:t>
            </a:r>
            <a:r>
              <a:rPr lang="de-DE" sz="2500" dirty="0" err="1" smtClean="0"/>
              <a:t>data</a:t>
            </a:r>
            <a:r>
              <a:rPr lang="de-DE" sz="2500" dirty="0" smtClean="0"/>
              <a:t> </a:t>
            </a:r>
            <a:r>
              <a:rPr lang="de-DE" sz="2500" dirty="0" err="1" smtClean="0"/>
              <a:t>by</a:t>
            </a:r>
            <a:r>
              <a:rPr lang="de-DE" sz="2500" dirty="0" smtClean="0"/>
              <a:t> </a:t>
            </a:r>
            <a:r>
              <a:rPr lang="de-DE" sz="2500" dirty="0" err="1" smtClean="0"/>
              <a:t>maximizing</a:t>
            </a:r>
            <a:r>
              <a:rPr lang="de-DE" sz="2500" dirty="0" smtClean="0"/>
              <a:t> </a:t>
            </a:r>
            <a:r>
              <a:rPr lang="de-DE" sz="2500" dirty="0" err="1" smtClean="0"/>
              <a:t>the</a:t>
            </a:r>
            <a:r>
              <a:rPr lang="de-DE" sz="2500" dirty="0" smtClean="0"/>
              <a:t> </a:t>
            </a:r>
            <a:r>
              <a:rPr lang="de-DE" sz="2500" dirty="0" err="1" smtClean="0"/>
              <a:t>likelihood</a:t>
            </a:r>
            <a:r>
              <a:rPr lang="de-DE" sz="2500" dirty="0" smtClean="0"/>
              <a:t>.</a:t>
            </a:r>
            <a:r>
              <a:rPr lang="de-DE" sz="3200" i="1" dirty="0" smtClean="0"/>
              <a:t/>
            </a:r>
            <a:br>
              <a:rPr lang="de-DE" sz="3200" i="1" dirty="0" smtClean="0"/>
            </a:br>
            <a:r>
              <a:rPr lang="de-DE" sz="3200" i="1" dirty="0"/>
              <a:t/>
            </a:r>
            <a:br>
              <a:rPr lang="de-DE" sz="3200" i="1" dirty="0"/>
            </a:br>
            <a:r>
              <a:rPr lang="de-DE" sz="3200" i="1" dirty="0" smtClean="0"/>
              <a:t/>
            </a:r>
            <a:br>
              <a:rPr lang="de-DE" sz="3200" i="1" dirty="0" smtClean="0"/>
            </a:br>
            <a:r>
              <a:rPr lang="de-DE" sz="3200" i="1" dirty="0"/>
              <a:t/>
            </a:r>
            <a:br>
              <a:rPr lang="de-DE" sz="3200" i="1" dirty="0"/>
            </a:br>
            <a:endParaRPr lang="de-DE" sz="3200" i="1" dirty="0"/>
          </a:p>
        </p:txBody>
      </p:sp>
    </p:spTree>
    <p:extLst>
      <p:ext uri="{BB962C8B-B14F-4D97-AF65-F5344CB8AC3E}">
        <p14:creationId xmlns:p14="http://schemas.microsoft.com/office/powerpoint/2010/main" val="162686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>
              <a:xfrm>
                <a:off x="539552" y="457200"/>
                <a:ext cx="7156648" cy="5715000"/>
              </a:xfrm>
            </p:spPr>
            <p:txBody>
              <a:bodyPr anchor="t">
                <a:normAutofit fontScale="90000"/>
              </a:bodyPr>
              <a:lstStyle/>
              <a:p>
                <a:pPr algn="l"/>
                <a:r>
                  <a:rPr lang="de-DE" sz="3200" i="1" dirty="0" smtClean="0"/>
                  <a:t>How </a:t>
                </a:r>
                <a:r>
                  <a:rPr lang="de-DE" sz="3200" i="1" dirty="0" err="1" smtClean="0"/>
                  <a:t>to</a:t>
                </a:r>
                <a:r>
                  <a:rPr lang="de-DE" sz="3200" i="1" dirty="0" smtClean="0"/>
                  <a:t> </a:t>
                </a:r>
                <a:r>
                  <a:rPr lang="de-DE" sz="3200" i="1" dirty="0" err="1" smtClean="0"/>
                  <a:t>achieve</a:t>
                </a:r>
                <a:r>
                  <a:rPr lang="de-DE" sz="3200" i="1" dirty="0" smtClean="0"/>
                  <a:t> </a:t>
                </a:r>
                <a:r>
                  <a:rPr lang="de-DE" sz="3200" i="1" dirty="0" err="1" smtClean="0"/>
                  <a:t>our</a:t>
                </a:r>
                <a:r>
                  <a:rPr lang="de-DE" sz="3200" i="1" dirty="0" smtClean="0"/>
                  <a:t> </a:t>
                </a:r>
                <a:r>
                  <a:rPr lang="de-DE" sz="3200" i="1" dirty="0" err="1" smtClean="0"/>
                  <a:t>goal</a:t>
                </a:r>
                <a:r>
                  <a:rPr lang="de-DE" sz="3200" i="1" dirty="0" smtClean="0"/>
                  <a:t>?</a:t>
                </a:r>
                <a:br>
                  <a:rPr lang="de-DE" sz="3200" i="1" dirty="0" smtClean="0"/>
                </a:br>
                <a:r>
                  <a:rPr lang="de-DE" sz="3200" i="1" dirty="0"/>
                  <a:t/>
                </a:r>
                <a:br>
                  <a:rPr lang="de-DE" sz="3200" i="1" dirty="0"/>
                </a:br>
                <a:r>
                  <a:rPr lang="de-DE" sz="2400" dirty="0" smtClean="0"/>
                  <a:t>GMM </a:t>
                </a:r>
                <a:r>
                  <a:rPr lang="de-DE" sz="2400" dirty="0" err="1" smtClean="0"/>
                  <a:t>probability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function</a:t>
                </a:r>
                <a:r>
                  <a:rPr lang="de-DE" sz="2400" dirty="0" smtClean="0"/>
                  <a:t>:</a:t>
                </a:r>
                <a:br>
                  <a:rPr lang="de-DE" sz="2400" dirty="0" smtClean="0"/>
                </a:br>
                <a:r>
                  <a:rPr lang="de-DE" sz="2400" dirty="0" smtClean="0"/>
                  <a:t/>
                </a:r>
                <a:br>
                  <a:rPr lang="de-DE" sz="24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2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de-DE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de-DE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2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200" i="1">
                              <a:latin typeface="Cambria Math"/>
                            </a:rPr>
                            <m:t>𝑚</m:t>
                          </m:r>
                          <m:r>
                            <a:rPr lang="de-DE" sz="2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22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r>
                            <a:rPr lang="de-DE" sz="22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200" i="1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  <m:r>
                            <a:rPr lang="de-DE" sz="22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sz="2200" i="1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  <m:r>
                            <a:rPr lang="de-DE" sz="2200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de-DE" sz="2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2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de-DE" sz="22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2200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de-DE" sz="22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de-DE" sz="2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de-DE" sz="22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de-DE" sz="22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f>
                        <m:fPr>
                          <m:ctrlPr>
                            <a:rPr lang="de-DE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sz="2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2200" i="1">
                                  <a:latin typeface="Cambria Math"/>
                                </a:rPr>
                                <m:t>(2</m:t>
                              </m:r>
                              <m:r>
                                <a:rPr lang="de-DE" sz="22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de-DE" sz="22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22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de-DE" sz="2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22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de-DE" sz="2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sz="2200" i="1">
                                      <a:latin typeface="Cambria Math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de-DE" sz="2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de-DE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2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de-DE" sz="2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2200" i="1">
                                  <a:latin typeface="Cambria Math"/>
                                </a:rPr>
                                <m:t>−||</m:t>
                              </m:r>
                              <m:sSub>
                                <m:sSubPr>
                                  <m:ctrlPr>
                                    <a:rPr lang="de-DE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2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DE" sz="22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2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22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de-DE" sz="2200" i="1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de-DE" sz="2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2200" i="1">
                                      <a:latin typeface="Cambria Math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de-DE" sz="2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DE" sz="2200" i="1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2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22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de-DE" sz="2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r>
                  <a:rPr lang="de-DE" sz="2200" i="1" dirty="0" smtClean="0"/>
                  <a:t/>
                </a:r>
                <a:br>
                  <a:rPr lang="de-DE" sz="2200" i="1" dirty="0" smtClean="0"/>
                </a:br>
                <a:r>
                  <a:rPr lang="de-DE" sz="2200" i="1" dirty="0"/>
                  <a:t/>
                </a:r>
                <a:br>
                  <a:rPr lang="de-DE" sz="2200" i="1" dirty="0"/>
                </a:br>
                <a:r>
                  <a:rPr lang="de-DE" sz="3200" i="1" dirty="0" smtClean="0"/>
                  <a:t/>
                </a:r>
                <a:br>
                  <a:rPr lang="de-DE" sz="3200" i="1" dirty="0" smtClean="0"/>
                </a:br>
                <a:r>
                  <a:rPr lang="de-DE" sz="2400" dirty="0" err="1" smtClean="0"/>
                  <a:t>add</a:t>
                </a:r>
                <a:r>
                  <a:rPr lang="de-DE" sz="2400" dirty="0" smtClean="0"/>
                  <a:t> uniform </a:t>
                </a:r>
                <a:r>
                  <a:rPr lang="de-DE" sz="2400" dirty="0" err="1" smtClean="0"/>
                  <a:t>distribution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account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noise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and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outliers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and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add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weights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probabilities</a:t>
                </a:r>
                <a:r>
                  <a:rPr lang="de-DE" sz="2400" dirty="0" smtClean="0"/>
                  <a:t>.</a:t>
                </a:r>
                <a:br>
                  <a:rPr lang="de-DE" sz="24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𝜔</m:t>
                      </m:r>
                      <m:f>
                        <m:fPr>
                          <m:ctrlPr>
                            <a:rPr lang="de-DE" sz="2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den>
                      </m:f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de-DE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de-DE" sz="2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de-DE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den>
                          </m:f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r>
                  <a:rPr lang="de-DE" sz="3200" i="1" dirty="0"/>
                  <a:t/>
                </a:r>
                <a:br>
                  <a:rPr lang="de-DE" sz="3200" i="1" dirty="0"/>
                </a:br>
                <a:endParaRPr lang="de-DE" sz="3200" i="1" dirty="0"/>
              </a:p>
            </p:txBody>
          </p:sp>
        </mc:Choice>
        <mc:Fallback xmlns=""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52" y="457200"/>
                <a:ext cx="7156648" cy="5715000"/>
              </a:xfrm>
              <a:blipFill rotWithShape="1">
                <a:blip r:embed="rId2"/>
                <a:stretch>
                  <a:fillRect l="-1874" t="-10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17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>
              <a:xfrm>
                <a:off x="539552" y="457200"/>
                <a:ext cx="7156648" cy="5715000"/>
              </a:xfrm>
            </p:spPr>
            <p:txBody>
              <a:bodyPr anchor="t">
                <a:normAutofit fontScale="90000"/>
              </a:bodyPr>
              <a:lstStyle/>
              <a:p>
                <a:pPr algn="l"/>
                <a:r>
                  <a:rPr lang="de-DE" sz="2400" dirty="0" smtClean="0"/>
                  <a:t>So </a:t>
                </a:r>
                <a:r>
                  <a:rPr lang="de-DE" sz="2400" dirty="0" err="1" smtClean="0"/>
                  <a:t>we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need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maximize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likelihood</a:t>
                </a:r>
                <a:r>
                  <a:rPr lang="de-DE" sz="2400" dirty="0" smtClean="0"/>
                  <a:t>/</a:t>
                </a:r>
                <a:r>
                  <a:rPr lang="de-DE" sz="2400" dirty="0" err="1" smtClean="0"/>
                  <a:t>minimizing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negative log-</a:t>
                </a:r>
                <a:r>
                  <a:rPr lang="de-DE" sz="2400" dirty="0" err="1" smtClean="0"/>
                  <a:t>likelihood</a:t>
                </a:r>
                <a:r>
                  <a:rPr lang="de-DE" sz="2400" dirty="0" smtClean="0"/>
                  <a:t>:</a:t>
                </a:r>
                <a:br>
                  <a:rPr lang="de-DE" sz="24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de-DE" sz="2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⁡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de-DE" sz="2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p>
                        <m:e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r>
                  <a:rPr lang="de-DE" sz="2400" dirty="0"/>
                  <a:t/>
                </a:r>
                <a:br>
                  <a:rPr lang="de-DE" sz="2400" dirty="0"/>
                </a:br>
                <a:r>
                  <a:rPr lang="de-DE" sz="2400" dirty="0" smtClean="0"/>
                  <a:t/>
                </a:r>
                <a:br>
                  <a:rPr lang="de-DE" sz="2400" dirty="0" smtClean="0"/>
                </a:br>
                <a:r>
                  <a:rPr lang="de-DE" sz="2400" dirty="0" err="1" smtClean="0"/>
                  <a:t>or</a:t>
                </a:r>
                <a:r>
                  <a:rPr lang="de-DE" sz="2400" dirty="0" smtClean="0"/>
                  <a:t> ist </a:t>
                </a:r>
                <a:r>
                  <a:rPr lang="de-DE" sz="2400" dirty="0" err="1" smtClean="0"/>
                  <a:t>upper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bound</a:t>
                </a:r>
                <a:r>
                  <a:rPr lang="de-DE" sz="2400" dirty="0" smtClean="0"/>
                  <a:t> Q</a:t>
                </a:r>
                <a:r>
                  <a:rPr lang="de-DE" sz="3200" i="1" dirty="0"/>
                  <a:t/>
                </a:r>
                <a:br>
                  <a:rPr lang="de-DE" sz="3200" i="1" dirty="0"/>
                </a:br>
                <a:r>
                  <a:rPr lang="de-DE" sz="3200" i="1" dirty="0" smtClean="0"/>
                  <a:t/>
                </a:r>
                <a:br>
                  <a:rPr lang="de-DE" sz="3200" i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de-DE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de-DE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16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de-DE" sz="16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sz="16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de-DE" sz="16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de-DE" sz="16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de-DE" sz="16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de-DE" sz="16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6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de-DE" sz="1600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16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  <m:t>𝑜𝑙𝑑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b="0" i="1" smtClean="0">
                                  <a:latin typeface="Cambria Math"/>
                                  <a:ea typeface="Cambria Math"/>
                                </a:rPr>
                                <m:t> 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de-DE" sz="16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16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DE" sz="16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de-DE" sz="1600" b="0" i="1" smtClean="0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de-DE" sz="1600" b="0" i="1" smtClean="0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  <m:sSup>
                                <m:sSupPr>
                                  <m:ctrlP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6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  <m:t>0.5∗</m:t>
                                  </m:r>
                                  <m: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de-DE" sz="1600" b="0" i="1" smtClean="0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  <m:r>
                                <a:rPr lang="de-DE" sz="1600" b="0" i="1" smtClean="0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  <m:r>
                                <a:rPr lang="de-DE" sz="1600" b="0" i="1" smtClean="0">
                                  <a:latin typeface="Cambria Math"/>
                                  <a:ea typeface="Cambria Math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6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r>
                  <a:rPr lang="de-DE" sz="1600" i="1" dirty="0" smtClean="0"/>
                  <a:t/>
                </a:r>
                <a:br>
                  <a:rPr lang="de-DE" sz="1600" i="1" dirty="0" smtClean="0"/>
                </a:br>
                <a:r>
                  <a:rPr lang="de-DE" sz="1600" i="1" dirty="0"/>
                  <a:t/>
                </a:r>
                <a:br>
                  <a:rPr lang="de-DE" sz="1600" i="1" dirty="0"/>
                </a:br>
                <a:r>
                  <a:rPr lang="de-DE" sz="1600" i="1" dirty="0" err="1" smtClean="0"/>
                  <a:t>where</a:t>
                </a:r>
                <a:r>
                  <a:rPr lang="de-DE" sz="1600" i="1" dirty="0" smtClean="0"/>
                  <a:t/>
                </a:r>
                <a:br>
                  <a:rPr lang="de-DE" sz="1600" i="1" dirty="0" smtClean="0"/>
                </a:br>
                <a:r>
                  <a:rPr lang="de-DE" sz="1600" i="1" dirty="0" smtClean="0"/>
                  <a:t/>
                </a:r>
                <a:br>
                  <a:rPr lang="de-DE" sz="1600" i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de-DE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de-DE" sz="16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6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de-DE" sz="16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/>
                                    </a:rPr>
                                    <m:t>𝑜𝑙𝑑</m:t>
                                  </m:r>
                                </m:sup>
                              </m:sSup>
                              <m:r>
                                <a:rPr lang="de-DE" sz="16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de-DE" sz="16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de-DE" sz="16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DE" sz="16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/>
                            </a:rPr>
                            <m:t>𝑜𝑙𝑑</m:t>
                          </m:r>
                        </m:sup>
                      </m:sSup>
                      <m:d>
                        <m:dPr>
                          <m:ctrlPr>
                            <a:rPr lang="de-DE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/>
                            </a:rPr>
                            <m:t>𝑚</m:t>
                          </m:r>
                        </m:e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de-DE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/>
                            </a:rPr>
                            <m:t>exp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⁡(−0.5∗|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de-DE" sz="16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de-DE" sz="16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de-DE" sz="1600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de-DE" sz="16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b="0" i="1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de-DE" sz="1600" b="0" i="1" smtClean="0">
                                          <a:latin typeface="Cambria Math"/>
                                        </a:rPr>
                                        <m:t>𝑜𝑙𝑑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de-DE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latin typeface="Cambria Math"/>
                                </a:rPr>
                                <m:t>|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6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de-DE" sz="16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6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de-DE" sz="16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de-DE" sz="1600">
                                  <a:latin typeface="Cambria Math"/>
                                </a:rPr>
                                <m:t>exp</m:t>
                              </m:r>
                              <m:r>
                                <a:rPr lang="de-DE" sz="1600" i="1">
                                  <a:latin typeface="Cambria Math"/>
                                </a:rPr>
                                <m:t>⁡(−0.5∗|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de-DE" sz="16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de-DE" sz="1600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de-DE" sz="16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6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6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6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de-DE" sz="16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de-DE" sz="1600" i="1">
                                              <a:latin typeface="Cambria Math"/>
                                            </a:rPr>
                                            <m:t>𝑜𝑙𝑑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de-DE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600" b="0" i="1" smtClean="0">
                                  <a:latin typeface="Cambria Math"/>
                                </a:rPr>
                                <m:t>)+(2</m:t>
                              </m:r>
                              <m:r>
                                <a:rPr lang="de-DE" sz="16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de-DE" sz="16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1600" b="0" i="1" smtClean="0">
                                          <a:latin typeface="Cambria Math"/>
                                          <a:ea typeface="Cambria Math"/>
                                        </a:rPr>
                                        <m:t>𝐷</m:t>
                                      </m:r>
                                    </m:num>
                                    <m:den>
                                      <m:r>
                                        <a:rPr lang="de-DE" sz="16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f>
                                <m:fPr>
                                  <m:ctrlP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de-DE" sz="1600" b="0" i="1" smtClean="0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de-DE" sz="1600" i="1" dirty="0"/>
              </a:p>
            </p:txBody>
          </p:sp>
        </mc:Choice>
        <mc:Fallback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52" y="457200"/>
                <a:ext cx="7156648" cy="5715000"/>
              </a:xfrm>
              <a:blipFill rotWithShape="1">
                <a:blip r:embed="rId2"/>
                <a:stretch>
                  <a:fillRect l="-1107" t="-6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2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>
              <a:xfrm>
                <a:off x="539552" y="457200"/>
                <a:ext cx="7156648" cy="5715000"/>
              </a:xfrm>
            </p:spPr>
            <p:txBody>
              <a:bodyPr anchor="t">
                <a:normAutofit/>
              </a:bodyPr>
              <a:lstStyle/>
              <a:p>
                <a:pPr algn="l"/>
                <a:r>
                  <a:rPr lang="de-DE" sz="2400" dirty="0" smtClean="0"/>
                  <a:t>Solving </a:t>
                </a:r>
                <a:r>
                  <a:rPr lang="de-DE" sz="2400" dirty="0" err="1" smtClean="0"/>
                  <a:t>this</a:t>
                </a:r>
                <a:r>
                  <a:rPr lang="de-DE" sz="2400" dirty="0"/>
                  <a:t> </a:t>
                </a:r>
                <a:r>
                  <a:rPr lang="de-DE" sz="2400" dirty="0" err="1" smtClean="0"/>
                  <a:t>is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done</a:t>
                </a:r>
                <a:r>
                  <a:rPr lang="de-DE" sz="2400" dirty="0" smtClean="0"/>
                  <a:t> in </a:t>
                </a:r>
                <a:r>
                  <a:rPr lang="de-DE" sz="2400" dirty="0" err="1" smtClean="0"/>
                  <a:t>two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Steps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until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method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converges</a:t>
                </a:r>
                <a:r>
                  <a:rPr lang="de-DE" sz="2400" dirty="0" smtClean="0"/>
                  <a:t>:</a:t>
                </a:r>
                <a:br>
                  <a:rPr lang="de-DE" sz="2400" dirty="0" smtClean="0"/>
                </a:br>
                <a:r>
                  <a:rPr lang="de-DE" sz="2400" dirty="0"/>
                  <a:t/>
                </a:r>
                <a:br>
                  <a:rPr lang="de-DE" sz="2400" dirty="0"/>
                </a:br>
                <a:r>
                  <a:rPr lang="de-DE" sz="2400" dirty="0" smtClean="0"/>
                  <a:t>E-</a:t>
                </a:r>
                <a:r>
                  <a:rPr lang="de-DE" sz="2400" dirty="0" err="1" smtClean="0"/>
                  <a:t>Step</a:t>
                </a:r>
                <a:r>
                  <a:rPr lang="de-DE" sz="2400" dirty="0" smtClean="0"/>
                  <a:t>: </a:t>
                </a:r>
                <a:br>
                  <a:rPr lang="de-DE" sz="2400" dirty="0" smtClean="0"/>
                </a:br>
                <a:r>
                  <a:rPr lang="de-DE" sz="2400" dirty="0" err="1" smtClean="0"/>
                  <a:t>Guess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parameters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and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use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Bayes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theorem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compute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a posteriori </a:t>
                </a:r>
                <a:r>
                  <a:rPr lang="de-DE" sz="2400" dirty="0" err="1" smtClean="0"/>
                  <a:t>probability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density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distribution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de-DE" sz="2400" b="0" i="1" smtClean="0">
                            <a:latin typeface="Cambria Math"/>
                          </a:rPr>
                          <m:t>𝑜𝑙𝑑</m:t>
                        </m:r>
                      </m:sup>
                    </m:sSup>
                    <m:r>
                      <a:rPr lang="de-DE" sz="2400" b="0" i="1" smtClean="0">
                        <a:latin typeface="Cambria Math"/>
                      </a:rPr>
                      <m:t>(</m:t>
                    </m:r>
                    <m:r>
                      <a:rPr lang="de-DE" sz="2400" b="0" i="1" smtClean="0">
                        <a:latin typeface="Cambria Math"/>
                      </a:rPr>
                      <m:t>𝑚</m:t>
                    </m:r>
                    <m:r>
                      <a:rPr lang="de-DE" sz="24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de-DE" sz="1600" i="1" dirty="0" smtClean="0"/>
                  <a:t>.</a:t>
                </a:r>
                <a:br>
                  <a:rPr lang="de-DE" sz="1600" i="1" dirty="0" smtClean="0"/>
                </a:br>
                <a:r>
                  <a:rPr lang="de-DE" sz="1600" i="1" dirty="0"/>
                  <a:t/>
                </a:r>
                <a:br>
                  <a:rPr lang="de-DE" sz="1600" i="1" dirty="0"/>
                </a:br>
                <a:r>
                  <a:rPr lang="de-DE" sz="2400" dirty="0" smtClean="0"/>
                  <a:t>M-</a:t>
                </a:r>
                <a:r>
                  <a:rPr lang="de-DE" sz="2400" dirty="0" err="1" smtClean="0"/>
                  <a:t>Step</a:t>
                </a:r>
                <a:r>
                  <a:rPr lang="de-DE" sz="2400" dirty="0" smtClean="0"/>
                  <a:t>:</a:t>
                </a:r>
                <a:br>
                  <a:rPr lang="de-DE" sz="2400" dirty="0" smtClean="0"/>
                </a:br>
                <a:r>
                  <a:rPr lang="de-DE" sz="2400" dirty="0" err="1" smtClean="0"/>
                  <a:t>Get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new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parameters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minimizing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expectation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negative log-</a:t>
                </a:r>
                <a:r>
                  <a:rPr lang="de-DE" sz="2400" dirty="0" err="1" smtClean="0"/>
                  <a:t>likelihoodfunction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using</a:t>
                </a:r>
                <a:r>
                  <a:rPr lang="de-DE" sz="2400" dirty="0" smtClean="0"/>
                  <a:t> Q </a:t>
                </a:r>
                <a:r>
                  <a:rPr lang="de-DE" sz="2400" dirty="0" err="1" smtClean="0"/>
                  <a:t>as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described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above</a:t>
                </a:r>
                <a:r>
                  <a:rPr lang="de-DE" sz="2400" dirty="0" smtClean="0"/>
                  <a:t>.</a:t>
                </a:r>
                <a:endParaRPr lang="de-DE" sz="1600" i="1" dirty="0"/>
              </a:p>
            </p:txBody>
          </p:sp>
        </mc:Choice>
        <mc:Fallback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52" y="457200"/>
                <a:ext cx="7156648" cy="5715000"/>
              </a:xfrm>
              <a:blipFill rotWithShape="1">
                <a:blip r:embed="rId2"/>
                <a:stretch>
                  <a:fillRect l="-1363" t="-853" r="-6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8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9552" y="457200"/>
            <a:ext cx="7156648" cy="5715000"/>
          </a:xfrm>
        </p:spPr>
        <p:txBody>
          <a:bodyPr anchor="t">
            <a:normAutofit/>
          </a:bodyPr>
          <a:lstStyle/>
          <a:p>
            <a:pPr algn="l"/>
            <a:r>
              <a:rPr lang="de-DE" sz="3200" i="1" dirty="0" smtClean="0"/>
              <a:t>But </a:t>
            </a:r>
            <a:r>
              <a:rPr lang="de-DE" sz="3200" i="1" dirty="0" err="1" smtClean="0"/>
              <a:t>what</a:t>
            </a:r>
            <a:r>
              <a:rPr lang="de-DE" sz="3200" i="1" dirty="0" smtClean="0"/>
              <a:t> </a:t>
            </a:r>
            <a:r>
              <a:rPr lang="de-DE" sz="3200" i="1" dirty="0" err="1" smtClean="0"/>
              <a:t>is</a:t>
            </a:r>
            <a:r>
              <a:rPr lang="de-DE" sz="3200" i="1" dirty="0" smtClean="0"/>
              <a:t> T?</a:t>
            </a:r>
            <a:br>
              <a:rPr lang="de-DE" sz="3200" i="1" dirty="0" smtClean="0"/>
            </a:br>
            <a:r>
              <a:rPr lang="de-DE" sz="3200" i="1" dirty="0" smtClean="0"/>
              <a:t/>
            </a:r>
            <a:br>
              <a:rPr lang="de-DE" sz="3200" i="1" dirty="0" smtClean="0"/>
            </a:br>
            <a:r>
              <a:rPr lang="de-DE" sz="2400" dirty="0" smtClean="0"/>
              <a:t>T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our</a:t>
            </a:r>
            <a:r>
              <a:rPr lang="de-DE" sz="2400" dirty="0" smtClean="0"/>
              <a:t> </a:t>
            </a:r>
            <a:r>
              <a:rPr lang="de-DE" sz="2400" dirty="0" err="1" smtClean="0"/>
              <a:t>point</a:t>
            </a:r>
            <a:r>
              <a:rPr lang="de-DE" sz="2400" dirty="0" smtClean="0"/>
              <a:t> </a:t>
            </a:r>
            <a:r>
              <a:rPr lang="de-DE" sz="2400" dirty="0" err="1" smtClean="0"/>
              <a:t>transformation</a:t>
            </a:r>
            <a:r>
              <a:rPr lang="de-DE" sz="2400" dirty="0" smtClean="0"/>
              <a:t> </a:t>
            </a:r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search</a:t>
            </a:r>
            <a:r>
              <a:rPr lang="de-DE" sz="2400" dirty="0" smtClean="0"/>
              <a:t>.</a:t>
            </a:r>
            <a:br>
              <a:rPr lang="de-DE" sz="2400" dirty="0" smtClean="0"/>
            </a:br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know</a:t>
            </a:r>
            <a:r>
              <a:rPr lang="de-DE" sz="2400" dirty="0" smtClean="0"/>
              <a:t> 3 </a:t>
            </a:r>
            <a:r>
              <a:rPr lang="de-DE" sz="2400" dirty="0" err="1" smtClean="0"/>
              <a:t>Types</a:t>
            </a:r>
            <a:r>
              <a:rPr lang="de-DE" sz="2400" dirty="0" smtClean="0"/>
              <a:t>:</a:t>
            </a:r>
            <a:br>
              <a:rPr lang="de-DE" sz="2400" dirty="0" smtClean="0"/>
            </a:br>
            <a:r>
              <a:rPr lang="de-DE" sz="2400" dirty="0"/>
              <a:t/>
            </a:r>
            <a:br>
              <a:rPr lang="de-DE" sz="2400" dirty="0"/>
            </a:br>
            <a:endParaRPr lang="de-DE" sz="3200" i="1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356846"/>
              </p:ext>
            </p:extLst>
          </p:nvPr>
        </p:nvGraphicFramePr>
        <p:xfrm>
          <a:off x="1115616" y="263691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Rigid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Affine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Non-Rigid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http://www.stjude.org/Images/misc-figure_01-05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47" y="3685166"/>
            <a:ext cx="31718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resources.esri.com/help/9.3/arcgisdesktop/com/gp_toolref/coverage_tools/transform_arc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32" y="4581126"/>
            <a:ext cx="2734568" cy="168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licer.org/slicerWiki/images/thumb/4/48/Registration_NonRigid_icon.png/135px-Registration_NonRigid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418466"/>
            <a:ext cx="12858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0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usammengesetzt">
  <a:themeElements>
    <a:clrScheme name="Zusammengesetzt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Zusammengesetzt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Zusammengesetz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0</TotalTime>
  <Words>69</Words>
  <Application>Microsoft Office PowerPoint</Application>
  <PresentationFormat>Bildschirmpräsentation (4:3)</PresentationFormat>
  <Paragraphs>22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Zusammengesetzt</vt:lpstr>
      <vt:lpstr>Point Set Registration: Coherent Point Drift </vt:lpstr>
      <vt:lpstr>Motivation           </vt:lpstr>
      <vt:lpstr>Goal:  Alignment of two point sets.    Desirable Properties:  (1) Ability to accurately model the transformation (2) Ability to handle possibly high dimensionality (3) Robustness to noise, outliers, missing points           </vt:lpstr>
      <vt:lpstr>Idea:  Consider the alignment as a probability density estimation problem.   One point set is a true data set. (red) The other set represents Gaussian Mixture Model centroids. (blue)  </vt:lpstr>
      <vt:lpstr>  Fit the GMM centroids to the data by maximizing the likelihood.    </vt:lpstr>
      <vt:lpstr>How to achieve our goal?  GMM probability function:  p(x)=∑_(m=1)^M▒〖P(m)p(x│m)=∑_(m=1)^M▒〖P(m)〗〗  1/〖(2πσ^2)〗^(D/2)  e^((-||x_n-y_m ||^2)/(2σ^2 ))   add uniform distribution to account for noise and outliers and add weights to the probabilities. p(x)=ω 1/N+(1-ω)∗∑_(m=1)^M▒〖1/M p(x|m)〗 </vt:lpstr>
      <vt:lpstr>So we need to maximize the likelihood/minimizing the negative log-likelihood: E(θ,σ^2 )=-∑24_(n=1)^N▒〖log⁡〗 ∑24_(m=1)^(M+1)▒〖P(m)p(x_n |m)〗  or ist upper bound Q  Q(θ,σ^2 )=1/〖2σ〗^2  ∑24_(n=1)^N▒∑24_(m=1)^M▒〖P^old (m│x_n )  ||x_n-T(y_m,θ)| |^2+〖0.5∗N〗_P D∗log⁡(σ^2)〗  where  N_P=∑24_(n=1)^N▒∑24_(m=1)^M▒〖P^old (m|x_n)〗 P^old (m│x_n )=(exp⁡(-0.5∗||(x_n-T(y_m,θ))/σ^old | |^2))/(∑24_(k=1)^M▒〖exp⁡(-0.5∗||(x_n-T(y_m,θ))/σ^old | |^2)+(2πσ^2 )^(D/2)  ω/(1-ω)  M/N〗)</vt:lpstr>
      <vt:lpstr>Solving this is done in two Steps until the method converges:  E-Step:  Guess the parameters and use Bayes theorem to compute the a posteriori probability density distribution P^old (m|x_n).  M-Step: Get the new parameters by minimizing the expectation of the negative log-likelihoodfunction using Q as described above.</vt:lpstr>
      <vt:lpstr>But what is T?  T is our point transformation we search. We know 3 Types:  </vt:lpstr>
      <vt:lpstr>Rigid Transformation T(y_m,θ)=sRy_m+t  It is possible to rewrite Q into a problem of the form tr(A^t R) which we need to maximize. (A=X ̂^t P^t Y ̂, constraint: R^t R=1,det⁡(R)=1)  We know that we can solve a problem like tr(A^t R) by just building R=UCV^t, where [U,S,V]=svd(A) and C=d(1,…,1,det⁡(UV^t )).  s and t can be computed from R.</vt:lpstr>
      <vt:lpstr>Affine Transformation T(y_m,θ)=By_m+t    It is even easier to solve this, because we have no constraints on B. So we maximize Q directly by setting the partial derivatives zero and solve the linear equation system. </vt:lpstr>
      <vt:lpstr>Non-rigid Transformation T(Y,v)=Y+v(Y)  where v is a displacement-function. Here we have to regularize the norm of v and get a solution for v by v(z)=∑24_(m=1)^M▒〖w_m G(z,y_m )+ψ(z)〗 This is a weighted sum over Kernel-functions centered at the points 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Roboter und Emotionen</dc:title>
  <dc:creator>david</dc:creator>
  <cp:lastModifiedBy>david</cp:lastModifiedBy>
  <cp:revision>23</cp:revision>
  <dcterms:created xsi:type="dcterms:W3CDTF">2014-06-09T07:55:04Z</dcterms:created>
  <dcterms:modified xsi:type="dcterms:W3CDTF">2014-06-25T19:43:02Z</dcterms:modified>
</cp:coreProperties>
</file>