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56" r:id="rId3"/>
    <p:sldId id="257" r:id="rId4"/>
    <p:sldId id="258" r:id="rId5"/>
    <p:sldId id="281" r:id="rId6"/>
    <p:sldId id="260" r:id="rId7"/>
    <p:sldId id="261" r:id="rId8"/>
    <p:sldId id="262" r:id="rId9"/>
    <p:sldId id="285" r:id="rId10"/>
    <p:sldId id="263" r:id="rId11"/>
    <p:sldId id="265" r:id="rId12"/>
    <p:sldId id="266" r:id="rId13"/>
    <p:sldId id="284"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1972" autoAdjust="0"/>
    <p:restoredTop sz="93582" autoAdjust="0"/>
  </p:normalViewPr>
  <p:slideViewPr>
    <p:cSldViewPr>
      <p:cViewPr varScale="1">
        <p:scale>
          <a:sx n="63" d="100"/>
          <a:sy n="63" d="100"/>
        </p:scale>
        <p:origin x="1798" y="3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1570" y="-7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10/9/2018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logistics, Course 20480C, </a:t>
            </a:r>
            <a:r>
              <a:rPr lang="en-CA" sz="1000" i="1" dirty="0">
                <a:latin typeface="Segoe" panose="020B0502040504020203" pitchFamily="34" charset="0"/>
                <a:cs typeface="Arial" panose="020B0604020202020204" pitchFamily="34" charset="0"/>
              </a:rPr>
              <a:t>Programming in HTML5 with JavaScript and CSS3</a:t>
            </a:r>
            <a:r>
              <a:rPr lang="en-US" sz="1000" dirty="0">
                <a:latin typeface="Segoe" panose="020B0502040504020203" pitchFamily="34" charset="0"/>
                <a:cs typeface="Arial" panose="020B0604020202020204" pitchFamily="34" charset="0"/>
              </a:rPr>
              <a:t>. </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pPr marL="228600" lvl="1" inden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Office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effective in-class learning experience. </a:t>
            </a: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2602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10971A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Tree>
    <p:extLst>
      <p:ext uri="{BB962C8B-B14F-4D97-AF65-F5344CB8AC3E}">
        <p14:creationId xmlns:p14="http://schemas.microsoft.com/office/powerpoint/2010/main" val="79474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10/9/2018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learning/certific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20480C</a:t>
            </a:r>
          </a:p>
        </p:txBody>
      </p:sp>
      <p:sp>
        <p:nvSpPr>
          <p:cNvPr id="3" name="Text Placeholder 2"/>
          <p:cNvSpPr>
            <a:spLocks noGrp="1"/>
          </p:cNvSpPr>
          <p:nvPr>
            <p:ph type="body" sz="quarter" idx="11"/>
          </p:nvPr>
        </p:nvSpPr>
        <p:spPr/>
        <p:txBody>
          <a:bodyPr/>
          <a:lstStyle/>
          <a:p>
            <a:r>
              <a:rPr lang="en-US" dirty="0"/>
              <a:t>Programming in HTML5 with JavaScript and CSS3</a:t>
            </a:r>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100155"/>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a:t>
            </a:r>
          </a:p>
          <a:p>
            <a:pPr marL="560070" indent="-285750"/>
            <a:r>
              <a:rPr lang="en-US" sz="2000" dirty="0"/>
              <a:t>Module Reviews and Takeaways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Tree>
    <p:extLst>
      <p:ext uri="{BB962C8B-B14F-4D97-AF65-F5344CB8AC3E}">
        <p14:creationId xmlns:p14="http://schemas.microsoft.com/office/powerpoint/2010/main" val="261170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IN" sz="2000" dirty="0"/>
              <a:t>Overview of HTML and CSS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IN" sz="2000" dirty="0"/>
              <a:t>Creating and Styling HTML Pages</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CA" sz="2000" dirty="0"/>
              <a:t>Introduction to JavaScript</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IN" sz="2000" dirty="0"/>
              <a:t>Creating Forms to Collect and Validate User Input</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Communicating with a Remote Server</a:t>
            </a:r>
            <a:endParaRPr lang="en-US" sz="2000" dirty="0"/>
          </a:p>
          <a:p>
            <a:pPr marL="0" indent="0">
              <a:spcBef>
                <a:spcPts val="0"/>
              </a:spcBef>
              <a:spcAft>
                <a:spcPts val="1200"/>
              </a:spcAft>
              <a:buNone/>
            </a:pPr>
            <a:endParaRPr lang="en-US" dirty="0"/>
          </a:p>
        </p:txBody>
      </p:sp>
    </p:spTree>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IN" sz="2000" dirty="0"/>
              <a:t>Styling HTML5 by Using CSS3</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IN" sz="2000" dirty="0"/>
              <a:t>Creating Objects and Methods by Using JavaScript</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IN" sz="2000" dirty="0"/>
              <a:t>Creating Interactive Pages by Using HTML5 APIs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IN" sz="2000" dirty="0"/>
              <a:t>Adding Offline Support to Web Applications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IN" sz="2000" dirty="0"/>
              <a:t>Implementing an Adaptive User Interface</a:t>
            </a:r>
            <a:endParaRPr lang="en-US" dirty="0"/>
          </a:p>
        </p:txBody>
      </p:sp>
    </p:spTree>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11</a:t>
            </a:r>
          </a:p>
          <a:p>
            <a:pPr marL="0" indent="0">
              <a:spcBef>
                <a:spcPts val="0"/>
              </a:spcBef>
              <a:buNone/>
            </a:pPr>
            <a:r>
              <a:rPr lang="en-IN" sz="2000" dirty="0"/>
              <a:t>Creating Advanced Graphics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IN" sz="2000" dirty="0"/>
              <a:t>Animating the User Interface</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13</a:t>
            </a:r>
          </a:p>
          <a:p>
            <a:pPr marL="0" indent="0">
              <a:spcBef>
                <a:spcPts val="0"/>
              </a:spcBef>
              <a:buNone/>
            </a:pPr>
            <a:r>
              <a:rPr lang="en-IN" sz="2000" dirty="0"/>
              <a:t>Implementing Real-time Communication by Using </a:t>
            </a:r>
            <a:r>
              <a:rPr lang="en-IN" sz="2000" dirty="0" err="1"/>
              <a:t>WebSockets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14</a:t>
            </a:r>
          </a:p>
          <a:p>
            <a:pPr marL="0" indent="0">
              <a:spcBef>
                <a:spcPts val="0"/>
              </a:spcBef>
              <a:buNone/>
            </a:pPr>
            <a:r>
              <a:rPr lang="en-IN" sz="2000" dirty="0"/>
              <a:t>Performing Background Processing by Using Web Workers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15</a:t>
            </a:r>
          </a:p>
          <a:p>
            <a:pPr marL="0" indent="0">
              <a:spcBef>
                <a:spcPts val="0"/>
              </a:spcBef>
              <a:buNone/>
            </a:pPr>
            <a:r>
              <a:rPr lang="en-IN" sz="2000" dirty="0"/>
              <a:t>Packaging JavaScript for Production Deployment</a:t>
            </a:r>
            <a:endParaRPr lang="en-US" dirty="0"/>
          </a:p>
        </p:txBody>
      </p:sp>
    </p:spTree>
    <p:extLst>
      <p:ext uri="{BB962C8B-B14F-4D97-AF65-F5344CB8AC3E}">
        <p14:creationId xmlns:p14="http://schemas.microsoft.com/office/powerpoint/2010/main" val="39013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5029200" cy="4832092"/>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a:rPr>
              <a:t>http://www.microsoft.com/learning/certification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6771258" cy="5181600"/>
          </a:xfrm>
        </p:spPr>
        <p:txBody>
          <a:bodyPr/>
          <a:lstStyle/>
          <a:p>
            <a:pPr marL="0" indent="0">
              <a:buNone/>
            </a:pPr>
            <a:r>
              <a:rPr lang="en-US" sz="1800" dirty="0"/>
              <a:t>Your lab activities will be centered around a collection of labs that take you through the process of designing and implementing a web application. The application itself supports a conference that describes web technologies. It includes functionality that enables an attendee to register for the conference, and it provides an overview of the conference. The web application also presents detailed scheduling information about each session, a mechanism to enable attendees to ask questions to presenters (and see the responses), and an opportunity to provide feedback about the conference. </a:t>
            </a:r>
          </a:p>
          <a:p>
            <a:pPr marL="0" indent="0">
              <a:buNone/>
            </a:pPr>
            <a:endParaRPr lang="en-US" sz="1800" dirty="0"/>
          </a:p>
          <a:p>
            <a:pPr marL="0" indent="0">
              <a:buNone/>
            </a:pPr>
            <a:r>
              <a:rPr lang="en-US" sz="1800" dirty="0"/>
              <a:t>By working through the labs, you will learn how to create an interactive web application by using Visual Studio 2017, with a user interface developed by using HTML, JavaScript, and CSS.</a:t>
            </a:r>
          </a:p>
          <a:p>
            <a:pPr marL="0" indent="0">
              <a:buNone/>
            </a:pPr>
            <a:endParaRPr lang="en-US" sz="1800" dirty="0"/>
          </a:p>
          <a:p>
            <a:pPr marL="0" indent="0">
              <a:buNone/>
            </a:pPr>
            <a:r>
              <a:rPr lang="en-US" sz="1800" dirty="0"/>
              <a:t>To complete the labs, you will work with the instructions and source code files that you can download from GitHub.</a:t>
            </a:r>
          </a:p>
          <a:p>
            <a:pPr marL="0" indent="0">
              <a:spcAft>
                <a:spcPts val="600"/>
              </a:spcAft>
              <a:buNone/>
            </a:pPr>
            <a:endParaRPr lang="en-US" sz="18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Tree>
    <p:extLst>
      <p:ext uri="{BB962C8B-B14F-4D97-AF65-F5344CB8AC3E}">
        <p14:creationId xmlns:p14="http://schemas.microsoft.com/office/powerpoint/2010/main" val="149590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a:t>
            </a:r>
            <a:r>
              <a:rPr lang="en-US" sz="2400"/>
              <a:t>g., </a:t>
            </a:r>
            <a:r>
              <a:rPr lang="en-US" sz="2400" dirty="0"/>
              <a:t>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Web development and Microsoft Visual Studio 2017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4608" r="25392" b="1122"/>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US" sz="2000" dirty="0"/>
              <a:t>This course is intended for professional developers who have six to twelve months of programming experience and who are interested in developing web applications by using HTML5 with JavaScript and CSS3. </a:t>
            </a:r>
          </a:p>
          <a:p>
            <a:pPr marL="0" indent="0">
              <a:spcBef>
                <a:spcPts val="0"/>
              </a:spcBef>
              <a:spcAft>
                <a:spcPts val="1200"/>
              </a:spcAft>
              <a:buNone/>
            </a:pPr>
            <a:r>
              <a:rPr lang="en-IN" sz="2000" dirty="0"/>
              <a:t>Additionally, students can have the following experience:</a:t>
            </a:r>
          </a:p>
          <a:p>
            <a:pPr>
              <a:spcBef>
                <a:spcPts val="0"/>
              </a:spcBef>
              <a:spcAft>
                <a:spcPts val="1200"/>
              </a:spcAft>
            </a:pPr>
            <a:r>
              <a:rPr lang="en-IN" sz="2000" dirty="0"/>
              <a:t>One to three months of experience creating web applications, including writing simple JavaScript code</a:t>
            </a:r>
          </a:p>
          <a:p>
            <a:pPr>
              <a:spcBef>
                <a:spcPts val="0"/>
              </a:spcBef>
              <a:spcAft>
                <a:spcPts val="1200"/>
              </a:spcAft>
            </a:pPr>
            <a:r>
              <a:rPr lang="en-IN" sz="2000" dirty="0"/>
              <a:t>One month of experience creating Windows client applications</a:t>
            </a:r>
          </a:p>
          <a:p>
            <a:pPr>
              <a:spcBef>
                <a:spcPts val="0"/>
              </a:spcBef>
              <a:spcAft>
                <a:spcPts val="1200"/>
              </a:spcAft>
            </a:pPr>
            <a:r>
              <a:rPr lang="en-IN" sz="2000" dirty="0"/>
              <a:t>One month of experience using Visual Studio 2015 or Visual Studio 2017</a:t>
            </a:r>
          </a:p>
          <a:p>
            <a:pPr marL="0" indent="0">
              <a:spcBef>
                <a:spcPts val="0"/>
              </a:spcBef>
              <a:spcAft>
                <a:spcPts val="1200"/>
              </a:spcAft>
              <a:buNone/>
            </a:pPr>
            <a:r>
              <a:rPr lang="en-IN" sz="2000" dirty="0"/>
              <a:t>This course is not intended for developers with three or more months of HTML5 coding experience.</a:t>
            </a:r>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IN" sz="2000" dirty="0"/>
              <a:t>Before attending this course, students must have at least three months of professional development experience.</a:t>
            </a:r>
          </a:p>
          <a:p>
            <a:pPr marL="0" indent="0">
              <a:spcBef>
                <a:spcPts val="0"/>
              </a:spcBef>
              <a:spcAft>
                <a:spcPts val="1200"/>
              </a:spcAft>
              <a:buNone/>
            </a:pPr>
            <a:r>
              <a:rPr lang="en-IN" sz="2000" dirty="0"/>
              <a:t>In addition to their professional experience, students who attend this training should have a combination of practical and conceptual knowledge related to HTML5 programming. This includes the following prerequisites:</a:t>
            </a:r>
          </a:p>
          <a:p>
            <a:pPr>
              <a:spcBef>
                <a:spcPts val="0"/>
              </a:spcBef>
              <a:spcAft>
                <a:spcPts val="1200"/>
              </a:spcAft>
            </a:pPr>
            <a:r>
              <a:rPr lang="en-IN" sz="2000" dirty="0"/>
              <a:t>Understand the basic HTML document structure</a:t>
            </a:r>
          </a:p>
          <a:p>
            <a:pPr>
              <a:spcBef>
                <a:spcPts val="0"/>
              </a:spcBef>
              <a:spcAft>
                <a:spcPts val="1200"/>
              </a:spcAft>
            </a:pPr>
            <a:r>
              <a:rPr lang="en-IN" sz="2000" dirty="0"/>
              <a:t>Understand how to style common HTML elements by using CSS</a:t>
            </a:r>
          </a:p>
          <a:p>
            <a:pPr>
              <a:spcBef>
                <a:spcPts val="0"/>
              </a:spcBef>
              <a:spcAft>
                <a:spcPts val="1200"/>
              </a:spcAft>
            </a:pPr>
            <a:r>
              <a:rPr lang="en-IN" sz="2000" dirty="0"/>
              <a:t>Understand how to write JavaScript code to add functionality to a webpage</a:t>
            </a:r>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pPr lvl="0">
              <a:spcBef>
                <a:spcPts val="0"/>
              </a:spcBef>
              <a:spcAft>
                <a:spcPts val="600"/>
              </a:spcAft>
            </a:pPr>
            <a:r>
              <a:rPr lang="en-IN" sz="1800" dirty="0"/>
              <a:t>Explain how to use Visual Studio 2017 to create and run a web application.</a:t>
            </a:r>
          </a:p>
          <a:p>
            <a:pPr lvl="0">
              <a:spcBef>
                <a:spcPts val="0"/>
              </a:spcBef>
              <a:spcAft>
                <a:spcPts val="600"/>
              </a:spcAft>
            </a:pPr>
            <a:r>
              <a:rPr lang="en-IN" sz="1800" dirty="0"/>
              <a:t>Describe the new features of HTML5, and create and style HTML5 pages.</a:t>
            </a:r>
          </a:p>
          <a:p>
            <a:pPr lvl="0">
              <a:spcBef>
                <a:spcPts val="0"/>
              </a:spcBef>
              <a:spcAft>
                <a:spcPts val="600"/>
              </a:spcAft>
            </a:pPr>
            <a:r>
              <a:rPr lang="en-IN" sz="1800" dirty="0"/>
              <a:t>Add interactivity to an HTML5 page by using JavaScript.</a:t>
            </a:r>
          </a:p>
          <a:p>
            <a:pPr lvl="0">
              <a:spcBef>
                <a:spcPts val="0"/>
              </a:spcBef>
              <a:spcAft>
                <a:spcPts val="600"/>
              </a:spcAft>
            </a:pPr>
            <a:r>
              <a:rPr lang="en-IN" sz="1800" dirty="0"/>
              <a:t>Create HTML5 forms by using different input types, and validate user input by using HTML5 attributes and JavaScript code.</a:t>
            </a:r>
          </a:p>
          <a:p>
            <a:pPr lvl="0">
              <a:spcBef>
                <a:spcPts val="0"/>
              </a:spcBef>
              <a:spcAft>
                <a:spcPts val="600"/>
              </a:spcAft>
            </a:pPr>
            <a:r>
              <a:rPr lang="en-IN" sz="1800" dirty="0"/>
              <a:t>Send and receive data to and from a remote data source by using </a:t>
            </a:r>
            <a:r>
              <a:rPr lang="en-IN" sz="1800" dirty="0" err="1"/>
              <a:t>XMLHTTPRequest</a:t>
            </a:r>
            <a:r>
              <a:rPr lang="en-IN" sz="1800" dirty="0"/>
              <a:t> objects and Fetch API.</a:t>
            </a:r>
          </a:p>
          <a:p>
            <a:pPr lvl="0">
              <a:spcBef>
                <a:spcPts val="0"/>
              </a:spcBef>
              <a:spcAft>
                <a:spcPts val="600"/>
              </a:spcAft>
            </a:pPr>
            <a:r>
              <a:rPr lang="en-IN" sz="1800" dirty="0"/>
              <a:t>Style HTML5 pages by using CSS3.</a:t>
            </a:r>
          </a:p>
          <a:p>
            <a:pPr lvl="0">
              <a:spcBef>
                <a:spcPts val="0"/>
              </a:spcBef>
              <a:spcAft>
                <a:spcPts val="600"/>
              </a:spcAft>
            </a:pPr>
            <a:r>
              <a:rPr lang="en-IN" sz="1800" dirty="0"/>
              <a:t>Create well-structured and easily-maintainable JavaScript code.</a:t>
            </a:r>
          </a:p>
          <a:p>
            <a:pPr lvl="0">
              <a:spcBef>
                <a:spcPts val="0"/>
              </a:spcBef>
              <a:spcAft>
                <a:spcPts val="600"/>
              </a:spcAft>
            </a:pPr>
            <a:r>
              <a:rPr lang="en-IN" sz="1800" dirty="0"/>
              <a:t>Write modern JavaScript code and use Babel to make it compatible to all browsers.</a:t>
            </a:r>
          </a:p>
          <a:p>
            <a:pPr marL="0" lvl="0" indent="0">
              <a:spcBef>
                <a:spcPts val="0"/>
              </a:spcBef>
              <a:spcAft>
                <a:spcPts val="600"/>
              </a:spcAft>
              <a:buNone/>
            </a:pPr>
            <a:endParaRPr lang="en-IN" sz="1800" dirty="0"/>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pPr lvl="0">
              <a:spcBef>
                <a:spcPts val="0"/>
              </a:spcBef>
              <a:spcAft>
                <a:spcPts val="600"/>
              </a:spcAft>
            </a:pPr>
            <a:r>
              <a:rPr lang="en-IN" sz="1800" dirty="0"/>
              <a:t>Use common HTML5 APIs in interactive web applications.</a:t>
            </a:r>
          </a:p>
          <a:p>
            <a:pPr lvl="0">
              <a:spcBef>
                <a:spcPts val="0"/>
              </a:spcBef>
              <a:spcAft>
                <a:spcPts val="600"/>
              </a:spcAft>
            </a:pPr>
            <a:r>
              <a:rPr lang="en-IN" sz="1800" dirty="0"/>
              <a:t>Create web applications that support offline operations.</a:t>
            </a:r>
          </a:p>
          <a:p>
            <a:pPr lvl="0">
              <a:spcBef>
                <a:spcPts val="0"/>
              </a:spcBef>
              <a:spcAft>
                <a:spcPts val="600"/>
              </a:spcAft>
            </a:pPr>
            <a:r>
              <a:rPr lang="en-IN" sz="1800" dirty="0"/>
              <a:t>Create HTML5 webpages that can adapt to different devices and form factors.</a:t>
            </a:r>
          </a:p>
          <a:p>
            <a:pPr lvl="0">
              <a:spcBef>
                <a:spcPts val="0"/>
              </a:spcBef>
              <a:spcAft>
                <a:spcPts val="600"/>
              </a:spcAft>
            </a:pPr>
            <a:r>
              <a:rPr lang="en-IN" sz="1800" dirty="0"/>
              <a:t>Add advanced graphics to an HTML5 page by using elements from Canvas API and Scalable Vector Graphics.</a:t>
            </a:r>
          </a:p>
          <a:p>
            <a:pPr lvl="0">
              <a:spcBef>
                <a:spcPts val="0"/>
              </a:spcBef>
              <a:spcAft>
                <a:spcPts val="600"/>
              </a:spcAft>
            </a:pPr>
            <a:r>
              <a:rPr lang="en-IN" sz="1800" dirty="0"/>
              <a:t>Enhance the user experience by adding animations to an HTML5 page.</a:t>
            </a:r>
          </a:p>
          <a:p>
            <a:pPr lvl="0">
              <a:spcBef>
                <a:spcPts val="0"/>
              </a:spcBef>
              <a:spcAft>
                <a:spcPts val="600"/>
              </a:spcAft>
            </a:pPr>
            <a:r>
              <a:rPr lang="en-IN" sz="1800" dirty="0"/>
              <a:t>Use </a:t>
            </a:r>
            <a:r>
              <a:rPr lang="en-IN" sz="1800" dirty="0" err="1"/>
              <a:t>WebSockets</a:t>
            </a:r>
            <a:r>
              <a:rPr lang="en-IN" sz="1800" dirty="0"/>
              <a:t> to send and receive data between a web application and a server.</a:t>
            </a:r>
          </a:p>
          <a:p>
            <a:pPr lvl="0">
              <a:spcBef>
                <a:spcPts val="0"/>
              </a:spcBef>
              <a:spcAft>
                <a:spcPts val="600"/>
              </a:spcAft>
            </a:pPr>
            <a:r>
              <a:rPr lang="en-IN" sz="1800" dirty="0"/>
              <a:t>Improve the responsiveness of a web application that performs long-running operations by using web worker processes.</a:t>
            </a:r>
          </a:p>
          <a:p>
            <a:pPr lvl="0">
              <a:spcBef>
                <a:spcPts val="0"/>
              </a:spcBef>
              <a:spcAft>
                <a:spcPts val="600"/>
              </a:spcAft>
            </a:pPr>
            <a:r>
              <a:rPr lang="en-IN" sz="1800" dirty="0"/>
              <a:t>Use webpack to package web applications for production.</a:t>
            </a:r>
          </a:p>
        </p:txBody>
      </p:sp>
    </p:spTree>
    <p:extLst>
      <p:ext uri="{BB962C8B-B14F-4D97-AF65-F5344CB8AC3E}">
        <p14:creationId xmlns:p14="http://schemas.microsoft.com/office/powerpoint/2010/main" val="128794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2314</TotalTime>
  <Words>1261</Words>
  <Application>Microsoft Office PowerPoint</Application>
  <PresentationFormat>On-screen Show (4:3)</PresentationFormat>
  <Paragraphs>200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vt:lpstr>
      <vt:lpstr>Segoe UI</vt:lpstr>
      <vt:lpstr>Segoe UI Light</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Your course materials</vt:lpstr>
      <vt:lpstr>Course outline</vt:lpstr>
      <vt:lpstr>Course outline, continued</vt:lpstr>
      <vt:lpstr>Course outline, continued</vt:lpstr>
      <vt:lpstr>Microsoft Certification Program</vt:lpstr>
      <vt:lpstr>Preparing for the Labs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apposite_01@outlook.com</cp:lastModifiedBy>
  <cp:revision>174</cp:revision>
  <dcterms:created xsi:type="dcterms:W3CDTF">2012-05-17T17:18:52Z</dcterms:created>
  <dcterms:modified xsi:type="dcterms:W3CDTF">2018-10-09T13:35:19Z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sanres@microsoft.com</vt:lpwstr>
  </property>
  <property fmtid="{D5CDD505-2E9C-101B-9397-08002B2CF9AE}" pid="7" name="MSIP_Label_f42aa342-8706-4288-bd11-ebb85995028c_SetDate">
    <vt:lpwstr>2018-02-28T05:53:32.1320762Z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