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Lucida Sans Unicode" panose="020B0602030504020204" pitchFamily="34" charset="0"/>
      <p:regular r:id="rId30"/>
    </p:embeddedFont>
    <p:embeddedFont>
      <p:font typeface="Segoe UI" panose="020B0502040204020203"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18" autoAdjust="0"/>
    <p:restoredTop sz="92449"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78498-97BD-4782-B9AC-8E5D8D1146E3}" type="datetimeFigureOut">
              <a:rPr lang="en-US" smtClean="0"/>
              <a:t>10/3/2018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4E5E7-EC94-46C9-84CD-F81C301DB6BA}" type="slidenum">
              <a:rPr lang="en-US" smtClean="0"/>
              <a:t>‹#›</a:t>
            </a:fld>
            <a:endParaRPr lang="en-US"/>
          </a:p>
        </p:txBody>
      </p:sp>
    </p:spTree>
    <p:extLst>
      <p:ext uri="{BB962C8B-B14F-4D97-AF65-F5344CB8AC3E}">
        <p14:creationId xmlns:p14="http://schemas.microsoft.com/office/powerpoint/2010/main" val="137901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3_DEMO.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3_DEMO.m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3_LAB_MANUA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3_LAK.md"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7E74E5E7-EC94-46C9-84CD-F81C301DB6BA}" type="slidenum">
              <a:rPr lang="en-US" smtClean="0"/>
              <a:t>1</a:t>
            </a:fld>
            <a:endParaRPr lang="en-US"/>
          </a:p>
        </p:txBody>
      </p:sp>
      <p:sp>
        <p:nvSpPr>
          <p:cNvPr id="5" name="Rectangle 4">
            <a:extLst>
              <a:ext uri="{FF2B5EF4-FFF2-40B4-BE49-F238E27FC236}">
                <a16:creationId xmlns:a16="http://schemas.microsoft.com/office/drawing/2014/main" id="{19AFD9F8-AE86-419A-9C58-F515D03E433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F5B2BA7-E5E0-4175-A08E-11A55B59D7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160899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Although the slide cannot cover all the object types in detail, be prepared to give a few examples on the whiteboard. You may also need to explain the use of the </a:t>
            </a:r>
            <a:r>
              <a:rPr lang="en-US" sz="1000" b="1">
                <a:latin typeface="Arial" panose="020B0604020202020204" pitchFamily="34" charset="0"/>
                <a:ea typeface="Calibri" panose="020F0502020204030204" pitchFamily="34" charset="0"/>
                <a:cs typeface="Times New Roman" panose="02020603050405020304" pitchFamily="18" charset="0"/>
              </a:rPr>
              <a:t>new</a:t>
            </a:r>
            <a:r>
              <a:rPr lang="en-US" sz="1000">
                <a:latin typeface="Arial" panose="020B0604020202020204" pitchFamily="34" charset="0"/>
                <a:ea typeface="Calibri" panose="020F0502020204030204" pitchFamily="34" charset="0"/>
                <a:cs typeface="Segoe UI" panose="020B0502040204020203" pitchFamily="34" charset="0"/>
              </a:rPr>
              <a:t> operator (</a:t>
            </a:r>
            <a:r>
              <a:rPr lang="en-US" sz="1000" i="1">
                <a:latin typeface="Arial" panose="020B0604020202020204" pitchFamily="34" charset="0"/>
                <a:ea typeface="Calibri" panose="020F0502020204030204" pitchFamily="34" charset="0"/>
                <a:cs typeface="Times New Roman" panose="02020603050405020304" pitchFamily="18" charset="0"/>
              </a:rPr>
              <a:t>briefly</a:t>
            </a:r>
            <a:r>
              <a:rPr lang="en-US" sz="1000">
                <a:latin typeface="Arial" panose="020B0604020202020204" pitchFamily="34" charset="0"/>
                <a:ea typeface="Calibri" panose="020F0502020204030204" pitchFamily="34" charset="0"/>
                <a:cs typeface="Segoe UI" panose="020B0502040204020203" pitchFamily="34" charset="0"/>
              </a:rPr>
              <a:t>), although a more detailed discussion is provided in module 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Also, draw the distinction between the object types that are used to declare variables and the singleton types that act as repositories for functionality.</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how to use arrays, and find items in an array by using the </a:t>
            </a:r>
            <a:r>
              <a:rPr lang="en-US" sz="1000" b="1">
                <a:latin typeface="Arial" panose="020B0604020202020204" pitchFamily="34" charset="0"/>
                <a:ea typeface="Calibri" panose="020F0502020204030204" pitchFamily="34" charset="0"/>
                <a:cs typeface="Times New Roman" panose="02020603050405020304" pitchFamily="18" charset="0"/>
              </a:rPr>
              <a:t>indexOf</a:t>
            </a:r>
            <a:r>
              <a:rPr lang="en-US" sz="1000">
                <a:latin typeface="Arial" panose="020B0604020202020204" pitchFamily="34" charset="0"/>
                <a:ea typeface="Calibri" panose="020F0502020204030204" pitchFamily="34" charset="0"/>
                <a:cs typeface="Segoe UI" panose="020B0502040204020203" pitchFamily="34" charset="0"/>
              </a:rPr>
              <a:t> function as this is required by the lab.</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10</a:t>
            </a:fld>
            <a:endParaRPr lang="en-US"/>
          </a:p>
        </p:txBody>
      </p:sp>
      <p:sp>
        <p:nvSpPr>
          <p:cNvPr id="5" name="Rectangle 4">
            <a:extLst>
              <a:ext uri="{FF2B5EF4-FFF2-40B4-BE49-F238E27FC236}">
                <a16:creationId xmlns:a16="http://schemas.microsoft.com/office/drawing/2014/main" id="{B04E837A-03DE-4A64-BB3F-07A450F57B0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C36888F-069E-4C32-A73A-85BD72DFE6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217407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how JSON uses object literal notation to define an array of objects. Also mention the </a:t>
            </a:r>
            <a:r>
              <a:rPr lang="en-US" sz="1000" b="1">
                <a:latin typeface="Arial" panose="020B0604020202020204" pitchFamily="34" charset="0"/>
                <a:ea typeface="Calibri" panose="020F0502020204030204" pitchFamily="34" charset="0"/>
                <a:cs typeface="Times New Roman" panose="02020603050405020304" pitchFamily="18" charset="0"/>
              </a:rPr>
              <a:t>JSON.parse()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JSON.stringify()</a:t>
            </a:r>
            <a:r>
              <a:rPr lang="en-US" sz="1000">
                <a:latin typeface="Arial" panose="020B0604020202020204" pitchFamily="34" charset="0"/>
                <a:ea typeface="Calibri" panose="020F0502020204030204" pitchFamily="34" charset="0"/>
                <a:cs typeface="Segoe UI" panose="020B0502040204020203" pitchFamily="34" charset="0"/>
              </a:rPr>
              <a:t> functions.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11</a:t>
            </a:fld>
            <a:endParaRPr lang="en-US"/>
          </a:p>
        </p:txBody>
      </p:sp>
      <p:sp>
        <p:nvSpPr>
          <p:cNvPr id="5" name="Rectangle 4">
            <a:extLst>
              <a:ext uri="{FF2B5EF4-FFF2-40B4-BE49-F238E27FC236}">
                <a16:creationId xmlns:a16="http://schemas.microsoft.com/office/drawing/2014/main" id="{8B333E2D-F335-4D57-90C7-FFCC64C6E1D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A9EDE4F-1EE8-4618-B0A1-0E98FDDCEB9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775032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 simple JavaScript file that defines Variables, array and functions“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https://github.com/MicrosoftLearning/20480-Programming-in-HTML5-with-JavaScript-and-CSS3/blob/master/Instructions/20480C_MOD03_DEMO.md</a:t>
            </a:r>
            <a:r>
              <a:rPr lang="en-US" sz="1000" dirty="0">
                <a:solidFill>
                  <a:srgbClr val="0D0D0D"/>
                </a:solidFill>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12</a:t>
            </a:fld>
            <a:endParaRPr lang="en-US"/>
          </a:p>
        </p:txBody>
      </p:sp>
      <p:sp>
        <p:nvSpPr>
          <p:cNvPr id="5" name="Rectangle 4">
            <a:extLst>
              <a:ext uri="{FF2B5EF4-FFF2-40B4-BE49-F238E27FC236}">
                <a16:creationId xmlns:a16="http://schemas.microsoft.com/office/drawing/2014/main" id="{6E1DD8E9-EE44-4FEB-A919-B087EC11886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752A9D2-FFBE-4816-8BA6-1B3BC725BD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47895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It is worth noting to the class that while HTML5 and CSS3 have been continuing for several years, work on a new version of the DOM for HTML5 and CSS3 documents has only recently begun. As a result, most applications still use the legacy DOM, with all its anachronisms and references to obsolete attributes and elements.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13</a:t>
            </a:fld>
            <a:endParaRPr lang="en-US"/>
          </a:p>
        </p:txBody>
      </p:sp>
      <p:sp>
        <p:nvSpPr>
          <p:cNvPr id="5" name="Rectangle 4">
            <a:extLst>
              <a:ext uri="{FF2B5EF4-FFF2-40B4-BE49-F238E27FC236}">
                <a16:creationId xmlns:a16="http://schemas.microsoft.com/office/drawing/2014/main" id="{2D2BA9F5-757F-4FD3-99E8-6C199A4137B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0634816-FDE7-4FCB-BC20-280E281E2FB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334899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concentrates on the DOM Core API and the DOM Event Model. Refer students to the W3C website for details of the other DOM APIs.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14</a:t>
            </a:fld>
            <a:endParaRPr lang="en-US"/>
          </a:p>
        </p:txBody>
      </p:sp>
      <p:sp>
        <p:nvSpPr>
          <p:cNvPr id="5" name="Rectangle 4">
            <a:extLst>
              <a:ext uri="{FF2B5EF4-FFF2-40B4-BE49-F238E27FC236}">
                <a16:creationId xmlns:a16="http://schemas.microsoft.com/office/drawing/2014/main" id="{8EFA92B2-2D65-4E94-A8A8-4C12E5B355C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12B09CD-6640-4364-BDFC-E94AF423516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81615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a:t>
            </a:r>
            <a:r>
              <a:rPr lang="en-US" sz="1000" b="1">
                <a:latin typeface="Arial" panose="020B0604020202020204" pitchFamily="34" charset="0"/>
                <a:ea typeface="Calibri" panose="020F0502020204030204" pitchFamily="34" charset="0"/>
                <a:cs typeface="Times New Roman" panose="02020603050405020304" pitchFamily="18" charset="0"/>
              </a:rPr>
              <a:t>getElementById</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getElementsByName</a:t>
            </a:r>
            <a:r>
              <a:rPr lang="en-US" sz="1000">
                <a:latin typeface="Arial" panose="020B0604020202020204" pitchFamily="34" charset="0"/>
                <a:ea typeface="Calibri" panose="020F0502020204030204" pitchFamily="34" charset="0"/>
                <a:cs typeface="Segoe UI" panose="020B0502040204020203" pitchFamily="34" charset="0"/>
              </a:rPr>
              <a:t> methods are the most commonly used ways of obtaining a reference to an element.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15</a:t>
            </a:fld>
            <a:endParaRPr lang="en-US"/>
          </a:p>
        </p:txBody>
      </p:sp>
      <p:sp>
        <p:nvSpPr>
          <p:cNvPr id="5" name="Rectangle 4">
            <a:extLst>
              <a:ext uri="{FF2B5EF4-FFF2-40B4-BE49-F238E27FC236}">
                <a16:creationId xmlns:a16="http://schemas.microsoft.com/office/drawing/2014/main" id="{672B34A9-38DF-4134-8DFF-E8EA72DB81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889B647-D28D-4084-B918-FBDB60A86E9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5921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7E74E5E7-EC94-46C9-84CD-F81C301DB6BA}" type="slidenum">
              <a:rPr lang="en-US" smtClean="0"/>
              <a:t>16</a:t>
            </a:fld>
            <a:endParaRPr lang="en-US"/>
          </a:p>
        </p:txBody>
      </p:sp>
      <p:sp>
        <p:nvSpPr>
          <p:cNvPr id="5" name="Rectangle 4">
            <a:extLst>
              <a:ext uri="{FF2B5EF4-FFF2-40B4-BE49-F238E27FC236}">
                <a16:creationId xmlns:a16="http://schemas.microsoft.com/office/drawing/2014/main" id="{DFC0A211-C347-4DA2-9538-E90F4FB67E7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EC0BDB0-421E-46B7-B6D9-DB14D2942FD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18855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7E74E5E7-EC94-46C9-84CD-F81C301DB6BA}" type="slidenum">
              <a:rPr lang="en-US" smtClean="0"/>
              <a:t>17</a:t>
            </a:fld>
            <a:endParaRPr lang="en-US"/>
          </a:p>
        </p:txBody>
      </p:sp>
      <p:sp>
        <p:nvSpPr>
          <p:cNvPr id="5" name="Rectangle 4">
            <a:extLst>
              <a:ext uri="{FF2B5EF4-FFF2-40B4-BE49-F238E27FC236}">
                <a16:creationId xmlns:a16="http://schemas.microsoft.com/office/drawing/2014/main" id="{A34DC09A-23CA-4FD0-A50D-39673E0D226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54B73C5-1050-4EE9-99A4-8F8501F811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147155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Event handling is fundamentally very simple, but emphasize that event handlers should only execute small, discrete pieces of code. Long-running event handlers may impact the responsiveness and usability of a web page.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how many elements provide callbacks for handling common events, although many JavaScript developers prefer to use the </a:t>
            </a:r>
            <a:r>
              <a:rPr lang="en-US" sz="1000" b="1">
                <a:latin typeface="Arial" panose="020B0604020202020204" pitchFamily="34" charset="0"/>
                <a:ea typeface="Calibri" panose="020F0502020204030204" pitchFamily="34" charset="0"/>
                <a:cs typeface="Times New Roman" panose="02020603050405020304" pitchFamily="18" charset="0"/>
              </a:rPr>
              <a:t>addEventListener()</a:t>
            </a:r>
            <a:r>
              <a:rPr lang="en-US" sz="1000">
                <a:latin typeface="Arial" panose="020B0604020202020204" pitchFamily="34" charset="0"/>
                <a:ea typeface="Calibri" panose="020F0502020204030204" pitchFamily="34" charset="0"/>
                <a:cs typeface="Segoe UI" panose="020B0502040204020203" pitchFamily="34" charset="0"/>
              </a:rPr>
              <a:t> function because it enables them to add multiple handlers to the same event (assigning to a callback overwrites any existing reference to a method that runs when the callback is invoked).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On the slide, point out that the first example uses an anonymous function. The second example references a named function; </a:t>
            </a:r>
            <a:r>
              <a:rPr lang="en-US" sz="1000" b="1">
                <a:latin typeface="Arial" panose="020B0604020202020204" pitchFamily="34" charset="0"/>
                <a:ea typeface="Calibri" panose="020F0502020204030204" pitchFamily="34" charset="0"/>
                <a:cs typeface="Times New Roman" panose="02020603050405020304" pitchFamily="18" charset="0"/>
              </a:rPr>
              <a:t>ShowHelpText</a:t>
            </a:r>
            <a:r>
              <a:rPr lang="en-US" sz="1000">
                <a:latin typeface="Arial" panose="020B0604020202020204" pitchFamily="34" charset="0"/>
                <a:ea typeface="Calibri" panose="020F0502020204030204" pitchFamily="34" charset="0"/>
                <a:cs typeface="Segoe UI" panose="020B0502040204020203" pitchFamily="34" charset="0"/>
              </a:rPr>
              <a:t> (the notes show how to add an event handler by using a named function).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18</a:t>
            </a:fld>
            <a:endParaRPr lang="en-US"/>
          </a:p>
        </p:txBody>
      </p:sp>
      <p:sp>
        <p:nvSpPr>
          <p:cNvPr id="5" name="Rectangle 4">
            <a:extLst>
              <a:ext uri="{FF2B5EF4-FFF2-40B4-BE49-F238E27FC236}">
                <a16:creationId xmlns:a16="http://schemas.microsoft.com/office/drawing/2014/main" id="{98084632-66B5-4D57-A655-91892F6338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F6F3E68-909A-4323-B83E-A3CF6ECED2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648012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Manipulating the DOM with JavaScript“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https://github.com/MicrosoftLearning/20480-Programming-in-HTML5-with-JavaScript-and-CSS3/blob/master/Instructions/20480C_MOD03_DEMO.md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19</a:t>
            </a:fld>
            <a:endParaRPr lang="en-US"/>
          </a:p>
        </p:txBody>
      </p:sp>
      <p:sp>
        <p:nvSpPr>
          <p:cNvPr id="5" name="Rectangle 4">
            <a:extLst>
              <a:ext uri="{FF2B5EF4-FFF2-40B4-BE49-F238E27FC236}">
                <a16:creationId xmlns:a16="http://schemas.microsoft.com/office/drawing/2014/main" id="{10430ACE-48E7-4D88-8975-4424DADAA2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0C65D88-C4C5-406B-82A0-926379F91D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64877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module is to provide an introduction to JavaScript. It is not intended to be a detailed treatise on these subjects. Later modules (such as module 7) provide more coverage of some of the intricacies and nuances of the JavaScript language and how to use it to implement object-oriented principles. In this module, concentrate on the basic syntax of the language and event handling, and save the complexities for later.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2</a:t>
            </a:fld>
            <a:endParaRPr lang="en-US"/>
          </a:p>
        </p:txBody>
      </p:sp>
      <p:sp>
        <p:nvSpPr>
          <p:cNvPr id="5" name="Rectangle 4">
            <a:extLst>
              <a:ext uri="{FF2B5EF4-FFF2-40B4-BE49-F238E27FC236}">
                <a16:creationId xmlns:a16="http://schemas.microsoft.com/office/drawing/2014/main" id="{28AFD38B-5B3A-46EF-978E-DDEDD76C792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0F0225D-AE61-45A2-8116-A5859991616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498568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lab provides students with possibly their first exposure to JavaScript. Be prepared to help students who have limited programming experience. It is important that students complete this lab successfully. Otherwise, they may struggle in subsequent modules with the concepts described here.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https://github.com/MicrosoftLearning/20480-Programming-in-HTML5-with-JavaScript-and-CSS3/blob/master/Instructions/20480C_MOD03_LAB_MANUAL.md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https://github.com/MicrosoftLearning/20480-Programming-in-HTML5-with-JavaScript-and-CSS3/blob/master/Instructions/20480C_MOD03_LAK.md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Displaying Data Programmatically</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the Schedule page that displays a list of sessions.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use the HTML5 DOM to obtain a reference to the page’s schedule list element. Then you will implement a function that creates list items (one list item for each session). Information about the sessions is stored in a file in JSON format. You will implement a function that reads this data and adds the details of each session to the list element. Finally, you will run the application and view the Schedule page to verify that it correctly displays the list of sessions.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Handling Events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add check boxes to the Schedule page to enable the user to specify which sessions should be displayed, according to the tracks that they are in.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add two checkbox HTML elements to the Schedule page; the first will enable the user to specify that the sessions for track 1 should be listed, and the second will enable the user to specify that the sessions for track 2 should be listed (if both checkboxes are checked, then the sessions for track 1 and track 2 will both be listed). Then you will add JavaScript code to handle the click events of these checkboxes; you will update the </a:t>
            </a:r>
            <a:r>
              <a:rPr lang="en-US" sz="1000" b="1" dirty="0" err="1">
                <a:latin typeface="Arial" panose="020B0604020202020204" pitchFamily="34" charset="0"/>
                <a:ea typeface="Calibri" panose="020F0502020204030204" pitchFamily="34" charset="0"/>
                <a:cs typeface="Times New Roman" panose="02020603050405020304" pitchFamily="18" charset="0"/>
              </a:rPr>
              <a:t>displaySchedule</a:t>
            </a:r>
            <a:r>
              <a:rPr lang="en-US" sz="1000" dirty="0">
                <a:latin typeface="Arial" panose="020B0604020202020204" pitchFamily="34" charset="0"/>
                <a:ea typeface="Calibri" panose="020F0502020204030204" pitchFamily="34" charset="0"/>
                <a:cs typeface="Segoe UI" panose="020B0502040204020203" pitchFamily="34" charset="0"/>
              </a:rPr>
              <a:t> function to show only sessions that are in the tracks currently selected by the checkboxes. Finally, you will run the application and view the Schedule page to verify that selecting and deselecting the checkboxes correctly updates the session list.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20</a:t>
            </a:fld>
            <a:endParaRPr lang="en-US"/>
          </a:p>
        </p:txBody>
      </p:sp>
      <p:sp>
        <p:nvSpPr>
          <p:cNvPr id="5" name="Rectangle 4">
            <a:extLst>
              <a:ext uri="{FF2B5EF4-FFF2-40B4-BE49-F238E27FC236}">
                <a16:creationId xmlns:a16="http://schemas.microsoft.com/office/drawing/2014/main" id="{92215344-80C9-4BC5-8FB3-7CE7113BFB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FF2E1E8-3744-490C-9A25-455D03B30A9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256156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7E74E5E7-EC94-46C9-84CD-F81C301DB6BA}" type="slidenum">
              <a:rPr lang="en-US" smtClean="0"/>
              <a:t>21</a:t>
            </a:fld>
            <a:endParaRPr lang="en-US"/>
          </a:p>
        </p:txBody>
      </p:sp>
      <p:sp>
        <p:nvSpPr>
          <p:cNvPr id="5" name="Rectangle 4">
            <a:extLst>
              <a:ext uri="{FF2B5EF4-FFF2-40B4-BE49-F238E27FC236}">
                <a16:creationId xmlns:a16="http://schemas.microsoft.com/office/drawing/2014/main" id="{01BFA107-6984-4123-B038-DC79B62769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8D90295-0524-4771-829F-BA4934AF76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05201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All variables in JavaScript are strongly typed, and you must specify the type of a variable when you create it.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Variables in JavaScript are loosely typed and can hold any value. You should use the </a:t>
            </a:r>
            <a:r>
              <a:rPr lang="en-US" sz="1000" b="1" dirty="0">
                <a:latin typeface="Arial" panose="020B0604020202020204" pitchFamily="34" charset="0"/>
                <a:ea typeface="Calibri" panose="020F0502020204030204" pitchFamily="34" charset="0"/>
                <a:cs typeface="Times New Roman" panose="02020603050405020304" pitchFamily="18" charset="0"/>
              </a:rPr>
              <a:t>var</a:t>
            </a:r>
            <a:r>
              <a:rPr lang="en-US" sz="1000" dirty="0">
                <a:latin typeface="Arial" panose="020B0604020202020204" pitchFamily="34" charset="0"/>
                <a:ea typeface="Calibri" panose="020F0502020204030204" pitchFamily="34" charset="0"/>
                <a:cs typeface="Times New Roman" panose="02020603050405020304" pitchFamily="18" charset="0"/>
              </a:rPr>
              <a:t> keyword to declare a variable and initialize it with a value (otherwise it will be </a:t>
            </a:r>
            <a:r>
              <a:rPr lang="en-US" sz="1000" b="1" dirty="0">
                <a:latin typeface="Arial" panose="020B0604020202020204" pitchFamily="34" charset="0"/>
                <a:ea typeface="Calibri" panose="020F0502020204030204" pitchFamily="34" charset="0"/>
                <a:cs typeface="Times New Roman" panose="02020603050405020304" pitchFamily="18" charset="0"/>
              </a:rPr>
              <a:t>undefined</a:t>
            </a:r>
            <a:r>
              <a:rPr lang="en-US" sz="1000" dirty="0">
                <a:latin typeface="Arial" panose="020B0604020202020204" pitchFamily="34" charset="0"/>
                <a:ea typeface="Calibri" panose="020F0502020204030204" pitchFamily="34" charset="0"/>
                <a:cs typeface="Times New Roman" panose="02020603050405020304" pitchFamily="18" charset="0"/>
              </a:rPr>
              <a:t>), but the type of this value can change. For example, you could initialize a variable with a number and then later assign it a string value.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is the purpose of the DOM?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DOM represents the structure of a web page. You use it to add dynamic functionality to the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use the DOM in JavaScript code to query and manipulate the contents of a web page. The DOM enables you to find elements on a page and to modify them. You can also dynamically add or remove elements from a web page by using the DOM. The DOM also enables you to define event handlers that respond to the various events that can occur while a user is browsing a web page.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22</a:t>
            </a:fld>
            <a:endParaRPr lang="en-US"/>
          </a:p>
        </p:txBody>
      </p:sp>
      <p:sp>
        <p:nvSpPr>
          <p:cNvPr id="5" name="Rectangle 4">
            <a:extLst>
              <a:ext uri="{FF2B5EF4-FFF2-40B4-BE49-F238E27FC236}">
                <a16:creationId xmlns:a16="http://schemas.microsoft.com/office/drawing/2014/main" id="{73DB2B4B-A19C-497D-A247-2ADF8357BE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0D2554C-5A20-47D2-9A78-928F67AD50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037164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DOM event indicates that the contents for a page have been loaded into the browser?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loaded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available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a:t>
            </a:r>
            <a:r>
              <a:rPr lang="en-US" sz="1000" dirty="0" err="1">
                <a:latin typeface="Arial" panose="020B0604020202020204" pitchFamily="34" charset="0"/>
                <a:ea typeface="Calibri" panose="020F0502020204030204" pitchFamily="34" charset="0"/>
                <a:cs typeface="Times New Roman" panose="02020603050405020304" pitchFamily="18" charset="0"/>
              </a:rPr>
              <a:t>DOMReady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a:t>
            </a:r>
            <a:r>
              <a:rPr lang="en-US" sz="1000" dirty="0" err="1">
                <a:latin typeface="Arial" panose="020B0604020202020204" pitchFamily="34" charset="0"/>
                <a:ea typeface="Calibri" panose="020F0502020204030204" pitchFamily="34" charset="0"/>
                <a:cs typeface="Times New Roman" panose="02020603050405020304" pitchFamily="18" charset="0"/>
              </a:rPr>
              <a:t>DOMContentLoaded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ready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a:t>
            </a:r>
            <a:r>
              <a:rPr lang="en-US" sz="1000" dirty="0" err="1">
                <a:latin typeface="Arial" panose="020B0604020202020204" pitchFamily="34" charset="0"/>
                <a:ea typeface="Calibri" panose="020F0502020204030204" pitchFamily="34" charset="0"/>
                <a:cs typeface="Times New Roman" panose="02020603050405020304" pitchFamily="18" charset="0"/>
              </a:rPr>
              <a:t>DOMContentLoaded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By listening on the document’s </a:t>
            </a:r>
            <a:r>
              <a:rPr lang="en-US" sz="1000" b="1" dirty="0" err="1">
                <a:latin typeface="Arial" panose="020B0604020202020204" pitchFamily="34" charset="0"/>
                <a:cs typeface="Arial" panose="020B0604020202020204" pitchFamily="34" charset="0"/>
              </a:rPr>
              <a:t>DOMContentLoaded</a:t>
            </a:r>
            <a:r>
              <a:rPr lang="en-US" sz="1000" dirty="0">
                <a:latin typeface="Arial" panose="020B0604020202020204" pitchFamily="34" charset="0"/>
                <a:cs typeface="Arial" panose="020B0604020202020204" pitchFamily="34" charset="0"/>
              </a:rPr>
              <a:t> event we can wait for the content of a page to be fully loaded in the browser. In the event handler, you can specify the JavaScript code to run to display and process the contents of the page and configure any event handlers required by the page.</a:t>
            </a:r>
          </a:p>
        </p:txBody>
      </p:sp>
      <p:sp>
        <p:nvSpPr>
          <p:cNvPr id="4" name="Slide Number Placeholder 3"/>
          <p:cNvSpPr>
            <a:spLocks noGrp="1"/>
          </p:cNvSpPr>
          <p:nvPr>
            <p:ph type="sldNum" sz="quarter" idx="5"/>
          </p:nvPr>
        </p:nvSpPr>
        <p:spPr/>
        <p:txBody>
          <a:bodyPr/>
          <a:lstStyle/>
          <a:p>
            <a:fld id="{7E74E5E7-EC94-46C9-84CD-F81C301DB6BA}" type="slidenum">
              <a:rPr lang="en-US" smtClean="0"/>
              <a:t>23</a:t>
            </a:fld>
            <a:endParaRPr lang="en-US"/>
          </a:p>
        </p:txBody>
      </p:sp>
      <p:sp>
        <p:nvSpPr>
          <p:cNvPr id="5" name="Rectangle 4">
            <a:extLst>
              <a:ext uri="{FF2B5EF4-FFF2-40B4-BE49-F238E27FC236}">
                <a16:creationId xmlns:a16="http://schemas.microsoft.com/office/drawing/2014/main" id="{DC0841D3-BCBB-40B5-827C-1353508B215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01AE881-43EE-4567-A650-28737C06BC8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112389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3</a:t>
            </a:fld>
            <a:endParaRPr lang="en-US"/>
          </a:p>
        </p:txBody>
      </p:sp>
      <p:sp>
        <p:nvSpPr>
          <p:cNvPr id="5" name="Rectangle 4">
            <a:extLst>
              <a:ext uri="{FF2B5EF4-FFF2-40B4-BE49-F238E27FC236}">
                <a16:creationId xmlns:a16="http://schemas.microsoft.com/office/drawing/2014/main" id="{9BB74C6E-EF80-4A19-A8DD-9C20982AADF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961635-0F3C-40F5-883C-BFE879529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916231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sets the scene for JavaScript. Use it to provide motivation for why JavaScript is an important technology for building interactive and dynamic websites.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Remind students that JavaScript code is loaded by a web page. When the page is no longer active (if the user moves to a different page, for example), the JavaScript code for that page is no longer available.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4</a:t>
            </a:fld>
            <a:endParaRPr lang="en-US"/>
          </a:p>
        </p:txBody>
      </p:sp>
      <p:sp>
        <p:nvSpPr>
          <p:cNvPr id="5" name="Rectangle 4">
            <a:extLst>
              <a:ext uri="{FF2B5EF4-FFF2-40B4-BE49-F238E27FC236}">
                <a16:creationId xmlns:a16="http://schemas.microsoft.com/office/drawing/2014/main" id="{60B4F93D-D822-4645-9CC1-7386E6ED59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C0A9DE7-B6E6-445A-AA0B-3C48D03859E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977130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Some students get curious about the optionality of the semicolon at the end of a JavaScript statement. Emphasize that although the statement terminator is optional, and JavaScript code may run perfectly well if the semicolon is omitted, it is always good practice to include it in order to avoid any possible ambiguities.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5</a:t>
            </a:fld>
            <a:endParaRPr lang="en-US"/>
          </a:p>
        </p:txBody>
      </p:sp>
      <p:sp>
        <p:nvSpPr>
          <p:cNvPr id="5" name="Rectangle 4">
            <a:extLst>
              <a:ext uri="{FF2B5EF4-FFF2-40B4-BE49-F238E27FC236}">
                <a16:creationId xmlns:a16="http://schemas.microsoft.com/office/drawing/2014/main" id="{88E25E30-5F0A-49AC-9303-3EF9F47D0DD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39A9A72-E602-4DC6-ACAB-7AE16F0264D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06978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variables in JavaScript are essentially typeless; you do not specify the type when you declare a variable. Use the </a:t>
            </a:r>
            <a:r>
              <a:rPr lang="en-US" sz="1000" b="1">
                <a:latin typeface="Arial" panose="020B0604020202020204" pitchFamily="34" charset="0"/>
                <a:ea typeface="Calibri" panose="020F0502020204030204" pitchFamily="34" charset="0"/>
                <a:cs typeface="Times New Roman" panose="02020603050405020304" pitchFamily="18" charset="0"/>
              </a:rPr>
              <a:t>typeof</a:t>
            </a:r>
            <a:r>
              <a:rPr lang="en-US" sz="1000">
                <a:latin typeface="Arial" panose="020B0604020202020204" pitchFamily="34" charset="0"/>
                <a:ea typeface="Calibri" panose="020F0502020204030204" pitchFamily="34" charset="0"/>
                <a:cs typeface="Segoe UI" panose="020B0502040204020203" pitchFamily="34" charset="0"/>
              </a:rPr>
              <a:t> operator to determine the type of value a variable currently holds.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to C# developers that the scoping rules of variables in JavaScript are different from those of C# (scoping is covered in more detail in Module 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You may want to allow some time to explain the ++ and -- operators when they prefix or suffix a variable. For example, x= ++y will lead to different values of x and y from x= y++ and the same for x= --y and x=y--.</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It is also worth noting that JavaScript code is executed immediately, in the order it is found on the page, unless it is located in a function or it is defining an object. For example, a </a:t>
            </a:r>
            <a:r>
              <a:rPr lang="en-US" sz="1000" b="1">
                <a:latin typeface="Arial" panose="020B0604020202020204" pitchFamily="34" charset="0"/>
                <a:ea typeface="Calibri" panose="020F0502020204030204" pitchFamily="34" charset="0"/>
                <a:cs typeface="Times New Roman" panose="02020603050405020304" pitchFamily="18" charset="0"/>
              </a:rPr>
              <a:t>document.write</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statement would execute as soon as it is found in a script element on a page.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6</a:t>
            </a:fld>
            <a:endParaRPr lang="en-US"/>
          </a:p>
        </p:txBody>
      </p:sp>
      <p:sp>
        <p:nvSpPr>
          <p:cNvPr id="5" name="Rectangle 4">
            <a:extLst>
              <a:ext uri="{FF2B5EF4-FFF2-40B4-BE49-F238E27FC236}">
                <a16:creationId xmlns:a16="http://schemas.microsoft.com/office/drawing/2014/main" id="{DC151E72-8CCA-4B4C-AAEC-BC444B06C1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AA37CD0-422C-4830-85B2-5A7A6C3A2A8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078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In this topic, only discuss the pass-by-value mechanism for arguments. Do not go into the details of reference variables, which are covered in a later module.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allows, mention the </a:t>
            </a:r>
            <a:r>
              <a:rPr lang="en-US" sz="1000" b="1">
                <a:latin typeface="Arial" panose="020B0604020202020204" pitchFamily="34" charset="0"/>
                <a:ea typeface="Calibri" panose="020F0502020204030204" pitchFamily="34" charset="0"/>
                <a:cs typeface="Times New Roman" panose="02020603050405020304" pitchFamily="18" charset="0"/>
              </a:rPr>
              <a:t>arguments</a:t>
            </a:r>
            <a:r>
              <a:rPr lang="en-US" sz="1000">
                <a:latin typeface="Arial" panose="020B0604020202020204" pitchFamily="34" charset="0"/>
                <a:ea typeface="Calibri" panose="020F0502020204030204" pitchFamily="34" charset="0"/>
                <a:cs typeface="Segoe UI" panose="020B0502040204020203" pitchFamily="34" charset="0"/>
              </a:rPr>
              <a:t> array, which enables a developer to create a function that takes a variable number of parameters. Also, highlight to C++, C#, and Visual Basic developers that JavaScript does not implement function overloading. If you define a function that takes two arguments, and then define another function with the same name that takes three arguments, the new function definition replaces the old one.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7</a:t>
            </a:fld>
            <a:endParaRPr lang="en-US"/>
          </a:p>
        </p:txBody>
      </p:sp>
      <p:sp>
        <p:nvSpPr>
          <p:cNvPr id="5" name="Rectangle 4">
            <a:extLst>
              <a:ext uri="{FF2B5EF4-FFF2-40B4-BE49-F238E27FC236}">
                <a16:creationId xmlns:a16="http://schemas.microsoft.com/office/drawing/2014/main" id="{80505119-EA7B-49AE-AA5B-89CBB10DE3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1914CDC-0DBD-44AC-9C14-BB638A3E0D9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336297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the block-structured nature of these statements, and draw attention to the </a:t>
            </a:r>
            <a:r>
              <a:rPr lang="en-US" sz="1000" b="1">
                <a:latin typeface="Arial" panose="020B0604020202020204" pitchFamily="34" charset="0"/>
                <a:ea typeface="Calibri" panose="020F0502020204030204" pitchFamily="34" charset="0"/>
                <a:cs typeface="Times New Roman" panose="02020603050405020304" pitchFamily="18" charset="0"/>
              </a:rPr>
              <a:t>break</a:t>
            </a:r>
            <a:r>
              <a:rPr lang="en-US" sz="1000">
                <a:latin typeface="Arial" panose="020B0604020202020204" pitchFamily="34" charset="0"/>
                <a:ea typeface="Calibri" panose="020F0502020204030204" pitchFamily="34" charset="0"/>
                <a:cs typeface="Segoe UI" panose="020B0502040204020203" pitchFamily="34" charset="0"/>
              </a:rPr>
              <a:t> statement in a </a:t>
            </a:r>
            <a:r>
              <a:rPr lang="en-US" sz="1000" b="1">
                <a:latin typeface="Arial" panose="020B0604020202020204" pitchFamily="34" charset="0"/>
                <a:ea typeface="Calibri" panose="020F0502020204030204" pitchFamily="34" charset="0"/>
                <a:cs typeface="Times New Roman" panose="02020603050405020304" pitchFamily="18" charset="0"/>
              </a:rPr>
              <a:t>switch</a:t>
            </a:r>
            <a:r>
              <a:rPr lang="en-US" sz="1000">
                <a:latin typeface="Arial" panose="020B0604020202020204" pitchFamily="34" charset="0"/>
                <a:ea typeface="Calibri" panose="020F0502020204030204" pitchFamily="34" charset="0"/>
                <a:cs typeface="Segoe UI" panose="020B0502040204020203" pitchFamily="34" charset="0"/>
              </a:rPr>
              <a:t> block. Plenty of bugs have occurred as a result of this statement being accidentally omitted, and C# programmers may be surprised to discover that </a:t>
            </a:r>
            <a:r>
              <a:rPr lang="en-US" sz="1000" b="1">
                <a:latin typeface="Arial" panose="020B0604020202020204" pitchFamily="34" charset="0"/>
                <a:ea typeface="Calibri" panose="020F0502020204030204" pitchFamily="34" charset="0"/>
                <a:cs typeface="Times New Roman" panose="02020603050405020304" pitchFamily="18" charset="0"/>
              </a:rPr>
              <a:t>break</a:t>
            </a:r>
            <a:r>
              <a:rPr lang="en-US" sz="1000">
                <a:latin typeface="Arial" panose="020B0604020202020204" pitchFamily="34" charset="0"/>
                <a:ea typeface="Calibri" panose="020F0502020204030204" pitchFamily="34" charset="0"/>
                <a:cs typeface="Segoe UI" panose="020B0502040204020203" pitchFamily="34" charset="0"/>
              </a:rPr>
              <a:t> is actually optional (although C and C++ developers will not be surprised).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Also, mention the syntax of conditions; they must be enclosed in round brackets.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8</a:t>
            </a:fld>
            <a:endParaRPr lang="en-US"/>
          </a:p>
        </p:txBody>
      </p:sp>
      <p:sp>
        <p:nvSpPr>
          <p:cNvPr id="5" name="Rectangle 4">
            <a:extLst>
              <a:ext uri="{FF2B5EF4-FFF2-40B4-BE49-F238E27FC236}">
                <a16:creationId xmlns:a16="http://schemas.microsoft.com/office/drawing/2014/main" id="{9CCDD72C-EED3-4A18-A02F-92FF28B7E96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F32D25F-ED14-4DE5-BDC4-7CE26A58768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2211244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the importance of keeping code clear and concise, especially if loops contain nested loops and other programming constructs.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E74E5E7-EC94-46C9-84CD-F81C301DB6BA}" type="slidenum">
              <a:rPr lang="en-US" smtClean="0"/>
              <a:t>9</a:t>
            </a:fld>
            <a:endParaRPr lang="en-US"/>
          </a:p>
        </p:txBody>
      </p:sp>
      <p:sp>
        <p:nvSpPr>
          <p:cNvPr id="5" name="Rectangle 4">
            <a:extLst>
              <a:ext uri="{FF2B5EF4-FFF2-40B4-BE49-F238E27FC236}">
                <a16:creationId xmlns:a16="http://schemas.microsoft.com/office/drawing/2014/main" id="{7A0BB714-BEC0-448C-A1CE-F31B8977331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B3F257C-F406-4FC9-8BDC-0CE00DCC3F5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Introduction to JavaScript</a:t>
            </a:r>
          </a:p>
        </p:txBody>
      </p:sp>
    </p:spTree>
    <p:extLst>
      <p:ext uri="{BB962C8B-B14F-4D97-AF65-F5344CB8AC3E}">
        <p14:creationId xmlns:p14="http://schemas.microsoft.com/office/powerpoint/2010/main" val="60474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2975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47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05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F60F-7FE5-47C7-AFB5-70919A3AD13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5355013-85F0-45EB-A290-DC9322DC6513}"/>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346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640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4241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000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753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87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1321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95826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643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4D30-1310-4FDC-8097-0F4034F78723}"/>
              </a:ext>
            </a:extLst>
          </p:cNvPr>
          <p:cNvSpPr>
            <a:spLocks noGrp="1"/>
          </p:cNvSpPr>
          <p:nvPr>
            <p:ph type="ctrTitle" sz="quarter"/>
          </p:nvPr>
        </p:nvSpPr>
        <p:spPr>
          <a:xfrm>
            <a:off x="3200400" y="1828800"/>
            <a:ext cx="5732417" cy="1016000"/>
          </a:xfrm>
        </p:spPr>
        <p:txBody>
          <a:bodyPr/>
          <a:lstStyle/>
          <a:p>
            <a:r>
              <a:rPr lang="en-US"/>
              <a:t>Module 3</a:t>
            </a:r>
          </a:p>
        </p:txBody>
      </p:sp>
      <p:sp>
        <p:nvSpPr>
          <p:cNvPr id="3" name="Subtitle 2">
            <a:extLst>
              <a:ext uri="{FF2B5EF4-FFF2-40B4-BE49-F238E27FC236}">
                <a16:creationId xmlns:a16="http://schemas.microsoft.com/office/drawing/2014/main" id="{40BAED1F-9182-45F2-884F-464BEE95F789}"/>
              </a:ext>
            </a:extLst>
          </p:cNvPr>
          <p:cNvSpPr>
            <a:spLocks noGrp="1"/>
          </p:cNvSpPr>
          <p:nvPr>
            <p:ph type="subTitle" sz="quarter" idx="1"/>
          </p:nvPr>
        </p:nvSpPr>
        <p:spPr/>
        <p:txBody>
          <a:bodyPr/>
          <a:lstStyle/>
          <a:p>
            <a:r>
              <a:rPr lang="en-US"/>
              <a:t>Introduction to JavaScript
</a:t>
            </a:r>
          </a:p>
        </p:txBody>
      </p:sp>
    </p:spTree>
    <p:extLst>
      <p:ext uri="{BB962C8B-B14F-4D97-AF65-F5344CB8AC3E}">
        <p14:creationId xmlns:p14="http://schemas.microsoft.com/office/powerpoint/2010/main" val="2409297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b56a324-bb46-47a2-8707-e94ac02a3d6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CA20-497F-4960-B192-D5B5378B875B}"/>
              </a:ext>
            </a:extLst>
          </p:cNvPr>
          <p:cNvSpPr>
            <a:spLocks noGrp="1"/>
          </p:cNvSpPr>
          <p:nvPr>
            <p:ph type="title"/>
          </p:nvPr>
        </p:nvSpPr>
        <p:spPr/>
        <p:txBody>
          <a:bodyPr/>
          <a:lstStyle/>
          <a:p>
            <a:r>
              <a:rPr lang="en-US"/>
              <a:t>Using Object Types</a:t>
            </a:r>
          </a:p>
        </p:txBody>
      </p:sp>
      <p:sp>
        <p:nvSpPr>
          <p:cNvPr id="4" name="Content Placeholder 2">
            <a:extLst>
              <a:ext uri="{FF2B5EF4-FFF2-40B4-BE49-F238E27FC236}">
                <a16:creationId xmlns:a16="http://schemas.microsoft.com/office/drawing/2014/main" id="{80BB91DF-25CE-403A-AC7B-D7886951B642}"/>
              </a:ext>
            </a:extLst>
          </p:cNvPr>
          <p:cNvSpPr txBox="1">
            <a:spLocks/>
          </p:cNvSpPr>
          <p:nvPr/>
        </p:nvSpPr>
        <p:spPr>
          <a:xfrm>
            <a:off x="423619" y="1109138"/>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JavaScript has a number of built-in object types:</a:t>
            </a:r>
          </a:p>
          <a:p>
            <a:pPr lvl="1"/>
            <a:r>
              <a:rPr lang="en-US" b="0" kern="0">
                <a:solidFill>
                  <a:srgbClr val="000000"/>
                </a:solidFill>
              </a:rPr>
              <a:t>String, Date, Array, RegExp</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JavaScript also provides singleton types providing useful functionality:</a:t>
            </a:r>
          </a:p>
          <a:p>
            <a:pPr lvl="1"/>
            <a:r>
              <a:rPr lang="en-US" b="0" kern="0">
                <a:solidFill>
                  <a:srgbClr val="000000"/>
                </a:solidFill>
              </a:rPr>
              <a:t>Math, Global</a:t>
            </a:r>
            <a:endParaRPr lang="en-US" b="0" kern="0" dirty="0">
              <a:solidFill>
                <a:srgbClr val="000000"/>
              </a:solidFill>
            </a:endParaRPr>
          </a:p>
        </p:txBody>
      </p:sp>
      <p:sp>
        <p:nvSpPr>
          <p:cNvPr id="5" name="TextBox 4">
            <a:extLst>
              <a:ext uri="{FF2B5EF4-FFF2-40B4-BE49-F238E27FC236}">
                <a16:creationId xmlns:a16="http://schemas.microsoft.com/office/drawing/2014/main" id="{1A2A1AAB-5171-4500-A97D-FDD923378006}"/>
              </a:ext>
            </a:extLst>
          </p:cNvPr>
          <p:cNvSpPr txBox="1"/>
          <p:nvPr/>
        </p:nvSpPr>
        <p:spPr>
          <a:xfrm>
            <a:off x="878043" y="3486010"/>
            <a:ext cx="6142941" cy="70788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let re = new RegExp("[dh]og");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if (re.test("dog")) {...}</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0EB33C1A-0765-46C4-92FC-8893F834542B}"/>
              </a:ext>
            </a:extLst>
          </p:cNvPr>
          <p:cNvSpPr txBox="1"/>
          <p:nvPr/>
        </p:nvSpPr>
        <p:spPr>
          <a:xfrm>
            <a:off x="878044" y="2198468"/>
            <a:ext cx="8022122"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let seasonsArray = ["Spring", "Summer", "Autumn", "Winter"];</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let autumnLocation = seasonsArray.indexOf("Autumn");</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38086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9a29e45-f32a-4581-ae60-991f35ba5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4A54-E21D-4A26-BFA5-B5FA969B9260}"/>
              </a:ext>
            </a:extLst>
          </p:cNvPr>
          <p:cNvSpPr>
            <a:spLocks noGrp="1"/>
          </p:cNvSpPr>
          <p:nvPr>
            <p:ph type="title"/>
          </p:nvPr>
        </p:nvSpPr>
        <p:spPr/>
        <p:txBody>
          <a:bodyPr/>
          <a:lstStyle/>
          <a:p>
            <a:r>
              <a:rPr lang="en-US"/>
              <a:t>Defining Arrays of Objects by Using JSON</a:t>
            </a:r>
          </a:p>
        </p:txBody>
      </p:sp>
      <p:sp>
        <p:nvSpPr>
          <p:cNvPr id="4" name="Content Placeholder 2">
            <a:extLst>
              <a:ext uri="{FF2B5EF4-FFF2-40B4-BE49-F238E27FC236}">
                <a16:creationId xmlns:a16="http://schemas.microsoft.com/office/drawing/2014/main" id="{8FFE1BA5-299E-44EE-B44D-5B588E6C2A1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JSON is a format for serializing objects: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JavaScript provides APIs for serializing and parsing JSON data</a:t>
            </a:r>
            <a:endParaRPr lang="en-US" b="0" kern="0" dirty="0">
              <a:solidFill>
                <a:srgbClr val="000000"/>
              </a:solidFill>
            </a:endParaRPr>
          </a:p>
        </p:txBody>
      </p:sp>
      <p:sp>
        <p:nvSpPr>
          <p:cNvPr id="5" name="TextBox 4">
            <a:extLst>
              <a:ext uri="{FF2B5EF4-FFF2-40B4-BE49-F238E27FC236}">
                <a16:creationId xmlns:a16="http://schemas.microsoft.com/office/drawing/2014/main" id="{055303F6-9ECB-4DEE-93CD-28D9BD34D1B9}"/>
              </a:ext>
            </a:extLst>
          </p:cNvPr>
          <p:cNvSpPr txBox="1"/>
          <p:nvPr/>
        </p:nvSpPr>
        <p:spPr>
          <a:xfrm>
            <a:off x="636789" y="1702892"/>
            <a:ext cx="6142941" cy="2862322"/>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let attendees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"name": “Eric Gruber",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"currentTrack": "1"</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"name": “Martin Weber",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"currentTrack": “2"</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endParaRPr>
          </a:p>
        </p:txBody>
      </p:sp>
    </p:spTree>
    <p:extLst>
      <p:ext uri="{BB962C8B-B14F-4D97-AF65-F5344CB8AC3E}">
        <p14:creationId xmlns:p14="http://schemas.microsoft.com/office/powerpoint/2010/main" val="314596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e2b257b-a476-466d-a40b-7d6fa2e755f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567D-F476-4440-8371-0E6A7F1373C3}"/>
              </a:ext>
            </a:extLst>
          </p:cNvPr>
          <p:cNvSpPr>
            <a:spLocks noGrp="1"/>
          </p:cNvSpPr>
          <p:nvPr>
            <p:ph type="title"/>
          </p:nvPr>
        </p:nvSpPr>
        <p:spPr/>
        <p:txBody>
          <a:bodyPr/>
          <a:lstStyle/>
          <a:p>
            <a:r>
              <a:rPr lang="en-US"/>
              <a:t>Demonstration: Creating a Simple JavaScript File that Defines Variables, Array and Functions.</a:t>
            </a:r>
          </a:p>
        </p:txBody>
      </p:sp>
      <p:sp>
        <p:nvSpPr>
          <p:cNvPr id="4" name="Content Placeholder 2">
            <a:extLst>
              <a:ext uri="{FF2B5EF4-FFF2-40B4-BE49-F238E27FC236}">
                <a16:creationId xmlns:a16="http://schemas.microsoft.com/office/drawing/2014/main" id="{04F356C2-14A2-4A1B-86B5-D0F92324A1F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r>
              <a:rPr lang="en-US" b="0" kern="0" dirty="0">
                <a:solidFill>
                  <a:srgbClr val="000000"/>
                </a:solidFill>
              </a:rPr>
              <a:t>Create a JavaScript file	</a:t>
            </a:r>
          </a:p>
          <a:p>
            <a:r>
              <a:rPr lang="en-US" b="0" kern="0" dirty="0">
                <a:solidFill>
                  <a:srgbClr val="000000"/>
                </a:solidFill>
              </a:rPr>
              <a:t>Attach it into an HTML file	</a:t>
            </a:r>
          </a:p>
          <a:p>
            <a:r>
              <a:rPr lang="en-US" b="0" kern="0" dirty="0">
                <a:solidFill>
                  <a:srgbClr val="000000"/>
                </a:solidFill>
              </a:rPr>
              <a:t>Define variables and arrays</a:t>
            </a:r>
          </a:p>
          <a:p>
            <a:r>
              <a:rPr lang="en-US" b="0" kern="0" dirty="0">
                <a:solidFill>
                  <a:srgbClr val="000000"/>
                </a:solidFill>
              </a:rPr>
              <a:t>Create reusable code block with functions.</a:t>
            </a:r>
          </a:p>
          <a:p>
            <a:r>
              <a:rPr lang="en-US" b="0" kern="0" dirty="0">
                <a:solidFill>
                  <a:srgbClr val="000000"/>
                </a:solidFill>
              </a:rPr>
              <a:t>Use the browser console</a:t>
            </a:r>
          </a:p>
          <a:p>
            <a:pPr lvl="0"/>
            <a:endParaRPr lang="en-US" b="0" kern="0" dirty="0">
              <a:solidFill>
                <a:srgbClr val="000000"/>
              </a:solidFill>
            </a:endParaRPr>
          </a:p>
        </p:txBody>
      </p:sp>
    </p:spTree>
    <p:extLst>
      <p:ext uri="{BB962C8B-B14F-4D97-AF65-F5344CB8AC3E}">
        <p14:creationId xmlns:p14="http://schemas.microsoft.com/office/powerpoint/2010/main" val="387323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3daa238-7162-4980-9ed0-86809fc7da8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B6B1-FA4E-44B5-872C-31E01AC02455}"/>
              </a:ext>
            </a:extLst>
          </p:cNvPr>
          <p:cNvSpPr>
            <a:spLocks noGrp="1"/>
          </p:cNvSpPr>
          <p:nvPr>
            <p:ph type="title"/>
          </p:nvPr>
        </p:nvSpPr>
        <p:spPr>
          <a:xfrm>
            <a:off x="460374" y="-2"/>
            <a:ext cx="8683625" cy="740664"/>
          </a:xfrm>
        </p:spPr>
        <p:txBody>
          <a:bodyPr/>
          <a:lstStyle/>
          <a:p>
            <a:r>
              <a:rPr lang="en-US" dirty="0"/>
              <a:t>Lesson 2: Introduction to the Document Object Model</a:t>
            </a:r>
          </a:p>
        </p:txBody>
      </p:sp>
      <p:sp>
        <p:nvSpPr>
          <p:cNvPr id="3" name="Text Placeholder 2">
            <a:extLst>
              <a:ext uri="{FF2B5EF4-FFF2-40B4-BE49-F238E27FC236}">
                <a16:creationId xmlns:a16="http://schemas.microsoft.com/office/drawing/2014/main" id="{553D7CAC-14EE-4E23-AED0-B51885DEB6E8}"/>
              </a:ext>
            </a:extLst>
          </p:cNvPr>
          <p:cNvSpPr>
            <a:spLocks noGrp="1"/>
          </p:cNvSpPr>
          <p:nvPr>
            <p:ph type="body" idx="1"/>
          </p:nvPr>
        </p:nvSpPr>
        <p:spPr/>
        <p:txBody>
          <a:bodyPr/>
          <a:lstStyle/>
          <a:p>
            <a:r>
              <a:rPr lang="en-US"/>
              <a:t>The Document Object Model
Finding Elements in the DOM
Querying the DOM for Elements
Adding, Removing, and Manipulating Objects in the DOM
Handling Events in the DOM
Demonstration: Manipulating the DOM with JavaScript</a:t>
            </a:r>
          </a:p>
        </p:txBody>
      </p:sp>
    </p:spTree>
    <p:extLst>
      <p:ext uri="{BB962C8B-B14F-4D97-AF65-F5344CB8AC3E}">
        <p14:creationId xmlns:p14="http://schemas.microsoft.com/office/powerpoint/2010/main" val="113365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3687a30-ac99-4e05-b103-fb9d0f540f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4D8B-BFC8-42CB-8953-060512A527C4}"/>
              </a:ext>
            </a:extLst>
          </p:cNvPr>
          <p:cNvSpPr>
            <a:spLocks noGrp="1"/>
          </p:cNvSpPr>
          <p:nvPr>
            <p:ph type="title"/>
          </p:nvPr>
        </p:nvSpPr>
        <p:spPr/>
        <p:txBody>
          <a:bodyPr/>
          <a:lstStyle/>
          <a:p>
            <a:r>
              <a:rPr lang="en-US"/>
              <a:t>The Document Object Model</a:t>
            </a:r>
          </a:p>
        </p:txBody>
      </p:sp>
      <p:sp>
        <p:nvSpPr>
          <p:cNvPr id="4" name="Content Placeholder 2">
            <a:extLst>
              <a:ext uri="{FF2B5EF4-FFF2-40B4-BE49-F238E27FC236}">
                <a16:creationId xmlns:a16="http://schemas.microsoft.com/office/drawing/2014/main" id="{CA5AFFA8-FD2F-4033-8F55-D9F2FA5D976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DOM provides a programmatic API for controlling a browser and accessing the contents of a web page:</a:t>
            </a:r>
          </a:p>
          <a:p>
            <a:pPr marL="0" lvl="0" indent="0">
              <a:buNone/>
            </a:pPr>
            <a:endParaRPr lang="en-US" b="0" kern="0" dirty="0">
              <a:solidFill>
                <a:srgbClr val="000000"/>
              </a:solidFill>
            </a:endParaRPr>
          </a:p>
          <a:p>
            <a:r>
              <a:rPr lang="en-US" b="0" kern="0" dirty="0">
                <a:solidFill>
                  <a:srgbClr val="000000"/>
                </a:solidFill>
              </a:rPr>
              <a:t>Finding and setting the values of elements on a page</a:t>
            </a:r>
          </a:p>
          <a:p>
            <a:r>
              <a:rPr lang="en-US" b="0" kern="0" dirty="0">
                <a:solidFill>
                  <a:srgbClr val="000000"/>
                </a:solidFill>
              </a:rPr>
              <a:t>Handling events for controls on a page</a:t>
            </a:r>
          </a:p>
          <a:p>
            <a:r>
              <a:rPr lang="en-US" b="0" kern="0" dirty="0">
                <a:solidFill>
                  <a:srgbClr val="000000"/>
                </a:solidFill>
              </a:rPr>
              <a:t>Modifying the styles associated with elements</a:t>
            </a:r>
          </a:p>
          <a:p>
            <a:r>
              <a:rPr lang="en-US" b="0" kern="0" dirty="0">
                <a:solidFill>
                  <a:srgbClr val="000000"/>
                </a:solidFill>
              </a:rPr>
              <a:t>Serializing and deserializing a page as an XML document</a:t>
            </a:r>
          </a:p>
          <a:p>
            <a:r>
              <a:rPr lang="en-US" b="0" kern="0" dirty="0">
                <a:solidFill>
                  <a:srgbClr val="000000"/>
                </a:solidFill>
              </a:rPr>
              <a:t>Validating and updating web pages</a:t>
            </a:r>
          </a:p>
        </p:txBody>
      </p:sp>
    </p:spTree>
    <p:extLst>
      <p:ext uri="{BB962C8B-B14F-4D97-AF65-F5344CB8AC3E}">
        <p14:creationId xmlns:p14="http://schemas.microsoft.com/office/powerpoint/2010/main" val="409373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c76bc4c-972a-4474-b7d0-aefd95bce99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22DE-A755-495D-82D1-8CCE5160E735}"/>
              </a:ext>
            </a:extLst>
          </p:cNvPr>
          <p:cNvSpPr>
            <a:spLocks noGrp="1"/>
          </p:cNvSpPr>
          <p:nvPr>
            <p:ph type="title"/>
          </p:nvPr>
        </p:nvSpPr>
        <p:spPr/>
        <p:txBody>
          <a:bodyPr/>
          <a:lstStyle/>
          <a:p>
            <a:r>
              <a:rPr lang="en-US"/>
              <a:t>Finding Elements in the DOM</a:t>
            </a:r>
          </a:p>
        </p:txBody>
      </p:sp>
      <p:sp>
        <p:nvSpPr>
          <p:cNvPr id="4" name="Content Placeholder 2">
            <a:extLst>
              <a:ext uri="{FF2B5EF4-FFF2-40B4-BE49-F238E27FC236}">
                <a16:creationId xmlns:a16="http://schemas.microsoft.com/office/drawing/2014/main" id="{84701F0B-4D46-48A6-B382-FB661D4DC1D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Given the following form:</a:t>
            </a:r>
          </a:p>
          <a:p>
            <a:pPr lvl="0"/>
            <a:endParaRPr lang="en-US" b="0" kern="0">
              <a:solidFill>
                <a:srgbClr val="000000"/>
              </a:solidFill>
            </a:endParaRPr>
          </a:p>
          <a:p>
            <a:pPr lvl="0"/>
            <a:endParaRPr lang="en-US" b="0" kern="0">
              <a:solidFill>
                <a:srgbClr val="000000"/>
              </a:solidFill>
            </a:endParaRPr>
          </a:p>
          <a:p>
            <a:pPr lvl="1"/>
            <a:r>
              <a:rPr lang="en-US" b="0" kern="0">
                <a:solidFill>
                  <a:srgbClr val="000000"/>
                </a:solidFill>
              </a:rPr>
              <a:t>You can reference the form by using:</a:t>
            </a:r>
          </a:p>
          <a:p>
            <a:pPr lvl="1"/>
            <a:endParaRPr lang="en-US" b="0" kern="0">
              <a:solidFill>
                <a:srgbClr val="000000"/>
              </a:solidFill>
            </a:endParaRPr>
          </a:p>
          <a:p>
            <a:pPr marL="288925" lvl="1" indent="0">
              <a:buNone/>
            </a:pPr>
            <a:endParaRPr lang="en-US" b="0" kern="0">
              <a:solidFill>
                <a:srgbClr val="000000"/>
              </a:solidFill>
            </a:endParaRPr>
          </a:p>
          <a:p>
            <a:pPr lvl="1"/>
            <a:endParaRPr lang="en-US" b="0" kern="0">
              <a:solidFill>
                <a:srgbClr val="000000"/>
              </a:solidFill>
            </a:endParaRPr>
          </a:p>
          <a:p>
            <a:pPr lvl="1"/>
            <a:r>
              <a:rPr lang="en-US" b="0" kern="0">
                <a:solidFill>
                  <a:srgbClr val="000000"/>
                </a:solidFill>
              </a:rPr>
              <a:t>You can reference the </a:t>
            </a:r>
            <a:r>
              <a:rPr lang="en-US" kern="0">
                <a:solidFill>
                  <a:srgbClr val="000000"/>
                </a:solidFill>
              </a:rPr>
              <a:t>nameBox</a:t>
            </a:r>
            <a:r>
              <a:rPr lang="en-US" b="0" kern="0">
                <a:solidFill>
                  <a:srgbClr val="000000"/>
                </a:solidFill>
              </a:rPr>
              <a:t> text box by using:</a:t>
            </a:r>
            <a:endParaRPr lang="en-US" b="0" kern="0" dirty="0">
              <a:solidFill>
                <a:srgbClr val="000000"/>
              </a:solidFill>
            </a:endParaRPr>
          </a:p>
        </p:txBody>
      </p:sp>
      <p:sp>
        <p:nvSpPr>
          <p:cNvPr id="5" name="TextBox 4">
            <a:extLst>
              <a:ext uri="{FF2B5EF4-FFF2-40B4-BE49-F238E27FC236}">
                <a16:creationId xmlns:a16="http://schemas.microsoft.com/office/drawing/2014/main" id="{1A3E12D9-709C-422E-9451-65F0AE83305A}"/>
              </a:ext>
            </a:extLst>
          </p:cNvPr>
          <p:cNvSpPr txBox="1"/>
          <p:nvPr/>
        </p:nvSpPr>
        <p:spPr>
          <a:xfrm>
            <a:off x="636789" y="1566707"/>
            <a:ext cx="7364211" cy="923330"/>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&lt;form name="contactForm"&gt;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&lt;input type="text" name="nameBox"  </a:t>
            </a:r>
            <a:r>
              <a:rPr lang="en-GB">
                <a:solidFill>
                  <a:srgbClr val="000000"/>
                </a:solidFill>
              </a:rPr>
              <a:t> </a:t>
            </a:r>
            <a:r>
              <a:rPr lang="en-US" b="0">
                <a:solidFill>
                  <a:srgbClr val="000000"/>
                </a:solidFill>
              </a:rPr>
              <a:t>id="nameBoxId" </a:t>
            </a:r>
            <a:r>
              <a:rPr lang="en-US" b="0">
                <a:solidFill>
                  <a:srgbClr val="000000"/>
                </a:solidFill>
                <a:latin typeface="Lucida Sans Unicode" pitchFamily="34" charset="0"/>
                <a:cs typeface="Lucida Sans Unicode" pitchFamily="34" charset="0"/>
              </a:rPr>
              <a:t>/&gt;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&lt;/form&gt;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8A32ECB1-47CA-4A86-8469-D38238442C4E}"/>
              </a:ext>
            </a:extLst>
          </p:cNvPr>
          <p:cNvSpPr txBox="1"/>
          <p:nvPr/>
        </p:nvSpPr>
        <p:spPr>
          <a:xfrm>
            <a:off x="636789" y="2971800"/>
            <a:ext cx="7364211" cy="1200329"/>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document.forms[0]   // forms is a zero-based array</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document.forms["contactForm"]</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document.forms.contactForm</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document.contactForm</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D4D34364-1C82-4DC1-8612-AA787D13715F}"/>
              </a:ext>
            </a:extLst>
          </p:cNvPr>
          <p:cNvSpPr txBox="1"/>
          <p:nvPr/>
        </p:nvSpPr>
        <p:spPr>
          <a:xfrm>
            <a:off x="636788" y="4724400"/>
            <a:ext cx="7364212" cy="1477328"/>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document.forms.contactForm.elements[0]</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document.forms.contactForm.elements["nameBox"]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document.forms.contactForm.nameBox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document.contactForm.nameBox</a:t>
            </a:r>
          </a:p>
          <a:p>
            <a:pPr lvl="0"/>
            <a:r>
              <a:rPr lang="en-US" b="0">
                <a:solidFill>
                  <a:srgbClr val="000000"/>
                </a:solidFill>
                <a:latin typeface="Lucida Sans Unicode" pitchFamily="34" charset="0"/>
                <a:cs typeface="Lucida Sans Unicode" pitchFamily="34" charset="0"/>
              </a:rPr>
              <a:t>document.getElementById("nameBoxId")</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92897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2fbe362-8134-414d-a367-4a0ccffd396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6AC0-7385-400F-BED8-1413B34D1724}"/>
              </a:ext>
            </a:extLst>
          </p:cNvPr>
          <p:cNvSpPr>
            <a:spLocks noGrp="1"/>
          </p:cNvSpPr>
          <p:nvPr>
            <p:ph type="title"/>
          </p:nvPr>
        </p:nvSpPr>
        <p:spPr/>
        <p:txBody>
          <a:bodyPr/>
          <a:lstStyle/>
          <a:p>
            <a:r>
              <a:rPr lang="en-US"/>
              <a:t>Querying the DOM for Elements</a:t>
            </a:r>
          </a:p>
        </p:txBody>
      </p:sp>
      <p:sp>
        <p:nvSpPr>
          <p:cNvPr id="4" name="Content Placeholder 2">
            <a:extLst>
              <a:ext uri="{FF2B5EF4-FFF2-40B4-BE49-F238E27FC236}">
                <a16:creationId xmlns:a16="http://schemas.microsoft.com/office/drawing/2014/main" id="{4DB2BC8D-1D84-42F1-98C5-C0466367136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Given the following form:</a:t>
            </a:r>
          </a:p>
          <a:p>
            <a:pPr lvl="0"/>
            <a:endParaRPr lang="en-US" b="0" kern="0" dirty="0">
              <a:solidFill>
                <a:srgbClr val="000000"/>
              </a:solidFill>
            </a:endParaRPr>
          </a:p>
          <a:p>
            <a:pPr marL="0" lvl="0" indent="0">
              <a:buNone/>
            </a:pPr>
            <a:br>
              <a:rPr lang="en-US" b="0" kern="0" dirty="0">
                <a:solidFill>
                  <a:srgbClr val="000000"/>
                </a:solidFill>
              </a:rPr>
            </a:br>
            <a:endParaRPr lang="en-US" b="0" kern="0" dirty="0">
              <a:solidFill>
                <a:srgbClr val="000000"/>
              </a:solidFill>
            </a:endParaRPr>
          </a:p>
          <a:p>
            <a:pPr marL="288925" lvl="1" indent="0">
              <a:buNone/>
            </a:pPr>
            <a:endParaRPr lang="en-US" b="0" kern="0" dirty="0">
              <a:solidFill>
                <a:srgbClr val="000000"/>
              </a:solidFill>
            </a:endParaRPr>
          </a:p>
          <a:p>
            <a:r>
              <a:rPr lang="en-US" sz="2400" b="0" kern="0" dirty="0">
                <a:solidFill>
                  <a:srgbClr val="000000"/>
                </a:solidFill>
              </a:rPr>
              <a:t>You can reference the email field by using</a:t>
            </a: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r>
              <a:rPr lang="en-US" sz="2400" b="0" kern="0" dirty="0">
                <a:solidFill>
                  <a:srgbClr val="000000"/>
                </a:solidFill>
              </a:rPr>
              <a:t>You can reference all the input elements with “valid” class attribu</a:t>
            </a:r>
            <a:r>
              <a:rPr lang="en-US" b="0" kern="0" dirty="0">
                <a:solidFill>
                  <a:srgbClr val="000000"/>
                </a:solidFill>
              </a:rPr>
              <a:t>te</a:t>
            </a:r>
          </a:p>
        </p:txBody>
      </p:sp>
      <p:sp>
        <p:nvSpPr>
          <p:cNvPr id="5" name="TextBox 4">
            <a:extLst>
              <a:ext uri="{FF2B5EF4-FFF2-40B4-BE49-F238E27FC236}">
                <a16:creationId xmlns:a16="http://schemas.microsoft.com/office/drawing/2014/main" id="{9EE64FCF-CC00-4EFE-BE11-FA6502492F24}"/>
              </a:ext>
            </a:extLst>
          </p:cNvPr>
          <p:cNvSpPr txBox="1"/>
          <p:nvPr/>
        </p:nvSpPr>
        <p:spPr>
          <a:xfrm>
            <a:off x="566056" y="1547252"/>
            <a:ext cx="7364211" cy="1477328"/>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&lt;form name="contactForm"&gt;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&lt;input type="text“ class="valid" name="nameBox" /&gt;</a:t>
            </a:r>
          </a:p>
          <a:p>
            <a:pPr lvl="0"/>
            <a:r>
              <a:rPr lang="en-US" b="0">
                <a:solidFill>
                  <a:srgbClr val="000000"/>
                </a:solidFill>
                <a:latin typeface="Lucida Sans Unicode" pitchFamily="34" charset="0"/>
                <a:cs typeface="Lucida Sans Unicode" pitchFamily="34" charset="0"/>
              </a:rPr>
              <a:t>   &lt;input type="email" name="emailBox"  /&gt;</a:t>
            </a:r>
          </a:p>
          <a:p>
            <a:pPr lvl="0"/>
            <a:r>
              <a:rPr lang="en-US" b="0">
                <a:solidFill>
                  <a:srgbClr val="000000"/>
                </a:solidFill>
                <a:latin typeface="Lucida Sans Unicode" pitchFamily="34" charset="0"/>
                <a:cs typeface="Lucida Sans Unicode" pitchFamily="34" charset="0"/>
              </a:rPr>
              <a:t>   &lt;input type="number" class="valid" name="numberBox"  /&gt;</a:t>
            </a:r>
          </a:p>
          <a:p>
            <a:pPr lvl="0"/>
            <a:r>
              <a:rPr lang="en-US" b="0">
                <a:solidFill>
                  <a:srgbClr val="000000"/>
                </a:solidFill>
                <a:latin typeface="Lucida Sans Unicode" pitchFamily="34" charset="0"/>
                <a:cs typeface="Lucida Sans Unicode" pitchFamily="34" charset="0"/>
              </a:rPr>
              <a:t>&lt;/form&gt;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B8ECE4AC-4722-43AC-ABD1-BE6531E3D660}"/>
              </a:ext>
            </a:extLst>
          </p:cNvPr>
          <p:cNvSpPr txBox="1"/>
          <p:nvPr/>
        </p:nvSpPr>
        <p:spPr>
          <a:xfrm>
            <a:off x="566055" y="3874403"/>
            <a:ext cx="7364211"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let emailInput = document.querySelector(</a:t>
            </a:r>
            <a:r>
              <a:rPr lang="en-US" b="0">
                <a:solidFill>
                  <a:srgbClr val="000000"/>
                </a:solidFill>
                <a:latin typeface="Lucida Sans Unicode" pitchFamily="34" charset="0"/>
                <a:cs typeface="Lucida Sans Unicode" pitchFamily="34" charset="0"/>
              </a:rPr>
              <a:t>"input[type=email]“);</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8445ACC3-5F56-4623-AE03-52D3385678A4}"/>
              </a:ext>
            </a:extLst>
          </p:cNvPr>
          <p:cNvSpPr txBox="1"/>
          <p:nvPr/>
        </p:nvSpPr>
        <p:spPr>
          <a:xfrm>
            <a:off x="566054" y="5652119"/>
            <a:ext cx="7364211"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Unicode" pitchFamily="34" charset="0"/>
                <a:cs typeface="Lucida Sans Unicode" pitchFamily="34" charset="0"/>
              </a:rPr>
              <a:t>let validInputs = document.querySelectorAll(</a:t>
            </a:r>
            <a:r>
              <a:rPr lang="en-US" b="0">
                <a:solidFill>
                  <a:srgbClr val="000000"/>
                </a:solidFill>
                <a:latin typeface="Lucida Sans Unicode" pitchFamily="34" charset="0"/>
                <a:cs typeface="Lucida Sans Unicode" pitchFamily="34" charset="0"/>
              </a:rPr>
              <a:t>"input.valid“);</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09510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db127bf-56b6-4a85-8b54-8460ff0c39c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5E6B-B5D1-4A85-820A-1D66BF21A456}"/>
              </a:ext>
            </a:extLst>
          </p:cNvPr>
          <p:cNvSpPr>
            <a:spLocks noGrp="1"/>
          </p:cNvSpPr>
          <p:nvPr>
            <p:ph type="title"/>
          </p:nvPr>
        </p:nvSpPr>
        <p:spPr/>
        <p:txBody>
          <a:bodyPr/>
          <a:lstStyle/>
          <a:p>
            <a:r>
              <a:rPr lang="en-US"/>
              <a:t>Adding, Removing, and Manipulating Objects in the DOM</a:t>
            </a:r>
          </a:p>
        </p:txBody>
      </p:sp>
      <p:sp>
        <p:nvSpPr>
          <p:cNvPr id="4" name="Content Placeholder 2">
            <a:extLst>
              <a:ext uri="{FF2B5EF4-FFF2-40B4-BE49-F238E27FC236}">
                <a16:creationId xmlns:a16="http://schemas.microsoft.com/office/drawing/2014/main" id="{C89C9600-1AAD-41BF-A9BB-48A2FE1BC4B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To modify an element on a page:</a:t>
            </a:r>
          </a:p>
          <a:p>
            <a:pPr marL="514350" lvl="0" indent="-514350">
              <a:buFont typeface="+mj-lt"/>
              <a:buAutoNum type="arabicPeriod"/>
            </a:pPr>
            <a:r>
              <a:rPr lang="en-US" b="0" kern="0">
                <a:solidFill>
                  <a:srgbClr val="000000"/>
                </a:solidFill>
              </a:rPr>
              <a:t>Create a new object containing the new data.</a:t>
            </a:r>
          </a:p>
          <a:p>
            <a:pPr marL="514350" lvl="0" indent="-514350">
              <a:buFont typeface="+mj-lt"/>
              <a:buAutoNum type="arabicPeriod"/>
            </a:pPr>
            <a:r>
              <a:rPr lang="en-US" b="0" kern="0">
                <a:solidFill>
                  <a:srgbClr val="000000"/>
                </a:solidFill>
              </a:rPr>
              <a:t>Find the parent element that should contain the new data.</a:t>
            </a:r>
          </a:p>
          <a:p>
            <a:pPr marL="514350" lvl="0" indent="-514350">
              <a:buFont typeface="+mj-lt"/>
              <a:buAutoNum type="arabicPeriod"/>
            </a:pPr>
            <a:r>
              <a:rPr lang="en-US" b="0" kern="0">
                <a:solidFill>
                  <a:srgbClr val="000000"/>
                </a:solidFill>
              </a:rPr>
              <a:t>Append, insert, or replace the data in the element with the new data.</a:t>
            </a:r>
          </a:p>
          <a:p>
            <a:pPr marL="0" lvl="0" indent="0">
              <a:buNone/>
            </a:pPr>
            <a:endParaRPr lang="en-US" b="0" kern="0">
              <a:solidFill>
                <a:srgbClr val="000000"/>
              </a:solidFill>
            </a:endParaRPr>
          </a:p>
          <a:p>
            <a:pPr marL="0" lvl="0" indent="0">
              <a:buNone/>
            </a:pPr>
            <a:r>
              <a:rPr lang="en-US" b="0" kern="0">
                <a:solidFill>
                  <a:srgbClr val="000000"/>
                </a:solidFill>
              </a:rPr>
              <a:t>To remove an element or attribute:</a:t>
            </a:r>
          </a:p>
          <a:p>
            <a:pPr marL="461962" lvl="0" indent="-457200">
              <a:buFont typeface="+mj-lt"/>
              <a:buAutoNum type="arabicPeriod"/>
            </a:pPr>
            <a:r>
              <a:rPr lang="en-US" b="0" kern="0">
                <a:solidFill>
                  <a:srgbClr val="000000"/>
                </a:solidFill>
              </a:rPr>
              <a:t>Find the parent element.</a:t>
            </a:r>
          </a:p>
          <a:p>
            <a:pPr marL="461962" lvl="0" indent="-457200">
              <a:buFont typeface="+mj-lt"/>
              <a:buAutoNum type="arabicPeriod"/>
            </a:pPr>
            <a:r>
              <a:rPr lang="en-US" b="0" kern="0">
                <a:solidFill>
                  <a:srgbClr val="000000"/>
                </a:solidFill>
              </a:rPr>
              <a:t>Use </a:t>
            </a:r>
            <a:r>
              <a:rPr lang="en-US" kern="0">
                <a:solidFill>
                  <a:srgbClr val="000000"/>
                </a:solidFill>
              </a:rPr>
              <a:t>removeChild</a:t>
            </a:r>
            <a:r>
              <a:rPr lang="en-US" b="0" kern="0">
                <a:solidFill>
                  <a:srgbClr val="000000"/>
                </a:solidFill>
              </a:rPr>
              <a:t> or </a:t>
            </a:r>
            <a:r>
              <a:rPr lang="en-US" kern="0">
                <a:solidFill>
                  <a:srgbClr val="000000"/>
                </a:solidFill>
              </a:rPr>
              <a:t>removeAttribute</a:t>
            </a:r>
            <a:r>
              <a:rPr lang="en-US" b="0" kern="0">
                <a:solidFill>
                  <a:srgbClr val="000000"/>
                </a:solidFill>
              </a:rPr>
              <a:t> to remove the data.</a:t>
            </a:r>
            <a:endParaRPr lang="en-US" b="0" kern="0" dirty="0">
              <a:solidFill>
                <a:srgbClr val="000000"/>
              </a:solidFill>
            </a:endParaRPr>
          </a:p>
        </p:txBody>
      </p:sp>
    </p:spTree>
    <p:extLst>
      <p:ext uri="{BB962C8B-B14F-4D97-AF65-F5344CB8AC3E}">
        <p14:creationId xmlns:p14="http://schemas.microsoft.com/office/powerpoint/2010/main" val="149078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c6d2fae-d548-444a-b67d-96e77f44baf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F489-6CF7-4761-B664-8F825A0C60FC}"/>
              </a:ext>
            </a:extLst>
          </p:cNvPr>
          <p:cNvSpPr>
            <a:spLocks noGrp="1"/>
          </p:cNvSpPr>
          <p:nvPr>
            <p:ph type="title"/>
          </p:nvPr>
        </p:nvSpPr>
        <p:spPr/>
        <p:txBody>
          <a:bodyPr/>
          <a:lstStyle/>
          <a:p>
            <a:r>
              <a:rPr lang="en-US"/>
              <a:t>Handling Events in the DOM</a:t>
            </a:r>
          </a:p>
        </p:txBody>
      </p:sp>
      <p:sp>
        <p:nvSpPr>
          <p:cNvPr id="4" name="Content Placeholder 2">
            <a:extLst>
              <a:ext uri="{FF2B5EF4-FFF2-40B4-BE49-F238E27FC236}">
                <a16:creationId xmlns:a16="http://schemas.microsoft.com/office/drawing/2014/main" id="{E5D2B1F6-766C-4075-A0D3-443AEE8A9C6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The DOM defines events that can be triggered by the browser or by the user</a:t>
            </a:r>
          </a:p>
          <a:p>
            <a:pPr lvl="0"/>
            <a:r>
              <a:rPr lang="en-US" sz="2400" b="0" kern="0">
                <a:solidFill>
                  <a:srgbClr val="000000"/>
                </a:solidFill>
              </a:rPr>
              <a:t>Many HTML elements define callbacks that run when an event occurs:</a:t>
            </a:r>
          </a:p>
          <a:p>
            <a:pPr lvl="0"/>
            <a:endParaRPr lang="en-US" sz="2400" b="0" kern="0">
              <a:solidFill>
                <a:srgbClr val="000000"/>
              </a:solidFill>
            </a:endParaRPr>
          </a:p>
          <a:p>
            <a:pPr lvl="0"/>
            <a:endParaRPr lang="en-US" sz="2400" b="0" kern="0">
              <a:solidFill>
                <a:srgbClr val="000000"/>
              </a:solidFill>
            </a:endParaRPr>
          </a:p>
          <a:p>
            <a:pPr lvl="0"/>
            <a:r>
              <a:rPr lang="en-US" sz="2400" b="0" kern="0">
                <a:solidFill>
                  <a:srgbClr val="000000"/>
                </a:solidFill>
              </a:rPr>
              <a:t>You can also define event listeners that run when an event fires:</a:t>
            </a:r>
          </a:p>
          <a:p>
            <a:pPr lvl="1"/>
            <a:r>
              <a:rPr lang="en-US" sz="2000" b="0" kern="0">
                <a:solidFill>
                  <a:srgbClr val="000000"/>
                </a:solidFill>
              </a:rPr>
              <a:t>This is useful if the same event needs to trigger multiple actions</a:t>
            </a:r>
          </a:p>
          <a:p>
            <a:pPr marL="0" lvl="0" indent="0">
              <a:buNone/>
            </a:pPr>
            <a:endParaRPr lang="en-US" sz="2400" b="0" kern="0">
              <a:solidFill>
                <a:srgbClr val="000000"/>
              </a:solidFill>
            </a:endParaRPr>
          </a:p>
          <a:p>
            <a:pPr marL="0" lvl="0" indent="0">
              <a:buNone/>
            </a:pPr>
            <a:endParaRPr lang="en-US" sz="2400" b="0" kern="0">
              <a:solidFill>
                <a:srgbClr val="000000"/>
              </a:solidFill>
            </a:endParaRPr>
          </a:p>
          <a:p>
            <a:pPr lvl="0"/>
            <a:r>
              <a:rPr lang="en-US" sz="2400" b="0" kern="0">
                <a:solidFill>
                  <a:srgbClr val="000000"/>
                </a:solidFill>
              </a:rPr>
              <a:t>To remove an event listener:</a:t>
            </a:r>
            <a:endParaRPr lang="en-US" sz="2400" b="0" kern="0" dirty="0">
              <a:solidFill>
                <a:srgbClr val="000000"/>
              </a:solidFill>
            </a:endParaRPr>
          </a:p>
        </p:txBody>
      </p:sp>
      <p:sp>
        <p:nvSpPr>
          <p:cNvPr id="5" name="TextBox 4">
            <a:extLst>
              <a:ext uri="{FF2B5EF4-FFF2-40B4-BE49-F238E27FC236}">
                <a16:creationId xmlns:a16="http://schemas.microsoft.com/office/drawing/2014/main" id="{2882BA66-5A78-415B-A3E2-1087D58875A0}"/>
              </a:ext>
            </a:extLst>
          </p:cNvPr>
          <p:cNvSpPr txBox="1"/>
          <p:nvPr/>
        </p:nvSpPr>
        <p:spPr>
          <a:xfrm>
            <a:off x="636789" y="4693719"/>
            <a:ext cx="7814037" cy="646331"/>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helpIcon.addEventListener("mouseover",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function() { window.alert('Some help text'); }, false);</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564A3636-274B-45A4-85D3-B567EB78082F}"/>
              </a:ext>
            </a:extLst>
          </p:cNvPr>
          <p:cNvSpPr txBox="1"/>
          <p:nvPr/>
        </p:nvSpPr>
        <p:spPr>
          <a:xfrm>
            <a:off x="636789" y="6036884"/>
            <a:ext cx="7814037" cy="369332"/>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helpIcon.removeEventListener("mouseover", ShowHelpText, false);</a:t>
            </a:r>
            <a:endParaRPr lang="en-GB"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BF10CF72-A1FD-4E5F-B582-6DA55EC2E164}"/>
              </a:ext>
            </a:extLst>
          </p:cNvPr>
          <p:cNvSpPr txBox="1"/>
          <p:nvPr/>
        </p:nvSpPr>
        <p:spPr>
          <a:xfrm>
            <a:off x="636789" y="2602050"/>
            <a:ext cx="7814037" cy="923330"/>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let helpIcon = document.getElementById("helpIcon");</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document.images.helpIcon.onmouseover = </a:t>
            </a:r>
          </a:p>
          <a:p>
            <a:pPr lvl="0"/>
            <a:r>
              <a:rPr lang="en-US" b="0">
                <a:solidFill>
                  <a:srgbClr val="000000"/>
                </a:solidFill>
                <a:latin typeface="Lucida Sans Unicode" pitchFamily="34" charset="0"/>
                <a:cs typeface="Lucida Sans Unicode" pitchFamily="34" charset="0"/>
              </a:rPr>
              <a:t>  function() { window.alert('Some help text'); };</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61671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6eebf6c-95cd-4a97-ae52-68b14584e00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FC0B-EF70-4925-AB26-B9F97DC0220D}"/>
              </a:ext>
            </a:extLst>
          </p:cNvPr>
          <p:cNvSpPr>
            <a:spLocks noGrp="1"/>
          </p:cNvSpPr>
          <p:nvPr>
            <p:ph type="title"/>
          </p:nvPr>
        </p:nvSpPr>
        <p:spPr>
          <a:xfrm>
            <a:off x="460375" y="-2"/>
            <a:ext cx="8863734" cy="740664"/>
          </a:xfrm>
        </p:spPr>
        <p:txBody>
          <a:bodyPr/>
          <a:lstStyle/>
          <a:p>
            <a:r>
              <a:rPr lang="en-US" dirty="0"/>
              <a:t>Demonstration: Manipulating the DOM with JavaScript</a:t>
            </a:r>
          </a:p>
        </p:txBody>
      </p:sp>
      <p:sp>
        <p:nvSpPr>
          <p:cNvPr id="4" name="Content Placeholder 2">
            <a:extLst>
              <a:ext uri="{FF2B5EF4-FFF2-40B4-BE49-F238E27FC236}">
                <a16:creationId xmlns:a16="http://schemas.microsoft.com/office/drawing/2014/main" id="{72629269-3D5D-417F-85A6-918A5B0DF73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r>
              <a:rPr lang="en-US" b="0" kern="0" dirty="0">
                <a:solidFill>
                  <a:srgbClr val="000000"/>
                </a:solidFill>
              </a:rPr>
              <a:t>Manipulate the HTML by using JavaScript</a:t>
            </a:r>
          </a:p>
          <a:p>
            <a:r>
              <a:rPr lang="en-US" b="0" kern="0" dirty="0">
                <a:solidFill>
                  <a:srgbClr val="000000"/>
                </a:solidFill>
              </a:rPr>
              <a:t>Add HTML elements to the DOM</a:t>
            </a:r>
          </a:p>
          <a:p>
            <a:r>
              <a:rPr lang="en-US" b="0" kern="0" dirty="0">
                <a:solidFill>
                  <a:srgbClr val="000000"/>
                </a:solidFill>
              </a:rPr>
              <a:t>How to use the </a:t>
            </a:r>
            <a:r>
              <a:rPr lang="en-US" kern="0" dirty="0" err="1">
                <a:solidFill>
                  <a:srgbClr val="000000"/>
                </a:solidFill>
              </a:rPr>
              <a:t>querySelectorAll</a:t>
            </a:r>
            <a:r>
              <a:rPr lang="en-US" kern="0" dirty="0">
                <a:solidFill>
                  <a:srgbClr val="000000"/>
                </a:solidFill>
              </a:rPr>
              <a:t>()</a:t>
            </a:r>
            <a:r>
              <a:rPr lang="en-US" b="0" kern="0" dirty="0">
                <a:solidFill>
                  <a:srgbClr val="000000"/>
                </a:solidFill>
              </a:rPr>
              <a:t> function</a:t>
            </a:r>
          </a:p>
        </p:txBody>
      </p:sp>
    </p:spTree>
    <p:extLst>
      <p:ext uri="{BB962C8B-B14F-4D97-AF65-F5344CB8AC3E}">
        <p14:creationId xmlns:p14="http://schemas.microsoft.com/office/powerpoint/2010/main" val="335241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3EB4-6BD1-4E20-9AB0-9A7C40A3AD38}"/>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E3E23638-DF61-4941-9469-F09E1F25189F}"/>
              </a:ext>
            </a:extLst>
          </p:cNvPr>
          <p:cNvSpPr>
            <a:spLocks noGrp="1"/>
          </p:cNvSpPr>
          <p:nvPr>
            <p:ph type="body" idx="1"/>
          </p:nvPr>
        </p:nvSpPr>
        <p:spPr/>
        <p:txBody>
          <a:bodyPr/>
          <a:lstStyle/>
          <a:p>
            <a:r>
              <a:rPr lang="en-US"/>
              <a:t>Overview of JavaScript
Introduction to the Document Object Model</a:t>
            </a:r>
          </a:p>
        </p:txBody>
      </p:sp>
    </p:spTree>
    <p:extLst>
      <p:ext uri="{BB962C8B-B14F-4D97-AF65-F5344CB8AC3E}">
        <p14:creationId xmlns:p14="http://schemas.microsoft.com/office/powerpoint/2010/main" val="239353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2586-DE57-4BF0-B04F-410AD5317401}"/>
              </a:ext>
            </a:extLst>
          </p:cNvPr>
          <p:cNvSpPr>
            <a:spLocks noGrp="1"/>
          </p:cNvSpPr>
          <p:nvPr>
            <p:ph type="title"/>
          </p:nvPr>
        </p:nvSpPr>
        <p:spPr/>
        <p:txBody>
          <a:bodyPr/>
          <a:lstStyle/>
          <a:p>
            <a:r>
              <a:rPr lang="en-US" dirty="0"/>
              <a:t>Lab: Displaying Data and Handling Events by Using JavaScript</a:t>
            </a:r>
          </a:p>
        </p:txBody>
      </p:sp>
      <p:sp>
        <p:nvSpPr>
          <p:cNvPr id="3" name="Text Placeholder 2">
            <a:extLst>
              <a:ext uri="{FF2B5EF4-FFF2-40B4-BE49-F238E27FC236}">
                <a16:creationId xmlns:a16="http://schemas.microsoft.com/office/drawing/2014/main" id="{F48ADA69-18C3-4EF2-B32E-65CDE0515C35}"/>
              </a:ext>
            </a:extLst>
          </p:cNvPr>
          <p:cNvSpPr>
            <a:spLocks noGrp="1"/>
          </p:cNvSpPr>
          <p:nvPr>
            <p:ph type="body" idx="1"/>
          </p:nvPr>
        </p:nvSpPr>
        <p:spPr/>
        <p:txBody>
          <a:bodyPr/>
          <a:lstStyle/>
          <a:p>
            <a:r>
              <a:rPr lang="en-US"/>
              <a:t>Exercise 1: Displaying Data Programmatically
Exercise 2: Handling Events</a:t>
            </a:r>
          </a:p>
        </p:txBody>
      </p:sp>
      <p:sp>
        <p:nvSpPr>
          <p:cNvPr id="4" name="TextBox 3">
            <a:extLst>
              <a:ext uri="{FF2B5EF4-FFF2-40B4-BE49-F238E27FC236}">
                <a16:creationId xmlns:a16="http://schemas.microsoft.com/office/drawing/2014/main" id="{ACE26708-E25F-49FC-B0C3-C5024173813E}"/>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405590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DB06-DFDE-4F22-A82F-A2F13633C14C}"/>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0F2D0907-A78B-4454-90E4-5A0814E215C0}"/>
              </a:ext>
            </a:extLst>
          </p:cNvPr>
          <p:cNvSpPr txBox="1"/>
          <p:nvPr/>
        </p:nvSpPr>
        <p:spPr>
          <a:xfrm>
            <a:off x="458788" y="1021215"/>
            <a:ext cx="8119156" cy="5191165"/>
          </a:xfrm>
          <a:prstGeom prst="rect">
            <a:avLst/>
          </a:prstGeom>
          <a:noFill/>
        </p:spPr>
        <p:txBody>
          <a:bodyPr vert="horz" wrap="square" rtlCol="0">
            <a:spAutoFit/>
          </a:bodyPr>
          <a:lstStyle/>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The conference being organized by ContosoConf consists of a number of sessions that are organized into tracks. A track groups sessions of related technologies, and conference attendees can view the sessions in a track to determine which ones may be of most interest to them.</a:t>
            </a:r>
            <a:endParaRPr lang="en-US" sz="2800" b="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 </a:t>
            </a:r>
            <a:endParaRPr lang="en-US" sz="2800" b="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To assist conference attendees, you have been asked to add a Schedule page that lists the tracks and sessions for the conference to the ContosoConf website. </a:t>
            </a:r>
            <a:endParaRPr lang="en-US" sz="2800" b="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179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5AC3-1C82-4324-B765-1FBE52FD2873}"/>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B9B2B513-6A8F-4076-BD5D-F76C3B57CBC4}"/>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54451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D82A-7FEE-4187-B8BC-7374421D366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9A997BB-AE1B-4A83-9893-C8722B4994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918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82B-53E2-4A4E-BD0F-9530F71DEB76}"/>
              </a:ext>
            </a:extLst>
          </p:cNvPr>
          <p:cNvSpPr>
            <a:spLocks noGrp="1"/>
          </p:cNvSpPr>
          <p:nvPr>
            <p:ph type="title"/>
          </p:nvPr>
        </p:nvSpPr>
        <p:spPr/>
        <p:txBody>
          <a:bodyPr/>
          <a:lstStyle/>
          <a:p>
            <a:r>
              <a:rPr lang="en-US"/>
              <a:t>Lesson 1: Overview of JavaScript</a:t>
            </a:r>
          </a:p>
        </p:txBody>
      </p:sp>
      <p:sp>
        <p:nvSpPr>
          <p:cNvPr id="3" name="Text Placeholder 2">
            <a:extLst>
              <a:ext uri="{FF2B5EF4-FFF2-40B4-BE49-F238E27FC236}">
                <a16:creationId xmlns:a16="http://schemas.microsoft.com/office/drawing/2014/main" id="{59E9FBE1-2EC1-454F-A5CF-DE5F30891B0D}"/>
              </a:ext>
            </a:extLst>
          </p:cNvPr>
          <p:cNvSpPr>
            <a:spLocks noGrp="1"/>
          </p:cNvSpPr>
          <p:nvPr>
            <p:ph type="body" idx="1"/>
          </p:nvPr>
        </p:nvSpPr>
        <p:spPr/>
        <p:txBody>
          <a:bodyPr/>
          <a:lstStyle/>
          <a:p>
            <a:r>
              <a:rPr lang="en-US"/>
              <a:t>What is JavaScript?
JavaScript Syntax
Variables, Data Types, and Operators
Functions
Conditional Statements
Looping Statements
Using Object Types
Defining Arrays of Objects by Using JSON
Demonstration: Creating a Simple JavaScript File that Defines Variables, Array and Functions.</a:t>
            </a:r>
          </a:p>
        </p:txBody>
      </p:sp>
    </p:spTree>
    <p:extLst>
      <p:ext uri="{BB962C8B-B14F-4D97-AF65-F5344CB8AC3E}">
        <p14:creationId xmlns:p14="http://schemas.microsoft.com/office/powerpoint/2010/main" val="40069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13b2287-58d8-4725-b982-414f6a38da3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F58E-77B5-4926-9C77-1B75D480E12C}"/>
              </a:ext>
            </a:extLst>
          </p:cNvPr>
          <p:cNvSpPr>
            <a:spLocks noGrp="1"/>
          </p:cNvSpPr>
          <p:nvPr>
            <p:ph type="title"/>
          </p:nvPr>
        </p:nvSpPr>
        <p:spPr/>
        <p:txBody>
          <a:bodyPr/>
          <a:lstStyle/>
          <a:p>
            <a:r>
              <a:rPr lang="en-US"/>
              <a:t>What is JavaScript?</a:t>
            </a:r>
          </a:p>
        </p:txBody>
      </p:sp>
      <p:sp>
        <p:nvSpPr>
          <p:cNvPr id="4" name="Content Placeholder 2">
            <a:extLst>
              <a:ext uri="{FF2B5EF4-FFF2-40B4-BE49-F238E27FC236}">
                <a16:creationId xmlns:a16="http://schemas.microsoft.com/office/drawing/2014/main" id="{44683457-063C-45D4-852F-9552C4CD4AF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JavaScript is a programming language that supports: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Use JavaScript with the Document Object Model and Browser Object Model to make web pages dynamic.</a:t>
            </a:r>
          </a:p>
          <a:p>
            <a:pPr lvl="0"/>
            <a:r>
              <a:rPr lang="en-US" b="0" kern="0" dirty="0">
                <a:solidFill>
                  <a:srgbClr val="000000"/>
                </a:solidFill>
              </a:rPr>
              <a:t>Use the Fetch API to make asynchronous requests to a web server.</a:t>
            </a:r>
          </a:p>
          <a:p>
            <a:pPr lvl="0"/>
            <a:endParaRPr lang="en-US" b="0" kern="0" dirty="0">
              <a:solidFill>
                <a:srgbClr val="000000"/>
              </a:solidFill>
            </a:endParaRPr>
          </a:p>
        </p:txBody>
      </p:sp>
      <p:sp>
        <p:nvSpPr>
          <p:cNvPr id="5" name="5-Point Star 1" descr="A five-point star with the title &quot;Operators&quot;">
            <a:extLst>
              <a:ext uri="{FF2B5EF4-FFF2-40B4-BE49-F238E27FC236}">
                <a16:creationId xmlns:a16="http://schemas.microsoft.com/office/drawing/2014/main" id="{AB8F7D7A-B217-49F3-918C-A5E66BD2EEAC}"/>
              </a:ext>
            </a:extLst>
          </p:cNvPr>
          <p:cNvSpPr/>
          <p:nvPr/>
        </p:nvSpPr>
        <p:spPr bwMode="auto">
          <a:xfrm>
            <a:off x="1905000" y="135944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6" name="5-Point Star 3" descr="A five-point star with the title &quot;Variables&quot;">
            <a:extLst>
              <a:ext uri="{FF2B5EF4-FFF2-40B4-BE49-F238E27FC236}">
                <a16:creationId xmlns:a16="http://schemas.microsoft.com/office/drawing/2014/main" id="{8B1C049E-62BB-40D0-B340-A75C2931F8EF}"/>
              </a:ext>
            </a:extLst>
          </p:cNvPr>
          <p:cNvSpPr/>
          <p:nvPr/>
        </p:nvSpPr>
        <p:spPr bwMode="auto">
          <a:xfrm>
            <a:off x="239949" y="18288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 name="5-Point Star 4" descr="A five-point star with the title &quot;Functions&quot;">
            <a:extLst>
              <a:ext uri="{FF2B5EF4-FFF2-40B4-BE49-F238E27FC236}">
                <a16:creationId xmlns:a16="http://schemas.microsoft.com/office/drawing/2014/main" id="{5FE87D9F-7C23-4EFA-A4B5-5A3749B6236D}"/>
              </a:ext>
            </a:extLst>
          </p:cNvPr>
          <p:cNvSpPr/>
          <p:nvPr/>
        </p:nvSpPr>
        <p:spPr bwMode="auto">
          <a:xfrm>
            <a:off x="3581400" y="194229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8" name="5-Point Star 5" descr="A five-point star with the title &quot;Conditional Statements and Loops&quot;">
            <a:extLst>
              <a:ext uri="{FF2B5EF4-FFF2-40B4-BE49-F238E27FC236}">
                <a16:creationId xmlns:a16="http://schemas.microsoft.com/office/drawing/2014/main" id="{5DD9BD32-21BF-4E91-9D7C-F720BA9A4752}"/>
              </a:ext>
            </a:extLst>
          </p:cNvPr>
          <p:cNvSpPr/>
          <p:nvPr/>
        </p:nvSpPr>
        <p:spPr bwMode="auto">
          <a:xfrm>
            <a:off x="5257800" y="13716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9" name="5-Point Star 6" descr="A five-point star with the title &quot;Objects&quot;">
            <a:extLst>
              <a:ext uri="{FF2B5EF4-FFF2-40B4-BE49-F238E27FC236}">
                <a16:creationId xmlns:a16="http://schemas.microsoft.com/office/drawing/2014/main" id="{6F0F8505-21A8-41B2-A799-8B2394436D29}"/>
              </a:ext>
            </a:extLst>
          </p:cNvPr>
          <p:cNvSpPr/>
          <p:nvPr/>
        </p:nvSpPr>
        <p:spPr bwMode="auto">
          <a:xfrm>
            <a:off x="6934200" y="19050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
        <p:nvSpPr>
          <p:cNvPr id="10" name="TextBox 9">
            <a:extLst>
              <a:ext uri="{FF2B5EF4-FFF2-40B4-BE49-F238E27FC236}">
                <a16:creationId xmlns:a16="http://schemas.microsoft.com/office/drawing/2014/main" id="{52D5DE60-EC8D-406C-8E50-CE2A1F31AACB}"/>
              </a:ext>
            </a:extLst>
          </p:cNvPr>
          <p:cNvSpPr txBox="1"/>
          <p:nvPr/>
        </p:nvSpPr>
        <p:spPr>
          <a:xfrm>
            <a:off x="609600" y="2590800"/>
            <a:ext cx="1091453"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Variables</a:t>
            </a:r>
          </a:p>
        </p:txBody>
      </p:sp>
      <p:sp>
        <p:nvSpPr>
          <p:cNvPr id="11" name="TextBox 10">
            <a:extLst>
              <a:ext uri="{FF2B5EF4-FFF2-40B4-BE49-F238E27FC236}">
                <a16:creationId xmlns:a16="http://schemas.microsoft.com/office/drawing/2014/main" id="{02920C32-3922-4542-AF22-4A6AEB1148BA}"/>
              </a:ext>
            </a:extLst>
          </p:cNvPr>
          <p:cNvSpPr txBox="1"/>
          <p:nvPr/>
        </p:nvSpPr>
        <p:spPr>
          <a:xfrm>
            <a:off x="2340517" y="2145496"/>
            <a:ext cx="1192955"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Operators</a:t>
            </a:r>
            <a:endParaRPr lang="en-GB" b="0" dirty="0">
              <a:solidFill>
                <a:srgbClr val="00000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7FCCF15-4E25-4EA9-8E89-B269672F0EE3}"/>
              </a:ext>
            </a:extLst>
          </p:cNvPr>
          <p:cNvSpPr txBox="1"/>
          <p:nvPr/>
        </p:nvSpPr>
        <p:spPr>
          <a:xfrm>
            <a:off x="4003965" y="2710934"/>
            <a:ext cx="1149674" cy="369332"/>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Functions</a:t>
            </a:r>
            <a:endParaRPr lang="en-GB" b="0" dirty="0">
              <a:solidFill>
                <a:srgbClr val="00000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38D048CD-02C0-4EE6-A21D-DD106B5F9E6A}"/>
              </a:ext>
            </a:extLst>
          </p:cNvPr>
          <p:cNvSpPr txBox="1"/>
          <p:nvPr/>
        </p:nvSpPr>
        <p:spPr>
          <a:xfrm>
            <a:off x="5624950" y="1981200"/>
            <a:ext cx="1418978" cy="923330"/>
          </a:xfrm>
          <a:prstGeom prst="rect">
            <a:avLst/>
          </a:prstGeom>
          <a:noFill/>
        </p:spPr>
        <p:txBody>
          <a:bodyPr wrap="none" rtlCol="0">
            <a:spAutoFit/>
          </a:bodyPr>
          <a:lstStyle/>
          <a:p>
            <a:pPr lvl="0"/>
            <a:r>
              <a:rPr lang="en-GB" b="0">
                <a:solidFill>
                  <a:srgbClr val="000000"/>
                </a:solidFill>
                <a:latin typeface="Segoe UI" panose="020B0502040204020203" pitchFamily="34" charset="0"/>
                <a:cs typeface="Segoe UI" panose="020B0502040204020203" pitchFamily="34" charset="0"/>
              </a:rPr>
              <a:t>Conditional </a:t>
            </a:r>
          </a:p>
          <a:p>
            <a:pPr lvl="0"/>
            <a:r>
              <a:rPr lang="en-GB" b="0">
                <a:solidFill>
                  <a:srgbClr val="000000"/>
                </a:solidFill>
                <a:latin typeface="Segoe UI" panose="020B0502040204020203" pitchFamily="34" charset="0"/>
                <a:cs typeface="Segoe UI" panose="020B0502040204020203" pitchFamily="34" charset="0"/>
              </a:rPr>
              <a:t>Statements </a:t>
            </a:r>
          </a:p>
          <a:p>
            <a:pPr lvl="0"/>
            <a:r>
              <a:rPr lang="en-GB" b="0">
                <a:solidFill>
                  <a:srgbClr val="000000"/>
                </a:solidFill>
                <a:latin typeface="Segoe UI" panose="020B0502040204020203" pitchFamily="34" charset="0"/>
                <a:cs typeface="Segoe UI" panose="020B0502040204020203" pitchFamily="34" charset="0"/>
              </a:rPr>
              <a:t>and Loops</a:t>
            </a:r>
            <a:endParaRPr lang="en-GB" b="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09A0AA0E-2BB8-478C-BE37-871E973BD2D1}"/>
              </a:ext>
            </a:extLst>
          </p:cNvPr>
          <p:cNvSpPr txBox="1"/>
          <p:nvPr/>
        </p:nvSpPr>
        <p:spPr>
          <a:xfrm>
            <a:off x="7516095" y="2707621"/>
            <a:ext cx="955711"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Objects</a:t>
            </a:r>
          </a:p>
        </p:txBody>
      </p:sp>
    </p:spTree>
    <p:extLst>
      <p:ext uri="{BB962C8B-B14F-4D97-AF65-F5344CB8AC3E}">
        <p14:creationId xmlns:p14="http://schemas.microsoft.com/office/powerpoint/2010/main" val="217434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f5093dd-1fd8-4c78-9943-93d7f1fa967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3E97-D9B3-461D-926D-465744455120}"/>
              </a:ext>
            </a:extLst>
          </p:cNvPr>
          <p:cNvSpPr>
            <a:spLocks noGrp="1"/>
          </p:cNvSpPr>
          <p:nvPr>
            <p:ph type="title"/>
          </p:nvPr>
        </p:nvSpPr>
        <p:spPr/>
        <p:txBody>
          <a:bodyPr/>
          <a:lstStyle/>
          <a:p>
            <a:r>
              <a:rPr lang="en-US"/>
              <a:t>JavaScript Syntax</a:t>
            </a:r>
          </a:p>
        </p:txBody>
      </p:sp>
      <p:sp>
        <p:nvSpPr>
          <p:cNvPr id="4" name="Content Placeholder 2">
            <a:extLst>
              <a:ext uri="{FF2B5EF4-FFF2-40B4-BE49-F238E27FC236}">
                <a16:creationId xmlns:a16="http://schemas.microsoft.com/office/drawing/2014/main" id="{ABC69B1B-41EF-46E0-B87B-A237A15E00D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JavaScript statement represents a line of code to be run</a:t>
            </a:r>
          </a:p>
          <a:p>
            <a:pPr lvl="0"/>
            <a:r>
              <a:rPr lang="en-US" b="0" kern="0">
                <a:solidFill>
                  <a:srgbClr val="000000"/>
                </a:solidFill>
              </a:rPr>
              <a:t>Terminate statements with a semicolon</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comments to add notes to your scripts</a:t>
            </a:r>
            <a:endParaRPr lang="en-US" b="0" kern="0" dirty="0">
              <a:solidFill>
                <a:srgbClr val="000000"/>
              </a:solidFill>
            </a:endParaRPr>
          </a:p>
        </p:txBody>
      </p:sp>
      <p:sp>
        <p:nvSpPr>
          <p:cNvPr id="5" name="TextBox 4">
            <a:extLst>
              <a:ext uri="{FF2B5EF4-FFF2-40B4-BE49-F238E27FC236}">
                <a16:creationId xmlns:a16="http://schemas.microsoft.com/office/drawing/2014/main" id="{3724F2F5-5A9F-4B49-8E99-BF964A4ED3A6}"/>
              </a:ext>
            </a:extLst>
          </p:cNvPr>
          <p:cNvSpPr txBox="1"/>
          <p:nvPr/>
        </p:nvSpPr>
        <p:spPr>
          <a:xfrm>
            <a:off x="685800" y="2514600"/>
            <a:ext cx="7315200" cy="163121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let thisVariable = 3;</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counter = counter + 1;</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GoDoThisThing();</a:t>
            </a:r>
          </a:p>
          <a:p>
            <a:pPr lvl="0"/>
            <a:r>
              <a:rPr lang="en-US" sz="2000" b="0">
                <a:solidFill>
                  <a:srgbClr val="000000"/>
                </a:solidFill>
                <a:latin typeface="Lucida Sans Unicode" pitchFamily="34" charset="0"/>
                <a:cs typeface="Lucida Sans Unicode" pitchFamily="34" charset="0"/>
              </a:rPr>
              <a:t>document.write("An incredibly really \</a:t>
            </a:r>
          </a:p>
          <a:p>
            <a:pPr lvl="0"/>
            <a:r>
              <a:rPr lang="en-GB" sz="2000" b="0">
                <a:solidFill>
                  <a:srgbClr val="000000"/>
                </a:solidFill>
                <a:latin typeface="Lucida Sans Unicode" pitchFamily="34" charset="0"/>
                <a:cs typeface="Lucida Sans Unicode" pitchFamily="34" charset="0"/>
              </a:rPr>
              <a:t>  very long greeting to the world");</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07EBDD1B-A77D-45C7-A033-5C665EE415F1}"/>
              </a:ext>
            </a:extLst>
          </p:cNvPr>
          <p:cNvSpPr txBox="1"/>
          <p:nvPr/>
        </p:nvSpPr>
        <p:spPr>
          <a:xfrm>
            <a:off x="685800" y="5029200"/>
            <a:ext cx="8458200" cy="1323439"/>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 document.write("I'm learning JavaScript"); // display a message</a:t>
            </a:r>
          </a:p>
          <a:p>
            <a:pPr lvl="0"/>
            <a:endParaRPr lang="en-GB" sz="2000" b="0">
              <a:solidFill>
                <a:srgbClr val="000000"/>
              </a:solidFill>
              <a:latin typeface="Lucida Sans Unicode" pitchFamily="34" charset="0"/>
              <a:cs typeface="Lucida Sans Unicode" pitchFamily="34" charset="0"/>
            </a:endParaRPr>
          </a:p>
          <a:p>
            <a:pPr lvl="0"/>
            <a:r>
              <a:rPr lang="en-GB" sz="2000" b="0">
                <a:solidFill>
                  <a:srgbClr val="000000"/>
                </a:solidFill>
                <a:latin typeface="Lucida Sans Unicode" pitchFamily="34" charset="0"/>
                <a:cs typeface="Lucida Sans Unicode" pitchFamily="34" charset="0"/>
              </a:rPr>
              <a:t>/* You can use a multi-line comment</a:t>
            </a:r>
          </a:p>
          <a:p>
            <a:pPr lvl="0"/>
            <a:r>
              <a:rPr lang="en-GB" sz="2000" b="0">
                <a:solidFill>
                  <a:srgbClr val="000000"/>
                </a:solidFill>
                <a:latin typeface="Lucida Sans Unicode" pitchFamily="34" charset="0"/>
                <a:cs typeface="Lucida Sans Unicode" pitchFamily="34" charset="0"/>
              </a:rPr>
              <a:t>to add more information */ </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38765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3072fa8-c23b-488f-a4ce-76394e940da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2F93-84A0-46CF-B9E7-0ACE26ECB55C}"/>
              </a:ext>
            </a:extLst>
          </p:cNvPr>
          <p:cNvSpPr>
            <a:spLocks noGrp="1"/>
          </p:cNvSpPr>
          <p:nvPr>
            <p:ph type="title"/>
          </p:nvPr>
        </p:nvSpPr>
        <p:spPr/>
        <p:txBody>
          <a:bodyPr/>
          <a:lstStyle/>
          <a:p>
            <a:r>
              <a:rPr lang="en-US"/>
              <a:t>Variables, Data Types, and Operators</a:t>
            </a:r>
          </a:p>
        </p:txBody>
      </p:sp>
      <p:sp>
        <p:nvSpPr>
          <p:cNvPr id="4" name="Content Placeholder 2">
            <a:extLst>
              <a:ext uri="{FF2B5EF4-FFF2-40B4-BE49-F238E27FC236}">
                <a16:creationId xmlns:a16="http://schemas.microsoft.com/office/drawing/2014/main" id="{4E344764-84B8-4B32-9E8B-E2BD8D6516A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t>
            </a:r>
            <a:r>
              <a:rPr lang="en-US" kern="0">
                <a:solidFill>
                  <a:srgbClr val="000000"/>
                </a:solidFill>
              </a:rPr>
              <a:t>let</a:t>
            </a:r>
            <a:r>
              <a:rPr lang="en-US" b="0" kern="0">
                <a:solidFill>
                  <a:srgbClr val="000000"/>
                </a:solidFill>
              </a:rPr>
              <a:t> to declare variables</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JavaScript has three simple types</a:t>
            </a:r>
          </a:p>
          <a:p>
            <a:pPr lvl="1"/>
            <a:r>
              <a:rPr lang="en-US" b="0" kern="0">
                <a:solidFill>
                  <a:srgbClr val="000000"/>
                </a:solidFill>
              </a:rPr>
              <a:t>String, Number, and Boolean</a:t>
            </a:r>
          </a:p>
          <a:p>
            <a:pPr lvl="1"/>
            <a:r>
              <a:rPr lang="en-US" b="0" kern="0">
                <a:solidFill>
                  <a:srgbClr val="000000"/>
                </a:solidFill>
              </a:rPr>
              <a:t>Variables can also be undefined or null</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JavaScript supports many operators</a:t>
            </a:r>
          </a:p>
          <a:p>
            <a:pPr lvl="1"/>
            <a:r>
              <a:rPr lang="en-US" b="0" kern="0">
                <a:solidFill>
                  <a:srgbClr val="000000"/>
                </a:solidFill>
              </a:rPr>
              <a:t>Arithmetic, assignment, comparison, Boolean, conditional, and string.</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0D543AAD-3067-4A65-AE2F-1434E8B81015}"/>
              </a:ext>
            </a:extLst>
          </p:cNvPr>
          <p:cNvSpPr txBox="1"/>
          <p:nvPr/>
        </p:nvSpPr>
        <p:spPr>
          <a:xfrm>
            <a:off x="685800" y="1600206"/>
            <a:ext cx="7315200" cy="70788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let answer = 3;</a:t>
            </a:r>
            <a:endParaRPr lang="en-GB" sz="2000" b="0">
              <a:solidFill>
                <a:srgbClr val="000000"/>
              </a:solidFill>
              <a:latin typeface="Lucida Sans Unicode" pitchFamily="34" charset="0"/>
              <a:cs typeface="Lucida Sans Unicode" pitchFamily="34" charset="0"/>
            </a:endParaRPr>
          </a:p>
          <a:p>
            <a:pPr lvl="0"/>
            <a:r>
              <a:rPr lang="en-GB" sz="2000" b="0">
                <a:solidFill>
                  <a:srgbClr val="000000"/>
                </a:solidFill>
                <a:latin typeface="Lucida Sans Unicode" pitchFamily="34" charset="0"/>
                <a:cs typeface="Lucida Sans Unicode" pitchFamily="34" charset="0"/>
              </a:rPr>
              <a:t>let actuallyAsString = "42";</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B24C9005-E072-4B5F-8F69-9F2D7A627535}"/>
              </a:ext>
            </a:extLst>
          </p:cNvPr>
          <p:cNvSpPr txBox="1"/>
          <p:nvPr/>
        </p:nvSpPr>
        <p:spPr>
          <a:xfrm>
            <a:off x="685800" y="4008248"/>
            <a:ext cx="7315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let noValue; // noValue has the value undefined</a:t>
            </a:r>
          </a:p>
          <a:p>
            <a:pPr lvl="0"/>
            <a:r>
              <a:rPr lang="en-GB" sz="2000" b="0">
                <a:solidFill>
                  <a:srgbClr val="000000"/>
                </a:solidFill>
                <a:latin typeface="Lucida Sans Unicode" pitchFamily="34" charset="0"/>
                <a:cs typeface="Lucida Sans Unicode" pitchFamily="34" charset="0"/>
              </a:rPr>
              <a:t>let nullValue = null; // null is different to undefined</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76352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c66dea3-9562-4252-a696-86d92e5679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855E-236E-43D2-AEA5-6665AA12879A}"/>
              </a:ext>
            </a:extLst>
          </p:cNvPr>
          <p:cNvSpPr>
            <a:spLocks noGrp="1"/>
          </p:cNvSpPr>
          <p:nvPr>
            <p:ph type="title"/>
          </p:nvPr>
        </p:nvSpPr>
        <p:spPr/>
        <p:txBody>
          <a:bodyPr/>
          <a:lstStyle/>
          <a:p>
            <a:r>
              <a:rPr lang="en-US"/>
              <a:t>Functions</a:t>
            </a:r>
          </a:p>
        </p:txBody>
      </p:sp>
      <p:sp>
        <p:nvSpPr>
          <p:cNvPr id="4" name="Content Placeholder 2">
            <a:extLst>
              <a:ext uri="{FF2B5EF4-FFF2-40B4-BE49-F238E27FC236}">
                <a16:creationId xmlns:a16="http://schemas.microsoft.com/office/drawing/2014/main" id="{CDDF6B38-92F4-43C0-97F3-2816D2015430}"/>
              </a:ext>
            </a:extLst>
          </p:cNvPr>
          <p:cNvSpPr txBox="1">
            <a:spLocks/>
          </p:cNvSpPr>
          <p:nvPr/>
        </p:nvSpPr>
        <p:spPr>
          <a:xfrm>
            <a:off x="458788" y="91037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Functions are named blocks of reusable code:</a:t>
            </a:r>
          </a:p>
          <a:p>
            <a:pPr marL="0" lvl="0" indent="0">
              <a:buNone/>
            </a:pPr>
            <a:endParaRPr lang="en-US" sz="1600" b="0" kern="0" dirty="0">
              <a:solidFill>
                <a:srgbClr val="000000"/>
              </a:solidFill>
              <a:latin typeface="Lucida Sans Unicode" pitchFamily="34" charset="0"/>
              <a:cs typeface="Lucida Sans Unicode" pitchFamily="34" charset="0"/>
            </a:endParaRPr>
          </a:p>
          <a:p>
            <a:pPr marL="0" lvl="0" indent="0">
              <a:buNone/>
            </a:pPr>
            <a:endParaRPr lang="en-US" sz="1600" b="0" kern="0" dirty="0">
              <a:solidFill>
                <a:srgbClr val="000000"/>
              </a:solidFill>
              <a:latin typeface="Lucida Sans Unicode" pitchFamily="34" charset="0"/>
              <a:cs typeface="Lucida Sans Unicode" pitchFamily="34" charset="0"/>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1"/>
            <a:endParaRPr lang="en-US" b="0" kern="0" dirty="0">
              <a:solidFill>
                <a:srgbClr val="000000"/>
              </a:solidFill>
            </a:endParaRPr>
          </a:p>
          <a:p>
            <a:r>
              <a:rPr lang="en-US" sz="2400" b="0" kern="0" dirty="0">
                <a:solidFill>
                  <a:srgbClr val="000000"/>
                </a:solidFill>
              </a:rPr>
              <a:t>Arguments are only accessible inside the function</a:t>
            </a:r>
          </a:p>
          <a:p>
            <a:r>
              <a:rPr lang="en-US" sz="2400" b="0" kern="0" dirty="0">
                <a:solidFill>
                  <a:srgbClr val="000000"/>
                </a:solidFill>
              </a:rPr>
              <a:t>A function can return a value</a:t>
            </a:r>
          </a:p>
          <a:p>
            <a:r>
              <a:rPr lang="en-US" sz="2400" b="0" kern="0" dirty="0">
                <a:solidFill>
                  <a:srgbClr val="000000"/>
                </a:solidFill>
              </a:rPr>
              <a:t>A function can also declare local variables</a:t>
            </a:r>
          </a:p>
          <a:p>
            <a:r>
              <a:rPr lang="en-US" sz="2400" b="0" kern="0" dirty="0">
                <a:solidFill>
                  <a:srgbClr val="000000"/>
                </a:solidFill>
              </a:rPr>
              <a:t>Global variables defined outside of a function are available to all functions in scripts referenced by a page</a:t>
            </a: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670A272D-0BD4-477E-8E2E-EC56C14F0A78}"/>
              </a:ext>
            </a:extLst>
          </p:cNvPr>
          <p:cNvSpPr txBox="1"/>
          <p:nvPr/>
        </p:nvSpPr>
        <p:spPr>
          <a:xfrm>
            <a:off x="674451" y="1524000"/>
            <a:ext cx="7315200" cy="2246769"/>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function aName( argument1, argument2, …, argumentN ) {</a:t>
            </a:r>
          </a:p>
          <a:p>
            <a:pPr lvl="0"/>
            <a:r>
              <a:rPr lang="en-US" sz="2000" b="0">
                <a:solidFill>
                  <a:srgbClr val="000000"/>
                </a:solidFill>
                <a:latin typeface="Lucida Sans Unicode" pitchFamily="34" charset="0"/>
                <a:cs typeface="Lucida Sans Unicode" pitchFamily="34" charset="0"/>
              </a:rPr>
              <a:t>  statement1;</a:t>
            </a:r>
          </a:p>
          <a:p>
            <a:pPr lvl="0"/>
            <a:r>
              <a:rPr lang="en-US" sz="2000" b="0">
                <a:solidFill>
                  <a:srgbClr val="000000"/>
                </a:solidFill>
                <a:latin typeface="Lucida Sans Unicode" pitchFamily="34" charset="0"/>
                <a:cs typeface="Lucida Sans Unicode" pitchFamily="34" charset="0"/>
              </a:rPr>
              <a:t>  statement2;</a:t>
            </a:r>
          </a:p>
          <a:p>
            <a:pPr lvl="0"/>
            <a:r>
              <a:rPr lang="en-US" sz="2000" b="0">
                <a:solidFill>
                  <a:srgbClr val="000000"/>
                </a:solidFill>
                <a:latin typeface="Lucida Sans Unicode" pitchFamily="34" charset="0"/>
                <a:cs typeface="Lucida Sans Unicode" pitchFamily="34" charset="0"/>
              </a:rPr>
              <a:t>  …</a:t>
            </a:r>
          </a:p>
          <a:p>
            <a:pPr lvl="0"/>
            <a:r>
              <a:rPr lang="en-US" sz="2000" b="0">
                <a:solidFill>
                  <a:srgbClr val="000000"/>
                </a:solidFill>
                <a:latin typeface="Lucida Sans Unicode" pitchFamily="34" charset="0"/>
                <a:cs typeface="Lucida Sans Unicode" pitchFamily="34" charset="0"/>
              </a:rPr>
              <a:t>  statementN;</a:t>
            </a:r>
          </a:p>
          <a:p>
            <a:pPr lvl="0"/>
            <a:r>
              <a:rPr lang="en-US" sz="2000" b="0">
                <a:solidFill>
                  <a:srgbClr val="000000"/>
                </a:solidFill>
                <a:latin typeface="Lucida Sans Unicode" pitchFamily="34" charset="0"/>
                <a:cs typeface="Lucida Sans Unicode" pitchFamily="34" charset="0"/>
              </a:rPr>
              <a:t>}</a:t>
            </a:r>
            <a:endParaRPr lang="en-US"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27589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a1b88fe-69bc-4ebd-bf40-e0944640a8b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E0D7-8CE7-4CF3-A2AF-4F7360A32360}"/>
              </a:ext>
            </a:extLst>
          </p:cNvPr>
          <p:cNvSpPr>
            <a:spLocks noGrp="1"/>
          </p:cNvSpPr>
          <p:nvPr>
            <p:ph type="title"/>
          </p:nvPr>
        </p:nvSpPr>
        <p:spPr/>
        <p:txBody>
          <a:bodyPr/>
          <a:lstStyle/>
          <a:p>
            <a:r>
              <a:rPr lang="en-US"/>
              <a:t>Conditional Statements</a:t>
            </a:r>
          </a:p>
        </p:txBody>
      </p:sp>
      <p:sp>
        <p:nvSpPr>
          <p:cNvPr id="4" name="Content Placeholder 2">
            <a:extLst>
              <a:ext uri="{FF2B5EF4-FFF2-40B4-BE49-F238E27FC236}">
                <a16:creationId xmlns:a16="http://schemas.microsoft.com/office/drawing/2014/main" id="{DBBA4DD0-65AA-439D-9BDF-82230BECC3EB}"/>
              </a:ext>
            </a:extLst>
          </p:cNvPr>
          <p:cNvSpPr txBox="1">
            <a:spLocks/>
          </p:cNvSpPr>
          <p:nvPr/>
        </p:nvSpPr>
        <p:spPr>
          <a:xfrm>
            <a:off x="458788" y="89652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JavaScript provides two conditional constructs</a:t>
            </a:r>
          </a:p>
          <a:p>
            <a:r>
              <a:rPr lang="en-US" sz="2400" b="0" kern="0" dirty="0">
                <a:solidFill>
                  <a:srgbClr val="000000"/>
                </a:solidFill>
              </a:rPr>
              <a:t>if:</a:t>
            </a: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switch</a:t>
            </a:r>
            <a:r>
              <a:rPr lang="en-US" b="0" kern="0" dirty="0">
                <a:solidFill>
                  <a:srgbClr val="000000"/>
                </a:solidFill>
              </a:rPr>
              <a:t>:</a:t>
            </a:r>
          </a:p>
          <a:p>
            <a:pPr lvl="1"/>
            <a:endParaRPr lang="en-US" b="0" kern="0" dirty="0">
              <a:solidFill>
                <a:srgbClr val="000000"/>
              </a:solidFill>
            </a:endParaRPr>
          </a:p>
          <a:p>
            <a:pPr lvl="1"/>
            <a:endParaRPr lang="en-US" b="0" kern="0" dirty="0">
              <a:solidFill>
                <a:srgbClr val="000000"/>
              </a:solidFill>
            </a:endParaRPr>
          </a:p>
        </p:txBody>
      </p:sp>
      <p:sp>
        <p:nvSpPr>
          <p:cNvPr id="5" name="TextBox 4">
            <a:extLst>
              <a:ext uri="{FF2B5EF4-FFF2-40B4-BE49-F238E27FC236}">
                <a16:creationId xmlns:a16="http://schemas.microsoft.com/office/drawing/2014/main" id="{26B35BC7-6488-45D1-AA47-9B2C24DD6D07}"/>
              </a:ext>
            </a:extLst>
          </p:cNvPr>
          <p:cNvSpPr txBox="1"/>
          <p:nvPr/>
        </p:nvSpPr>
        <p:spPr>
          <a:xfrm>
            <a:off x="1490295" y="1443635"/>
            <a:ext cx="6142941" cy="163121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if (TotalAmountPaid &gt; AdvancePaid)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GenerateNewInvoice();</a:t>
            </a:r>
          </a:p>
          <a:p>
            <a:pPr lvl="0"/>
            <a:r>
              <a:rPr lang="en-US" sz="2000" b="0">
                <a:solidFill>
                  <a:srgbClr val="000000"/>
                </a:solidFill>
                <a:latin typeface="Lucida Sans Unicode" pitchFamily="34" charset="0"/>
                <a:cs typeface="Lucida Sans Unicode" pitchFamily="34" charset="0"/>
              </a:rPr>
              <a:t>} else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WishGuestAPleasantJourney();</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401D8311-D97F-4BB0-9A12-DEA33E67E282}"/>
              </a:ext>
            </a:extLst>
          </p:cNvPr>
          <p:cNvSpPr txBox="1"/>
          <p:nvPr/>
        </p:nvSpPr>
        <p:spPr>
          <a:xfrm>
            <a:off x="2156535" y="3175086"/>
            <a:ext cx="3797305" cy="3477875"/>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let RoomRate;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switch (typeOfRoom)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case "Suite":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RoomRate = 500;</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break; </a:t>
            </a:r>
          </a:p>
          <a:p>
            <a:pPr lvl="0"/>
            <a:r>
              <a:rPr lang="en-US" sz="2000" b="0">
                <a:solidFill>
                  <a:srgbClr val="000000"/>
                </a:solidFill>
                <a:latin typeface="Lucida Sans Unicode" pitchFamily="34" charset="0"/>
                <a:cs typeface="Lucida Sans Unicode" pitchFamily="34" charset="0"/>
              </a:rPr>
              <a:t>  case "King":</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RoomRate = 400;</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break;</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default: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RoomRate = 300;</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3289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63b2b5-b296-498e-beb6-ef82d42047b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635-A3CC-4795-ABC5-FFE575EFE4C5}"/>
              </a:ext>
            </a:extLst>
          </p:cNvPr>
          <p:cNvSpPr>
            <a:spLocks noGrp="1"/>
          </p:cNvSpPr>
          <p:nvPr>
            <p:ph type="title"/>
          </p:nvPr>
        </p:nvSpPr>
        <p:spPr/>
        <p:txBody>
          <a:bodyPr/>
          <a:lstStyle/>
          <a:p>
            <a:r>
              <a:rPr lang="en-US"/>
              <a:t>Looping Statements</a:t>
            </a:r>
          </a:p>
        </p:txBody>
      </p:sp>
      <p:sp>
        <p:nvSpPr>
          <p:cNvPr id="4" name="Content Placeholder 2">
            <a:extLst>
              <a:ext uri="{FF2B5EF4-FFF2-40B4-BE49-F238E27FC236}">
                <a16:creationId xmlns:a16="http://schemas.microsoft.com/office/drawing/2014/main" id="{6D429FDF-8E14-466D-818E-D9EAEC3C58B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JavaScript provides three loop constructs</a:t>
            </a:r>
          </a:p>
          <a:p>
            <a:pPr lvl="1"/>
            <a:endParaRPr lang="en-US" b="0" kern="0" dirty="0">
              <a:solidFill>
                <a:srgbClr val="000000"/>
              </a:solidFill>
            </a:endParaRPr>
          </a:p>
          <a:p>
            <a:r>
              <a:rPr lang="en-US" sz="2400" b="0" kern="0" dirty="0">
                <a:solidFill>
                  <a:srgbClr val="000000"/>
                </a:solidFill>
              </a:rPr>
              <a:t>while:</a:t>
            </a: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do while:</a:t>
            </a:r>
          </a:p>
          <a:p>
            <a:endParaRPr lang="en-US" sz="2400" b="0" kern="0" dirty="0">
              <a:solidFill>
                <a:srgbClr val="000000"/>
              </a:solidFill>
            </a:endParaRP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for:</a:t>
            </a:r>
          </a:p>
        </p:txBody>
      </p:sp>
      <p:sp>
        <p:nvSpPr>
          <p:cNvPr id="5" name="TextBox 4">
            <a:extLst>
              <a:ext uri="{FF2B5EF4-FFF2-40B4-BE49-F238E27FC236}">
                <a16:creationId xmlns:a16="http://schemas.microsoft.com/office/drawing/2014/main" id="{41D1EECA-9EA0-4B47-89A5-49EE0AD0C3F1}"/>
              </a:ext>
            </a:extLst>
          </p:cNvPr>
          <p:cNvSpPr txBox="1"/>
          <p:nvPr/>
        </p:nvSpPr>
        <p:spPr>
          <a:xfrm>
            <a:off x="2305293" y="1582781"/>
            <a:ext cx="6142941" cy="1323439"/>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while (GuestIsStillCheckedIn())</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numberOfNightsStay += 1;</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BD4AB041-0F43-449A-8FF3-D0D32A734941}"/>
              </a:ext>
            </a:extLst>
          </p:cNvPr>
          <p:cNvSpPr txBox="1"/>
          <p:nvPr/>
        </p:nvSpPr>
        <p:spPr>
          <a:xfrm>
            <a:off x="2305293" y="3498718"/>
            <a:ext cx="6142941" cy="1015663"/>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do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eatARoundOfToast();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while (StillHungry())</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63C38208-2120-4042-8B4B-79B61036B92E}"/>
              </a:ext>
            </a:extLst>
          </p:cNvPr>
          <p:cNvSpPr txBox="1"/>
          <p:nvPr/>
        </p:nvSpPr>
        <p:spPr>
          <a:xfrm>
            <a:off x="2305292" y="5323932"/>
            <a:ext cx="6142941" cy="1015663"/>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for (let i=0; i&lt;10; i++)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plumpUpAPillow();</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418904172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3204</Words>
  <Application>Microsoft Office PowerPoint</Application>
  <PresentationFormat>On-screen Show (4:3)</PresentationFormat>
  <Paragraphs>381</Paragraphs>
  <Slides>23</Slides>
  <Notes>23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Wingdings</vt:lpstr>
      <vt:lpstr>Lucida Sans Unicode</vt:lpstr>
      <vt:lpstr>Arial</vt:lpstr>
      <vt:lpstr>Times New Roman</vt:lpstr>
      <vt:lpstr>Segoe UI</vt:lpstr>
      <vt:lpstr>Verdana</vt:lpstr>
      <vt:lpstr>Calibri</vt:lpstr>
      <vt:lpstr>NG_MOC_Core_ModuleNew2</vt:lpstr>
      <vt:lpstr>Module 3</vt:lpstr>
      <vt:lpstr>Module Overview</vt:lpstr>
      <vt:lpstr>Lesson 1: Overview of JavaScript</vt:lpstr>
      <vt:lpstr>What is JavaScript?</vt:lpstr>
      <vt:lpstr>JavaScript Syntax</vt:lpstr>
      <vt:lpstr>Variables, Data Types, and Operators</vt:lpstr>
      <vt:lpstr>Functions</vt:lpstr>
      <vt:lpstr>Conditional Statements</vt:lpstr>
      <vt:lpstr>Looping Statements</vt:lpstr>
      <vt:lpstr>Using Object Types</vt:lpstr>
      <vt:lpstr>Defining Arrays of Objects by Using JSON</vt:lpstr>
      <vt:lpstr>Demonstration: Creating a Simple JavaScript File that Defines Variables, Array and Functions.</vt:lpstr>
      <vt:lpstr>Lesson 2: Introduction to the Document Object Model</vt:lpstr>
      <vt:lpstr>The Document Object Model</vt:lpstr>
      <vt:lpstr>Finding Elements in the DOM</vt:lpstr>
      <vt:lpstr>Querying the DOM for Elements</vt:lpstr>
      <vt:lpstr>Adding, Removing, and Manipulating Objects in the DOM</vt:lpstr>
      <vt:lpstr>Handling Events in the DOM</vt:lpstr>
      <vt:lpstr>Demonstration: Manipulating the DOM with JavaScript</vt:lpstr>
      <vt:lpstr>Lab: Displaying Data and Handling Events by Using JavaScript</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2018-10-03T10:08:29Z</dcterms:created>
  <dcterms:modified xsi:type="dcterms:W3CDTF">2018-10-03T10:10:35Z</dcterms:modified>
</cp:coreProperties>
</file>