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Lucida Sans Unicode" panose="020B0602030504020204" pitchFamily="34" charset="0"/>
      <p:regular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sorterViewPr>
    <p:cViewPr>
      <p:scale>
        <a:sx n="100" d="100"/>
        <a:sy n="100" d="100"/>
      </p:scale>
      <p:origin x="0" y="-5220"/>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7AFD1-2A07-484E-BD86-9F0EB69735E5}" type="datetimeFigureOut">
              <a:rPr lang="en-US" smtClean="0"/>
              <a:t>10/3/2018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689B6-BBB8-4EEF-92E6-1BB237364B33}" type="slidenum">
              <a:rPr lang="en-US" smtClean="0"/>
              <a:t>‹#›</a:t>
            </a:fld>
            <a:endParaRPr lang="en-US"/>
          </a:p>
        </p:txBody>
      </p:sp>
    </p:spTree>
    <p:extLst>
      <p:ext uri="{BB962C8B-B14F-4D97-AF65-F5344CB8AC3E}">
        <p14:creationId xmlns:p14="http://schemas.microsoft.com/office/powerpoint/2010/main" val="141728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4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4_LAB_MANUAL.m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4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382689B6-BBB8-4EEF-92E6-1BB237364B33}" type="slidenum">
              <a:rPr lang="en-US" smtClean="0"/>
              <a:t>1</a:t>
            </a:fld>
            <a:endParaRPr lang="en-US"/>
          </a:p>
        </p:txBody>
      </p:sp>
      <p:sp>
        <p:nvSpPr>
          <p:cNvPr id="5" name="Rectangle 4">
            <a:extLst>
              <a:ext uri="{FF2B5EF4-FFF2-40B4-BE49-F238E27FC236}">
                <a16:creationId xmlns:a16="http://schemas.microsoft.com/office/drawing/2014/main" id="{8F6D6F4F-6EAA-4378-AC4C-06F666B1CA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7CC927E-945B-464F-94AC-DF8AED3D2E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045310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382689B6-BBB8-4EEF-92E6-1BB237364B33}" type="slidenum">
              <a:rPr lang="en-US" smtClean="0"/>
              <a:t>10</a:t>
            </a:fld>
            <a:endParaRPr lang="en-US"/>
          </a:p>
        </p:txBody>
      </p:sp>
      <p:sp>
        <p:nvSpPr>
          <p:cNvPr id="5" name="Rectangle 4">
            <a:extLst>
              <a:ext uri="{FF2B5EF4-FFF2-40B4-BE49-F238E27FC236}">
                <a16:creationId xmlns:a16="http://schemas.microsoft.com/office/drawing/2014/main" id="{216D4B31-A1F6-423D-AC32-6CBE44AE401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C20A1A9-38B5-45B1-A41F-8132300C17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15958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11</a:t>
            </a:fld>
            <a:endParaRPr lang="en-US"/>
          </a:p>
        </p:txBody>
      </p:sp>
      <p:sp>
        <p:nvSpPr>
          <p:cNvPr id="5" name="Rectangle 4">
            <a:extLst>
              <a:ext uri="{FF2B5EF4-FFF2-40B4-BE49-F238E27FC236}">
                <a16:creationId xmlns:a16="http://schemas.microsoft.com/office/drawing/2014/main" id="{4AA5C27D-7491-4829-9E96-E892A79958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930D471-F4E6-4CBD-AD9A-499E321541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55921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by default, different browsers may handle input that is not valid in different ways. Use styles to provide consistency that is independent of the browser.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point out that the CSS styles fields containing invalid data with a red border and fields with valid data have a green border.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12</a:t>
            </a:fld>
            <a:endParaRPr lang="en-US"/>
          </a:p>
        </p:txBody>
      </p:sp>
      <p:sp>
        <p:nvSpPr>
          <p:cNvPr id="5" name="Rectangle 4">
            <a:extLst>
              <a:ext uri="{FF2B5EF4-FFF2-40B4-BE49-F238E27FC236}">
                <a16:creationId xmlns:a16="http://schemas.microsoft.com/office/drawing/2014/main" id="{A5C1C144-B479-4A13-94CB-7A44DE39C5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161F0B5-CFA6-43E7-90D3-540AB3363C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58082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13</a:t>
            </a:fld>
            <a:endParaRPr lang="en-US"/>
          </a:p>
        </p:txBody>
      </p:sp>
      <p:sp>
        <p:nvSpPr>
          <p:cNvPr id="5" name="Rectangle 4">
            <a:extLst>
              <a:ext uri="{FF2B5EF4-FFF2-40B4-BE49-F238E27FC236}">
                <a16:creationId xmlns:a16="http://schemas.microsoft.com/office/drawing/2014/main" id="{9FB2C852-99BF-4B75-979A-5C8A0880D5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63F983A-235F-434F-BD2A-AF399AA2AC2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58134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have seen the </a:t>
            </a:r>
            <a:r>
              <a:rPr lang="en-US" sz="1000" b="1">
                <a:latin typeface="Arial" panose="020B0604020202020204" pitchFamily="34" charset="0"/>
                <a:ea typeface="Calibri" panose="020F0502020204030204" pitchFamily="34" charset="0"/>
                <a:cs typeface="Times New Roman" panose="02020603050405020304" pitchFamily="18" charset="0"/>
              </a:rPr>
              <a:t>onsubmit</a:t>
            </a:r>
            <a:r>
              <a:rPr lang="en-US" sz="1000">
                <a:latin typeface="Arial" panose="020B0604020202020204" pitchFamily="34" charset="0"/>
                <a:ea typeface="Calibri" panose="020F0502020204030204" pitchFamily="34" charset="0"/>
                <a:cs typeface="Segoe UI" panose="020B0502040204020203" pitchFamily="34" charset="0"/>
              </a:rPr>
              <a:t> attribute written by using camel casing as </a:t>
            </a:r>
            <a:r>
              <a:rPr lang="en-US" sz="1000" b="1">
                <a:latin typeface="Arial" panose="020B0604020202020204" pitchFamily="34" charset="0"/>
                <a:ea typeface="Calibri" panose="020F0502020204030204" pitchFamily="34" charset="0"/>
                <a:cs typeface="Times New Roman" panose="02020603050405020304" pitchFamily="18" charset="0"/>
              </a:rPr>
              <a:t>onSubmit</a:t>
            </a:r>
            <a:r>
              <a:rPr lang="en-US" sz="1000">
                <a:latin typeface="Arial" panose="020B0604020202020204" pitchFamily="34" charset="0"/>
                <a:ea typeface="Calibri" panose="020F0502020204030204" pitchFamily="34" charset="0"/>
                <a:cs typeface="Segoe UI" panose="020B0502040204020203" pitchFamily="34" charset="0"/>
              </a:rPr>
              <a:t>. Either casing will work in HTML5.  XHTML is case sensitive and all lowercase letters should be used if compatibility is important.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catches the </a:t>
            </a:r>
            <a:r>
              <a:rPr lang="en-US" sz="1000" b="1">
                <a:latin typeface="Arial" panose="020B0604020202020204" pitchFamily="34" charset="0"/>
                <a:ea typeface="Calibri" panose="020F0502020204030204" pitchFamily="34" charset="0"/>
                <a:cs typeface="Times New Roman" panose="02020603050405020304" pitchFamily="18" charset="0"/>
              </a:rPr>
              <a:t>input</a:t>
            </a:r>
            <a:r>
              <a:rPr lang="en-US" sz="1000">
                <a:latin typeface="Arial" panose="020B0604020202020204" pitchFamily="34" charset="0"/>
                <a:ea typeface="Calibri" panose="020F0502020204030204" pitchFamily="34" charset="0"/>
                <a:cs typeface="Segoe UI" panose="020B0502040204020203" pitchFamily="34" charset="0"/>
              </a:rPr>
              <a:t> event and calls </a:t>
            </a:r>
            <a:r>
              <a:rPr lang="en-US" sz="1000" b="1">
                <a:latin typeface="Arial" panose="020B0604020202020204" pitchFamily="34" charset="0"/>
                <a:ea typeface="Calibri" panose="020F0502020204030204" pitchFamily="34" charset="0"/>
                <a:cs typeface="Times New Roman" panose="02020603050405020304" pitchFamily="18" charset="0"/>
              </a:rPr>
              <a:t>setCustomValidity</a:t>
            </a:r>
            <a:r>
              <a:rPr lang="en-US" sz="1000">
                <a:latin typeface="Arial" panose="020B0604020202020204" pitchFamily="34" charset="0"/>
                <a:ea typeface="Calibri" panose="020F0502020204030204" pitchFamily="34" charset="0"/>
                <a:cs typeface="Segoe UI" panose="020B0502040204020203" pitchFamily="34" charset="0"/>
              </a:rPr>
              <a:t> rather than using the </a:t>
            </a:r>
            <a:r>
              <a:rPr lang="en-US" sz="1000" b="1">
                <a:latin typeface="Arial" panose="020B0604020202020204" pitchFamily="34" charset="0"/>
                <a:ea typeface="Calibri" panose="020F0502020204030204" pitchFamily="34" charset="0"/>
                <a:cs typeface="Times New Roman" panose="02020603050405020304" pitchFamily="18" charset="0"/>
              </a:rPr>
              <a:t>submit</a:t>
            </a:r>
            <a:r>
              <a:rPr lang="en-US" sz="1000">
                <a:latin typeface="Arial" panose="020B0604020202020204" pitchFamily="34" charset="0"/>
                <a:ea typeface="Calibri" panose="020F0502020204030204" pitchFamily="34" charset="0"/>
                <a:cs typeface="Segoe UI" panose="020B0502040204020203" pitchFamily="34" charset="0"/>
              </a:rPr>
              <a:t> event. Highlight that this type of validation is very fine-grained, but can lead to performance problems if the validation logic takes too long to run.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14</a:t>
            </a:fld>
            <a:endParaRPr lang="en-US"/>
          </a:p>
        </p:txBody>
      </p:sp>
      <p:sp>
        <p:nvSpPr>
          <p:cNvPr id="5" name="Rectangle 4">
            <a:extLst>
              <a:ext uri="{FF2B5EF4-FFF2-40B4-BE49-F238E27FC236}">
                <a16:creationId xmlns:a16="http://schemas.microsoft.com/office/drawing/2014/main" id="{13AD5E02-50CA-4334-8D8A-48FA83C215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986B99D-34EA-47E5-9C00-69766E011D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31823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the top section is an HTML form, and the bottom section is the JavaScript code that validates the </a:t>
            </a:r>
            <a:r>
              <a:rPr lang="en-US" sz="1000" b="1">
                <a:latin typeface="Arial" panose="020B0604020202020204" pitchFamily="34" charset="0"/>
                <a:ea typeface="Calibri" panose="020F0502020204030204" pitchFamily="34" charset="0"/>
                <a:cs typeface="Times New Roman" panose="02020603050405020304" pitchFamily="18" charset="0"/>
              </a:rPr>
              <a:t>scoreField</a:t>
            </a:r>
            <a:r>
              <a:rPr lang="en-US" sz="1000">
                <a:latin typeface="Arial" panose="020B0604020202020204" pitchFamily="34" charset="0"/>
                <a:ea typeface="Calibri" panose="020F0502020204030204" pitchFamily="34" charset="0"/>
                <a:cs typeface="Segoe UI" panose="020B0502040204020203" pitchFamily="34" charset="0"/>
              </a:rPr>
              <a:t> field.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15</a:t>
            </a:fld>
            <a:endParaRPr lang="en-US"/>
          </a:p>
        </p:txBody>
      </p:sp>
      <p:sp>
        <p:nvSpPr>
          <p:cNvPr id="5" name="Rectangle 4">
            <a:extLst>
              <a:ext uri="{FF2B5EF4-FFF2-40B4-BE49-F238E27FC236}">
                <a16:creationId xmlns:a16="http://schemas.microsoft.com/office/drawing/2014/main" id="{AC693DF7-5EA6-49CD-B598-3828303E3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6BA1318-3E49-4E39-A55E-9821712AEA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3891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a:t>
            </a:r>
            <a:r>
              <a:rPr lang="en-US" sz="1000" b="1">
                <a:latin typeface="Arial" panose="020B0604020202020204" pitchFamily="34" charset="0"/>
                <a:ea typeface="Calibri" panose="020F0502020204030204" pitchFamily="34" charset="0"/>
                <a:cs typeface="Times New Roman" panose="02020603050405020304" pitchFamily="18" charset="0"/>
              </a:rPr>
              <a:t>required</a:t>
            </a:r>
            <a:r>
              <a:rPr lang="en-US" sz="1000">
                <a:latin typeface="Arial" panose="020B0604020202020204" pitchFamily="34" charset="0"/>
                <a:ea typeface="Calibri" panose="020F0502020204030204" pitchFamily="34" charset="0"/>
                <a:cs typeface="Segoe UI" panose="020B0502040204020203" pitchFamily="34" charset="0"/>
              </a:rPr>
              <a:t> attribute in HTML5 does not ensure that the user enters non-whitespace characters.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16</a:t>
            </a:fld>
            <a:endParaRPr lang="en-US"/>
          </a:p>
        </p:txBody>
      </p:sp>
      <p:sp>
        <p:nvSpPr>
          <p:cNvPr id="5" name="Rectangle 4">
            <a:extLst>
              <a:ext uri="{FF2B5EF4-FFF2-40B4-BE49-F238E27FC236}">
                <a16:creationId xmlns:a16="http://schemas.microsoft.com/office/drawing/2014/main" id="{C71968EE-EAC2-44B1-9209-DBDA2964A73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B894AE3-6FDC-4209-9C5C-5BB340B514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19304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Recall that when using HTML5 input types and attributes, you can use the </a:t>
            </a:r>
            <a:r>
              <a:rPr lang="en-US" sz="1000" b="1">
                <a:latin typeface="Arial" panose="020B0604020202020204" pitchFamily="34" charset="0"/>
                <a:ea typeface="Calibri" panose="020F0502020204030204" pitchFamily="34" charset="0"/>
                <a:cs typeface="Times New Roman" panose="02020603050405020304" pitchFamily="18" charset="0"/>
              </a:rPr>
              <a:t>valid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invalid</a:t>
            </a:r>
            <a:r>
              <a:rPr lang="en-US" sz="1000">
                <a:latin typeface="Arial" panose="020B0604020202020204" pitchFamily="34" charset="0"/>
                <a:ea typeface="Calibri" panose="020F0502020204030204" pitchFamily="34" charset="0"/>
                <a:cs typeface="Segoe UI" panose="020B0502040204020203" pitchFamily="34" charset="0"/>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it is possible for an element to have many classes applied to it, so in a real-word example this code would be more sophisticated in order to add and remove the class gracefully.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17</a:t>
            </a:fld>
            <a:endParaRPr lang="en-US"/>
          </a:p>
        </p:txBody>
      </p:sp>
      <p:sp>
        <p:nvSpPr>
          <p:cNvPr id="5" name="Rectangle 4">
            <a:extLst>
              <a:ext uri="{FF2B5EF4-FFF2-40B4-BE49-F238E27FC236}">
                <a16:creationId xmlns:a16="http://schemas.microsoft.com/office/drawing/2014/main" id="{3E70BC5A-E7EA-4B7F-89FF-112C3A2750D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679BEF6-1D62-4110-BFB7-E960084C65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5710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Form and Validating User Input“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https://github.com/MicrosoftLearning/20480-Programming-in-HTML5-with-JavaScript-and-CSS3/blob/master/Instructions/20480C_MOD04_DEMO.md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18</a:t>
            </a:fld>
            <a:endParaRPr lang="en-US"/>
          </a:p>
        </p:txBody>
      </p:sp>
      <p:sp>
        <p:nvSpPr>
          <p:cNvPr id="5" name="Rectangle 4">
            <a:extLst>
              <a:ext uri="{FF2B5EF4-FFF2-40B4-BE49-F238E27FC236}">
                <a16:creationId xmlns:a16="http://schemas.microsoft.com/office/drawing/2014/main" id="{946E36D2-4B88-41A4-AF10-28EF5EE646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4518E5F-DE8F-4662-8B82-B102C677FE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201553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https://github.com/MicrosoftLearning/20480-Programming-in-HTML5-with-JavaScript-and-CSS3/blob/master/Instructions/20480C_MOD04_LAB_MANUAL.md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https://github.com/MicrosoftLearning/20480-Programming-in-HTML5-with-JavaScript-and-CSS3/blob/master/Instructions/20480C_MOD04_LAK.md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a Form and Validating User Input by Using HTML5 Attributes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an HTML form that collects conference attendee registration information.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select the correct input types for each piece of data collected by the form. Y</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ou will then enhance the input with additional attributes to improve the user experience and to add validation. For example, the first input item should automatically receive the focus when a page loads. Also, most of the input items are mandatory, the password must be sufficiently complex to improve security, and the form must prevent the submission of incomplete or invalid data. Finally, you will run the application, view the Register page, and then verify that form validation happens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Validating User Input by Using JavaScript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conference registration form requires that the values in the Choose a Password and Confirm your Password boxes match. You cannot implement this type of validation by using HTML5 attributes. In this exercise, you will extend the registration form validation by using JavaScript. In addition, you will write code to style any input that is not valid to attract the user’s attention.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implement a function to compare the two passwords and display an error message when the passwords do not match. Then you will add input event listeners for the password inputs, which call the password comparison function. You will test this feature to ensure that a user cannot submit a form with passwords that do not match.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Next, you will add a CSS style to highlight input elements that are not valid (some browsers such as Microsoft Edge already highlight them with a red border, but other browsers might not implement this feature by default). You will run the application, open the Register page, and then verify that the application highlights the invalid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19</a:t>
            </a:fld>
            <a:endParaRPr lang="en-US"/>
          </a:p>
        </p:txBody>
      </p:sp>
      <p:sp>
        <p:nvSpPr>
          <p:cNvPr id="5" name="Rectangle 4">
            <a:extLst>
              <a:ext uri="{FF2B5EF4-FFF2-40B4-BE49-F238E27FC236}">
                <a16:creationId xmlns:a16="http://schemas.microsoft.com/office/drawing/2014/main" id="{FA9D8884-44E8-41AD-9B5D-76A4F60DDC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B45C7F2-0E13-484F-A046-5E68E35053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18043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students are familiar with earlier versions of HTML, they will find that HTML5 builds on their existing knowledge and offers refinements and improvements to forms input.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2</a:t>
            </a:fld>
            <a:endParaRPr lang="en-US"/>
          </a:p>
        </p:txBody>
      </p:sp>
      <p:sp>
        <p:nvSpPr>
          <p:cNvPr id="5" name="Rectangle 4">
            <a:extLst>
              <a:ext uri="{FF2B5EF4-FFF2-40B4-BE49-F238E27FC236}">
                <a16:creationId xmlns:a16="http://schemas.microsoft.com/office/drawing/2014/main" id="{5C4E4AD7-3D2F-4A88-8BCE-C93A94570B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E873AD5-C165-4878-85C5-7DB0EC3065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68643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382689B6-BBB8-4EEF-92E6-1BB237364B33}" type="slidenum">
              <a:rPr lang="en-US" smtClean="0"/>
              <a:t>20</a:t>
            </a:fld>
            <a:endParaRPr lang="en-US"/>
          </a:p>
        </p:txBody>
      </p:sp>
      <p:sp>
        <p:nvSpPr>
          <p:cNvPr id="5" name="Rectangle 4">
            <a:extLst>
              <a:ext uri="{FF2B5EF4-FFF2-40B4-BE49-F238E27FC236}">
                <a16:creationId xmlns:a16="http://schemas.microsoft.com/office/drawing/2014/main" id="{0B482A47-597D-4542-8F4A-58646AAE6C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DF9E0F1-89A4-47F0-ADBF-D464DA7E07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43275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define a field with an HTML5 input type that is not supported by the user's browser, the field does not appear on the form when the browser displays it.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Unsupported HTML5 input types are displayed as ordinary text fields if the type is not supported by the browser. This enables the form to work, although any data entered will require additional validation to ensure that it conforms to the requirements of the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perform validation in the browser, is it necessary to perform the same validation checks in the server code that processes the data, or is this additional processing redundant?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always validate data at the server regardless of whether it has already been validated by the browser.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the validation performed by the browser depends on HTML5 input types and attributes, there is no guarantee that the browser supports these items. Additionally, if the validation depends on JavaScript code, the user may have disabled this feature in their browser.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data submitted to a server may come from a source other than the web page, and may not have been validated.</a:t>
            </a:r>
          </a:p>
        </p:txBody>
      </p:sp>
      <p:sp>
        <p:nvSpPr>
          <p:cNvPr id="4" name="Slide Number Placeholder 3"/>
          <p:cNvSpPr>
            <a:spLocks noGrp="1"/>
          </p:cNvSpPr>
          <p:nvPr>
            <p:ph type="sldNum" sz="quarter" idx="5"/>
          </p:nvPr>
        </p:nvSpPr>
        <p:spPr/>
        <p:txBody>
          <a:bodyPr/>
          <a:lstStyle/>
          <a:p>
            <a:fld id="{382689B6-BBB8-4EEF-92E6-1BB237364B33}" type="slidenum">
              <a:rPr lang="en-US" smtClean="0"/>
              <a:t>21</a:t>
            </a:fld>
            <a:endParaRPr lang="en-US"/>
          </a:p>
        </p:txBody>
      </p:sp>
      <p:sp>
        <p:nvSpPr>
          <p:cNvPr id="5" name="Rectangle 4">
            <a:extLst>
              <a:ext uri="{FF2B5EF4-FFF2-40B4-BE49-F238E27FC236}">
                <a16:creationId xmlns:a16="http://schemas.microsoft.com/office/drawing/2014/main" id="{BFE44519-7325-4869-BC87-23CE7FE97F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2AB564E-AEDD-4785-99ED-342021349C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360198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always use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Segoe UI" panose="020B0502040204020203" pitchFamily="34" charset="0"/>
              </a:rPr>
              <a:t> event to validate data that a user enters into a field, in preference to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Segoe UI" panose="020B0502040204020203" pitchFamily="34" charset="0"/>
              </a:rPr>
              <a:t> event of the form. True or False?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fires every time the user presses a key in a field, but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Times New Roman" panose="02020603050405020304" pitchFamily="18" charset="0"/>
              </a:rPr>
              <a:t> event fires once when the form is submitted. The two events lend themselves to different forms of validation. Use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to validate data on a character-by-character basis as the user enters it, and use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Times New Roman" panose="02020603050405020304" pitchFamily="18" charset="0"/>
              </a:rPr>
              <a:t> event to cross-check data across the form when the user has finished entering all data. Avoid performing too much processing in a handler for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because it can make a web page run slowly, which adversely affects the user’s experience.</a:t>
            </a:r>
          </a:p>
        </p:txBody>
      </p:sp>
      <p:sp>
        <p:nvSpPr>
          <p:cNvPr id="4" name="Slide Number Placeholder 3"/>
          <p:cNvSpPr>
            <a:spLocks noGrp="1"/>
          </p:cNvSpPr>
          <p:nvPr>
            <p:ph type="sldNum" sz="quarter" idx="5"/>
          </p:nvPr>
        </p:nvSpPr>
        <p:spPr/>
        <p:txBody>
          <a:bodyPr/>
          <a:lstStyle/>
          <a:p>
            <a:fld id="{382689B6-BBB8-4EEF-92E6-1BB237364B33}" type="slidenum">
              <a:rPr lang="en-US" smtClean="0"/>
              <a:t>22</a:t>
            </a:fld>
            <a:endParaRPr lang="en-US"/>
          </a:p>
        </p:txBody>
      </p:sp>
      <p:sp>
        <p:nvSpPr>
          <p:cNvPr id="5" name="Rectangle 4">
            <a:extLst>
              <a:ext uri="{FF2B5EF4-FFF2-40B4-BE49-F238E27FC236}">
                <a16:creationId xmlns:a16="http://schemas.microsoft.com/office/drawing/2014/main" id="{70CF180A-859B-48F2-8743-DC3C60856E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69CDFA0-B1F2-4B42-81D3-2DC4BB9649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82224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should be familiar with forms in previous versions of HTML, so do not spend too long on this lesson (10 minutes). Concentrate on the new features available in HTML5.</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3</a:t>
            </a:fld>
            <a:endParaRPr lang="en-US"/>
          </a:p>
        </p:txBody>
      </p:sp>
      <p:sp>
        <p:nvSpPr>
          <p:cNvPr id="5" name="Rectangle 4">
            <a:extLst>
              <a:ext uri="{FF2B5EF4-FFF2-40B4-BE49-F238E27FC236}">
                <a16:creationId xmlns:a16="http://schemas.microsoft.com/office/drawing/2014/main" id="{39C1873E-E3F8-48EE-BA79-3A9EB64931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2EFF938-CE49-4F04-A2F6-19BEDDCDDD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27586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the difference in purpose between the </a:t>
            </a:r>
            <a:r>
              <a:rPr lang="en-US" sz="1000" b="1">
                <a:latin typeface="Arial" panose="020B0604020202020204" pitchFamily="34" charset="0"/>
                <a:ea typeface="Calibri" panose="020F0502020204030204" pitchFamily="34" charset="0"/>
                <a:cs typeface="Times New Roman" panose="02020603050405020304" pitchFamily="18" charset="0"/>
              </a:rPr>
              <a:t>name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id</a:t>
            </a:r>
            <a:r>
              <a:rPr lang="en-US" sz="1000">
                <a:latin typeface="Arial" panose="020B0604020202020204" pitchFamily="34" charset="0"/>
                <a:ea typeface="Calibri" panose="020F0502020204030204" pitchFamily="34" charset="0"/>
                <a:cs typeface="Segoe UI" panose="020B0502040204020203" pitchFamily="34" charset="0"/>
              </a:rPr>
              <a:t> attributes for input controls. Highlight the best practices for specifying the various elements in a form that enable them to be styled and processed more easily.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4</a:t>
            </a:fld>
            <a:endParaRPr lang="en-US"/>
          </a:p>
        </p:txBody>
      </p:sp>
      <p:sp>
        <p:nvSpPr>
          <p:cNvPr id="5" name="Rectangle 4">
            <a:extLst>
              <a:ext uri="{FF2B5EF4-FFF2-40B4-BE49-F238E27FC236}">
                <a16:creationId xmlns:a16="http://schemas.microsoft.com/office/drawing/2014/main" id="{F49E8B08-A840-435B-9549-7F969A4E3E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DA02A22-6D30-4BE3-ACBB-61D03C40E3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46662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 all of the new input types are functional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although </a:t>
            </a:r>
            <a:r>
              <a:rPr lang="en-US" sz="1000" b="1">
                <a:latin typeface="Arial" panose="020B0604020202020204" pitchFamily="34" charset="0"/>
                <a:ea typeface="Calibri" panose="020F0502020204030204" pitchFamily="34" charset="0"/>
                <a:cs typeface="Times New Roman" panose="02020603050405020304" pitchFamily="18" charset="0"/>
              </a:rPr>
              <a:t>checkbox</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file</a:t>
            </a:r>
            <a:r>
              <a:rPr lang="en-US" sz="1000">
                <a:latin typeface="Arial" panose="020B0604020202020204" pitchFamily="34" charset="0"/>
                <a:ea typeface="Calibri" panose="020F0502020204030204" pitchFamily="34" charset="0"/>
                <a:cs typeface="Segoe UI" panose="020B0502040204020203" pitchFamily="34" charset="0"/>
              </a:rPr>
              <a:t> both work, so you might wish to demonstrate them. Also call out the </a:t>
            </a:r>
            <a:r>
              <a:rPr lang="en-US" sz="1000" b="1">
                <a:latin typeface="Arial" panose="020B0604020202020204" pitchFamily="34" charset="0"/>
                <a:ea typeface="Calibri" panose="020F0502020204030204" pitchFamily="34" charset="0"/>
                <a:cs typeface="Times New Roman" panose="02020603050405020304" pitchFamily="18" charset="0"/>
              </a:rPr>
              <a:t>password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email</a:t>
            </a:r>
            <a:r>
              <a:rPr lang="en-US" sz="1000">
                <a:latin typeface="Arial" panose="020B0604020202020204" pitchFamily="34" charset="0"/>
                <a:ea typeface="Calibri" panose="020F0502020204030204" pitchFamily="34" charset="0"/>
                <a:cs typeface="Segoe UI" panose="020B0502040204020203" pitchFamily="34" charset="0"/>
              </a:rPr>
              <a:t> input types, because these are used in the lab.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datalist</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textarea</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select</a:t>
            </a:r>
            <a:r>
              <a:rPr lang="en-US" sz="1000">
                <a:latin typeface="Arial" panose="020B0604020202020204" pitchFamily="34" charset="0"/>
                <a:ea typeface="Calibri" panose="020F0502020204030204" pitchFamily="34" charset="0"/>
                <a:cs typeface="Segoe UI" panose="020B0502040204020203" pitchFamily="34" charset="0"/>
              </a:rPr>
              <a:t> elements are all available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Note that HTML5 places emphasis on the data being gathered, not the control being used to collect it.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is a </a:t>
            </a:r>
            <a:r>
              <a:rPr lang="en-US" sz="1000" b="1">
                <a:latin typeface="Arial" panose="020B0604020202020204" pitchFamily="34" charset="0"/>
                <a:ea typeface="Calibri" panose="020F0502020204030204" pitchFamily="34" charset="0"/>
                <a:cs typeface="Times New Roman" panose="02020603050405020304" pitchFamily="18" charset="0"/>
              </a:rPr>
              <a:t>&lt;button&gt;</a:t>
            </a:r>
            <a:r>
              <a:rPr lang="en-US" sz="1000">
                <a:latin typeface="Arial" panose="020B0604020202020204" pitchFamily="34" charset="0"/>
                <a:ea typeface="Calibri" panose="020F0502020204030204" pitchFamily="34" charset="0"/>
                <a:cs typeface="Times New Roman" panose="02020603050405020304" pitchFamily="18" charset="0"/>
              </a:rPr>
              <a:t> element, but it produces varying results in different browsers and its use is discouraged.  Encourage students to use </a:t>
            </a:r>
            <a:r>
              <a:rPr lang="en-US" sz="1000" b="1">
                <a:latin typeface="Arial" panose="020B0604020202020204" pitchFamily="34" charset="0"/>
                <a:ea typeface="Calibri" panose="020F0502020204030204" pitchFamily="34" charset="0"/>
                <a:cs typeface="Times New Roman" panose="02020603050405020304" pitchFamily="18" charset="0"/>
              </a:rPr>
              <a:t>&lt;input type="</a:t>
            </a:r>
            <a:r>
              <a:rPr lang="en-US" sz="1000">
                <a:latin typeface="Arial" panose="020B0604020202020204" pitchFamily="34" charset="0"/>
                <a:ea typeface="Calibri" panose="020F0502020204030204" pitchFamily="34" charset="0"/>
                <a:cs typeface="Times New Roman" panose="02020603050405020304" pitchFamily="18" charset="0"/>
              </a:rPr>
              <a:t>button</a:t>
            </a:r>
            <a:r>
              <a:rPr lang="en-US" sz="1000" b="1">
                <a:latin typeface="Arial" panose="020B0604020202020204" pitchFamily="34" charset="0"/>
                <a:ea typeface="Calibri" panose="020F0502020204030204" pitchFamily="34" charset="0"/>
                <a:cs typeface="Times New Roman" panose="02020603050405020304" pitchFamily="18" charset="0"/>
              </a:rPr>
              <a:t>" /&gt;</a:t>
            </a:r>
            <a:r>
              <a:rPr lang="en-US" sz="1000">
                <a:latin typeface="Arial" panose="020B0604020202020204" pitchFamily="34" charset="0"/>
                <a:ea typeface="Calibri" panose="020F0502020204030204" pitchFamily="34" charset="0"/>
                <a:cs typeface="Times New Roman" panose="02020603050405020304" pitchFamily="18" charset="0"/>
              </a:rPr>
              <a:t> instead.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Inputs </a:t>
            </a:r>
            <a:r>
              <a:rPr lang="en-US" sz="1000" i="1">
                <a:latin typeface="Arial" panose="020B0604020202020204" pitchFamily="34" charset="0"/>
                <a:ea typeface="Calibri" panose="020F0502020204030204" pitchFamily="34" charset="0"/>
                <a:cs typeface="Times New Roman" panose="02020603050405020304" pitchFamily="18" charset="0"/>
              </a:rPr>
              <a:t>can</a:t>
            </a:r>
            <a:r>
              <a:rPr lang="en-US" sz="1000">
                <a:latin typeface="Arial" panose="020B0604020202020204" pitchFamily="34" charset="0"/>
                <a:ea typeface="Calibri" panose="020F0502020204030204" pitchFamily="34" charset="0"/>
                <a:cs typeface="Times New Roman" panose="02020603050405020304" pitchFamily="18" charset="0"/>
              </a:rPr>
              <a:t> be placed outside of forms in HTML5, provided that the input’s </a:t>
            </a:r>
            <a:r>
              <a:rPr lang="en-US" sz="1000" b="1">
                <a:latin typeface="Arial" panose="020B0604020202020204" pitchFamily="34" charset="0"/>
                <a:ea typeface="Calibri" panose="020F0502020204030204" pitchFamily="34" charset="0"/>
                <a:cs typeface="Times New Roman" panose="02020603050405020304" pitchFamily="18" charset="0"/>
              </a:rPr>
              <a:t>form</a:t>
            </a:r>
            <a:r>
              <a:rPr lang="en-US" sz="1000">
                <a:latin typeface="Arial" panose="020B0604020202020204" pitchFamily="34" charset="0"/>
                <a:ea typeface="Calibri" panose="020F0502020204030204" pitchFamily="34" charset="0"/>
                <a:cs typeface="Times New Roman" panose="02020603050405020304" pitchFamily="18" charset="0"/>
              </a:rPr>
              <a:t> attribute is set to the id of the form to which it belongs. However, it is better to place the inputs inside the container </a:t>
            </a:r>
            <a:r>
              <a:rPr lang="en-US" sz="1000" b="1">
                <a:latin typeface="Arial" panose="020B0604020202020204" pitchFamily="34" charset="0"/>
                <a:ea typeface="Calibri" panose="020F0502020204030204" pitchFamily="34" charset="0"/>
                <a:cs typeface="Times New Roman" panose="02020603050405020304" pitchFamily="18" charset="0"/>
              </a:rPr>
              <a:t>form</a:t>
            </a:r>
            <a:r>
              <a:rPr lang="en-US" sz="1000">
                <a:latin typeface="Arial" panose="020B0604020202020204" pitchFamily="34" charset="0"/>
                <a:ea typeface="Calibri" panose="020F0502020204030204" pitchFamily="34" charset="0"/>
                <a:cs typeface="Times New Roman" panose="02020603050405020304" pitchFamily="18" charset="0"/>
              </a:rPr>
              <a:t> element because it keeps them together and makes the web page easier to maintain. </a:t>
            </a:r>
          </a:p>
        </p:txBody>
      </p:sp>
      <p:sp>
        <p:nvSpPr>
          <p:cNvPr id="4" name="Slide Number Placeholder 3"/>
          <p:cNvSpPr>
            <a:spLocks noGrp="1"/>
          </p:cNvSpPr>
          <p:nvPr>
            <p:ph type="sldNum" sz="quarter" idx="5"/>
          </p:nvPr>
        </p:nvSpPr>
        <p:spPr/>
        <p:txBody>
          <a:bodyPr/>
          <a:lstStyle/>
          <a:p>
            <a:fld id="{382689B6-BBB8-4EEF-92E6-1BB237364B33}" type="slidenum">
              <a:rPr lang="en-US" smtClean="0"/>
              <a:t>5</a:t>
            </a:fld>
            <a:endParaRPr lang="en-US"/>
          </a:p>
        </p:txBody>
      </p:sp>
      <p:sp>
        <p:nvSpPr>
          <p:cNvPr id="5" name="Rectangle 4">
            <a:extLst>
              <a:ext uri="{FF2B5EF4-FFF2-40B4-BE49-F238E27FC236}">
                <a16:creationId xmlns:a16="http://schemas.microsoft.com/office/drawing/2014/main" id="{DF2333C2-95E6-4CC0-B26A-67A96181BB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179EECF-A12F-4C2E-9296-5F5EF547AE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0200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Concentrate on the attributes that are commonly accepted and that are required for the lab (the attributes listed on the slide). However, do not go into detail because this is the purpose of the next lesson.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6</a:t>
            </a:fld>
            <a:endParaRPr lang="en-US"/>
          </a:p>
        </p:txBody>
      </p:sp>
      <p:sp>
        <p:nvSpPr>
          <p:cNvPr id="5" name="Rectangle 4">
            <a:extLst>
              <a:ext uri="{FF2B5EF4-FFF2-40B4-BE49-F238E27FC236}">
                <a16:creationId xmlns:a16="http://schemas.microsoft.com/office/drawing/2014/main" id="{1E996308-D20D-480B-B2B9-04D7A4B3567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C6CBF1E-3F2D-4084-8C7E-F7BF61FE95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40904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By the end of this lesson, ensure that students fully understand the need for client-side validation of forms data and how it differs from server-side validation.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7</a:t>
            </a:fld>
            <a:endParaRPr lang="en-US"/>
          </a:p>
        </p:txBody>
      </p:sp>
      <p:sp>
        <p:nvSpPr>
          <p:cNvPr id="5" name="Rectangle 4">
            <a:extLst>
              <a:ext uri="{FF2B5EF4-FFF2-40B4-BE49-F238E27FC236}">
                <a16:creationId xmlns:a16="http://schemas.microsoft.com/office/drawing/2014/main" id="{0C5694E2-770B-450F-9860-33BEEF3F6C1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C7400AD-9091-499E-B2CD-DA85BF39AB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1080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the defense-in-depth approach for building robust web applications. Treat all user input with suspicion, only pass data to a server that appears to be valid, and validate the data comprehensively on the server.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8</a:t>
            </a:fld>
            <a:endParaRPr lang="en-US"/>
          </a:p>
        </p:txBody>
      </p:sp>
      <p:sp>
        <p:nvSpPr>
          <p:cNvPr id="5" name="Rectangle 4">
            <a:extLst>
              <a:ext uri="{FF2B5EF4-FFF2-40B4-BE49-F238E27FC236}">
                <a16:creationId xmlns:a16="http://schemas.microsoft.com/office/drawing/2014/main" id="{D4065698-2C15-48D5-872B-F123A3B178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BECC16F-3A7A-4771-9897-4A4268E6D4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68783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way in which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highlights missing mandatory fields is purely a feature of the browser and is not specified by any standards.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9</a:t>
            </a:fld>
            <a:endParaRPr lang="en-US"/>
          </a:p>
        </p:txBody>
      </p:sp>
      <p:sp>
        <p:nvSpPr>
          <p:cNvPr id="5" name="Rectangle 4">
            <a:extLst>
              <a:ext uri="{FF2B5EF4-FFF2-40B4-BE49-F238E27FC236}">
                <a16:creationId xmlns:a16="http://schemas.microsoft.com/office/drawing/2014/main" id="{410E8805-7111-481C-91C0-DBD42F2FBE5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A6D334B-0D12-43DD-988D-DC858F7E8B5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06740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9674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71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27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8477-94E5-433B-A59A-4F8CA8F5E2E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908436F-A411-43CD-91BC-0AB4989CFF4C}"/>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84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76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21937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16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926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13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419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9862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4931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18BF-8539-450D-8564-AA52F305B7B9}"/>
              </a:ext>
            </a:extLst>
          </p:cNvPr>
          <p:cNvSpPr>
            <a:spLocks noGrp="1"/>
          </p:cNvSpPr>
          <p:nvPr>
            <p:ph type="ctrTitle" sz="quarter"/>
          </p:nvPr>
        </p:nvSpPr>
        <p:spPr>
          <a:xfrm>
            <a:off x="3200400" y="1828800"/>
            <a:ext cx="5732417" cy="1016000"/>
          </a:xfrm>
        </p:spPr>
        <p:txBody>
          <a:bodyPr/>
          <a:lstStyle/>
          <a:p>
            <a:r>
              <a:rPr lang="en-US"/>
              <a:t>Module 4</a:t>
            </a:r>
          </a:p>
        </p:txBody>
      </p:sp>
      <p:sp>
        <p:nvSpPr>
          <p:cNvPr id="3" name="Subtitle 2">
            <a:extLst>
              <a:ext uri="{FF2B5EF4-FFF2-40B4-BE49-F238E27FC236}">
                <a16:creationId xmlns:a16="http://schemas.microsoft.com/office/drawing/2014/main" id="{C4122155-5D98-4392-9B4C-FA7AF4D478EE}"/>
              </a:ext>
            </a:extLst>
          </p:cNvPr>
          <p:cNvSpPr>
            <a:spLocks noGrp="1"/>
          </p:cNvSpPr>
          <p:nvPr>
            <p:ph type="subTitle" sz="quarter" idx="1"/>
          </p:nvPr>
        </p:nvSpPr>
        <p:spPr/>
        <p:txBody>
          <a:bodyPr/>
          <a:lstStyle/>
          <a:p>
            <a:r>
              <a:rPr lang="en-US"/>
              <a:t>Creating Forms to Collect and Validate User Input
</a:t>
            </a:r>
          </a:p>
        </p:txBody>
      </p:sp>
    </p:spTree>
    <p:extLst>
      <p:ext uri="{BB962C8B-B14F-4D97-AF65-F5344CB8AC3E}">
        <p14:creationId xmlns:p14="http://schemas.microsoft.com/office/powerpoint/2010/main" val="227980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6FEE-A684-49C6-8681-A4D36596B9CA}"/>
              </a:ext>
            </a:extLst>
          </p:cNvPr>
          <p:cNvSpPr>
            <a:spLocks noGrp="1"/>
          </p:cNvSpPr>
          <p:nvPr>
            <p:ph type="title"/>
          </p:nvPr>
        </p:nvSpPr>
        <p:spPr/>
        <p:txBody>
          <a:bodyPr/>
          <a:lstStyle/>
          <a:p>
            <a:r>
              <a:rPr lang="en-US"/>
              <a:t>Validating Numeric Input</a:t>
            </a:r>
          </a:p>
        </p:txBody>
      </p:sp>
      <p:sp>
        <p:nvSpPr>
          <p:cNvPr id="4" name="Content Placeholder 2">
            <a:extLst>
              <a:ext uri="{FF2B5EF4-FFF2-40B4-BE49-F238E27FC236}">
                <a16:creationId xmlns:a16="http://schemas.microsoft.com/office/drawing/2014/main" id="{B1C768D2-A22E-4C4E-B505-DF8076B3428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min </a:t>
            </a:r>
            <a:r>
              <a:rPr lang="en-US" b="0" kern="0">
                <a:solidFill>
                  <a:srgbClr val="000000"/>
                </a:solidFill>
              </a:rPr>
              <a:t>and </a:t>
            </a:r>
            <a:r>
              <a:rPr lang="en-US" kern="0">
                <a:solidFill>
                  <a:srgbClr val="000000"/>
                </a:solidFill>
              </a:rPr>
              <a:t>max </a:t>
            </a:r>
            <a:r>
              <a:rPr lang="en-US" b="0" kern="0">
                <a:solidFill>
                  <a:srgbClr val="000000"/>
                </a:solidFill>
              </a:rPr>
              <a:t>attributes to specify the upper and lower limit for numeric data</a:t>
            </a:r>
            <a:endParaRPr lang="en-US" b="0" kern="0" dirty="0">
              <a:solidFill>
                <a:srgbClr val="000000"/>
              </a:solidFill>
            </a:endParaRPr>
          </a:p>
        </p:txBody>
      </p:sp>
      <p:sp>
        <p:nvSpPr>
          <p:cNvPr id="5" name="TextBox 4">
            <a:extLst>
              <a:ext uri="{FF2B5EF4-FFF2-40B4-BE49-F238E27FC236}">
                <a16:creationId xmlns:a16="http://schemas.microsoft.com/office/drawing/2014/main" id="{30AABA80-D718-4E2A-9096-4042AB9A19D4}"/>
              </a:ext>
            </a:extLst>
          </p:cNvPr>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&lt;input id="percentage" type="number" min="0" max="100" /&gt;</a:t>
            </a:r>
            <a:endParaRPr lang="en-GB" sz="2000" b="0" dirty="0">
              <a:solidFill>
                <a:srgbClr val="000000"/>
              </a:solidFill>
              <a:latin typeface="Lucida Sans Unicode" pitchFamily="34" charset="0"/>
              <a:cs typeface="Lucida Sans Unicode" pitchFamily="34" charset="0"/>
            </a:endParaRPr>
          </a:p>
        </p:txBody>
      </p:sp>
      <p:pic>
        <p:nvPicPr>
          <p:cNvPr id="6" name="Picture 2" descr="A screen shot showing how the browser highlights fields with values that fall outside the range specified by the min and max attributes.">
            <a:extLst>
              <a:ext uri="{FF2B5EF4-FFF2-40B4-BE49-F238E27FC236}">
                <a16:creationId xmlns:a16="http://schemas.microsoft.com/office/drawing/2014/main" id="{00BA4504-7C13-46B5-9AE2-EDA1D29F5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9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A8E5-B2A5-46EF-BC03-9A8D3AC83230}"/>
              </a:ext>
            </a:extLst>
          </p:cNvPr>
          <p:cNvSpPr>
            <a:spLocks noGrp="1"/>
          </p:cNvSpPr>
          <p:nvPr>
            <p:ph type="title"/>
          </p:nvPr>
        </p:nvSpPr>
        <p:spPr/>
        <p:txBody>
          <a:bodyPr/>
          <a:lstStyle/>
          <a:p>
            <a:r>
              <a:rPr lang="en-US"/>
              <a:t>Validating Text Input</a:t>
            </a:r>
          </a:p>
        </p:txBody>
      </p:sp>
      <p:sp>
        <p:nvSpPr>
          <p:cNvPr id="4" name="Content Placeholder 2">
            <a:extLst>
              <a:ext uri="{FF2B5EF4-FFF2-40B4-BE49-F238E27FC236}">
                <a16:creationId xmlns:a16="http://schemas.microsoft.com/office/drawing/2014/main" id="{BF49274A-290D-45E4-A975-2B9B108CA7A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pattern</a:t>
            </a:r>
            <a:r>
              <a:rPr lang="en-US" b="0" kern="0">
                <a:solidFill>
                  <a:srgbClr val="000000"/>
                </a:solidFill>
              </a:rPr>
              <a:t> attribute to validate text-based input by using a regular expression</a:t>
            </a:r>
            <a:endParaRPr lang="en-US" b="0" kern="0" dirty="0">
              <a:solidFill>
                <a:srgbClr val="000000"/>
              </a:solidFill>
            </a:endParaRPr>
          </a:p>
        </p:txBody>
      </p:sp>
      <p:sp>
        <p:nvSpPr>
          <p:cNvPr id="5" name="TextBox 4">
            <a:extLst>
              <a:ext uri="{FF2B5EF4-FFF2-40B4-BE49-F238E27FC236}">
                <a16:creationId xmlns:a16="http://schemas.microsoft.com/office/drawing/2014/main" id="{280CCC05-9BC9-4979-822C-C33501AB4B64}"/>
              </a:ext>
            </a:extLst>
          </p:cNvPr>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&lt;input id="orderRef" name="orderReference" type="text" </a:t>
            </a:r>
          </a:p>
          <a:p>
            <a:pPr lvl="0"/>
            <a:r>
              <a:rPr lang="en-US" b="0">
                <a:solidFill>
                  <a:srgbClr val="000000"/>
                </a:solidFill>
                <a:latin typeface="Lucida Sans Unicode" pitchFamily="34" charset="0"/>
                <a:cs typeface="Lucida Sans Unicode" pitchFamily="34" charset="0"/>
              </a:rPr>
              <a:t>  pattern="[0-9]{2}[A-Z]{3}" title="2 digits and 3 uppercase letters" /&gt;</a:t>
            </a:r>
            <a:endParaRPr lang="en-GB" b="0" dirty="0">
              <a:solidFill>
                <a:srgbClr val="000000"/>
              </a:solidFill>
              <a:latin typeface="Lucida Sans Unicode" pitchFamily="34" charset="0"/>
              <a:cs typeface="Lucida Sans Unicode" pitchFamily="34" charset="0"/>
            </a:endParaRPr>
          </a:p>
        </p:txBody>
      </p:sp>
      <p:pic>
        <p:nvPicPr>
          <p:cNvPr id="6" name="Picture 2" descr="A screen shot showing how the browser displays fields that do not match the pattern attribute.">
            <a:extLst>
              <a:ext uri="{FF2B5EF4-FFF2-40B4-BE49-F238E27FC236}">
                <a16:creationId xmlns:a16="http://schemas.microsoft.com/office/drawing/2014/main" id="{10E8C889-80E0-48F3-A636-164A39954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8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e5db75c-95a0-49bc-a563-2c1fa9e6e6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6923-99F9-4C63-8593-757760C26F2B}"/>
              </a:ext>
            </a:extLst>
          </p:cNvPr>
          <p:cNvSpPr>
            <a:spLocks noGrp="1"/>
          </p:cNvSpPr>
          <p:nvPr>
            <p:ph type="title"/>
          </p:nvPr>
        </p:nvSpPr>
        <p:spPr/>
        <p:txBody>
          <a:bodyPr/>
          <a:lstStyle/>
          <a:p>
            <a:r>
              <a:rPr lang="en-US"/>
              <a:t>Styling Fields to Provide Feedback</a:t>
            </a:r>
          </a:p>
        </p:txBody>
      </p:sp>
      <p:sp>
        <p:nvSpPr>
          <p:cNvPr id="4" name="Content Placeholder 2">
            <a:extLst>
              <a:ext uri="{FF2B5EF4-FFF2-40B4-BE49-F238E27FC236}">
                <a16:creationId xmlns:a16="http://schemas.microsoft.com/office/drawing/2014/main" id="{BCCF7B79-2BFF-460C-805A-69B4BB05B31D}"/>
              </a:ext>
            </a:extLst>
          </p:cNvPr>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dirty="0">
                <a:solidFill>
                  <a:srgbClr val="000000"/>
                </a:solidFill>
                <a:ea typeface="+mn-ea"/>
              </a:rPr>
              <a:t>Use CSS to style input fields</a:t>
            </a:r>
          </a:p>
          <a:p>
            <a:r>
              <a:rPr lang="en-US" b="0" kern="0" dirty="0">
                <a:solidFill>
                  <a:srgbClr val="000000"/>
                </a:solidFill>
              </a:rPr>
              <a:t>Use the </a:t>
            </a:r>
            <a:r>
              <a:rPr lang="en-US" kern="0" dirty="0">
                <a:solidFill>
                  <a:srgbClr val="000000"/>
                </a:solidFill>
              </a:rPr>
              <a:t>valid</a:t>
            </a:r>
            <a:r>
              <a:rPr lang="en-US" b="0" kern="0" dirty="0">
                <a:solidFill>
                  <a:srgbClr val="000000"/>
                </a:solidFill>
              </a:rPr>
              <a:t> and </a:t>
            </a:r>
            <a:r>
              <a:rPr lang="en-US" kern="0" dirty="0">
                <a:solidFill>
                  <a:srgbClr val="000000"/>
                </a:solidFill>
              </a:rPr>
              <a:t>invalid</a:t>
            </a:r>
            <a:r>
              <a:rPr lang="en-US" b="0" kern="0" dirty="0">
                <a:solidFill>
                  <a:srgbClr val="000000"/>
                </a:solidFill>
              </a:rPr>
              <a:t> pseudo-classes to detect fields that have passed or failed validation</a:t>
            </a:r>
          </a:p>
        </p:txBody>
      </p:sp>
      <p:sp>
        <p:nvSpPr>
          <p:cNvPr id="5" name="TextBox 4">
            <a:extLst>
              <a:ext uri="{FF2B5EF4-FFF2-40B4-BE49-F238E27FC236}">
                <a16:creationId xmlns:a16="http://schemas.microsoft.com/office/drawing/2014/main" id="{8679DF9B-E8B7-464B-A282-0D52AA7331A0}"/>
              </a:ext>
            </a:extLst>
          </p:cNvPr>
          <p:cNvSpPr txBox="1"/>
          <p:nvPr/>
        </p:nvSpPr>
        <p:spPr>
          <a:xfrm>
            <a:off x="460664" y="2787253"/>
            <a:ext cx="2849395" cy="2585323"/>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input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 solid 1px;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input:invalid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#f00;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input:valid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#0f0;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pic>
        <p:nvPicPr>
          <p:cNvPr id="6" name="Picture 2" descr="A screen shot showing how a field is highlighted by using the invalid pseudo-class">
            <a:extLst>
              <a:ext uri="{FF2B5EF4-FFF2-40B4-BE49-F238E27FC236}">
                <a16:creationId xmlns:a16="http://schemas.microsoft.com/office/drawing/2014/main" id="{2142BEF3-151A-4DD4-9DCF-B891549ED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053"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FFC7-CF62-466A-A2AC-9A04DBCBA985}"/>
              </a:ext>
            </a:extLst>
          </p:cNvPr>
          <p:cNvSpPr>
            <a:spLocks noGrp="1"/>
          </p:cNvSpPr>
          <p:nvPr>
            <p:ph type="title"/>
          </p:nvPr>
        </p:nvSpPr>
        <p:spPr>
          <a:xfrm>
            <a:off x="460375" y="-2"/>
            <a:ext cx="8406534" cy="740664"/>
          </a:xfrm>
        </p:spPr>
        <p:txBody>
          <a:bodyPr/>
          <a:lstStyle/>
          <a:p>
            <a:r>
              <a:rPr lang="en-US" dirty="0"/>
              <a:t>Lesson 3: Validating User Input by Using JavaScript</a:t>
            </a:r>
          </a:p>
        </p:txBody>
      </p:sp>
      <p:sp>
        <p:nvSpPr>
          <p:cNvPr id="3" name="Text Placeholder 2">
            <a:extLst>
              <a:ext uri="{FF2B5EF4-FFF2-40B4-BE49-F238E27FC236}">
                <a16:creationId xmlns:a16="http://schemas.microsoft.com/office/drawing/2014/main" id="{4C97FDE6-F3F1-42F4-93CB-D81C2796BC50}"/>
              </a:ext>
            </a:extLst>
          </p:cNvPr>
          <p:cNvSpPr>
            <a:spLocks noGrp="1"/>
          </p:cNvSpPr>
          <p:nvPr>
            <p:ph type="body" idx="1"/>
          </p:nvPr>
        </p:nvSpPr>
        <p:spPr/>
        <p:txBody>
          <a:bodyPr/>
          <a:lstStyle/>
          <a:p>
            <a:r>
              <a:rPr lang="en-US"/>
              <a:t>Handling Input Events
Validating Input
Ensuring that Fields are Not Empty
Providing Feedback to the User
Demonstration: Creating a Form and Validating User Input</a:t>
            </a:r>
          </a:p>
        </p:txBody>
      </p:sp>
    </p:spTree>
    <p:extLst>
      <p:ext uri="{BB962C8B-B14F-4D97-AF65-F5344CB8AC3E}">
        <p14:creationId xmlns:p14="http://schemas.microsoft.com/office/powerpoint/2010/main" val="256915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0b1c37-9526-4997-9b86-967f3e9896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EA7-5C47-4395-B89B-7A240287DD3D}"/>
              </a:ext>
            </a:extLst>
          </p:cNvPr>
          <p:cNvSpPr>
            <a:spLocks noGrp="1"/>
          </p:cNvSpPr>
          <p:nvPr>
            <p:ph type="title"/>
          </p:nvPr>
        </p:nvSpPr>
        <p:spPr/>
        <p:txBody>
          <a:bodyPr/>
          <a:lstStyle/>
          <a:p>
            <a:r>
              <a:rPr lang="en-US"/>
              <a:t>Handling Input Events</a:t>
            </a:r>
          </a:p>
        </p:txBody>
      </p:sp>
      <p:sp>
        <p:nvSpPr>
          <p:cNvPr id="4" name="Content Placeholder 1">
            <a:extLst>
              <a:ext uri="{FF2B5EF4-FFF2-40B4-BE49-F238E27FC236}">
                <a16:creationId xmlns:a16="http://schemas.microsoft.com/office/drawing/2014/main" id="{CB5B6F7D-B06D-4249-8F17-80184A5AD0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Catch the </a:t>
            </a:r>
            <a:r>
              <a:rPr lang="en-GB" kern="0">
                <a:solidFill>
                  <a:srgbClr val="000000"/>
                </a:solidFill>
              </a:rPr>
              <a:t>submit</a:t>
            </a:r>
            <a:r>
              <a:rPr lang="en-GB" b="0" kern="0">
                <a:solidFill>
                  <a:srgbClr val="000000"/>
                </a:solidFill>
              </a:rPr>
              <a:t> event to validate an entire form</a:t>
            </a:r>
          </a:p>
          <a:p>
            <a:pPr lvl="1"/>
            <a:r>
              <a:rPr lang="en-GB" b="0" kern="0">
                <a:solidFill>
                  <a:srgbClr val="000000"/>
                </a:solidFill>
              </a:rPr>
              <a:t>Return true if the data is valid, false otherwise</a:t>
            </a:r>
          </a:p>
          <a:p>
            <a:pPr lvl="1"/>
            <a:r>
              <a:rPr lang="en-GB" b="0" kern="0">
                <a:solidFill>
                  <a:srgbClr val="000000"/>
                </a:solidFill>
              </a:rPr>
              <a:t>The form is only submitted if the </a:t>
            </a:r>
            <a:r>
              <a:rPr lang="en-GB" kern="0">
                <a:solidFill>
                  <a:srgbClr val="000000"/>
                </a:solidFill>
              </a:rPr>
              <a:t>submit</a:t>
            </a:r>
            <a:r>
              <a:rPr lang="en-GB" b="0" kern="0">
                <a:solidFill>
                  <a:srgbClr val="000000"/>
                </a:solidFill>
              </a:rPr>
              <a:t> event handler returns true</a:t>
            </a:r>
          </a:p>
          <a:p>
            <a:pPr lvl="0"/>
            <a:endParaRPr lang="en-GB" b="0" kern="0">
              <a:solidFill>
                <a:srgbClr val="000000"/>
              </a:solidFill>
            </a:endParaRPr>
          </a:p>
          <a:p>
            <a:pPr lvl="0"/>
            <a:r>
              <a:rPr lang="en-GB" b="0" kern="0">
                <a:solidFill>
                  <a:srgbClr val="000000"/>
                </a:solidFill>
              </a:rPr>
              <a:t>Catch the </a:t>
            </a:r>
            <a:r>
              <a:rPr lang="en-GB" kern="0">
                <a:solidFill>
                  <a:srgbClr val="000000"/>
                </a:solidFill>
              </a:rPr>
              <a:t>input</a:t>
            </a:r>
            <a:r>
              <a:rPr lang="en-GB" b="0" kern="0">
                <a:solidFill>
                  <a:srgbClr val="000000"/>
                </a:solidFill>
              </a:rPr>
              <a:t> event to validate individual fields on a character-by-character basis</a:t>
            </a:r>
          </a:p>
          <a:p>
            <a:pPr lvl="1"/>
            <a:r>
              <a:rPr lang="en-GB" b="0" kern="0">
                <a:solidFill>
                  <a:srgbClr val="000000"/>
                </a:solidFill>
              </a:rPr>
              <a:t>If the data is not valid, display an error message by using the </a:t>
            </a:r>
            <a:r>
              <a:rPr lang="en-GB" kern="0">
                <a:solidFill>
                  <a:srgbClr val="000000"/>
                </a:solidFill>
              </a:rPr>
              <a:t>setCustomValidity</a:t>
            </a:r>
            <a:r>
              <a:rPr lang="en-GB" b="0" kern="0">
                <a:solidFill>
                  <a:srgbClr val="000000"/>
                </a:solidFill>
              </a:rPr>
              <a:t> function</a:t>
            </a:r>
          </a:p>
          <a:p>
            <a:pPr lvl="1"/>
            <a:r>
              <a:rPr lang="en-GB" b="0" kern="0">
                <a:solidFill>
                  <a:srgbClr val="000000"/>
                </a:solidFill>
              </a:rPr>
              <a:t>If the data is valid, reset the error message to an empty string</a:t>
            </a:r>
            <a:endParaRPr lang="en-GB" b="0" kern="0" dirty="0">
              <a:solidFill>
                <a:srgbClr val="000000"/>
              </a:solidFill>
            </a:endParaRPr>
          </a:p>
        </p:txBody>
      </p:sp>
    </p:spTree>
    <p:extLst>
      <p:ext uri="{BB962C8B-B14F-4D97-AF65-F5344CB8AC3E}">
        <p14:creationId xmlns:p14="http://schemas.microsoft.com/office/powerpoint/2010/main" val="49023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58E-B875-4FCF-9207-9F0E81C29116}"/>
              </a:ext>
            </a:extLst>
          </p:cNvPr>
          <p:cNvSpPr>
            <a:spLocks noGrp="1"/>
          </p:cNvSpPr>
          <p:nvPr>
            <p:ph type="title"/>
          </p:nvPr>
        </p:nvSpPr>
        <p:spPr/>
        <p:txBody>
          <a:bodyPr/>
          <a:lstStyle/>
          <a:p>
            <a:r>
              <a:rPr lang="en-US"/>
              <a:t>Validating Input</a:t>
            </a:r>
          </a:p>
        </p:txBody>
      </p:sp>
      <p:sp>
        <p:nvSpPr>
          <p:cNvPr id="4" name="Content Placeholder 2">
            <a:extLst>
              <a:ext uri="{FF2B5EF4-FFF2-40B4-BE49-F238E27FC236}">
                <a16:creationId xmlns:a16="http://schemas.microsoft.com/office/drawing/2014/main" id="{8654DF7B-6A4D-4F80-9079-10AA752943F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JavaScript code to emulate unsupported HTML5 input types and attributes in a browser:</a:t>
            </a:r>
            <a:endParaRPr lang="en-US" b="0" kern="0" dirty="0">
              <a:solidFill>
                <a:srgbClr val="000000"/>
              </a:solidFill>
            </a:endParaRPr>
          </a:p>
        </p:txBody>
      </p:sp>
      <p:sp>
        <p:nvSpPr>
          <p:cNvPr id="5" name="TextBox 4">
            <a:extLst>
              <a:ext uri="{FF2B5EF4-FFF2-40B4-BE49-F238E27FC236}">
                <a16:creationId xmlns:a16="http://schemas.microsoft.com/office/drawing/2014/main" id="{426A399B-AEFA-48E6-B2AF-2306966114C4}"/>
              </a:ext>
            </a:extLst>
          </p:cNvPr>
          <p:cNvSpPr txBox="1"/>
          <p:nvPr/>
        </p:nvSpPr>
        <p:spPr>
          <a:xfrm>
            <a:off x="599208" y="1989586"/>
            <a:ext cx="7978736" cy="1323439"/>
          </a:xfrm>
          <a:prstGeom prst="rect">
            <a:avLst/>
          </a:prstGeom>
          <a:solidFill>
            <a:schemeClr val="bg1">
              <a:lumMod val="9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&lt;form id="scoreForm" … onsubmit="return validateForm();" &gt;</a:t>
            </a:r>
            <a:br>
              <a:rPr lang="en-US" sz="1600" b="0">
                <a:solidFill>
                  <a:srgbClr val="000000"/>
                </a:solidFill>
                <a:latin typeface="Lucida Sans Unicode" pitchFamily="34" charset="0"/>
                <a:cs typeface="Lucida Sans Unicode" pitchFamily="34" charset="0"/>
              </a:rPr>
            </a:br>
            <a:r>
              <a:rPr lang="en-US" sz="1600" b="0">
                <a:solidFill>
                  <a:srgbClr val="000000"/>
                </a:solidFill>
                <a:latin typeface="Lucida Sans Unicode" pitchFamily="34" charset="0"/>
                <a:cs typeface="Lucida Sans Unicode" pitchFamily="34" charset="0"/>
              </a:rPr>
              <a:t>   &lt;div id="scoreField" class="field" &gt;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&lt;input id="score" name="score" type="number" /&gt;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&lt;/div&gt;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&lt;/form&gt;</a:t>
            </a:r>
            <a:endParaRPr lang="en-GB" sz="16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916C72B5-B4BF-4D76-B727-C6F356F64A18}"/>
              </a:ext>
            </a:extLst>
          </p:cNvPr>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function isAnInteger( text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const intTestRegex = /^\s*(\+|-)?\d+\s*$/;</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String(text).search(intTestRegex) != -1;</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function validateForm()</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if( ! isAnInteger(document.getElementById('score').value))</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false;   /* No, it’s not a number! Form validation fails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true;</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75252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3A02-4F6A-4CA8-87E5-1B8DE975F992}"/>
              </a:ext>
            </a:extLst>
          </p:cNvPr>
          <p:cNvSpPr>
            <a:spLocks noGrp="1"/>
          </p:cNvSpPr>
          <p:nvPr>
            <p:ph type="title"/>
          </p:nvPr>
        </p:nvSpPr>
        <p:spPr/>
        <p:txBody>
          <a:bodyPr/>
          <a:lstStyle/>
          <a:p>
            <a:r>
              <a:rPr lang="en-US"/>
              <a:t>Ensuring that Fields are Not Empty</a:t>
            </a:r>
          </a:p>
        </p:txBody>
      </p:sp>
      <p:sp>
        <p:nvSpPr>
          <p:cNvPr id="4" name="Content Placeholder 2">
            <a:extLst>
              <a:ext uri="{FF2B5EF4-FFF2-40B4-BE49-F238E27FC236}">
                <a16:creationId xmlns:a16="http://schemas.microsoft.com/office/drawing/2014/main" id="{E362CAC9-B6E4-4CA5-ADA1-0CE391CFB4D5}"/>
              </a:ext>
            </a:extLst>
          </p:cNvPr>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a:solidFill>
                  <a:srgbClr val="000000"/>
                </a:solidFill>
                <a:ea typeface="+mn-ea"/>
              </a:rPr>
              <a:t>Use JavaScript code to ensure that a required field does not contain only whitespace:</a:t>
            </a:r>
            <a:endParaRPr lang="en-US" sz="2400" dirty="0">
              <a:solidFill>
                <a:srgbClr val="000000"/>
              </a:solidFill>
              <a:ea typeface="+mn-ea"/>
            </a:endParaRPr>
          </a:p>
        </p:txBody>
      </p:sp>
      <p:sp>
        <p:nvSpPr>
          <p:cNvPr id="5" name="TextBox 4">
            <a:extLst>
              <a:ext uri="{FF2B5EF4-FFF2-40B4-BE49-F238E27FC236}">
                <a16:creationId xmlns:a16="http://schemas.microsoft.com/office/drawing/2014/main" id="{584432B6-0A22-45B0-A630-932B1A42B1E0}"/>
              </a:ext>
            </a:extLst>
          </p:cNvPr>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&lt;form id="scoreForm" … onsubmit="return validateForm();" &gt;</a:t>
            </a:r>
          </a:p>
          <a:p>
            <a:pPr lvl="0"/>
            <a:r>
              <a:rPr lang="en-US" sz="1600" b="0">
                <a:solidFill>
                  <a:srgbClr val="000000"/>
                </a:solidFill>
                <a:latin typeface="Lucida Sans Unicode" pitchFamily="34" charset="0"/>
                <a:cs typeface="Lucida Sans Unicode" pitchFamily="34" charset="0"/>
              </a:rPr>
              <a:t>  &lt;div id="penaltiesField" class="field" &gt;</a:t>
            </a:r>
          </a:p>
          <a:p>
            <a:pPr lvl="0"/>
            <a:r>
              <a:rPr lang="en-US" sz="1600" b="0">
                <a:solidFill>
                  <a:srgbClr val="000000"/>
                </a:solidFill>
                <a:latin typeface="Lucida Sans Unicode" pitchFamily="34" charset="0"/>
                <a:cs typeface="Lucida Sans Unicode" pitchFamily="34" charset="0"/>
              </a:rPr>
              <a:t>      &lt;input id="penalties" name="penalties" type="text" /&gt;</a:t>
            </a:r>
          </a:p>
          <a:p>
            <a:pPr lvl="0"/>
            <a:r>
              <a:rPr lang="en-US" sz="1600" b="0">
                <a:solidFill>
                  <a:srgbClr val="000000"/>
                </a:solidFill>
                <a:latin typeface="Lucida Sans Unicode" pitchFamily="34" charset="0"/>
                <a:cs typeface="Lucida Sans Unicode" pitchFamily="34" charset="0"/>
              </a:rPr>
              <a:t>  &lt;/div&gt;</a:t>
            </a:r>
          </a:p>
          <a:p>
            <a:pPr lvl="0"/>
            <a:r>
              <a:rPr lang="en-US" sz="1600" b="0">
                <a:solidFill>
                  <a:srgbClr val="000000"/>
                </a:solidFill>
                <a:latin typeface="Lucida Sans Unicode" pitchFamily="34" charset="0"/>
                <a:cs typeface="Lucida Sans Unicode" pitchFamily="34" charset="0"/>
              </a:rPr>
              <a:t>&lt;/form&gt;</a:t>
            </a:r>
            <a:endParaRPr lang="en-US" sz="16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CADB29C2-369B-4B7E-B017-199398558739}"/>
              </a:ext>
            </a:extLst>
          </p:cNvPr>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function isSignificant( text ){</a:t>
            </a:r>
          </a:p>
          <a:p>
            <a:pPr lvl="0"/>
            <a:r>
              <a:rPr lang="en-US" sz="1600" b="0">
                <a:solidFill>
                  <a:srgbClr val="000000"/>
                </a:solidFill>
                <a:latin typeface="Lucida Sans Unicode" pitchFamily="34" charset="0"/>
                <a:cs typeface="Lucida Sans Unicode" pitchFamily="34" charset="0"/>
              </a:rPr>
              <a:t>  const notWhitespaceTestRegex = /[^\s]{1,}/;</a:t>
            </a:r>
          </a:p>
          <a:p>
            <a:pPr lvl="0"/>
            <a:r>
              <a:rPr lang="en-US" sz="1600" b="0">
                <a:solidFill>
                  <a:srgbClr val="000000"/>
                </a:solidFill>
                <a:latin typeface="Lucida Sans Unicode" pitchFamily="34" charset="0"/>
                <a:cs typeface="Lucida Sans Unicode" pitchFamily="34" charset="0"/>
              </a:rPr>
              <a:t>  return String(text).search(notWhitespaceTestRegex) != -1;</a:t>
            </a:r>
          </a:p>
          <a:p>
            <a:pPr lvl="0"/>
            <a:r>
              <a:rPr lang="en-US" sz="1600" b="0">
                <a:solidFill>
                  <a:srgbClr val="000000"/>
                </a:solidFill>
                <a:latin typeface="Lucida Sans Unicode" pitchFamily="34" charset="0"/>
                <a:cs typeface="Lucida Sans Unicode" pitchFamily="34" charset="0"/>
              </a:rPr>
              <a:t>}</a:t>
            </a:r>
          </a:p>
          <a:p>
            <a:pPr lvl="0"/>
            <a:endParaRPr lang="en-US"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function validateForm() {</a:t>
            </a:r>
          </a:p>
          <a:p>
            <a:pPr lvl="0"/>
            <a:r>
              <a:rPr lang="en-US" sz="1600" b="0">
                <a:solidFill>
                  <a:srgbClr val="000000"/>
                </a:solidFill>
                <a:latin typeface="Lucida Sans Unicode" pitchFamily="34" charset="0"/>
                <a:cs typeface="Lucida Sans Unicode" pitchFamily="34" charset="0"/>
              </a:rPr>
              <a:t>  if( ! isSignificant(document.getElementById(‘penalties’).value))</a:t>
            </a:r>
          </a:p>
          <a:p>
            <a:pPr lvl="0"/>
            <a:r>
              <a:rPr lang="en-US" sz="1600" b="0">
                <a:solidFill>
                  <a:srgbClr val="000000"/>
                </a:solidFill>
                <a:latin typeface="Lucida Sans Unicode" pitchFamily="34" charset="0"/>
                <a:cs typeface="Lucida Sans Unicode" pitchFamily="34" charset="0"/>
              </a:rPr>
              <a:t>    return false;   /* No! Form validation fails */</a:t>
            </a:r>
          </a:p>
          <a:p>
            <a:pPr lvl="0"/>
            <a:r>
              <a:rPr lang="en-US" sz="1600" b="0">
                <a:solidFill>
                  <a:srgbClr val="000000"/>
                </a:solidFill>
                <a:latin typeface="Lucida Sans Unicode" pitchFamily="34" charset="0"/>
                <a:cs typeface="Lucida Sans Unicode" pitchFamily="34" charset="0"/>
              </a:rPr>
              <a:t>  </a:t>
            </a:r>
          </a:p>
          <a:p>
            <a:pPr lvl="0"/>
            <a:r>
              <a:rPr lang="en-US" sz="1600" b="0">
                <a:solidFill>
                  <a:srgbClr val="000000"/>
                </a:solidFill>
                <a:latin typeface="Lucida Sans Unicode" pitchFamily="34" charset="0"/>
                <a:cs typeface="Lucida Sans Unicode" pitchFamily="34" charset="0"/>
              </a:rPr>
              <a:t>  return true;</a:t>
            </a:r>
          </a:p>
          <a:p>
            <a:pPr lvl="0"/>
            <a:r>
              <a:rPr lang="en-US" sz="1600" b="0">
                <a:solidFill>
                  <a:srgbClr val="000000"/>
                </a:solidFill>
                <a:latin typeface="Lucida Sans Unicode" pitchFamily="34" charset="0"/>
                <a:cs typeface="Lucida Sans Unicode" pitchFamily="34" charset="0"/>
              </a:rPr>
              <a:t>}</a:t>
            </a:r>
            <a:endParaRPr lang="en-US"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89166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C51B-7AD6-42AE-8CDA-1292CFEB14F6}"/>
              </a:ext>
            </a:extLst>
          </p:cNvPr>
          <p:cNvSpPr>
            <a:spLocks noGrp="1"/>
          </p:cNvSpPr>
          <p:nvPr>
            <p:ph type="title"/>
          </p:nvPr>
        </p:nvSpPr>
        <p:spPr/>
        <p:txBody>
          <a:bodyPr/>
          <a:lstStyle/>
          <a:p>
            <a:r>
              <a:rPr lang="en-US"/>
              <a:t>Providing Feedback to the User</a:t>
            </a:r>
          </a:p>
        </p:txBody>
      </p:sp>
      <p:sp>
        <p:nvSpPr>
          <p:cNvPr id="4" name="Content Placeholder 2">
            <a:extLst>
              <a:ext uri="{FF2B5EF4-FFF2-40B4-BE49-F238E27FC236}">
                <a16:creationId xmlns:a16="http://schemas.microsoft.com/office/drawing/2014/main" id="{1113E18B-1B08-4D31-A14E-4F353788EE1D}"/>
              </a:ext>
            </a:extLst>
          </p:cNvPr>
          <p:cNvSpPr txBox="1">
            <a:spLocks/>
          </p:cNvSpPr>
          <p:nvPr/>
        </p:nvSpPr>
        <p:spPr>
          <a:xfrm>
            <a:off x="458788" y="91037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Provide visual feedback to the user by defining styles and dynamically setting the class of an element:</a:t>
            </a:r>
          </a:p>
        </p:txBody>
      </p:sp>
      <p:sp>
        <p:nvSpPr>
          <p:cNvPr id="5" name="TextBox 4">
            <a:extLst>
              <a:ext uri="{FF2B5EF4-FFF2-40B4-BE49-F238E27FC236}">
                <a16:creationId xmlns:a16="http://schemas.microsoft.com/office/drawing/2014/main" id="{4B6470FA-B02D-4ABC-9138-0EF596846666}"/>
              </a:ext>
            </a:extLst>
          </p:cNvPr>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.validatedFine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#0f0;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.validationError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#f00;</a:t>
            </a:r>
            <a:br>
              <a:rPr lang="en-US" b="0">
                <a:solidFill>
                  <a:srgbClr val="000000"/>
                </a:solidFill>
                <a:latin typeface="Lucida Sans Unicode" pitchFamily="34" charset="0"/>
                <a:cs typeface="Lucida Sans Unicode" pitchFamily="34" charset="0"/>
              </a:rPr>
            </a:br>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1F942200-B371-4C3B-A55D-80E86820626F}"/>
              </a:ext>
            </a:extLst>
          </p:cNvPr>
          <p:cNvSpPr txBox="1"/>
          <p:nvPr/>
        </p:nvSpPr>
        <p:spPr>
          <a:xfrm>
            <a:off x="2100649" y="3820654"/>
            <a:ext cx="6750884" cy="2862322"/>
          </a:xfrm>
          <a:prstGeom prst="rect">
            <a:avLst/>
          </a:prstGeom>
          <a:solidFill>
            <a:schemeClr val="bg1">
              <a:lumMod val="8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function validateForm()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const textbox = document.getElementById("penalties");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if( ! isSignificant(textBox.value))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textbox.className = "validationError";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false;   /* No! Form validation fails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textbox.className = "validatedFine";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true;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52029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d3fe65b-00e7-4135-9681-fbc0b00585f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87F7-1CA2-4A39-AFA7-E8528E69B9FB}"/>
              </a:ext>
            </a:extLst>
          </p:cNvPr>
          <p:cNvSpPr>
            <a:spLocks noGrp="1"/>
          </p:cNvSpPr>
          <p:nvPr>
            <p:ph type="title"/>
          </p:nvPr>
        </p:nvSpPr>
        <p:spPr/>
        <p:txBody>
          <a:bodyPr/>
          <a:lstStyle/>
          <a:p>
            <a:r>
              <a:rPr lang="en-US"/>
              <a:t>Demonstration: Creating a Form and Validating User Input</a:t>
            </a:r>
          </a:p>
        </p:txBody>
      </p:sp>
      <p:sp>
        <p:nvSpPr>
          <p:cNvPr id="4" name="Content Placeholder 2">
            <a:extLst>
              <a:ext uri="{FF2B5EF4-FFF2-40B4-BE49-F238E27FC236}">
                <a16:creationId xmlns:a16="http://schemas.microsoft.com/office/drawing/2014/main" id="{7017DD9E-AE7C-41A3-8079-CF98B4A6540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207310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566B-7E45-4EB7-AF9E-CBFED240A000}"/>
              </a:ext>
            </a:extLst>
          </p:cNvPr>
          <p:cNvSpPr>
            <a:spLocks noGrp="1"/>
          </p:cNvSpPr>
          <p:nvPr>
            <p:ph type="title"/>
          </p:nvPr>
        </p:nvSpPr>
        <p:spPr/>
        <p:txBody>
          <a:bodyPr/>
          <a:lstStyle/>
          <a:p>
            <a:r>
              <a:rPr lang="en-US"/>
              <a:t>Lab: Creating a Form and Validating User Input</a:t>
            </a:r>
          </a:p>
        </p:txBody>
      </p:sp>
      <p:sp>
        <p:nvSpPr>
          <p:cNvPr id="3" name="Text Placeholder 2">
            <a:extLst>
              <a:ext uri="{FF2B5EF4-FFF2-40B4-BE49-F238E27FC236}">
                <a16:creationId xmlns:a16="http://schemas.microsoft.com/office/drawing/2014/main" id="{6F508D3D-1314-4C82-B42E-7EB9F95AB146}"/>
              </a:ext>
            </a:extLst>
          </p:cNvPr>
          <p:cNvSpPr>
            <a:spLocks noGrp="1"/>
          </p:cNvSpPr>
          <p:nvPr>
            <p:ph type="body" idx="1"/>
          </p:nvPr>
        </p:nvSpPr>
        <p:spPr/>
        <p:txBody>
          <a:bodyPr/>
          <a:lstStyle/>
          <a:p>
            <a:r>
              <a:rPr lang="en-US"/>
              <a:t>Exercise 1: Creating a Form and Validating User Input by Using HTML5 Attributes
Exercise 2: Validating User Input by Using JavaScript</a:t>
            </a:r>
          </a:p>
        </p:txBody>
      </p:sp>
      <p:sp>
        <p:nvSpPr>
          <p:cNvPr id="4" name="TextBox 3">
            <a:extLst>
              <a:ext uri="{FF2B5EF4-FFF2-40B4-BE49-F238E27FC236}">
                <a16:creationId xmlns:a16="http://schemas.microsoft.com/office/drawing/2014/main" id="{2FFD5790-348B-4F9D-A0B9-88D0DE6FA04C}"/>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55413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5A4B-B95E-4332-98E1-4682F046BD97}"/>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BBE45D2F-7D4F-41E6-92AA-38A0755C269C}"/>
              </a:ext>
            </a:extLst>
          </p:cNvPr>
          <p:cNvSpPr>
            <a:spLocks noGrp="1"/>
          </p:cNvSpPr>
          <p:nvPr>
            <p:ph type="body" idx="1"/>
          </p:nvPr>
        </p:nvSpPr>
        <p:spPr/>
        <p:txBody>
          <a:bodyPr/>
          <a:lstStyle/>
          <a:p>
            <a:r>
              <a:rPr lang="en-US"/>
              <a:t>Creating HTML5 Forms
Validating User Input by Using HTML5 Attributes
Validating User Input by Using JavaScript</a:t>
            </a:r>
          </a:p>
        </p:txBody>
      </p:sp>
    </p:spTree>
    <p:extLst>
      <p:ext uri="{BB962C8B-B14F-4D97-AF65-F5344CB8AC3E}">
        <p14:creationId xmlns:p14="http://schemas.microsoft.com/office/powerpoint/2010/main" val="346877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C562-1892-458E-BA5F-C3B1C87F6916}"/>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F5388AB9-B6C9-4DFE-852E-E846A26FBEE3}"/>
              </a:ext>
            </a:extLst>
          </p:cNvPr>
          <p:cNvSpPr txBox="1"/>
          <p:nvPr/>
        </p:nvSpPr>
        <p:spPr>
          <a:xfrm>
            <a:off x="458788" y="1021215"/>
            <a:ext cx="8119156" cy="6052939"/>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The delegates who want to attend </a:t>
            </a: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will need to register and provide their details. You have been asked to add a page to the </a:t>
            </a: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website that implements an attendee registration form. </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The server-side code already exists to process the attendee data. However, the registration page performs minimal validation and is not user-friendly. You have decided to add client-side validation to the form to improve the accuracy of the registration data entered by </a:t>
            </a:r>
            <a:r>
              <a:rPr lang="en-US" sz="2800" b="0" dirty="0">
                <a:latin typeface="Segoe UI" panose="020B0502040204020203" pitchFamily="34" charset="0"/>
                <a:cs typeface="Segoe UI" panose="020B0502040204020203" pitchFamily="34" charset="0"/>
              </a:rPr>
              <a:t>attendees and to provide a better user experience.</a:t>
            </a: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00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103F-548D-4E02-9B61-5560D99585D5}"/>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DB564612-AAE8-44B6-AB56-7040961C027F}"/>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78963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228C-64FC-4F57-9AEC-A79B8EBC86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5478641-B70C-4808-91FE-EC0A87930F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408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F6D-E50D-4727-AADB-16E418D53158}"/>
              </a:ext>
            </a:extLst>
          </p:cNvPr>
          <p:cNvSpPr>
            <a:spLocks noGrp="1"/>
          </p:cNvSpPr>
          <p:nvPr>
            <p:ph type="title"/>
          </p:nvPr>
        </p:nvSpPr>
        <p:spPr/>
        <p:txBody>
          <a:bodyPr/>
          <a:lstStyle/>
          <a:p>
            <a:r>
              <a:rPr lang="en-US"/>
              <a:t>Lesson 1: Creating HTML5 Forms</a:t>
            </a:r>
          </a:p>
        </p:txBody>
      </p:sp>
      <p:sp>
        <p:nvSpPr>
          <p:cNvPr id="3" name="Text Placeholder 2">
            <a:extLst>
              <a:ext uri="{FF2B5EF4-FFF2-40B4-BE49-F238E27FC236}">
                <a16:creationId xmlns:a16="http://schemas.microsoft.com/office/drawing/2014/main" id="{0D4398C5-1A58-4761-947C-B8B2ACC10DAC}"/>
              </a:ext>
            </a:extLst>
          </p:cNvPr>
          <p:cNvSpPr>
            <a:spLocks noGrp="1"/>
          </p:cNvSpPr>
          <p:nvPr>
            <p:ph type="body" idx="1"/>
          </p:nvPr>
        </p:nvSpPr>
        <p:spPr/>
        <p:txBody>
          <a:bodyPr/>
          <a:lstStyle/>
          <a:p>
            <a:r>
              <a:rPr lang="en-US"/>
              <a:t>Declaring a Form in HTML5
HTML5 Input Types and Elements
HTML5 Input Attributes</a:t>
            </a:r>
          </a:p>
        </p:txBody>
      </p:sp>
    </p:spTree>
    <p:extLst>
      <p:ext uri="{BB962C8B-B14F-4D97-AF65-F5344CB8AC3E}">
        <p14:creationId xmlns:p14="http://schemas.microsoft.com/office/powerpoint/2010/main" val="269759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CEAA-E275-4AE2-AF25-838E6F30A5BC}"/>
              </a:ext>
            </a:extLst>
          </p:cNvPr>
          <p:cNvSpPr>
            <a:spLocks noGrp="1"/>
          </p:cNvSpPr>
          <p:nvPr>
            <p:ph type="title"/>
          </p:nvPr>
        </p:nvSpPr>
        <p:spPr/>
        <p:txBody>
          <a:bodyPr/>
          <a:lstStyle/>
          <a:p>
            <a:r>
              <a:rPr lang="en-US"/>
              <a:t>Declaring a Form in HTML5</a:t>
            </a:r>
          </a:p>
        </p:txBody>
      </p:sp>
      <p:sp>
        <p:nvSpPr>
          <p:cNvPr id="4" name="Content Placeholder 2">
            <a:extLst>
              <a:ext uri="{FF2B5EF4-FFF2-40B4-BE49-F238E27FC236}">
                <a16:creationId xmlns:a16="http://schemas.microsoft.com/office/drawing/2014/main" id="{6DA7099D-6549-46C2-9D93-B50B8267272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an HTML5 form to gather user input:</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1F4620D1-A049-4955-BA15-DAA09BFE66E0}"/>
              </a:ext>
            </a:extLst>
          </p:cNvPr>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&lt;form name="userLogin" method="post" action="login.aspx"&gt;</a:t>
            </a:r>
          </a:p>
          <a:p>
            <a:pPr lvl="0"/>
            <a:r>
              <a:rPr lang="en-US" sz="2000" b="0">
                <a:solidFill>
                  <a:srgbClr val="000000"/>
                </a:solidFill>
                <a:latin typeface="Lucida Sans Unicode" pitchFamily="34" charset="0"/>
                <a:cs typeface="Lucida Sans Unicode" pitchFamily="34" charset="0"/>
              </a:rPr>
              <a:t>  &lt;fieldset&gt;</a:t>
            </a:r>
          </a:p>
          <a:p>
            <a:pPr lvl="0"/>
            <a:r>
              <a:rPr lang="en-US" sz="2000" b="0">
                <a:solidFill>
                  <a:srgbClr val="000000"/>
                </a:solidFill>
                <a:latin typeface="Lucida Sans Unicode" pitchFamily="34" charset="0"/>
                <a:cs typeface="Lucida Sans Unicode" pitchFamily="34" charset="0"/>
              </a:rPr>
              <a:t>    &lt;legend&gt;Enter your log in details:&lt;/legend&gt;</a:t>
            </a:r>
          </a:p>
          <a:p>
            <a:pPr lvl="0"/>
            <a:r>
              <a:rPr lang="en-US" sz="2000" b="0">
                <a:solidFill>
                  <a:srgbClr val="000000"/>
                </a:solidFill>
                <a:latin typeface="Lucida Sans Unicode" pitchFamily="34" charset="0"/>
                <a:cs typeface="Lucida Sans Unicode" pitchFamily="34" charset="0"/>
              </a:rPr>
              <a:t>    &lt;div id=”usernameField” class="field"&gt;</a:t>
            </a:r>
          </a:p>
          <a:p>
            <a:pPr lvl="0"/>
            <a:r>
              <a:rPr lang="en-US" sz="2000" b="0">
                <a:solidFill>
                  <a:srgbClr val="000000"/>
                </a:solidFill>
                <a:latin typeface="Lucida Sans Unicode" pitchFamily="34" charset="0"/>
                <a:cs typeface="Lucida Sans Unicode" pitchFamily="34" charset="0"/>
              </a:rPr>
              <a:t>      &lt;input id="uname" name="username" type="text" </a:t>
            </a:r>
          </a:p>
          <a:p>
            <a:pPr lvl="0"/>
            <a:r>
              <a:rPr lang="en-US" sz="2000" b="0">
                <a:solidFill>
                  <a:srgbClr val="000000"/>
                </a:solidFill>
                <a:latin typeface="Lucida Sans Unicode" pitchFamily="34" charset="0"/>
                <a:cs typeface="Lucida Sans Unicode" pitchFamily="34" charset="0"/>
              </a:rPr>
              <a:t>         placeholder="First and Last Name" /&gt;</a:t>
            </a:r>
          </a:p>
          <a:p>
            <a:pPr lvl="0"/>
            <a:r>
              <a:rPr lang="en-US" sz="2000" b="0">
                <a:solidFill>
                  <a:srgbClr val="000000"/>
                </a:solidFill>
                <a:latin typeface="Lucida Sans Unicode" pitchFamily="34" charset="0"/>
                <a:cs typeface="Lucida Sans Unicode" pitchFamily="34" charset="0"/>
              </a:rPr>
              <a:t>      &lt;label for="uname"&gt;User's Name:&lt;/label&gt;</a:t>
            </a:r>
          </a:p>
          <a:p>
            <a:pPr lvl="0"/>
            <a:r>
              <a:rPr lang="en-US" sz="2000" b="0">
                <a:solidFill>
                  <a:srgbClr val="000000"/>
                </a:solidFill>
                <a:latin typeface="Lucida Sans Unicode" pitchFamily="34" charset="0"/>
                <a:cs typeface="Lucida Sans Unicode" pitchFamily="34" charset="0"/>
              </a:rPr>
              <a:t>    &lt;/div&gt;</a:t>
            </a:r>
          </a:p>
          <a:p>
            <a:pPr lvl="0"/>
            <a:r>
              <a:rPr lang="en-US" sz="2000" b="0">
                <a:solidFill>
                  <a:srgbClr val="000000"/>
                </a:solidFill>
                <a:latin typeface="Lucida Sans Unicode" pitchFamily="34" charset="0"/>
                <a:cs typeface="Lucida Sans Unicode" pitchFamily="34" charset="0"/>
              </a:rPr>
              <a:t>    &lt;div id="passwordField" class="field"&gt;</a:t>
            </a:r>
          </a:p>
          <a:p>
            <a:pPr lvl="0"/>
            <a:r>
              <a:rPr lang="en-US" sz="2000" b="0">
                <a:solidFill>
                  <a:srgbClr val="000000"/>
                </a:solidFill>
                <a:latin typeface="Lucida Sans Unicode" pitchFamily="34" charset="0"/>
                <a:cs typeface="Lucida Sans Unicode" pitchFamily="34" charset="0"/>
              </a:rPr>
              <a:t>      &lt;input id="pwd" name="password" type="password" </a:t>
            </a:r>
          </a:p>
          <a:p>
            <a:pPr lvl="0"/>
            <a:r>
              <a:rPr lang="en-US" sz="2000" b="0">
                <a:solidFill>
                  <a:srgbClr val="000000"/>
                </a:solidFill>
                <a:latin typeface="Lucida Sans Unicode" pitchFamily="34" charset="0"/>
                <a:cs typeface="Lucida Sans Unicode" pitchFamily="34" charset="0"/>
              </a:rPr>
              <a:t>         placeholder="Password" /&gt;</a:t>
            </a:r>
          </a:p>
          <a:p>
            <a:pPr lvl="0"/>
            <a:r>
              <a:rPr lang="en-US" sz="2000" b="0">
                <a:solidFill>
                  <a:srgbClr val="000000"/>
                </a:solidFill>
                <a:latin typeface="Lucida Sans Unicode" pitchFamily="34" charset="0"/>
                <a:cs typeface="Lucida Sans Unicode" pitchFamily="34" charset="0"/>
              </a:rPr>
              <a:t>      &lt;label for="pwd"&gt;User's Password:&lt;/label&gt;</a:t>
            </a:r>
          </a:p>
          <a:p>
            <a:pPr lvl="0"/>
            <a:r>
              <a:rPr lang="en-US" sz="2000" b="0">
                <a:solidFill>
                  <a:srgbClr val="000000"/>
                </a:solidFill>
                <a:latin typeface="Lucida Sans Unicode" pitchFamily="34" charset="0"/>
                <a:cs typeface="Lucida Sans Unicode" pitchFamily="34" charset="0"/>
              </a:rPr>
              <a:t>    &lt;/div&gt;</a:t>
            </a:r>
          </a:p>
          <a:p>
            <a:pPr lvl="0"/>
            <a:r>
              <a:rPr lang="en-US" sz="2000" b="0">
                <a:solidFill>
                  <a:srgbClr val="000000"/>
                </a:solidFill>
                <a:latin typeface="Lucida Sans Unicode" pitchFamily="34" charset="0"/>
                <a:cs typeface="Lucida Sans Unicode" pitchFamily="34" charset="0"/>
              </a:rPr>
              <a:t>  &lt;/fieldset&gt;</a:t>
            </a:r>
          </a:p>
          <a:p>
            <a:pPr lvl="0"/>
            <a:r>
              <a:rPr lang="en-US" sz="2000" b="0">
                <a:solidFill>
                  <a:srgbClr val="000000"/>
                </a:solidFill>
                <a:latin typeface="Lucida Sans Unicode" pitchFamily="34" charset="0"/>
                <a:cs typeface="Lucida Sans Unicode" pitchFamily="34" charset="0"/>
              </a:rPr>
              <a:t>  &lt;input type="submit" value="Send" /&gt;</a:t>
            </a:r>
          </a:p>
          <a:p>
            <a:pPr lvl="0"/>
            <a:r>
              <a:rPr lang="en-US" sz="2000" b="0">
                <a:solidFill>
                  <a:srgbClr val="000000"/>
                </a:solidFill>
                <a:latin typeface="Lucida Sans Unicode" pitchFamily="34" charset="0"/>
                <a:cs typeface="Lucida Sans Unicode" pitchFamily="34" charset="0"/>
              </a:rPr>
              <a:t>&lt;/form&gt;</a:t>
            </a:r>
            <a:endParaRPr lang="en-US"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2286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34674e4-a42b-475e-a2f4-9c89544d0df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4366-3E5B-4E1B-B669-61AD8869D1A5}"/>
              </a:ext>
            </a:extLst>
          </p:cNvPr>
          <p:cNvSpPr>
            <a:spLocks noGrp="1"/>
          </p:cNvSpPr>
          <p:nvPr>
            <p:ph type="title"/>
          </p:nvPr>
        </p:nvSpPr>
        <p:spPr/>
        <p:txBody>
          <a:bodyPr/>
          <a:lstStyle/>
          <a:p>
            <a:r>
              <a:rPr lang="en-US"/>
              <a:t>HTML5 Input Types and Elements</a:t>
            </a:r>
          </a:p>
        </p:txBody>
      </p:sp>
      <p:sp>
        <p:nvSpPr>
          <p:cNvPr id="4" name="Content Placeholder 2">
            <a:extLst>
              <a:ext uri="{FF2B5EF4-FFF2-40B4-BE49-F238E27FC236}">
                <a16:creationId xmlns:a16="http://schemas.microsoft.com/office/drawing/2014/main" id="{16A974B8-6461-4973-A660-414496CFDF2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defines a wide range of new input types and elements, but not all are widely implemented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EE3FB820-310A-4128-979C-66C08CF18882}"/>
              </a:ext>
            </a:extLst>
          </p:cNvPr>
          <p:cNvSpPr txBox="1"/>
          <p:nvPr/>
        </p:nvSpPr>
        <p:spPr>
          <a:xfrm>
            <a:off x="419100" y="2171700"/>
            <a:ext cx="8172450" cy="3785652"/>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&lt;select id="carManufacturer" name="carManufacturer"&gt;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 label="European"&gt;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value="volvo"&gt;Volvo&lt;/option&gt;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value="audi"&gt;Audi&lt;/option&gt;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 label="American"&gt;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value="chrysler"&gt;</a:t>
            </a:r>
          </a:p>
          <a:p>
            <a:pPr lvl="0"/>
            <a:r>
              <a:rPr lang="en-US" sz="2000" b="0">
                <a:solidFill>
                  <a:srgbClr val="000000"/>
                </a:solidFill>
                <a:latin typeface="Lucida Sans Unicode" pitchFamily="34" charset="0"/>
                <a:cs typeface="Lucida Sans Unicode" pitchFamily="34" charset="0"/>
              </a:rPr>
              <a:t>        Chrysler&lt;/option&gt;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value="ford"&gt;</a:t>
            </a:r>
          </a:p>
          <a:p>
            <a:pPr lvl="0"/>
            <a:r>
              <a:rPr lang="en-US" sz="2000" b="0">
                <a:solidFill>
                  <a:srgbClr val="000000"/>
                </a:solidFill>
                <a:latin typeface="Lucida Sans Unicode" pitchFamily="34" charset="0"/>
                <a:cs typeface="Lucida Sans Unicode" pitchFamily="34" charset="0"/>
              </a:rPr>
              <a:t>        Ford&lt;/option&gt;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&lt;/select&gt;</a:t>
            </a:r>
            <a:endParaRPr lang="en-GB" sz="2000" b="0" dirty="0">
              <a:solidFill>
                <a:srgbClr val="000000"/>
              </a:solidFill>
              <a:latin typeface="Lucida Sans Unicode" pitchFamily="34" charset="0"/>
              <a:cs typeface="Lucida Sans Unicode" pitchFamily="34" charset="0"/>
            </a:endParaRPr>
          </a:p>
        </p:txBody>
      </p:sp>
      <p:pic>
        <p:nvPicPr>
          <p:cNvPr id="6" name="Picture 2" descr="A screen shot showing the layout for a &lt;select&gt; element.">
            <a:extLst>
              <a:ext uri="{FF2B5EF4-FFF2-40B4-BE49-F238E27FC236}">
                <a16:creationId xmlns:a16="http://schemas.microsoft.com/office/drawing/2014/main" id="{FFC7949C-3BCA-43F5-B647-0CB51DC20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59" y="3524250"/>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28f630-d0b5-4542-afce-6048b7de7cf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B02A-411C-42DF-93A1-07B293470E59}"/>
              </a:ext>
            </a:extLst>
          </p:cNvPr>
          <p:cNvSpPr>
            <a:spLocks noGrp="1"/>
          </p:cNvSpPr>
          <p:nvPr>
            <p:ph type="title"/>
          </p:nvPr>
        </p:nvSpPr>
        <p:spPr/>
        <p:txBody>
          <a:bodyPr/>
          <a:lstStyle/>
          <a:p>
            <a:r>
              <a:rPr lang="en-US"/>
              <a:t>HTML5 Input Attributes</a:t>
            </a:r>
          </a:p>
        </p:txBody>
      </p:sp>
      <p:sp>
        <p:nvSpPr>
          <p:cNvPr id="4" name="Content Placeholder 2">
            <a:extLst>
              <a:ext uri="{FF2B5EF4-FFF2-40B4-BE49-F238E27FC236}">
                <a16:creationId xmlns:a16="http://schemas.microsoft.com/office/drawing/2014/main" id="{E0CD5B2D-304E-4338-8486-5CA354CF440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Input attributes modify the behavior of input types and forms to provide better feedback and usability:</a:t>
            </a:r>
          </a:p>
          <a:p>
            <a:pPr lvl="0"/>
            <a:endParaRPr lang="en-US" b="0" kern="0" dirty="0">
              <a:solidFill>
                <a:srgbClr val="000000"/>
              </a:solidFill>
            </a:endParaRPr>
          </a:p>
          <a:p>
            <a:r>
              <a:rPr lang="en-US" b="0" kern="0" dirty="0">
                <a:solidFill>
                  <a:srgbClr val="000000"/>
                </a:solidFill>
              </a:rPr>
              <a:t>autofocus</a:t>
            </a:r>
          </a:p>
          <a:p>
            <a:r>
              <a:rPr lang="en-US" b="0" kern="0" dirty="0">
                <a:solidFill>
                  <a:srgbClr val="000000"/>
                </a:solidFill>
              </a:rPr>
              <a:t>autocomplete</a:t>
            </a:r>
          </a:p>
          <a:p>
            <a:r>
              <a:rPr lang="en-US" b="0" kern="0" dirty="0">
                <a:solidFill>
                  <a:srgbClr val="000000"/>
                </a:solidFill>
              </a:rPr>
              <a:t>required</a:t>
            </a:r>
          </a:p>
          <a:p>
            <a:r>
              <a:rPr lang="en-US" b="0" kern="0" dirty="0">
                <a:solidFill>
                  <a:srgbClr val="000000"/>
                </a:solidFill>
              </a:rPr>
              <a:t>pattern</a:t>
            </a:r>
          </a:p>
          <a:p>
            <a:r>
              <a:rPr lang="en-US" b="0" kern="0" dirty="0">
                <a:solidFill>
                  <a:srgbClr val="000000"/>
                </a:solidFill>
              </a:rPr>
              <a:t>placeholder</a:t>
            </a:r>
          </a:p>
          <a:p>
            <a:r>
              <a:rPr lang="en-US" b="0" kern="0" dirty="0">
                <a:solidFill>
                  <a:srgbClr val="000000"/>
                </a:solidFill>
              </a:rPr>
              <a:t>many other input type-specific attributes</a:t>
            </a:r>
          </a:p>
          <a:p>
            <a:pPr lvl="1"/>
            <a:endParaRPr lang="en-US" b="0" kern="0" dirty="0">
              <a:solidFill>
                <a:srgbClr val="000000"/>
              </a:solidFill>
            </a:endParaRPr>
          </a:p>
        </p:txBody>
      </p:sp>
    </p:spTree>
    <p:extLst>
      <p:ext uri="{BB962C8B-B14F-4D97-AF65-F5344CB8AC3E}">
        <p14:creationId xmlns:p14="http://schemas.microsoft.com/office/powerpoint/2010/main" val="128125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07F1-E207-471D-98E6-D8D7DE28ED16}"/>
              </a:ext>
            </a:extLst>
          </p:cNvPr>
          <p:cNvSpPr>
            <a:spLocks noGrp="1"/>
          </p:cNvSpPr>
          <p:nvPr>
            <p:ph type="title"/>
          </p:nvPr>
        </p:nvSpPr>
        <p:spPr/>
        <p:txBody>
          <a:bodyPr/>
          <a:lstStyle/>
          <a:p>
            <a:r>
              <a:rPr lang="en-US"/>
              <a:t>Lesson 2: Validating User Input by Using HTML5 Attributes</a:t>
            </a:r>
          </a:p>
        </p:txBody>
      </p:sp>
      <p:sp>
        <p:nvSpPr>
          <p:cNvPr id="3" name="Text Placeholder 2">
            <a:extLst>
              <a:ext uri="{FF2B5EF4-FFF2-40B4-BE49-F238E27FC236}">
                <a16:creationId xmlns:a16="http://schemas.microsoft.com/office/drawing/2014/main" id="{10E8BF3B-E4B9-407C-8BAD-F6B03E1F3743}"/>
              </a:ext>
            </a:extLst>
          </p:cNvPr>
          <p:cNvSpPr>
            <a:spLocks noGrp="1"/>
          </p:cNvSpPr>
          <p:nvPr>
            <p:ph type="body" idx="1"/>
          </p:nvPr>
        </p:nvSpPr>
        <p:spPr/>
        <p:txBody>
          <a:bodyPr/>
          <a:lstStyle/>
          <a:p>
            <a:r>
              <a:rPr lang="en-US"/>
              <a:t>Principles of Validation
Ensuring that Fields are Not Empty
Validating Numeric Input
Validating Text Input
Styling Fields to Provide Feedback</a:t>
            </a:r>
          </a:p>
        </p:txBody>
      </p:sp>
    </p:spTree>
    <p:extLst>
      <p:ext uri="{BB962C8B-B14F-4D97-AF65-F5344CB8AC3E}">
        <p14:creationId xmlns:p14="http://schemas.microsoft.com/office/powerpoint/2010/main" val="398096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0F4A-0184-408D-8BA5-51D49EA72E16}"/>
              </a:ext>
            </a:extLst>
          </p:cNvPr>
          <p:cNvSpPr>
            <a:spLocks noGrp="1"/>
          </p:cNvSpPr>
          <p:nvPr>
            <p:ph type="title"/>
          </p:nvPr>
        </p:nvSpPr>
        <p:spPr/>
        <p:txBody>
          <a:bodyPr/>
          <a:lstStyle/>
          <a:p>
            <a:r>
              <a:rPr lang="en-US"/>
              <a:t>Principles of Validation</a:t>
            </a:r>
          </a:p>
        </p:txBody>
      </p:sp>
      <p:sp>
        <p:nvSpPr>
          <p:cNvPr id="4" name="Content Placeholder 2">
            <a:extLst>
              <a:ext uri="{FF2B5EF4-FFF2-40B4-BE49-F238E27FC236}">
                <a16:creationId xmlns:a16="http://schemas.microsoft.com/office/drawing/2014/main" id="{2250005F-2A79-478A-A033-7B198C8CA00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User input can vary in accuracy, quality,  and intent</a:t>
            </a:r>
            <a:br>
              <a:rPr lang="en-US" b="0" kern="0">
                <a:solidFill>
                  <a:srgbClr val="000000"/>
                </a:solidFill>
              </a:rPr>
            </a:br>
            <a:endParaRPr lang="en-US" b="0" kern="0">
              <a:solidFill>
                <a:srgbClr val="000000"/>
              </a:solidFill>
            </a:endParaRPr>
          </a:p>
          <a:p>
            <a:pPr lvl="0"/>
            <a:r>
              <a:rPr lang="en-US" b="0" kern="0">
                <a:solidFill>
                  <a:srgbClr val="000000"/>
                </a:solidFill>
              </a:rPr>
              <a:t>Client-side validation improves the user experience</a:t>
            </a:r>
            <a:endParaRPr lang="en-GB" b="0" kern="0">
              <a:solidFill>
                <a:srgbClr val="000000"/>
              </a:solidFill>
            </a:endParaRPr>
          </a:p>
          <a:p>
            <a:pPr marL="0" lvl="0" indent="0">
              <a:buNone/>
            </a:pPr>
            <a:r>
              <a:rPr lang="en-US" b="0" kern="0">
                <a:solidFill>
                  <a:srgbClr val="000000"/>
                </a:solidFill>
              </a:rPr>
              <a:t> </a:t>
            </a:r>
            <a:endParaRPr lang="en-GB" b="0" kern="0">
              <a:solidFill>
                <a:srgbClr val="000000"/>
              </a:solidFill>
            </a:endParaRPr>
          </a:p>
          <a:p>
            <a:pPr lvl="0"/>
            <a:r>
              <a:rPr lang="en-US" b="0" kern="0">
                <a:solidFill>
                  <a:srgbClr val="000000"/>
                </a:solidFill>
              </a:rPr>
              <a:t>Server-side validation is still necessary</a:t>
            </a:r>
            <a:endParaRPr lang="en-US" b="0" kern="0" dirty="0">
              <a:solidFill>
                <a:srgbClr val="000000"/>
              </a:solidFill>
            </a:endParaRPr>
          </a:p>
        </p:txBody>
      </p:sp>
    </p:spTree>
    <p:extLst>
      <p:ext uri="{BB962C8B-B14F-4D97-AF65-F5344CB8AC3E}">
        <p14:creationId xmlns:p14="http://schemas.microsoft.com/office/powerpoint/2010/main" val="281216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bc7a5d6-81e6-498f-86ce-66fe23be143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088C-BD97-4950-B93C-8ED178298394}"/>
              </a:ext>
            </a:extLst>
          </p:cNvPr>
          <p:cNvSpPr>
            <a:spLocks noGrp="1"/>
          </p:cNvSpPr>
          <p:nvPr>
            <p:ph type="title"/>
          </p:nvPr>
        </p:nvSpPr>
        <p:spPr/>
        <p:txBody>
          <a:bodyPr/>
          <a:lstStyle/>
          <a:p>
            <a:r>
              <a:rPr lang="en-US"/>
              <a:t>Ensuring that Fields are Not Empty</a:t>
            </a:r>
          </a:p>
        </p:txBody>
      </p:sp>
      <p:sp>
        <p:nvSpPr>
          <p:cNvPr id="4" name="Content Placeholder 2">
            <a:extLst>
              <a:ext uri="{FF2B5EF4-FFF2-40B4-BE49-F238E27FC236}">
                <a16:creationId xmlns:a16="http://schemas.microsoft.com/office/drawing/2014/main" id="{2805EE5C-C902-4406-BE42-0AF7361FAC1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Use the </a:t>
            </a:r>
            <a:r>
              <a:rPr lang="en-US" kern="0" dirty="0">
                <a:solidFill>
                  <a:srgbClr val="000000"/>
                </a:solidFill>
              </a:rPr>
              <a:t>required</a:t>
            </a:r>
            <a:r>
              <a:rPr lang="en-US" b="0" kern="0" dirty="0">
                <a:solidFill>
                  <a:srgbClr val="000000"/>
                </a:solidFill>
              </a:rPr>
              <a:t> attribute to indicate mandatory fields</a:t>
            </a:r>
          </a:p>
          <a:p>
            <a:r>
              <a:rPr lang="en-US" sz="2400" b="0" kern="0" dirty="0">
                <a:solidFill>
                  <a:srgbClr val="000000"/>
                </a:solidFill>
              </a:rPr>
              <a:t>The browser checks that they are filled in before submitting the form</a:t>
            </a:r>
          </a:p>
        </p:txBody>
      </p:sp>
      <p:pic>
        <p:nvPicPr>
          <p:cNvPr id="5" name="Picture 2" descr="A screen shot showing how the browser highlights required fields that are left empty.">
            <a:extLst>
              <a:ext uri="{FF2B5EF4-FFF2-40B4-BE49-F238E27FC236}">
                <a16:creationId xmlns:a16="http://schemas.microsoft.com/office/drawing/2014/main" id="{47CDEB1B-043A-4148-BA29-E7B60EACE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A51AE4-6013-475B-A85A-BFFDB9F14C1A}"/>
              </a:ext>
            </a:extLst>
          </p:cNvPr>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&lt;input id="contactNo" name="contactNo" type="tel" placeholder="Enter your mobile number" required="required" /&gt;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3005486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2879</Words>
  <Application>Microsoft Office PowerPoint</Application>
  <PresentationFormat>On-screen Show (4:3)</PresentationFormat>
  <Paragraphs>278</Paragraphs>
  <Slides>22</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Lucida Sans Unicode</vt:lpstr>
      <vt:lpstr>Arial</vt:lpstr>
      <vt:lpstr>Times New Roman</vt:lpstr>
      <vt:lpstr>Segoe UI</vt:lpstr>
      <vt:lpstr>Calibri</vt:lpstr>
      <vt:lpstr>Verdana</vt:lpstr>
      <vt:lpstr>NG_MOC_Core_ModuleNew2</vt:lpstr>
      <vt:lpstr>Module 4</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Demonstration: Creating a Form and Validating User Input</vt:lpstr>
      <vt:lpstr>Lab: Creating a Form and Validating User Input</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2018-10-03T10:16:38Z</dcterms:created>
  <dcterms:modified xsi:type="dcterms:W3CDTF">2018-10-03T10:16:44Z</dcterms:modified>
</cp:coreProperties>
</file>