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9"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Lucida Sans Unicode" panose="020B0602030504020204" pitchFamily="34" charset="0"/>
      <p:regular r:id="rId30"/>
    </p:embeddedFon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250" autoAdjust="0"/>
    <p:restoredTop sz="94291" autoAdjust="0"/>
  </p:normalViewPr>
  <p:slideViewPr>
    <p:cSldViewPr snapToGrid="0">
      <p:cViewPr varScale="1">
        <p:scale>
          <a:sx n="83" d="100"/>
          <a:sy n="83" d="100"/>
        </p:scale>
        <p:origin x="2028" y="78"/>
      </p:cViewPr>
      <p:guideLst/>
    </p:cSldViewPr>
  </p:slideViewPr>
  <p:notesTextViewPr>
    <p:cViewPr>
      <p:scale>
        <a:sx n="1" d="1"/>
        <a:sy n="1" d="1"/>
      </p:scale>
      <p:origin x="0" y="-132"/>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0A653-1BE6-4971-BE04-2CAE5C30911A}" type="datetimeFigureOut">
              <a:rPr lang="en-US" smtClean="0"/>
              <a:t>10/16/2018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C2BE6-37F5-4232-AFAD-9B5991811632}" type="slidenum">
              <a:rPr lang="en-US" smtClean="0"/>
              <a:t>‹#›</a:t>
            </a:fld>
            <a:endParaRPr lang="en-US"/>
          </a:p>
        </p:txBody>
      </p:sp>
    </p:spTree>
    <p:extLst>
      <p:ext uri="{BB962C8B-B14F-4D97-AF65-F5344CB8AC3E}">
        <p14:creationId xmlns:p14="http://schemas.microsoft.com/office/powerpoint/2010/main" val="71234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5_DEMO.m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5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5_LAK.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577C2BE6-37F5-4232-AFAD-9B5991811632}" type="slidenum">
              <a:rPr lang="en-US" smtClean="0"/>
              <a:t>1</a:t>
            </a:fld>
            <a:endParaRPr lang="en-US"/>
          </a:p>
        </p:txBody>
      </p:sp>
      <p:sp>
        <p:nvSpPr>
          <p:cNvPr id="5" name="Rectangle 4">
            <a:extLst>
              <a:ext uri="{FF2B5EF4-FFF2-40B4-BE49-F238E27FC236}">
                <a16:creationId xmlns:a16="http://schemas.microsoft.com/office/drawing/2014/main" id="{A218D7BE-0B63-4515-BE44-11879E105D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C694253-B5F2-4328-B934-35A6208765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62850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get embroiled in a discussion comparing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Segoe UI" panose="020B0502040204020203" pitchFamily="34" charset="0"/>
              </a:rPr>
              <a:t> with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Segoe UI" panose="020B0502040204020203" pitchFamily="34" charset="0"/>
              </a:rPr>
              <a:t>; just highlight that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Segoe UI" panose="020B0502040204020203" pitchFamily="34" charset="0"/>
              </a:rPr>
              <a:t> requests can include data in the </a:t>
            </a:r>
            <a:r>
              <a:rPr lang="en-US" sz="1000" b="1">
                <a:latin typeface="Arial" panose="020B0604020202020204" pitchFamily="34" charset="0"/>
                <a:ea typeface="Calibri" panose="020F0502020204030204" pitchFamily="34" charset="0"/>
                <a:cs typeface="Times New Roman" panose="02020603050405020304" pitchFamily="18" charset="0"/>
              </a:rPr>
              <a:t>send()</a:t>
            </a:r>
            <a:r>
              <a:rPr lang="en-US" sz="1000">
                <a:latin typeface="Arial" panose="020B0604020202020204" pitchFamily="34" charset="0"/>
                <a:ea typeface="Calibri" panose="020F0502020204030204" pitchFamily="34" charset="0"/>
                <a:cs typeface="Segoe UI" panose="020B0502040204020203" pitchFamily="34" charset="0"/>
              </a:rPr>
              <a:t> function (this is described later).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Note that handling the response to a request is discussed later in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10</a:t>
            </a:fld>
            <a:endParaRPr lang="en-US"/>
          </a:p>
        </p:txBody>
      </p:sp>
      <p:sp>
        <p:nvSpPr>
          <p:cNvPr id="5" name="Rectangle 4">
            <a:extLst>
              <a:ext uri="{FF2B5EF4-FFF2-40B4-BE49-F238E27FC236}">
                <a16:creationId xmlns:a16="http://schemas.microsoft.com/office/drawing/2014/main" id="{6CD24DBA-D6C2-43A8-99A2-12E2911BD7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2F81B9D-7A94-474D-B12A-87F2AEF150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24765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as a minimum, code should always check for the HTTP status of 200, and that if a different status occurs, then report it. Additionally, emphasize that exception handling by using </a:t>
            </a:r>
            <a:r>
              <a:rPr lang="en-US" sz="1000" b="1">
                <a:latin typeface="Arial" panose="020B0604020202020204" pitchFamily="34" charset="0"/>
                <a:ea typeface="Calibri" panose="020F0502020204030204" pitchFamily="34" charset="0"/>
                <a:cs typeface="Times New Roman" panose="02020603050405020304" pitchFamily="18" charset="0"/>
              </a:rPr>
              <a:t>try…catch</a:t>
            </a:r>
            <a:r>
              <a:rPr lang="en-US" sz="1000">
                <a:latin typeface="Arial" panose="020B0604020202020204" pitchFamily="34" charset="0"/>
                <a:ea typeface="Calibri" panose="020F0502020204030204" pitchFamily="34" charset="0"/>
                <a:cs typeface="Segoe UI" panose="020B0502040204020203" pitchFamily="34" charset="0"/>
              </a:rPr>
              <a:t> is not just for handling network-specific errors, but is also a useful technique for trapping and handling errors that can occur almost anywhere in JavaScript code.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11</a:t>
            </a:fld>
            <a:endParaRPr lang="en-US"/>
          </a:p>
        </p:txBody>
      </p:sp>
      <p:sp>
        <p:nvSpPr>
          <p:cNvPr id="5" name="Rectangle 4">
            <a:extLst>
              <a:ext uri="{FF2B5EF4-FFF2-40B4-BE49-F238E27FC236}">
                <a16:creationId xmlns:a16="http://schemas.microsoft.com/office/drawing/2014/main" id="{E5BD19BE-9D57-4117-8DDE-BBFE93A221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C44AB64-D348-4AB2-BC05-0601D5894F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272575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be tempted to use the </a:t>
            </a:r>
            <a:r>
              <a:rPr lang="en-US" sz="1000" b="1">
                <a:latin typeface="Arial" panose="020B0604020202020204" pitchFamily="34" charset="0"/>
                <a:ea typeface="Calibri" panose="020F0502020204030204" pitchFamily="34" charset="0"/>
                <a:cs typeface="Times New Roman" panose="02020603050405020304" pitchFamily="18" charset="0"/>
              </a:rPr>
              <a:t>eval()</a:t>
            </a:r>
            <a:r>
              <a:rPr lang="en-US" sz="1000">
                <a:latin typeface="Arial" panose="020B0604020202020204" pitchFamily="34" charset="0"/>
                <a:ea typeface="Calibri" panose="020F0502020204030204" pitchFamily="34" charset="0"/>
                <a:cs typeface="Segoe UI" panose="020B0502040204020203" pitchFamily="34" charset="0"/>
              </a:rPr>
              <a:t> function to parse JSON data. Advise them against this approach as it can be used to execute any JavaScript code, and can facilitate code injection attacks.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12</a:t>
            </a:fld>
            <a:endParaRPr lang="en-US"/>
          </a:p>
        </p:txBody>
      </p:sp>
      <p:sp>
        <p:nvSpPr>
          <p:cNvPr id="5" name="Rectangle 4">
            <a:extLst>
              <a:ext uri="{FF2B5EF4-FFF2-40B4-BE49-F238E27FC236}">
                <a16:creationId xmlns:a16="http://schemas.microsoft.com/office/drawing/2014/main" id="{B694F528-FE98-44D2-B656-208CEA96880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405F60D-714C-400B-9A27-2362591AD7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39404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asynchronous mode is the default mechanism for receiving data by using an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Students should gain familiarity with the idiom depicted by the code on the slide.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13</a:t>
            </a:fld>
            <a:endParaRPr lang="en-US"/>
          </a:p>
        </p:txBody>
      </p:sp>
      <p:sp>
        <p:nvSpPr>
          <p:cNvPr id="5" name="Rectangle 4">
            <a:extLst>
              <a:ext uri="{FF2B5EF4-FFF2-40B4-BE49-F238E27FC236}">
                <a16:creationId xmlns:a16="http://schemas.microsoft.com/office/drawing/2014/main" id="{07305A77-F004-4F80-A62D-F25115A541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33D64AC-0606-43D6-9E26-722C8EB81F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64287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the data sent to a server must be a text string, most likely created by using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Segoe UI" panose="020B0502040204020203" pitchFamily="34" charset="0"/>
              </a:rPr>
              <a:t> or as the result of user input in a form. In both cases, emphasize that the developer should specify the appropriate encoding by setting the </a:t>
            </a:r>
            <a:r>
              <a:rPr lang="en-US" sz="1000" b="1">
                <a:latin typeface="Arial" panose="020B0604020202020204" pitchFamily="34" charset="0"/>
                <a:ea typeface="Calibri" panose="020F0502020204030204" pitchFamily="34" charset="0"/>
                <a:cs typeface="Times New Roman" panose="02020603050405020304" pitchFamily="18" charset="0"/>
              </a:rPr>
              <a:t>Content-Type</a:t>
            </a:r>
            <a:r>
              <a:rPr lang="en-US" sz="1000">
                <a:latin typeface="Arial" panose="020B0604020202020204" pitchFamily="34" charset="0"/>
                <a:ea typeface="Calibri" panose="020F0502020204030204" pitchFamily="34" charset="0"/>
                <a:cs typeface="Segoe UI" panose="020B0502040204020203" pitchFamily="34" charset="0"/>
              </a:rPr>
              <a:t> property of the request header.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the content-type </a:t>
            </a:r>
            <a:r>
              <a:rPr lang="en-US" sz="1000" b="1">
                <a:latin typeface="Arial" panose="020B0604020202020204" pitchFamily="34" charset="0"/>
                <a:ea typeface="Calibri" panose="020F0502020204030204" pitchFamily="34" charset="0"/>
                <a:cs typeface="Times New Roman" panose="02020603050405020304" pitchFamily="18" charset="0"/>
              </a:rPr>
              <a:t>application/x-www-form-urlencoded</a:t>
            </a:r>
            <a:r>
              <a:rPr lang="en-US" sz="1000">
                <a:latin typeface="Arial" panose="020B0604020202020204" pitchFamily="34" charset="0"/>
                <a:ea typeface="Calibri" panose="020F0502020204030204" pitchFamily="34" charset="0"/>
                <a:cs typeface="Times New Roman" panose="02020603050405020304" pitchFamily="18" charset="0"/>
              </a:rPr>
              <a:t> described in the notes; students will use this content type in the lab.</a:t>
            </a:r>
          </a:p>
        </p:txBody>
      </p:sp>
      <p:sp>
        <p:nvSpPr>
          <p:cNvPr id="4" name="Slide Number Placeholder 3"/>
          <p:cNvSpPr>
            <a:spLocks noGrp="1"/>
          </p:cNvSpPr>
          <p:nvPr>
            <p:ph type="sldNum" sz="quarter" idx="5"/>
          </p:nvPr>
        </p:nvSpPr>
        <p:spPr/>
        <p:txBody>
          <a:bodyPr/>
          <a:lstStyle/>
          <a:p>
            <a:fld id="{577C2BE6-37F5-4232-AFAD-9B5991811632}" type="slidenum">
              <a:rPr lang="en-US" smtClean="0"/>
              <a:t>14</a:t>
            </a:fld>
            <a:endParaRPr lang="en-US"/>
          </a:p>
        </p:txBody>
      </p:sp>
      <p:sp>
        <p:nvSpPr>
          <p:cNvPr id="5" name="Rectangle 4">
            <a:extLst>
              <a:ext uri="{FF2B5EF4-FFF2-40B4-BE49-F238E27FC236}">
                <a16:creationId xmlns:a16="http://schemas.microsoft.com/office/drawing/2014/main" id="{C7F48970-7E2E-4365-945F-F91FD378C3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A3B1A3E-1237-408A-BAC1-C38C57FEEFF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860695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15</a:t>
            </a:fld>
            <a:endParaRPr lang="en-US"/>
          </a:p>
        </p:txBody>
      </p:sp>
      <p:sp>
        <p:nvSpPr>
          <p:cNvPr id="5" name="Rectangle 4">
            <a:extLst>
              <a:ext uri="{FF2B5EF4-FFF2-40B4-BE49-F238E27FC236}">
                <a16:creationId xmlns:a16="http://schemas.microsoft.com/office/drawing/2014/main" id="{ECC8DA19-9391-4175-97F1-1D0195DF5E6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0E8E47F-36E7-4D99-849E-67438F5F6B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320947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16</a:t>
            </a:fld>
            <a:endParaRPr lang="en-US"/>
          </a:p>
        </p:txBody>
      </p:sp>
      <p:sp>
        <p:nvSpPr>
          <p:cNvPr id="5" name="Rectangle 4">
            <a:extLst>
              <a:ext uri="{FF2B5EF4-FFF2-40B4-BE49-F238E27FC236}">
                <a16:creationId xmlns:a16="http://schemas.microsoft.com/office/drawing/2014/main" id="{0F2747F8-CDD2-47F1-AF6A-CB2F484154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6936077-6092-4749-8A7F-C813A563E0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46215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17</a:t>
            </a:fld>
            <a:endParaRPr lang="en-US"/>
          </a:p>
        </p:txBody>
      </p:sp>
      <p:sp>
        <p:nvSpPr>
          <p:cNvPr id="5" name="Rectangle 4">
            <a:extLst>
              <a:ext uri="{FF2B5EF4-FFF2-40B4-BE49-F238E27FC236}">
                <a16:creationId xmlns:a16="http://schemas.microsoft.com/office/drawing/2014/main" id="{1B426087-4517-4408-BACF-DEE3080A66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C36C5B6-57A9-43AF-840B-D3671C1F035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7399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18</a:t>
            </a:fld>
            <a:endParaRPr lang="en-US"/>
          </a:p>
        </p:txBody>
      </p:sp>
      <p:sp>
        <p:nvSpPr>
          <p:cNvPr id="5" name="Rectangle 4">
            <a:extLst>
              <a:ext uri="{FF2B5EF4-FFF2-40B4-BE49-F238E27FC236}">
                <a16:creationId xmlns:a16="http://schemas.microsoft.com/office/drawing/2014/main" id="{40883CD7-6CEA-4BE6-A214-69502A51B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71F4785-3F04-4B50-B016-F6F39B2A88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898650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t>
            </a:r>
            <a:r>
              <a:rPr lang="en-US" sz="1000" dirty="0">
                <a:latin typeface="Arial" panose="020B0604020202020204" pitchFamily="34" charset="0"/>
                <a:ea typeface="Calibri" panose="020F0502020204030204" pitchFamily="34" charset="0"/>
                <a:cs typeface="Times New Roman" panose="02020603050405020304" pitchFamily="18" charset="0"/>
              </a:rPr>
              <a:t>Communicating with a Remote Data Source</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https://github.com/MicrosoftLearning/20480-Programming-in-HTML5-with-JavaScript-and-CSS3/blob/master/Instructions/20480C_MOD05_DEMO.md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19</a:t>
            </a:fld>
            <a:endParaRPr lang="en-US"/>
          </a:p>
        </p:txBody>
      </p:sp>
      <p:sp>
        <p:nvSpPr>
          <p:cNvPr id="5" name="Rectangle 4">
            <a:extLst>
              <a:ext uri="{FF2B5EF4-FFF2-40B4-BE49-F238E27FC236}">
                <a16:creationId xmlns:a16="http://schemas.microsoft.com/office/drawing/2014/main" id="{FBA6FDB6-053A-4897-BA5D-055923C93B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2A98652-75C0-41C0-9104-ECEC11A43DF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91490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has two aims: </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To introduce students to the two primary technologies that web applications frequently use to access data held by web services. Explain that the </a:t>
            </a:r>
            <a:r>
              <a:rPr lang="en-US" sz="1000" b="1">
                <a:latin typeface="Arial" panose="020B0604020202020204" pitchFamily="34" charset="0"/>
                <a:ea typeface="Times New Roman" panose="02020603050405020304" pitchFamily="18" charset="0"/>
                <a:cs typeface="Times New Roman" panose="02020603050405020304" pitchFamily="18" charset="0"/>
              </a:rPr>
              <a:t>XMLHttpRequest</a:t>
            </a:r>
            <a:r>
              <a:rPr lang="en-US" sz="1000">
                <a:latin typeface="Arial" panose="020B0604020202020204" pitchFamily="34" charset="0"/>
                <a:ea typeface="Times New Roman" panose="02020603050405020304" pitchFamily="18" charset="0"/>
                <a:cs typeface="Segoe UI" panose="020B0502040204020203" pitchFamily="34" charset="0"/>
              </a:rPr>
              <a:t> object provides the programmatic wrapper around sending and receiving requests, but it requires careful orchestration to ensure that data is correctly serialized, and that any exceptions must be handled appropriately. </a:t>
            </a:r>
            <a:r>
              <a:rPr lang="en-US" sz="1000" b="1">
                <a:latin typeface="Arial" panose="020B0604020202020204" pitchFamily="34" charset="0"/>
                <a:ea typeface="Times New Roman" panose="02020603050405020304" pitchFamily="18" charset="0"/>
                <a:cs typeface="Times New Roman" panose="02020603050405020304" pitchFamily="18" charset="0"/>
              </a:rPr>
              <a:t>Fetch API</a:t>
            </a:r>
            <a:r>
              <a:rPr lang="en-US" sz="1000">
                <a:latin typeface="Arial" panose="020B0604020202020204" pitchFamily="34" charset="0"/>
                <a:ea typeface="Times New Roman" panose="02020603050405020304" pitchFamily="18" charset="0"/>
                <a:cs typeface="Segoe UI" panose="020B0502040204020203" pitchFamily="34" charset="0"/>
              </a:rPr>
              <a:t> simplifies many of these tasks, but it helps to understand how to use the </a:t>
            </a:r>
            <a:r>
              <a:rPr lang="en-US" sz="1000" b="1">
                <a:latin typeface="Arial" panose="020B0604020202020204" pitchFamily="34" charset="0"/>
                <a:ea typeface="Times New Roman" panose="02020603050405020304" pitchFamily="18" charset="0"/>
                <a:cs typeface="Times New Roman" panose="02020603050405020304" pitchFamily="18" charset="0"/>
              </a:rPr>
              <a:t>XMLHttpRequest</a:t>
            </a:r>
            <a:r>
              <a:rPr lang="en-US" sz="1000">
                <a:latin typeface="Arial" panose="020B0604020202020204" pitchFamily="34" charset="0"/>
                <a:ea typeface="Times New Roman" panose="02020603050405020304" pitchFamily="18" charset="0"/>
                <a:cs typeface="Segoe UI" panose="020B0502040204020203" pitchFamily="34" charset="0"/>
              </a:rPr>
              <a:t> object before explaining how </a:t>
            </a:r>
            <a:r>
              <a:rPr lang="en-US" sz="1000" b="1">
                <a:latin typeface="Arial" panose="020B0604020202020204" pitchFamily="34" charset="0"/>
                <a:ea typeface="Times New Roman" panose="02020603050405020304" pitchFamily="18" charset="0"/>
                <a:cs typeface="Times New Roman" panose="02020603050405020304" pitchFamily="18" charset="0"/>
              </a:rPr>
              <a:t>Fetch API</a:t>
            </a:r>
            <a:r>
              <a:rPr lang="en-US" sz="1000">
                <a:latin typeface="Arial" panose="020B0604020202020204" pitchFamily="34" charset="0"/>
                <a:ea typeface="Times New Roman" panose="02020603050405020304" pitchFamily="18" charset="0"/>
                <a:cs typeface="Segoe UI" panose="020B0502040204020203" pitchFamily="34" charset="0"/>
              </a:rPr>
              <a:t> works.</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Segoe UI" panose="020B0502040204020203" pitchFamily="34" charset="0"/>
              </a:rPr>
              <a:t>To introduce students to the two primary technologies for handling asynchronous task in JavaScript: the </a:t>
            </a:r>
            <a:r>
              <a:rPr lang="en-US" sz="1000" b="1">
                <a:latin typeface="Arial" panose="020B0604020202020204" pitchFamily="34" charset="0"/>
                <a:ea typeface="Times New Roman" panose="02020603050405020304" pitchFamily="18" charset="0"/>
                <a:cs typeface="Times New Roman" panose="02020603050405020304" pitchFamily="18" charset="0"/>
              </a:rPr>
              <a:t>Promise</a:t>
            </a:r>
            <a:r>
              <a:rPr lang="en-US" sz="1000">
                <a:latin typeface="Arial" panose="020B0604020202020204" pitchFamily="34" charset="0"/>
                <a:ea typeface="Times New Roman" panose="02020603050405020304" pitchFamily="18" charset="0"/>
                <a:cs typeface="Segoe UI" panose="020B0502040204020203" pitchFamily="34" charset="0"/>
              </a:rPr>
              <a:t> object, which provides a proxy for the future value of an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 operation, and the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await</a:t>
            </a:r>
            <a:r>
              <a:rPr lang="en-US" sz="1000">
                <a:latin typeface="Arial" panose="020B0604020202020204" pitchFamily="34" charset="0"/>
                <a:ea typeface="Times New Roman" panose="02020603050405020304" pitchFamily="18" charset="0"/>
                <a:cs typeface="Segoe UI" panose="020B0502040204020203" pitchFamily="34" charset="0"/>
              </a:rPr>
              <a:t> syntax that flattens the promises code and gives it the look and of a synchronous code. Explain promises to students before </a:t>
            </a:r>
            <a:r>
              <a:rPr lang="en-US" sz="1000" b="1">
                <a:latin typeface="Arial" panose="020B0604020202020204" pitchFamily="34" charset="0"/>
                <a:ea typeface="Times New Roman" panose="02020603050405020304" pitchFamily="18" charset="0"/>
                <a:cs typeface="Times New Roman" panose="02020603050405020304" pitchFamily="18" charset="0"/>
              </a:rPr>
              <a:t>async</a:t>
            </a:r>
            <a:r>
              <a:rPr lang="en-US" sz="1000">
                <a:latin typeface="Arial" panose="020B0604020202020204" pitchFamily="34" charset="0"/>
                <a:ea typeface="Times New Roman" panose="02020603050405020304" pitchFamily="18" charset="0"/>
                <a:cs typeface="Segoe UI" panose="020B0502040204020203" pitchFamily="34" charset="0"/>
              </a:rPr>
              <a:t>/</a:t>
            </a:r>
            <a:r>
              <a:rPr lang="en-US" sz="1000" b="1">
                <a:latin typeface="Arial" panose="020B0604020202020204" pitchFamily="34" charset="0"/>
                <a:ea typeface="Times New Roman" panose="02020603050405020304" pitchFamily="18" charset="0"/>
                <a:cs typeface="Times New Roman" panose="02020603050405020304" pitchFamily="18" charset="0"/>
              </a:rPr>
              <a:t>await</a:t>
            </a:r>
            <a:r>
              <a:rPr lang="en-US" sz="1000">
                <a:latin typeface="Arial" panose="020B0604020202020204" pitchFamily="34" charset="0"/>
                <a:ea typeface="Times New Roman" panose="02020603050405020304" pitchFamily="18" charset="0"/>
                <a:cs typeface="Segoe UI" panose="020B0502040204020203" pitchFamily="34" charset="0"/>
              </a:rPr>
              <a:t>, because they were built on promises technology.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It is assumed that students are familiar with the HTTP protocol and with web services. If they are not, spend a couple of minutes explaining the purpose of web services and how they work, but do not go into the details of REST or SOAP.</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2</a:t>
            </a:fld>
            <a:endParaRPr lang="en-US"/>
          </a:p>
        </p:txBody>
      </p:sp>
      <p:sp>
        <p:nvSpPr>
          <p:cNvPr id="5" name="Rectangle 4">
            <a:extLst>
              <a:ext uri="{FF2B5EF4-FFF2-40B4-BE49-F238E27FC236}">
                <a16:creationId xmlns:a16="http://schemas.microsoft.com/office/drawing/2014/main" id="{6D6DDD95-8A1B-4A72-A1B6-5E3E3DBF67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E964F91-26CE-4FBC-B27F-270D84EB077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993991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https://github.com/MicrosoftLearning/20480-Programming-in-HTML5-with-JavaScript-and-CSS3/blob/master/Instructions/20480C_MOD05_LAB_MANUAL.md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_MOD05_</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LAK.md</a:t>
            </a:r>
            <a:r>
              <a:rPr lang="en-US" sz="1000" dirty="0">
                <a:latin typeface="Arial" panose="020B0604020202020204" pitchFamily="34" charset="0"/>
                <a:ea typeface="Calibri" panose="020F0502020204030204" pitchFamily="34" charset="0"/>
                <a:cs typeface="Segoe UI" panose="020B0502040204020203" pitchFamily="34"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Exercise 1: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Retrieving Data</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retrieve and display the list of sessions from a web service.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function that constructs an HTTP request to get session data from a remote data source running on a web server. The function will send the request asynchronously, and you will define a callback function that receives the session data when the web service replies. The session data will be a JSON string that must be parsed into a JavaScript object. You will use the existing </a:t>
            </a:r>
            <a:r>
              <a:rPr lang="en-US" sz="1000" b="1" dirty="0" err="1">
                <a:latin typeface="Arial" panose="020B0604020202020204" pitchFamily="34" charset="0"/>
                <a:ea typeface="Calibri" panose="020F0502020204030204" pitchFamily="34" charset="0"/>
                <a:cs typeface="Times New Roman" panose="02020603050405020304" pitchFamily="18" charset="0"/>
              </a:rPr>
              <a:t>displaySchedule</a:t>
            </a:r>
            <a:r>
              <a:rPr lang="en-US" sz="1000" dirty="0">
                <a:latin typeface="Arial" panose="020B0604020202020204" pitchFamily="34" charset="0"/>
                <a:ea typeface="Calibri" panose="020F0502020204030204" pitchFamily="34" charset="0"/>
                <a:cs typeface="Segoe UI" panose="020B0502040204020203" pitchFamily="34" charset="0"/>
              </a:rPr>
              <a:t> function to display the sessions on the page.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Network connections to remote sources and web servers are not totally reliable. Therefore, you will need to make your code robust enough to handle errors that can occur when receiving data. For testing purposes, a version of the web service that generates errors is also available, and you will use this web service to verify the error handling capabilities of your code.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Finally, you will run the application and view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to verify that it displays the list of sessions correctly, and that it also handles errors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Instructor Note: Remind students that they can use the </a:t>
            </a:r>
            <a:r>
              <a:rPr lang="en-US" sz="1000" dirty="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latin typeface="Arial" panose="020B0604020202020204" pitchFamily="34" charset="0"/>
                <a:ea typeface="Calibri" panose="020F0502020204030204" pitchFamily="34" charset="0"/>
                <a:cs typeface="Segoe UI" panose="020B0502040204020203" pitchFamily="34" charset="0"/>
              </a:rPr>
              <a:t> F12 Developer Tools to set breakpoints in JavaScript code to inspect variables and step through line-by-line. This is useful when determining the state and response content of an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mention to students that a working solution for this exercise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\Mod05\</a:t>
            </a:r>
            <a:r>
              <a:rPr lang="en-US" sz="1000" b="1" dirty="0" err="1">
                <a:latin typeface="Arial" panose="020B0604020202020204" pitchFamily="34" charset="0"/>
                <a:ea typeface="Calibri" panose="020F0502020204030204" pitchFamily="34" charset="0"/>
                <a:cs typeface="Times New Roman" panose="02020603050405020304" pitchFamily="18" charset="0"/>
              </a:rPr>
              <a:t>Labfiles</a:t>
            </a:r>
            <a:r>
              <a:rPr lang="en-US" sz="1000" b="1" dirty="0">
                <a:latin typeface="Arial" panose="020B0604020202020204" pitchFamily="34" charset="0"/>
                <a:ea typeface="Calibri" panose="020F0502020204030204" pitchFamily="34" charset="0"/>
                <a:cs typeface="Times New Roman" panose="02020603050405020304" pitchFamily="18" charset="0"/>
              </a:rPr>
              <a:t>\Solution\Exercise 1</a:t>
            </a:r>
            <a:r>
              <a:rPr lang="en-US" sz="1000" dirty="0">
                <a:latin typeface="Arial" panose="020B0604020202020204" pitchFamily="34" charset="0"/>
                <a:ea typeface="Calibri" panose="020F0502020204030204" pitchFamily="34" charset="0"/>
                <a:cs typeface="Segoe UI" panose="020B0502040204020203" pitchFamily="34" charset="0"/>
              </a:rPr>
              <a:t> 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Serializing and Transmitting Data</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record the sessions that an attendee selects by transmitting this data to a web service. You will also check for potentially busy sessions and inform the attendee accordingly.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create a function that creates an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 that posts data to a web service indicating the session that a user has selected. You will encode the content of this request and set the HTTP request headers appropriately. Next, you will handle the response and display a warning message if the response indicates that the attendee has selected a popular session that is likely to be busy. Finally,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20</a:t>
            </a:fld>
            <a:endParaRPr lang="en-US"/>
          </a:p>
        </p:txBody>
      </p:sp>
      <p:sp>
        <p:nvSpPr>
          <p:cNvPr id="5" name="Rectangle 4">
            <a:extLst>
              <a:ext uri="{FF2B5EF4-FFF2-40B4-BE49-F238E27FC236}">
                <a16:creationId xmlns:a16="http://schemas.microsoft.com/office/drawing/2014/main" id="{02898D70-9047-415C-A3D6-5715444B30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6E3B032-DA91-4419-B1B2-2A2C1E8F6E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
        <p:nvSpPr>
          <p:cNvPr id="7" name="TextBox 6">
            <a:extLst>
              <a:ext uri="{FF2B5EF4-FFF2-40B4-BE49-F238E27FC236}">
                <a16:creationId xmlns:a16="http://schemas.microsoft.com/office/drawing/2014/main" id="{98729088-90BB-4BB6-9E03-4EA4548F2692}"/>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182099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 will run the application and view the Schedule page to verify that the busy session message is displayed.</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Instructor Note: Inform students that they should use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ContosoConf</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project in the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\Starter\Exercise 2</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 This project contains a copy of the code as it should appear at the end of exercise 1.</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Mention that a working solution for this exercise is available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\Solution\Exercise 2</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Refactoring the Code by Using the async fetch Method</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The existing code that uses an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works, but it is somewhat verbose.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also requires you to carefully set HTTP headers and encode the content appropriately; otherwise request data may not be transmitted correctly. In this exercise, you will refactor the JavaScript code for the Schedule page to make it simpler and more maintainable by using the async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First, you will refactor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downloadSchedule</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by replacing the use of an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XMLHttpRequest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object with a call to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method. Then you will refactor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saveStar</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in a similar manner. Using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fetch()</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function will simplify the code by automatically encoding the request content and setting HTTP headers. Finally, you will run the application and view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Schedule</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page to verify that it still displays sessions and responds to star clicks as before.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Instructor Note: Inform students that they should use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ContosoConf</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project in the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\Starter\Exercise 3</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 This project contains a copy of the code as it should appear at the end of exercise 2.</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Mention that a working solution for this exercise is available in the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Allfiles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\Mod05\</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Labfiles</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\Solution\Exercise 3</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folder.</a:t>
            </a:r>
            <a:endParaRPr lang="en-US" dirty="0"/>
          </a:p>
        </p:txBody>
      </p:sp>
      <p:sp>
        <p:nvSpPr>
          <p:cNvPr id="4" name="Slide Number Placeholder 3"/>
          <p:cNvSpPr>
            <a:spLocks noGrp="1"/>
          </p:cNvSpPr>
          <p:nvPr>
            <p:ph type="sldNum" sz="quarter" idx="5"/>
          </p:nvPr>
        </p:nvSpPr>
        <p:spPr/>
        <p:txBody>
          <a:bodyPr/>
          <a:lstStyle/>
          <a:p>
            <a:fld id="{577C2BE6-37F5-4232-AFAD-9B5991811632}" type="slidenum">
              <a:rPr lang="en-US" smtClean="0"/>
              <a:t>21</a:t>
            </a:fld>
            <a:endParaRPr lang="en-US"/>
          </a:p>
        </p:txBody>
      </p:sp>
      <p:sp>
        <p:nvSpPr>
          <p:cNvPr id="6" name="Rectangle 5">
            <a:extLst>
              <a:ext uri="{FF2B5EF4-FFF2-40B4-BE49-F238E27FC236}">
                <a16:creationId xmlns:a16="http://schemas.microsoft.com/office/drawing/2014/main" id="{86945224-9D70-404D-BB4B-CAD4C82CF4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7" name="Rectangle 6">
            <a:extLst>
              <a:ext uri="{FF2B5EF4-FFF2-40B4-BE49-F238E27FC236}">
                <a16:creationId xmlns:a16="http://schemas.microsoft.com/office/drawing/2014/main" id="{924FF0AD-61BC-4446-A14C-E1D782C8BE1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715423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577C2BE6-37F5-4232-AFAD-9B5991811632}" type="slidenum">
              <a:rPr lang="en-US" smtClean="0"/>
              <a:t>22</a:t>
            </a:fld>
            <a:endParaRPr lang="en-US"/>
          </a:p>
        </p:txBody>
      </p:sp>
      <p:sp>
        <p:nvSpPr>
          <p:cNvPr id="5" name="Rectangle 4">
            <a:extLst>
              <a:ext uri="{FF2B5EF4-FFF2-40B4-BE49-F238E27FC236}">
                <a16:creationId xmlns:a16="http://schemas.microsoft.com/office/drawing/2014/main" id="{650CFE2A-EFE3-421F-A54F-2E8267B3B42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B173848-E79F-4C85-A9A0-9B111845A5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51156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a:t>
            </a:r>
            <a:r>
              <a:rPr lang="en-US" sz="1000" b="1" dirty="0" err="1">
                <a:latin typeface="Arial" panose="020B0604020202020204" pitchFamily="34" charset="0"/>
                <a:ea typeface="Calibri" panose="020F0502020204030204" pitchFamily="34" charset="0"/>
                <a:cs typeface="Times New Roman" panose="02020603050405020304" pitchFamily="18" charset="0"/>
              </a:rPr>
              <a:t>onreadystatechanged</a:t>
            </a:r>
            <a:r>
              <a:rPr lang="en-US" sz="1000" dirty="0">
                <a:latin typeface="Arial" panose="020B0604020202020204" pitchFamily="34" charset="0"/>
                <a:ea typeface="Calibri" panose="020F0502020204030204" pitchFamily="34" charset="0"/>
                <a:cs typeface="Segoe UI" panose="020B0502040204020203" pitchFamily="34" charset="0"/>
              </a:rPr>
              <a:t> event handler for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Segoe UI" panose="020B0502040204020203" pitchFamily="34" charset="0"/>
              </a:rPr>
              <a:t> object, which property should you examine to ensure that data has been returned, and what value should this property contain?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0.</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The </a:t>
            </a:r>
            <a:r>
              <a:rPr lang="en-US" sz="1000" dirty="0" err="1">
                <a:latin typeface="Arial" panose="020B0604020202020204" pitchFamily="34" charset="0"/>
                <a:ea typeface="Calibri" panose="020F0502020204030204" pitchFamily="34" charset="0"/>
                <a:cs typeface="Times New Roman" panose="02020603050405020304" pitchFamily="18" charset="0"/>
              </a:rPr>
              <a:t>responseText</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a non-null value.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4.</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The status property should be set to 200 (HTTP OK).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The </a:t>
            </a:r>
            <a:r>
              <a:rPr lang="en-US" sz="1000" dirty="0" err="1">
                <a:latin typeface="Arial" panose="020B0604020202020204" pitchFamily="34" charset="0"/>
                <a:ea typeface="Calibri" panose="020F0502020204030204" pitchFamily="34" charset="0"/>
                <a:cs typeface="Times New Roman" panose="02020603050405020304" pitchFamily="18" charset="0"/>
              </a:rPr>
              <a:t>HTTPResponse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0.</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The </a:t>
            </a:r>
            <a:r>
              <a:rPr lang="en-US" sz="1000"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should be set to 4.</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should check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readyState</a:t>
            </a:r>
            <a:r>
              <a:rPr lang="en-US" sz="1000" dirty="0">
                <a:latin typeface="Arial" panose="020B0604020202020204" pitchFamily="34" charset="0"/>
                <a:ea typeface="Calibri" panose="020F0502020204030204" pitchFamily="34" charset="0"/>
                <a:cs typeface="Times New Roman" panose="02020603050405020304" pitchFamily="18" charset="0"/>
              </a:rPr>
              <a:t> property of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Times New Roman" panose="02020603050405020304" pitchFamily="18" charset="0"/>
              </a:rPr>
              <a:t> object is set to 4. This value indicates that the </a:t>
            </a:r>
            <a:r>
              <a:rPr lang="en-US" sz="1000" b="1" dirty="0" err="1">
                <a:latin typeface="Arial" panose="020B0604020202020204" pitchFamily="34" charset="0"/>
                <a:ea typeface="Calibri" panose="020F0502020204030204" pitchFamily="34" charset="0"/>
                <a:cs typeface="Times New Roman" panose="02020603050405020304" pitchFamily="18" charset="0"/>
              </a:rPr>
              <a:t>XMLHttpRequest</a:t>
            </a:r>
            <a:r>
              <a:rPr lang="en-US" sz="1000" dirty="0">
                <a:latin typeface="Arial" panose="020B0604020202020204" pitchFamily="34" charset="0"/>
                <a:ea typeface="Calibri" panose="020F0502020204030204" pitchFamily="34" charset="0"/>
                <a:cs typeface="Times New Roman" panose="02020603050405020304" pitchFamily="18" charset="0"/>
              </a:rPr>
              <a:t> object has finished receiving the response.</a:t>
            </a:r>
          </a:p>
        </p:txBody>
      </p:sp>
      <p:sp>
        <p:nvSpPr>
          <p:cNvPr id="4" name="Slide Number Placeholder 3"/>
          <p:cNvSpPr>
            <a:spLocks noGrp="1"/>
          </p:cNvSpPr>
          <p:nvPr>
            <p:ph type="sldNum" sz="quarter" idx="5"/>
          </p:nvPr>
        </p:nvSpPr>
        <p:spPr/>
        <p:txBody>
          <a:bodyPr/>
          <a:lstStyle/>
          <a:p>
            <a:fld id="{577C2BE6-37F5-4232-AFAD-9B5991811632}" type="slidenum">
              <a:rPr lang="en-US" smtClean="0"/>
              <a:t>23</a:t>
            </a:fld>
            <a:endParaRPr lang="en-US"/>
          </a:p>
        </p:txBody>
      </p:sp>
      <p:sp>
        <p:nvSpPr>
          <p:cNvPr id="5" name="Rectangle 4">
            <a:extLst>
              <a:ext uri="{FF2B5EF4-FFF2-40B4-BE49-F238E27FC236}">
                <a16:creationId xmlns:a16="http://schemas.microsoft.com/office/drawing/2014/main" id="{63E47E02-A2D1-4BA6-8148-54E3E4B20D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407F2C7-C31A-4CD1-BB96-D594597146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9465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3</a:t>
            </a:fld>
            <a:endParaRPr lang="en-US"/>
          </a:p>
        </p:txBody>
      </p:sp>
      <p:sp>
        <p:nvSpPr>
          <p:cNvPr id="5" name="Rectangle 4">
            <a:extLst>
              <a:ext uri="{FF2B5EF4-FFF2-40B4-BE49-F238E27FC236}">
                <a16:creationId xmlns:a16="http://schemas.microsoft.com/office/drawing/2014/main" id="{11B8EF33-D24A-452F-A539-6FA939D62C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71E4EC2-1D68-47FF-A099-8BA026790C0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69170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4</a:t>
            </a:fld>
            <a:endParaRPr lang="en-US"/>
          </a:p>
        </p:txBody>
      </p:sp>
      <p:sp>
        <p:nvSpPr>
          <p:cNvPr id="5" name="Rectangle 4">
            <a:extLst>
              <a:ext uri="{FF2B5EF4-FFF2-40B4-BE49-F238E27FC236}">
                <a16:creationId xmlns:a16="http://schemas.microsoft.com/office/drawing/2014/main" id="{A93AD062-BBE3-4136-B638-382D8F653D5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4315406-84C0-4A5B-8016-7D4360C78D6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133237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5</a:t>
            </a:fld>
            <a:endParaRPr lang="en-US"/>
          </a:p>
        </p:txBody>
      </p:sp>
      <p:sp>
        <p:nvSpPr>
          <p:cNvPr id="5" name="Rectangle 4">
            <a:extLst>
              <a:ext uri="{FF2B5EF4-FFF2-40B4-BE49-F238E27FC236}">
                <a16:creationId xmlns:a16="http://schemas.microsoft.com/office/drawing/2014/main" id="{B1956D5E-24EC-4695-AF74-658BF074FCC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7EBCC47-1662-4181-A5DB-B21477DA9F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720282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6</a:t>
            </a:fld>
            <a:endParaRPr lang="en-US"/>
          </a:p>
        </p:txBody>
      </p:sp>
      <p:sp>
        <p:nvSpPr>
          <p:cNvPr id="5" name="Rectangle 4">
            <a:extLst>
              <a:ext uri="{FF2B5EF4-FFF2-40B4-BE49-F238E27FC236}">
                <a16:creationId xmlns:a16="http://schemas.microsoft.com/office/drawing/2014/main" id="{0E106DE9-DE18-4355-B61E-5431B601C9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ACA882D-57F6-41EB-BC0E-21C05B92BC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61121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577C2BE6-37F5-4232-AFAD-9B5991811632}" type="slidenum">
              <a:rPr lang="en-US" smtClean="0"/>
              <a:t>7</a:t>
            </a:fld>
            <a:endParaRPr lang="en-US"/>
          </a:p>
        </p:txBody>
      </p:sp>
      <p:sp>
        <p:nvSpPr>
          <p:cNvPr id="5" name="Rectangle 4">
            <a:extLst>
              <a:ext uri="{FF2B5EF4-FFF2-40B4-BE49-F238E27FC236}">
                <a16:creationId xmlns:a16="http://schemas.microsoft.com/office/drawing/2014/main" id="{9A9287DF-EBE6-4CAB-BAEF-C8887AECAE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F9E1048-7431-4F0A-B911-10B6026579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14525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already be familiar with how HTTP works, but it is important that students understand how HTML5 supports dynamic requests through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 Be prepared to spend up to 45 minutes on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8</a:t>
            </a:fld>
            <a:endParaRPr lang="en-US"/>
          </a:p>
        </p:txBody>
      </p:sp>
      <p:sp>
        <p:nvSpPr>
          <p:cNvPr id="5" name="Rectangle 4">
            <a:extLst>
              <a:ext uri="{FF2B5EF4-FFF2-40B4-BE49-F238E27FC236}">
                <a16:creationId xmlns:a16="http://schemas.microsoft.com/office/drawing/2014/main" id="{A5860CBA-0963-4477-BCC5-F4E936565B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9664F4E-0813-407F-8F67-5E11A36E92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421661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should be review for most students. Keep it brief; the purpose of this topic is to set the scene for the </a:t>
            </a:r>
            <a:r>
              <a:rPr lang="en-US" sz="1000" b="1">
                <a:latin typeface="Arial" panose="020B0604020202020204" pitchFamily="34" charset="0"/>
                <a:ea typeface="Calibri" panose="020F0502020204030204" pitchFamily="34" charset="0"/>
                <a:cs typeface="Times New Roman" panose="02020603050405020304" pitchFamily="18" charset="0"/>
              </a:rPr>
              <a:t>XMLHttpRequest</a:t>
            </a:r>
            <a:r>
              <a:rPr lang="en-US" sz="1000">
                <a:latin typeface="Arial" panose="020B0604020202020204" pitchFamily="34" charset="0"/>
                <a:ea typeface="Calibri" panose="020F0502020204030204" pitchFamily="34" charset="0"/>
                <a:cs typeface="Segoe UI" panose="020B0502040204020203" pitchFamily="34" charset="0"/>
              </a:rPr>
              <a:t> object.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77C2BE6-37F5-4232-AFAD-9B5991811632}" type="slidenum">
              <a:rPr lang="en-US" smtClean="0"/>
              <a:t>9</a:t>
            </a:fld>
            <a:endParaRPr lang="en-US"/>
          </a:p>
        </p:txBody>
      </p:sp>
      <p:sp>
        <p:nvSpPr>
          <p:cNvPr id="5" name="Rectangle 4">
            <a:extLst>
              <a:ext uri="{FF2B5EF4-FFF2-40B4-BE49-F238E27FC236}">
                <a16:creationId xmlns:a16="http://schemas.microsoft.com/office/drawing/2014/main" id="{F2ED41C9-EF76-4F98-A25C-1BE35B8E838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E8A1D48-2659-4887-A119-41074C3910D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5: Communicating with a Remote Server</a:t>
            </a:r>
          </a:p>
        </p:txBody>
      </p:sp>
    </p:spTree>
    <p:extLst>
      <p:ext uri="{BB962C8B-B14F-4D97-AF65-F5344CB8AC3E}">
        <p14:creationId xmlns:p14="http://schemas.microsoft.com/office/powerpoint/2010/main" val="242969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1162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93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97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B9CA-FA5E-4BF6-A92C-487F275D7C6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DA8DD5E-C8AB-4D3C-9696-5AF1D376B6CB}"/>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42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48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6688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48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21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540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8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6311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582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677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9B8A-A375-414B-98E4-040C0C03F544}"/>
              </a:ext>
            </a:extLst>
          </p:cNvPr>
          <p:cNvSpPr>
            <a:spLocks noGrp="1"/>
          </p:cNvSpPr>
          <p:nvPr>
            <p:ph type="ctrTitle" sz="quarter"/>
          </p:nvPr>
        </p:nvSpPr>
        <p:spPr>
          <a:xfrm>
            <a:off x="3200400" y="1828800"/>
            <a:ext cx="5732417" cy="1016000"/>
          </a:xfrm>
        </p:spPr>
        <p:txBody>
          <a:bodyPr/>
          <a:lstStyle/>
          <a:p>
            <a:r>
              <a:rPr lang="en-US"/>
              <a:t>Module 5</a:t>
            </a:r>
          </a:p>
        </p:txBody>
      </p:sp>
      <p:sp>
        <p:nvSpPr>
          <p:cNvPr id="3" name="Subtitle 2">
            <a:extLst>
              <a:ext uri="{FF2B5EF4-FFF2-40B4-BE49-F238E27FC236}">
                <a16:creationId xmlns:a16="http://schemas.microsoft.com/office/drawing/2014/main" id="{CC30D6E4-B1BC-4A5D-8F70-1F9EEB0097A0}"/>
              </a:ext>
            </a:extLst>
          </p:cNvPr>
          <p:cNvSpPr>
            <a:spLocks noGrp="1"/>
          </p:cNvSpPr>
          <p:nvPr>
            <p:ph type="subTitle" sz="quarter" idx="1"/>
          </p:nvPr>
        </p:nvSpPr>
        <p:spPr/>
        <p:txBody>
          <a:bodyPr/>
          <a:lstStyle/>
          <a:p>
            <a:r>
              <a:rPr lang="en-US"/>
              <a:t>Communicating with a Remote Server
</a:t>
            </a:r>
          </a:p>
        </p:txBody>
      </p:sp>
    </p:spTree>
    <p:extLst>
      <p:ext uri="{BB962C8B-B14F-4D97-AF65-F5344CB8AC3E}">
        <p14:creationId xmlns:p14="http://schemas.microsoft.com/office/powerpoint/2010/main" val="164941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840B-B990-427B-9B4A-138BE40C8ABC}"/>
              </a:ext>
            </a:extLst>
          </p:cNvPr>
          <p:cNvSpPr>
            <a:spLocks noGrp="1"/>
          </p:cNvSpPr>
          <p:nvPr>
            <p:ph type="title"/>
          </p:nvPr>
        </p:nvSpPr>
        <p:spPr/>
        <p:txBody>
          <a:bodyPr/>
          <a:lstStyle/>
          <a:p>
            <a:r>
              <a:rPr lang="en-US"/>
              <a:t>Using the XMLHttpRequest Object to Access Remote Data</a:t>
            </a:r>
          </a:p>
        </p:txBody>
      </p:sp>
      <p:sp>
        <p:nvSpPr>
          <p:cNvPr id="4" name="Content Placeholder 2">
            <a:extLst>
              <a:ext uri="{FF2B5EF4-FFF2-40B4-BE49-F238E27FC236}">
                <a16:creationId xmlns:a16="http://schemas.microsoft.com/office/drawing/2014/main" id="{210E7F6A-3D07-47BF-9AE5-69A122D95C3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send an HTTP request:</a:t>
            </a:r>
          </a:p>
          <a:p>
            <a:pPr marL="631825" lvl="1" indent="-342900">
              <a:buFont typeface="+mj-lt"/>
              <a:buAutoNum type="arabicPeriod"/>
            </a:pPr>
            <a:r>
              <a:rPr lang="en-GB" sz="2000" b="0" kern="0" dirty="0">
                <a:solidFill>
                  <a:srgbClr val="000000"/>
                </a:solidFill>
              </a:rPr>
              <a:t>Create a new </a:t>
            </a:r>
            <a:r>
              <a:rPr lang="en-GB" sz="2000" kern="0" dirty="0" err="1">
                <a:solidFill>
                  <a:srgbClr val="000000"/>
                </a:solidFill>
              </a:rPr>
              <a:t>XMLHTTPRequest</a:t>
            </a:r>
            <a:r>
              <a:rPr lang="en-GB" sz="2000" b="0" kern="0" dirty="0">
                <a:solidFill>
                  <a:srgbClr val="000000"/>
                </a:solidFill>
              </a:rPr>
              <a:t> object</a:t>
            </a:r>
          </a:p>
          <a:p>
            <a:pPr marL="631825" lvl="1" indent="-342900">
              <a:buFont typeface="+mj-lt"/>
              <a:buAutoNum type="arabicPeriod"/>
            </a:pPr>
            <a:r>
              <a:rPr lang="en-GB" sz="2000" b="0" kern="0" dirty="0">
                <a:solidFill>
                  <a:srgbClr val="000000"/>
                </a:solidFill>
              </a:rPr>
              <a:t>Specify the HTTP method and URL</a:t>
            </a:r>
          </a:p>
          <a:p>
            <a:pPr marL="631825" lvl="1" indent="-342900">
              <a:buFont typeface="+mj-lt"/>
              <a:buAutoNum type="arabicPeriod"/>
            </a:pPr>
            <a:r>
              <a:rPr lang="en-GB" sz="2000" b="0" kern="0" dirty="0">
                <a:solidFill>
                  <a:srgbClr val="000000"/>
                </a:solidFill>
              </a:rPr>
              <a:t>Set the request header</a:t>
            </a:r>
          </a:p>
          <a:p>
            <a:pPr marL="631825" lvl="1" indent="-342900">
              <a:buFont typeface="+mj-lt"/>
              <a:buAutoNum type="arabicPeriod"/>
            </a:pPr>
            <a:r>
              <a:rPr lang="en-GB" sz="2000" b="0" kern="0" dirty="0">
                <a:solidFill>
                  <a:srgbClr val="000000"/>
                </a:solidFill>
              </a:rPr>
              <a:t>Send the request</a:t>
            </a:r>
          </a:p>
          <a:p>
            <a:pPr marL="347662" lvl="0" indent="-342900">
              <a:buFont typeface="+mj-lt"/>
              <a:buAutoNum type="arabicPeriod"/>
            </a:pPr>
            <a:endParaRPr lang="en-GB" sz="2000" b="0" kern="0" dirty="0">
              <a:solidFill>
                <a:srgbClr val="000000"/>
              </a:solidFill>
            </a:endParaRPr>
          </a:p>
          <a:p>
            <a:pPr marL="347662" lvl="0" indent="-342900">
              <a:buFont typeface="+mj-lt"/>
              <a:buAutoNum type="arabicPeriod"/>
            </a:pPr>
            <a:endParaRPr lang="en-GB" sz="2000" b="0" kern="0" dirty="0">
              <a:solidFill>
                <a:srgbClr val="000000"/>
              </a:solidFill>
            </a:endParaRPr>
          </a:p>
          <a:p>
            <a:pPr marL="347662" lvl="0" indent="-342900">
              <a:buFont typeface="+mj-lt"/>
              <a:buAutoNum type="arabicPeriod"/>
            </a:pPr>
            <a:endParaRPr lang="en-GB" sz="2000" b="0" kern="0" dirty="0">
              <a:solidFill>
                <a:srgbClr val="000000"/>
              </a:solidFill>
            </a:endParaRPr>
          </a:p>
          <a:p>
            <a:pPr marL="0" lvl="0" indent="0">
              <a:buNone/>
            </a:pPr>
            <a:endParaRPr lang="en-GB" sz="2000" b="0" kern="0" dirty="0">
              <a:solidFill>
                <a:srgbClr val="000000"/>
              </a:solidFill>
            </a:endParaRPr>
          </a:p>
          <a:p>
            <a:pPr lvl="0"/>
            <a:r>
              <a:rPr lang="en-GB" b="0" kern="0" dirty="0">
                <a:solidFill>
                  <a:srgbClr val="000000"/>
                </a:solidFill>
              </a:rPr>
              <a:t>Requests are asynchronous by default</a:t>
            </a:r>
          </a:p>
          <a:p>
            <a:pPr lvl="1"/>
            <a:r>
              <a:rPr lang="en-GB" b="0" kern="0" dirty="0">
                <a:solidFill>
                  <a:srgbClr val="000000"/>
                </a:solidFill>
              </a:rPr>
              <a:t>To block and wait for a response:</a:t>
            </a:r>
          </a:p>
          <a:p>
            <a:pPr lvl="1"/>
            <a:endParaRPr lang="en-GB" sz="1600"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610C92FB-6810-4598-8B1A-6BF33BA15964}"/>
              </a:ext>
            </a:extLst>
          </p:cNvPr>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p>
            <a:pPr lvl="0"/>
            <a:r>
              <a:rPr lang="en-US" b="0">
                <a:solidFill>
                  <a:srgbClr val="000000"/>
                </a:solidFill>
                <a:latin typeface="Lucida Sans Unicode" pitchFamily="34" charset="0"/>
                <a:cs typeface="Lucida Sans Unicode" pitchFamily="34" charset="0"/>
              </a:rPr>
              <a:t>var request = new XMLHttpRequest();</a:t>
            </a:r>
          </a:p>
          <a:p>
            <a:pPr lvl="0"/>
            <a:r>
              <a:rPr lang="en-US" b="0">
                <a:solidFill>
                  <a:srgbClr val="000000"/>
                </a:solidFill>
                <a:latin typeface="Lucida Sans Unicode" pitchFamily="34" charset="0"/>
                <a:cs typeface="Lucida Sans Unicode" pitchFamily="34" charset="0"/>
              </a:rPr>
              <a:t>var url = "http://contoso.com/resources/...";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request.open( "GET", url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request.send();</a:t>
            </a:r>
            <a:endParaRPr lang="en-GB" dirty="0">
              <a:solidFill>
                <a:srgbClr val="000000"/>
              </a:solidFill>
            </a:endParaRPr>
          </a:p>
        </p:txBody>
      </p:sp>
      <p:sp>
        <p:nvSpPr>
          <p:cNvPr id="6" name="TextBox 5">
            <a:extLst>
              <a:ext uri="{FF2B5EF4-FFF2-40B4-BE49-F238E27FC236}">
                <a16:creationId xmlns:a16="http://schemas.microsoft.com/office/drawing/2014/main" id="{AE71B75C-D329-4A81-A73C-57BBB56C931E}"/>
              </a:ext>
            </a:extLst>
          </p:cNvPr>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p>
            <a:pPr lvl="0"/>
            <a:r>
              <a:rPr lang="en-US" b="0">
                <a:solidFill>
                  <a:srgbClr val="000000"/>
                </a:solidFill>
                <a:latin typeface="Lucida Sans Unicode" pitchFamily="34" charset="0"/>
                <a:cs typeface="Lucida Sans Unicode" pitchFamily="34" charset="0"/>
              </a:rPr>
              <a:t>request.open( "GET", url , false);</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1158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B7C0-5C1B-4A39-B66E-4683550F1729}"/>
              </a:ext>
            </a:extLst>
          </p:cNvPr>
          <p:cNvSpPr>
            <a:spLocks noGrp="1"/>
          </p:cNvSpPr>
          <p:nvPr>
            <p:ph type="title"/>
          </p:nvPr>
        </p:nvSpPr>
        <p:spPr/>
        <p:txBody>
          <a:bodyPr/>
          <a:lstStyle/>
          <a:p>
            <a:r>
              <a:rPr lang="en-US"/>
              <a:t>Handling HTTP Errors</a:t>
            </a:r>
          </a:p>
        </p:txBody>
      </p:sp>
      <p:sp>
        <p:nvSpPr>
          <p:cNvPr id="4" name="Content Placeholder 2">
            <a:extLst>
              <a:ext uri="{FF2B5EF4-FFF2-40B4-BE49-F238E27FC236}">
                <a16:creationId xmlns:a16="http://schemas.microsoft.com/office/drawing/2014/main" id="{D9876796-BA84-47DF-8EC2-E5957325D392}"/>
              </a:ext>
            </a:extLst>
          </p:cNvPr>
          <p:cNvSpPr txBox="1">
            <a:spLocks/>
          </p:cNvSpPr>
          <p:nvPr/>
        </p:nvSpPr>
        <p:spPr>
          <a:xfrm>
            <a:off x="458788" y="1021214"/>
            <a:ext cx="8119156" cy="56081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Check the status code of the </a:t>
            </a:r>
            <a:r>
              <a:rPr lang="en-GB" kern="0">
                <a:solidFill>
                  <a:srgbClr val="000000"/>
                </a:solidFill>
              </a:rPr>
              <a:t>XMLHttpRequest</a:t>
            </a:r>
            <a:r>
              <a:rPr lang="en-GB" b="0" kern="0">
                <a:solidFill>
                  <a:srgbClr val="000000"/>
                </a:solidFill>
              </a:rPr>
              <a:t> object to verify that the request has been sent:</a:t>
            </a: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endParaRPr lang="en-GB" sz="2000" b="0" kern="0">
              <a:solidFill>
                <a:srgbClr val="000000"/>
              </a:solidFill>
            </a:endParaRPr>
          </a:p>
          <a:p>
            <a:pPr lvl="0"/>
            <a:r>
              <a:rPr lang="en-GB" b="0" kern="0">
                <a:solidFill>
                  <a:srgbClr val="000000"/>
                </a:solidFill>
              </a:rPr>
              <a:t>Wrap your code in a </a:t>
            </a:r>
            <a:r>
              <a:rPr lang="en-GB" kern="0">
                <a:solidFill>
                  <a:srgbClr val="000000"/>
                </a:solidFill>
              </a:rPr>
              <a:t>try…catch</a:t>
            </a:r>
            <a:r>
              <a:rPr lang="en-GB" b="0" kern="0">
                <a:solidFill>
                  <a:srgbClr val="000000"/>
                </a:solidFill>
              </a:rPr>
              <a:t> block to handle any unexpected network errors</a:t>
            </a:r>
          </a:p>
          <a:p>
            <a:pPr lvl="0"/>
            <a:endParaRPr lang="en-US" sz="2000" b="0" kern="0" dirty="0">
              <a:solidFill>
                <a:srgbClr val="000000"/>
              </a:solidFill>
            </a:endParaRPr>
          </a:p>
        </p:txBody>
      </p:sp>
      <p:sp>
        <p:nvSpPr>
          <p:cNvPr id="5" name="TextBox 4">
            <a:extLst>
              <a:ext uri="{FF2B5EF4-FFF2-40B4-BE49-F238E27FC236}">
                <a16:creationId xmlns:a16="http://schemas.microsoft.com/office/drawing/2014/main" id="{05A79178-BF19-4221-A78D-CEA7D1CB76F2}"/>
              </a:ext>
            </a:extLst>
          </p:cNvPr>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var request = new XMLHttpRequest();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request.open("GET", "/luckydip/enter");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request.send( );</a:t>
            </a: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if( request.status != 200 )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alert( "Error " + request.status + " - " + request.statusText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29265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D481-94E3-46CF-86F4-48635CF75AD6}"/>
              </a:ext>
            </a:extLst>
          </p:cNvPr>
          <p:cNvSpPr>
            <a:spLocks noGrp="1"/>
          </p:cNvSpPr>
          <p:nvPr>
            <p:ph type="title"/>
          </p:nvPr>
        </p:nvSpPr>
        <p:spPr/>
        <p:txBody>
          <a:bodyPr/>
          <a:lstStyle/>
          <a:p>
            <a:r>
              <a:rPr lang="en-US"/>
              <a:t>Consuming the Response</a:t>
            </a:r>
          </a:p>
        </p:txBody>
      </p:sp>
      <p:sp>
        <p:nvSpPr>
          <p:cNvPr id="4" name="Content Placeholder 2">
            <a:extLst>
              <a:ext uri="{FF2B5EF4-FFF2-40B4-BE49-F238E27FC236}">
                <a16:creationId xmlns:a16="http://schemas.microsoft.com/office/drawing/2014/main" id="{4DBC4161-339E-400D-A667-742B34E156B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Determine the type of data in the response</a:t>
            </a:r>
          </a:p>
          <a:p>
            <a:pPr lvl="0"/>
            <a:r>
              <a:rPr lang="en-US" b="0" kern="0">
                <a:solidFill>
                  <a:srgbClr val="000000"/>
                </a:solidFill>
              </a:rPr>
              <a:t>Read the response data from the </a:t>
            </a:r>
            <a:r>
              <a:rPr lang="en-US" kern="0">
                <a:solidFill>
                  <a:srgbClr val="000000"/>
                </a:solidFill>
              </a:rPr>
              <a:t>responseText</a:t>
            </a:r>
            <a:r>
              <a:rPr lang="en-US" b="0" kern="0">
                <a:solidFill>
                  <a:srgbClr val="000000"/>
                </a:solidFill>
              </a:rPr>
              <a:t> property</a:t>
            </a:r>
            <a:endParaRPr lang="en-US" b="0" kern="0" dirty="0">
              <a:solidFill>
                <a:srgbClr val="000000"/>
              </a:solidFill>
            </a:endParaRPr>
          </a:p>
        </p:txBody>
      </p:sp>
      <p:sp>
        <p:nvSpPr>
          <p:cNvPr id="5" name="TextBox 4">
            <a:extLst>
              <a:ext uri="{FF2B5EF4-FFF2-40B4-BE49-F238E27FC236}">
                <a16:creationId xmlns:a16="http://schemas.microsoft.com/office/drawing/2014/main" id="{8C6A6540-3225-4171-9F3A-19ADB01192E1}"/>
              </a:ext>
            </a:extLst>
          </p:cNvPr>
          <p:cNvSpPr txBox="1"/>
          <p:nvPr/>
        </p:nvSpPr>
        <p:spPr>
          <a:xfrm>
            <a:off x="692730" y="2590800"/>
            <a:ext cx="5724644" cy="3139321"/>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var request = new XMLHttpRequest();</a:t>
            </a: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var type = request.getResponseHeader();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switch( type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case "text/xml"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request.responseXML;</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case "text/json"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JSON.parse(request.responseText);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default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4563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e29d212-68f3-4d44-90c2-f101c64a5c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870C-42CA-4044-9E69-5C7731A7B1A8}"/>
              </a:ext>
            </a:extLst>
          </p:cNvPr>
          <p:cNvSpPr>
            <a:spLocks noGrp="1"/>
          </p:cNvSpPr>
          <p:nvPr>
            <p:ph type="title"/>
          </p:nvPr>
        </p:nvSpPr>
        <p:spPr/>
        <p:txBody>
          <a:bodyPr/>
          <a:lstStyle/>
          <a:p>
            <a:r>
              <a:rPr lang="en-US"/>
              <a:t>Handling an Asynchronous Response</a:t>
            </a:r>
          </a:p>
        </p:txBody>
      </p:sp>
      <p:sp>
        <p:nvSpPr>
          <p:cNvPr id="4" name="Content Placeholder 2">
            <a:extLst>
              <a:ext uri="{FF2B5EF4-FFF2-40B4-BE49-F238E27FC236}">
                <a16:creationId xmlns:a16="http://schemas.microsoft.com/office/drawing/2014/main" id="{146AA08B-6B3D-426C-83E3-935DB4BB9A5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Create an event handler for the </a:t>
            </a:r>
            <a:r>
              <a:rPr lang="en-US" kern="0">
                <a:solidFill>
                  <a:srgbClr val="000000"/>
                </a:solidFill>
              </a:rPr>
              <a:t>readystatechange</a:t>
            </a:r>
            <a:r>
              <a:rPr lang="en-US" b="0" kern="0">
                <a:solidFill>
                  <a:srgbClr val="000000"/>
                </a:solidFill>
              </a:rPr>
              <a:t> event</a:t>
            </a:r>
          </a:p>
          <a:p>
            <a:pPr lvl="0"/>
            <a:r>
              <a:rPr lang="en-US" b="0" kern="0">
                <a:solidFill>
                  <a:srgbClr val="000000"/>
                </a:solidFill>
              </a:rPr>
              <a:t>Check that the </a:t>
            </a:r>
            <a:r>
              <a:rPr lang="en-US" kern="0">
                <a:solidFill>
                  <a:srgbClr val="000000"/>
                </a:solidFill>
              </a:rPr>
              <a:t>readyState</a:t>
            </a:r>
            <a:r>
              <a:rPr lang="en-US" b="0" kern="0">
                <a:solidFill>
                  <a:srgbClr val="000000"/>
                </a:solidFill>
              </a:rPr>
              <a:t> of the </a:t>
            </a:r>
            <a:r>
              <a:rPr lang="en-US" kern="0">
                <a:solidFill>
                  <a:srgbClr val="000000"/>
                </a:solidFill>
              </a:rPr>
              <a:t>XMLHttpRequest</a:t>
            </a:r>
            <a:r>
              <a:rPr lang="en-US" b="0" kern="0">
                <a:solidFill>
                  <a:srgbClr val="000000"/>
                </a:solidFill>
              </a:rPr>
              <a:t> object is set to 4</a:t>
            </a:r>
            <a:endParaRPr lang="en-US" b="0" kern="0" dirty="0">
              <a:solidFill>
                <a:srgbClr val="000000"/>
              </a:solidFill>
            </a:endParaRPr>
          </a:p>
        </p:txBody>
      </p:sp>
      <p:sp>
        <p:nvSpPr>
          <p:cNvPr id="5" name="TextBox 4">
            <a:extLst>
              <a:ext uri="{FF2B5EF4-FFF2-40B4-BE49-F238E27FC236}">
                <a16:creationId xmlns:a16="http://schemas.microsoft.com/office/drawing/2014/main" id="{DE2276C9-9506-40D7-8696-CC38B405EC99}"/>
              </a:ext>
            </a:extLst>
          </p:cNvPr>
          <p:cNvSpPr txBox="1"/>
          <p:nvPr/>
        </p:nvSpPr>
        <p:spPr>
          <a:xfrm>
            <a:off x="685800" y="3341452"/>
            <a:ext cx="6428363" cy="1754326"/>
          </a:xfrm>
          <a:prstGeom prst="rect">
            <a:avLst/>
          </a:prstGeom>
          <a:solidFill>
            <a:schemeClr val="bg1">
              <a:lumMod val="95000"/>
            </a:schemeClr>
          </a:solidFill>
          <a:ln>
            <a:noFill/>
          </a:ln>
        </p:spPr>
        <p:txBody>
          <a:bodyPr wrap="none" rtlCol="0">
            <a:spAutoFit/>
          </a:bodyPr>
          <a:lstStyle/>
          <a:p>
            <a:pPr lvl="0"/>
            <a:r>
              <a:rPr lang="en-US" b="0">
                <a:solidFill>
                  <a:srgbClr val="000000"/>
                </a:solidFill>
                <a:latin typeface="Lucida Sans Unicode" pitchFamily="34" charset="0"/>
                <a:cs typeface="Lucida Sans Unicode" pitchFamily="34" charset="0"/>
              </a:rPr>
              <a:t>request.onreadystatechange = function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if (request.readyState === 4)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var response = JSON.parse(request.responseText);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81905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6ca6c86-198f-4139-aa78-183b657634a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415-63E4-4A23-92AD-7556444AD74E}"/>
              </a:ext>
            </a:extLst>
          </p:cNvPr>
          <p:cNvSpPr>
            <a:spLocks noGrp="1"/>
          </p:cNvSpPr>
          <p:nvPr>
            <p:ph type="title"/>
          </p:nvPr>
        </p:nvSpPr>
        <p:spPr/>
        <p:txBody>
          <a:bodyPr/>
          <a:lstStyle/>
          <a:p>
            <a:r>
              <a:rPr lang="en-US"/>
              <a:t>Transmitting Data with a Request</a:t>
            </a:r>
          </a:p>
        </p:txBody>
      </p:sp>
      <p:sp>
        <p:nvSpPr>
          <p:cNvPr id="4" name="Content Placeholder 2">
            <a:extLst>
              <a:ext uri="{FF2B5EF4-FFF2-40B4-BE49-F238E27FC236}">
                <a16:creationId xmlns:a16="http://schemas.microsoft.com/office/drawing/2014/main" id="{C42E1C61-D619-48FF-BAC7-0F8EB569E07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 send data to a server:</a:t>
            </a:r>
          </a:p>
          <a:p>
            <a:pPr marL="514350" indent="-514350">
              <a:buFont typeface="+mj-lt"/>
              <a:buAutoNum type="arabicPeriod"/>
            </a:pPr>
            <a:r>
              <a:rPr lang="en-US" b="0" kern="0" dirty="0">
                <a:solidFill>
                  <a:srgbClr val="000000"/>
                </a:solidFill>
              </a:rPr>
              <a:t>Serialize the data</a:t>
            </a:r>
          </a:p>
          <a:p>
            <a:pPr marL="514350" indent="-514350">
              <a:buFont typeface="+mj-lt"/>
              <a:buAutoNum type="arabicPeriod"/>
            </a:pPr>
            <a:r>
              <a:rPr lang="en-US" b="0" kern="0" dirty="0">
                <a:solidFill>
                  <a:srgbClr val="000000"/>
                </a:solidFill>
              </a:rPr>
              <a:t>Set the </a:t>
            </a:r>
            <a:r>
              <a:rPr lang="en-US" kern="0" dirty="0">
                <a:solidFill>
                  <a:srgbClr val="000000"/>
                </a:solidFill>
              </a:rPr>
              <a:t>Content-Type</a:t>
            </a:r>
            <a:r>
              <a:rPr lang="en-US" b="0" kern="0" dirty="0">
                <a:solidFill>
                  <a:srgbClr val="000000"/>
                </a:solidFill>
              </a:rPr>
              <a:t> property of the request header</a:t>
            </a:r>
          </a:p>
          <a:p>
            <a:pPr marL="514350" indent="-514350">
              <a:buFont typeface="+mj-lt"/>
              <a:buAutoNum type="arabicPeriod"/>
            </a:pPr>
            <a:r>
              <a:rPr lang="en-US" b="0" kern="0" dirty="0">
                <a:solidFill>
                  <a:srgbClr val="000000"/>
                </a:solidFill>
              </a:rPr>
              <a:t>Transmit the data by using the HTTP </a:t>
            </a:r>
            <a:r>
              <a:rPr lang="en-US" kern="0" dirty="0">
                <a:solidFill>
                  <a:srgbClr val="000000"/>
                </a:solidFill>
              </a:rPr>
              <a:t>POST</a:t>
            </a:r>
            <a:r>
              <a:rPr lang="en-US" b="0" kern="0" dirty="0">
                <a:solidFill>
                  <a:srgbClr val="000000"/>
                </a:solidFill>
              </a:rPr>
              <a:t> method</a:t>
            </a:r>
          </a:p>
        </p:txBody>
      </p:sp>
      <p:sp>
        <p:nvSpPr>
          <p:cNvPr id="5" name="TextBox 4">
            <a:extLst>
              <a:ext uri="{FF2B5EF4-FFF2-40B4-BE49-F238E27FC236}">
                <a16:creationId xmlns:a16="http://schemas.microsoft.com/office/drawing/2014/main" id="{601F32E9-8FED-490D-8FD5-3126F1D366A3}"/>
              </a:ext>
            </a:extLst>
          </p:cNvPr>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p>
            <a:pPr lvl="0"/>
            <a:r>
              <a:rPr lang="en-US" b="0" dirty="0">
                <a:solidFill>
                  <a:srgbClr val="000000"/>
                </a:solidFill>
                <a:latin typeface="Lucida Sans Unicode" pitchFamily="34" charset="0"/>
                <a:cs typeface="Lucida Sans Unicode" pitchFamily="34" charset="0"/>
              </a:rPr>
              <a:t>var data = </a:t>
            </a:r>
            <a:r>
              <a:rPr lang="en-US" b="0" dirty="0" err="1">
                <a:solidFill>
                  <a:srgbClr val="000000"/>
                </a:solidFill>
                <a:latin typeface="Lucida Sans Unicode" pitchFamily="34" charset="0"/>
                <a:cs typeface="Lucida Sans Unicode" pitchFamily="34" charset="0"/>
              </a:rPr>
              <a:t>JSON.stringify</a:t>
            </a:r>
            <a:r>
              <a:rPr lang="en-US"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var request = new </a:t>
            </a:r>
            <a:r>
              <a:rPr lang="en-GB" b="0" dirty="0" err="1">
                <a:solidFill>
                  <a:srgbClr val="000000"/>
                </a:solidFill>
                <a:latin typeface="Lucida Sans Unicode" pitchFamily="34" charset="0"/>
                <a:cs typeface="Lucida Sans Unicode" pitchFamily="34" charset="0"/>
              </a:rPr>
              <a:t>XMLHttpRequest</a:t>
            </a:r>
            <a:r>
              <a:rPr lang="en-GB" b="0" dirty="0">
                <a:solidFill>
                  <a:srgbClr val="000000"/>
                </a:solidFill>
                <a:latin typeface="Lucida Sans Unicode" pitchFamily="34" charset="0"/>
                <a:cs typeface="Lucida Sans Unicode" pitchFamily="34" charset="0"/>
              </a:rPr>
              <a:t>();</a:t>
            </a:r>
          </a:p>
          <a:p>
            <a:pPr lvl="0"/>
            <a:r>
              <a:rPr lang="en-GB" b="0" dirty="0">
                <a:solidFill>
                  <a:srgbClr val="000000"/>
                </a:solidFill>
                <a:latin typeface="Lucida Sans Unicode" pitchFamily="34" charset="0"/>
                <a:cs typeface="Lucida Sans Unicode" pitchFamily="34" charset="0"/>
              </a:rPr>
              <a:t>var </a:t>
            </a:r>
            <a:r>
              <a:rPr lang="en-GB" b="0" dirty="0" err="1">
                <a:solidFill>
                  <a:srgbClr val="000000"/>
                </a:solidFill>
                <a:latin typeface="Lucida Sans Unicode" pitchFamily="34" charset="0"/>
                <a:cs typeface="Lucida Sans Unicode" pitchFamily="34" charset="0"/>
              </a:rPr>
              <a:t>url</a:t>
            </a:r>
            <a:r>
              <a:rPr lang="en-GB" b="0" dirty="0">
                <a:solidFill>
                  <a:srgbClr val="000000"/>
                </a:solidFill>
                <a:latin typeface="Lucida Sans Unicode" pitchFamily="34" charset="0"/>
                <a:cs typeface="Lucida Sans Unicode" pitchFamily="34" charset="0"/>
              </a:rPr>
              <a:t> = …;</a:t>
            </a:r>
          </a:p>
          <a:p>
            <a:pPr lvl="0"/>
            <a:r>
              <a:rPr lang="en-US" b="0" dirty="0" err="1">
                <a:solidFill>
                  <a:srgbClr val="000000"/>
                </a:solidFill>
                <a:latin typeface="Lucida Sans Unicode" pitchFamily="34" charset="0"/>
                <a:cs typeface="Lucida Sans Unicode" pitchFamily="34" charset="0"/>
              </a:rPr>
              <a:t>request.open</a:t>
            </a:r>
            <a:r>
              <a:rPr lang="en-US" b="0" dirty="0">
                <a:solidFill>
                  <a:srgbClr val="000000"/>
                </a:solidFill>
                <a:latin typeface="Lucida Sans Unicode" pitchFamily="34" charset="0"/>
                <a:cs typeface="Lucida Sans Unicode" pitchFamily="34" charset="0"/>
              </a:rPr>
              <a:t>("POST",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a:p>
            <a:pPr lvl="0"/>
            <a:r>
              <a:rPr lang="en-US" b="0" dirty="0" err="1">
                <a:solidFill>
                  <a:srgbClr val="000000"/>
                </a:solidFill>
                <a:latin typeface="Lucida Sans Unicode" pitchFamily="34" charset="0"/>
                <a:cs typeface="Lucida Sans Unicode" pitchFamily="34" charset="0"/>
              </a:rPr>
              <a:t>request.setRequestHeader</a:t>
            </a:r>
            <a:r>
              <a:rPr lang="en-US" b="0" dirty="0">
                <a:solidFill>
                  <a:srgbClr val="000000"/>
                </a:solidFill>
                <a:latin typeface="Lucida Sans Unicode" pitchFamily="34" charset="0"/>
                <a:cs typeface="Lucida Sans Unicode" pitchFamily="34" charset="0"/>
              </a:rPr>
              <a:t>("Content-Type", "text/plain" );</a:t>
            </a:r>
          </a:p>
          <a:p>
            <a:pPr lvl="0"/>
            <a:r>
              <a:rPr lang="en-US" b="0" dirty="0" err="1">
                <a:solidFill>
                  <a:srgbClr val="000000"/>
                </a:solidFill>
                <a:latin typeface="Lucida Sans Unicode" pitchFamily="34" charset="0"/>
                <a:cs typeface="Lucida Sans Unicode" pitchFamily="34" charset="0"/>
              </a:rPr>
              <a:t>request.send</a:t>
            </a:r>
            <a:r>
              <a:rPr lang="en-US" b="0" dirty="0">
                <a:solidFill>
                  <a:srgbClr val="000000"/>
                </a:solidFill>
                <a:latin typeface="Lucida Sans Unicode" pitchFamily="34" charset="0"/>
                <a:cs typeface="Lucida Sans Unicode" pitchFamily="34" charset="0"/>
              </a:rPr>
              <a:t>(data);</a:t>
            </a:r>
            <a:endParaRPr lang="en-GB" dirty="0">
              <a:solidFill>
                <a:srgbClr val="000000"/>
              </a:solidFill>
            </a:endParaRPr>
          </a:p>
        </p:txBody>
      </p:sp>
    </p:spTree>
    <p:extLst>
      <p:ext uri="{BB962C8B-B14F-4D97-AF65-F5344CB8AC3E}">
        <p14:creationId xmlns:p14="http://schemas.microsoft.com/office/powerpoint/2010/main" val="408350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0a28c21-51d7-45c3-a784-364b5884bd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825E-D733-4955-8878-0DC6FD05E100}"/>
              </a:ext>
            </a:extLst>
          </p:cNvPr>
          <p:cNvSpPr>
            <a:spLocks noGrp="1"/>
          </p:cNvSpPr>
          <p:nvPr>
            <p:ph type="title"/>
          </p:nvPr>
        </p:nvSpPr>
        <p:spPr/>
        <p:txBody>
          <a:bodyPr/>
          <a:lstStyle/>
          <a:p>
            <a:r>
              <a:rPr lang="en-US"/>
              <a:t>Lesson 3: Sending and Receiving Data by Using the Fetch API</a:t>
            </a:r>
          </a:p>
        </p:txBody>
      </p:sp>
      <p:sp>
        <p:nvSpPr>
          <p:cNvPr id="3" name="Text Placeholder 2">
            <a:extLst>
              <a:ext uri="{FF2B5EF4-FFF2-40B4-BE49-F238E27FC236}">
                <a16:creationId xmlns:a16="http://schemas.microsoft.com/office/drawing/2014/main" id="{E39485DE-8CF1-4CD7-A630-93AA69093E25}"/>
              </a:ext>
            </a:extLst>
          </p:cNvPr>
          <p:cNvSpPr>
            <a:spLocks noGrp="1"/>
          </p:cNvSpPr>
          <p:nvPr>
            <p:ph type="body" idx="1"/>
          </p:nvPr>
        </p:nvSpPr>
        <p:spPr/>
        <p:txBody>
          <a:bodyPr/>
          <a:lstStyle/>
          <a:p>
            <a:r>
              <a:rPr lang="en-US"/>
              <a:t>Using the Fetch API to Send Asynchronous Requests
Handling Promises
Using async functions
Demonstration: Communicating with a Remote Data Source</a:t>
            </a:r>
          </a:p>
        </p:txBody>
      </p:sp>
    </p:spTree>
    <p:extLst>
      <p:ext uri="{BB962C8B-B14F-4D97-AF65-F5344CB8AC3E}">
        <p14:creationId xmlns:p14="http://schemas.microsoft.com/office/powerpoint/2010/main" val="150500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5d9bf9-a335-440e-83f2-3dd3064e8c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B1B3-AA14-4457-9D1C-169F0BA03795}"/>
              </a:ext>
            </a:extLst>
          </p:cNvPr>
          <p:cNvSpPr>
            <a:spLocks noGrp="1"/>
          </p:cNvSpPr>
          <p:nvPr>
            <p:ph type="title"/>
          </p:nvPr>
        </p:nvSpPr>
        <p:spPr>
          <a:xfrm>
            <a:off x="460374" y="-2"/>
            <a:ext cx="8683625" cy="740664"/>
          </a:xfrm>
        </p:spPr>
        <p:txBody>
          <a:bodyPr/>
          <a:lstStyle/>
          <a:p>
            <a:r>
              <a:rPr lang="en-US" dirty="0"/>
              <a:t>Using the Fetch API to Send Asynchronous Requests</a:t>
            </a:r>
          </a:p>
        </p:txBody>
      </p:sp>
      <p:sp>
        <p:nvSpPr>
          <p:cNvPr id="4" name="Content Placeholder 2">
            <a:extLst>
              <a:ext uri="{FF2B5EF4-FFF2-40B4-BE49-F238E27FC236}">
                <a16:creationId xmlns:a16="http://schemas.microsoft.com/office/drawing/2014/main" id="{D850571D-17AD-4D62-9E20-CAEA4D74AE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Use </a:t>
            </a:r>
            <a:r>
              <a:rPr lang="en-US" kern="0" dirty="0">
                <a:solidFill>
                  <a:srgbClr val="000000"/>
                </a:solidFill>
              </a:rPr>
              <a:t>fetch</a:t>
            </a:r>
            <a:r>
              <a:rPr lang="en-US" b="0" kern="0" dirty="0">
                <a:solidFill>
                  <a:srgbClr val="000000"/>
                </a:solidFill>
              </a:rPr>
              <a:t>() method to get a resource from server:</a:t>
            </a:r>
          </a:p>
          <a:p>
            <a:r>
              <a:rPr lang="en-US" sz="2400" b="0" kern="0" dirty="0">
                <a:solidFill>
                  <a:srgbClr val="000000"/>
                </a:solidFill>
              </a:rPr>
              <a:t>For a </a:t>
            </a:r>
            <a:r>
              <a:rPr lang="en-US" sz="2400" kern="0" dirty="0">
                <a:solidFill>
                  <a:srgbClr val="000000"/>
                </a:solidFill>
              </a:rPr>
              <a:t>GET</a:t>
            </a:r>
            <a:r>
              <a:rPr lang="en-US" sz="2400" b="0" kern="0" dirty="0">
                <a:solidFill>
                  <a:srgbClr val="000000"/>
                </a:solidFill>
              </a:rPr>
              <a:t> request, supply a URL as the first argument.</a:t>
            </a:r>
          </a:p>
          <a:p>
            <a:r>
              <a:rPr lang="en-US" sz="2400" b="0" kern="0" dirty="0">
                <a:solidFill>
                  <a:srgbClr val="000000"/>
                </a:solidFill>
              </a:rPr>
              <a:t> For a </a:t>
            </a:r>
            <a:r>
              <a:rPr lang="en-US" sz="2400" kern="0" dirty="0">
                <a:solidFill>
                  <a:srgbClr val="000000"/>
                </a:solidFill>
              </a:rPr>
              <a:t>POST</a:t>
            </a:r>
            <a:r>
              <a:rPr lang="en-US" sz="2400" b="0" kern="0" dirty="0">
                <a:solidFill>
                  <a:srgbClr val="000000"/>
                </a:solidFill>
              </a:rPr>
              <a:t> request, supply the URL and an </a:t>
            </a:r>
            <a:r>
              <a:rPr lang="en-US" sz="2400" kern="0" dirty="0">
                <a:solidFill>
                  <a:srgbClr val="000000"/>
                </a:solidFill>
              </a:rPr>
              <a:t>options </a:t>
            </a:r>
            <a:r>
              <a:rPr lang="en-US" sz="2400" b="0" kern="0" dirty="0">
                <a:solidFill>
                  <a:srgbClr val="000000"/>
                </a:solidFill>
              </a:rPr>
              <a:t>object with the initial settings. These may include values for: </a:t>
            </a:r>
            <a:r>
              <a:rPr lang="en-US" sz="2400" kern="0" dirty="0">
                <a:solidFill>
                  <a:srgbClr val="000000"/>
                </a:solidFill>
              </a:rPr>
              <a:t>headers</a:t>
            </a:r>
            <a:r>
              <a:rPr lang="en-US" sz="2400" b="0" kern="0" dirty="0">
                <a:solidFill>
                  <a:srgbClr val="000000"/>
                </a:solidFill>
              </a:rPr>
              <a:t>, </a:t>
            </a:r>
            <a:r>
              <a:rPr lang="en-US" sz="2400" kern="0" dirty="0">
                <a:solidFill>
                  <a:srgbClr val="000000"/>
                </a:solidFill>
              </a:rPr>
              <a:t>body</a:t>
            </a:r>
            <a:r>
              <a:rPr lang="en-US" sz="2400" b="0" kern="0" dirty="0">
                <a:solidFill>
                  <a:srgbClr val="000000"/>
                </a:solidFill>
              </a:rPr>
              <a:t> and </a:t>
            </a:r>
            <a:r>
              <a:rPr lang="en-US" sz="2400" kern="0" dirty="0">
                <a:solidFill>
                  <a:srgbClr val="000000"/>
                </a:solidFill>
              </a:rPr>
              <a:t>credentials</a:t>
            </a:r>
            <a:r>
              <a:rPr lang="en-US" sz="2400" b="0" kern="0" dirty="0">
                <a:solidFill>
                  <a:srgbClr val="000000"/>
                </a:solidFill>
              </a:rPr>
              <a:t>.</a:t>
            </a: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5E63EFD9-E9DF-4903-A597-FF3D9C600CCE}"/>
              </a:ext>
            </a:extLst>
          </p:cNvPr>
          <p:cNvSpPr txBox="1"/>
          <p:nvPr/>
        </p:nvSpPr>
        <p:spPr>
          <a:xfrm>
            <a:off x="694318" y="3412718"/>
            <a:ext cx="4995278" cy="2308324"/>
          </a:xfrm>
          <a:prstGeom prst="rect">
            <a:avLst/>
          </a:prstGeom>
          <a:solidFill>
            <a:schemeClr val="bg1">
              <a:lumMod val="95000"/>
            </a:schemeClr>
          </a:solidFill>
          <a:ln>
            <a:noFill/>
          </a:ln>
        </p:spPr>
        <p:txBody>
          <a:bodyPr wrap="none" rtlCol="0">
            <a:spAutoFit/>
          </a:bodyPr>
          <a:lstStyle>
            <a:defPPr>
              <a:defRPr lang="en-US"/>
            </a:defPPr>
            <a:lvl1pPr lvl="0">
              <a:defRPr b="0">
                <a:solidFill>
                  <a:srgbClr val="000000"/>
                </a:solidFill>
                <a:latin typeface="Lucida Sans Unicode" pitchFamily="34" charset="0"/>
                <a:cs typeface="Lucida Sans Unicode" pitchFamily="34" charset="0"/>
              </a:defRPr>
            </a:lvl1pPr>
          </a:lstStyle>
          <a:p>
            <a:r>
              <a:rPr lang="en-US"/>
              <a:t>fetch(url, {</a:t>
            </a:r>
          </a:p>
          <a:p>
            <a:r>
              <a:rPr lang="en-US"/>
              <a:t>    body: JSON.stringify(data), </a:t>
            </a:r>
          </a:p>
          <a:p>
            <a:r>
              <a:rPr lang="en-US"/>
              <a:t>    credentials: “include”, </a:t>
            </a:r>
          </a:p>
          <a:p>
            <a:r>
              <a:rPr lang="en-US"/>
              <a:t>    headers: {</a:t>
            </a:r>
          </a:p>
          <a:p>
            <a:r>
              <a:rPr lang="en-US"/>
              <a:t>	“Content-Type”: “application/json”</a:t>
            </a:r>
          </a:p>
          <a:p>
            <a:r>
              <a:rPr lang="en-US"/>
              <a:t>    },</a:t>
            </a:r>
          </a:p>
          <a:p>
            <a:r>
              <a:rPr lang="en-US"/>
              <a:t>    method:”POST”</a:t>
            </a:r>
          </a:p>
          <a:p>
            <a:r>
              <a:rPr lang="en-US"/>
              <a:t>});</a:t>
            </a:r>
            <a:endParaRPr lang="he-IL" dirty="0"/>
          </a:p>
        </p:txBody>
      </p:sp>
    </p:spTree>
    <p:extLst>
      <p:ext uri="{BB962C8B-B14F-4D97-AF65-F5344CB8AC3E}">
        <p14:creationId xmlns:p14="http://schemas.microsoft.com/office/powerpoint/2010/main" val="335863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73b5a09-7d2c-4fec-a74b-9c15631452d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87FC-55A8-40AA-B9DB-CB7FAB6A1108}"/>
              </a:ext>
            </a:extLst>
          </p:cNvPr>
          <p:cNvSpPr>
            <a:spLocks noGrp="1"/>
          </p:cNvSpPr>
          <p:nvPr>
            <p:ph type="title"/>
          </p:nvPr>
        </p:nvSpPr>
        <p:spPr/>
        <p:txBody>
          <a:bodyPr/>
          <a:lstStyle/>
          <a:p>
            <a:r>
              <a:rPr lang="en-US"/>
              <a:t>Handling Promises</a:t>
            </a:r>
          </a:p>
        </p:txBody>
      </p:sp>
      <p:sp>
        <p:nvSpPr>
          <p:cNvPr id="4" name="Content Placeholder 2">
            <a:extLst>
              <a:ext uri="{FF2B5EF4-FFF2-40B4-BE49-F238E27FC236}">
                <a16:creationId xmlns:a16="http://schemas.microsoft.com/office/drawing/2014/main" id="{BCE15480-0015-416A-B8BE-50B0F5F98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When calling </a:t>
            </a:r>
            <a:r>
              <a:rPr lang="en-US" kern="0">
                <a:solidFill>
                  <a:srgbClr val="000000"/>
                </a:solidFill>
              </a:rPr>
              <a:t>fetch</a:t>
            </a:r>
            <a:r>
              <a:rPr lang="en-US" b="0" kern="0">
                <a:solidFill>
                  <a:srgbClr val="000000"/>
                </a:solidFill>
              </a:rPr>
              <a:t>(), it returns a </a:t>
            </a:r>
            <a:r>
              <a:rPr lang="en-US" kern="0">
                <a:solidFill>
                  <a:srgbClr val="000000"/>
                </a:solidFill>
              </a:rPr>
              <a:t>Promise</a:t>
            </a:r>
            <a:r>
              <a:rPr lang="en-US" b="0" kern="0">
                <a:solidFill>
                  <a:srgbClr val="000000"/>
                </a:solidFill>
              </a:rPr>
              <a:t> object.</a:t>
            </a:r>
          </a:p>
          <a:p>
            <a:pPr lvl="0"/>
            <a:r>
              <a:rPr lang="en-US" b="0" kern="0">
                <a:solidFill>
                  <a:srgbClr val="000000"/>
                </a:solidFill>
              </a:rPr>
              <a:t>This object can be used within a </a:t>
            </a:r>
            <a:r>
              <a:rPr lang="en-US" kern="0">
                <a:solidFill>
                  <a:srgbClr val="000000"/>
                </a:solidFill>
              </a:rPr>
              <a:t>then</a:t>
            </a:r>
            <a:r>
              <a:rPr lang="en-US" b="0" kern="0">
                <a:solidFill>
                  <a:srgbClr val="000000"/>
                </a:solidFill>
              </a:rPr>
              <a:t>() call, to get access to the </a:t>
            </a:r>
            <a:r>
              <a:rPr lang="en-US" kern="0">
                <a:solidFill>
                  <a:srgbClr val="000000"/>
                </a:solidFill>
              </a:rPr>
              <a:t>Response</a:t>
            </a:r>
            <a:r>
              <a:rPr lang="en-US" b="0" kern="0">
                <a:solidFill>
                  <a:srgbClr val="000000"/>
                </a:solidFill>
              </a:rPr>
              <a:t> object returned by the server.</a:t>
            </a:r>
          </a:p>
          <a:p>
            <a:pPr lvl="0"/>
            <a:r>
              <a:rPr lang="en-US" b="0" kern="0">
                <a:solidFill>
                  <a:srgbClr val="000000"/>
                </a:solidFill>
              </a:rPr>
              <a:t>A </a:t>
            </a:r>
            <a:r>
              <a:rPr lang="en-US" kern="0">
                <a:solidFill>
                  <a:srgbClr val="000000"/>
                </a:solidFill>
              </a:rPr>
              <a:t>Promise</a:t>
            </a:r>
            <a:r>
              <a:rPr lang="en-US" b="0" kern="0">
                <a:solidFill>
                  <a:srgbClr val="000000"/>
                </a:solidFill>
              </a:rPr>
              <a:t> object resolved to server data is available by calling </a:t>
            </a:r>
            <a:r>
              <a:rPr lang="en-US" kern="0">
                <a:solidFill>
                  <a:srgbClr val="000000"/>
                </a:solidFill>
              </a:rPr>
              <a:t>response.json</a:t>
            </a:r>
            <a:r>
              <a:rPr lang="en-US" b="0" kern="0">
                <a:solidFill>
                  <a:srgbClr val="000000"/>
                </a:solidFill>
              </a:rPr>
              <a:t>().</a:t>
            </a:r>
            <a:endParaRPr lang="en-US" b="0" kern="0" dirty="0">
              <a:solidFill>
                <a:srgbClr val="000000"/>
              </a:solidFill>
            </a:endParaRPr>
          </a:p>
        </p:txBody>
      </p:sp>
    </p:spTree>
    <p:extLst>
      <p:ext uri="{BB962C8B-B14F-4D97-AF65-F5344CB8AC3E}">
        <p14:creationId xmlns:p14="http://schemas.microsoft.com/office/powerpoint/2010/main" val="233275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a04e0e5-ffcb-4b06-99f1-3cc569addc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FDFE-844E-46A1-8A9F-2982F045C5E5}"/>
              </a:ext>
            </a:extLst>
          </p:cNvPr>
          <p:cNvSpPr>
            <a:spLocks noGrp="1"/>
          </p:cNvSpPr>
          <p:nvPr>
            <p:ph type="title"/>
          </p:nvPr>
        </p:nvSpPr>
        <p:spPr/>
        <p:txBody>
          <a:bodyPr/>
          <a:lstStyle/>
          <a:p>
            <a:r>
              <a:rPr lang="en-US"/>
              <a:t>Using async functions</a:t>
            </a:r>
          </a:p>
        </p:txBody>
      </p:sp>
      <p:sp>
        <p:nvSpPr>
          <p:cNvPr id="4" name="Content Placeholder 2">
            <a:extLst>
              <a:ext uri="{FF2B5EF4-FFF2-40B4-BE49-F238E27FC236}">
                <a16:creationId xmlns:a16="http://schemas.microsoft.com/office/drawing/2014/main" id="{CAF263B1-4896-48AE-9B3D-0229C930135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Fetch API </a:t>
            </a:r>
            <a:r>
              <a:rPr lang="en-US" b="0" kern="0">
                <a:solidFill>
                  <a:srgbClr val="000000"/>
                </a:solidFill>
              </a:rPr>
              <a:t>and </a:t>
            </a:r>
            <a:r>
              <a:rPr lang="en-US" kern="0">
                <a:solidFill>
                  <a:srgbClr val="000000"/>
                </a:solidFill>
              </a:rPr>
              <a:t>async/await</a:t>
            </a:r>
            <a:r>
              <a:rPr lang="en-US" b="0" kern="0">
                <a:solidFill>
                  <a:srgbClr val="000000"/>
                </a:solidFill>
              </a:rPr>
              <a:t> techniques can combine together to make cleaner code:</a:t>
            </a:r>
          </a:p>
          <a:p>
            <a:pPr lvl="0"/>
            <a:endParaRPr lang="en-US" b="0" kern="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5C766FB7-12E4-4A6B-804A-92CFE2CA97CE}"/>
              </a:ext>
            </a:extLst>
          </p:cNvPr>
          <p:cNvSpPr txBox="1"/>
          <p:nvPr/>
        </p:nvSpPr>
        <p:spPr>
          <a:xfrm>
            <a:off x="458788" y="2848671"/>
            <a:ext cx="7373566" cy="1477328"/>
          </a:xfrm>
          <a:prstGeom prst="rect">
            <a:avLst/>
          </a:prstGeom>
          <a:solidFill>
            <a:schemeClr val="bg1">
              <a:lumMod val="95000"/>
            </a:schemeClr>
          </a:solidFill>
          <a:ln>
            <a:noFill/>
          </a:ln>
        </p:spPr>
        <p:txBody>
          <a:bodyPr wrap="none" rtlCol="0">
            <a:spAutoFit/>
          </a:bodyPr>
          <a:lstStyle>
            <a:defPPr>
              <a:defRPr lang="en-US"/>
            </a:defPPr>
            <a:lvl1pPr lvl="0">
              <a:defRPr b="0">
                <a:solidFill>
                  <a:srgbClr val="000000"/>
                </a:solidFill>
                <a:latin typeface="Lucida Sans Unicode" pitchFamily="34" charset="0"/>
                <a:cs typeface="Lucida Sans Unicode" pitchFamily="34" charset="0"/>
              </a:defRPr>
            </a:lvl1pPr>
          </a:lstStyle>
          <a:p>
            <a:r>
              <a:rPr lang="en-US" dirty="0"/>
              <a:t>let </a:t>
            </a:r>
            <a:r>
              <a:rPr lang="en-US" dirty="0" err="1"/>
              <a:t>getResponse</a:t>
            </a:r>
            <a:r>
              <a:rPr lang="en-US" dirty="0"/>
              <a:t> = async () =&gt; {</a:t>
            </a:r>
          </a:p>
          <a:p>
            <a:r>
              <a:rPr lang="en-US" dirty="0"/>
              <a:t>    let response = await fetch("http://contoso.com/resources/...");</a:t>
            </a:r>
          </a:p>
          <a:p>
            <a:r>
              <a:rPr lang="en-US" dirty="0"/>
              <a:t>    let json = await </a:t>
            </a:r>
            <a:r>
              <a:rPr lang="en-US" dirty="0" err="1"/>
              <a:t>response.json</a:t>
            </a:r>
            <a:r>
              <a:rPr lang="en-US" dirty="0"/>
              <a:t>();</a:t>
            </a:r>
          </a:p>
          <a:p>
            <a:r>
              <a:rPr lang="en-US" dirty="0"/>
              <a:t>    console.log(json);</a:t>
            </a:r>
          </a:p>
          <a:p>
            <a:r>
              <a:rPr lang="en-US" dirty="0"/>
              <a:t>};</a:t>
            </a:r>
            <a:endParaRPr lang="he-IL" dirty="0"/>
          </a:p>
        </p:txBody>
      </p:sp>
    </p:spTree>
    <p:extLst>
      <p:ext uri="{BB962C8B-B14F-4D97-AF65-F5344CB8AC3E}">
        <p14:creationId xmlns:p14="http://schemas.microsoft.com/office/powerpoint/2010/main" val="310516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0adc34c-abce-4e06-81a4-c927bd4576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8406-CE9F-4262-B8BF-50910E96AEDC}"/>
              </a:ext>
            </a:extLst>
          </p:cNvPr>
          <p:cNvSpPr>
            <a:spLocks noGrp="1"/>
          </p:cNvSpPr>
          <p:nvPr>
            <p:ph type="title"/>
          </p:nvPr>
        </p:nvSpPr>
        <p:spPr/>
        <p:txBody>
          <a:bodyPr/>
          <a:lstStyle/>
          <a:p>
            <a:r>
              <a:rPr lang="en-US"/>
              <a:t>Demonstration: Communicating with a Remote Data Source</a:t>
            </a:r>
          </a:p>
        </p:txBody>
      </p:sp>
      <p:sp>
        <p:nvSpPr>
          <p:cNvPr id="4" name="Content Placeholder 2">
            <a:extLst>
              <a:ext uri="{FF2B5EF4-FFF2-40B4-BE49-F238E27FC236}">
                <a16:creationId xmlns:a16="http://schemas.microsoft.com/office/drawing/2014/main" id="{FBF45A48-099F-4A51-B99B-3AF6669E2E9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 send requests and get responses by using the fetch API.</a:t>
            </a:r>
            <a:endParaRPr lang="en-US" b="0" kern="0" dirty="0">
              <a:solidFill>
                <a:srgbClr val="000000"/>
              </a:solidFill>
            </a:endParaRPr>
          </a:p>
        </p:txBody>
      </p:sp>
    </p:spTree>
    <p:extLst>
      <p:ext uri="{BB962C8B-B14F-4D97-AF65-F5344CB8AC3E}">
        <p14:creationId xmlns:p14="http://schemas.microsoft.com/office/powerpoint/2010/main" val="416081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DD0A-C3B2-4AFD-9914-B7A0070837F9}"/>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5A12C103-54D3-44FC-88A0-6EA9A9603AFB}"/>
              </a:ext>
            </a:extLst>
          </p:cNvPr>
          <p:cNvSpPr>
            <a:spLocks noGrp="1"/>
          </p:cNvSpPr>
          <p:nvPr>
            <p:ph type="body" idx="1"/>
          </p:nvPr>
        </p:nvSpPr>
        <p:spPr/>
        <p:txBody>
          <a:bodyPr/>
          <a:lstStyle/>
          <a:p>
            <a:r>
              <a:rPr lang="en-US"/>
              <a:t>Async Programming in JavaScript
Sending and Receiving Data by Using the XMLHttpRequest Object
Sending and Receiving Data by Using the Fetch API</a:t>
            </a:r>
          </a:p>
        </p:txBody>
      </p:sp>
    </p:spTree>
    <p:extLst>
      <p:ext uri="{BB962C8B-B14F-4D97-AF65-F5344CB8AC3E}">
        <p14:creationId xmlns:p14="http://schemas.microsoft.com/office/powerpoint/2010/main" val="1522796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E91F-E1C2-4F5B-A329-9211E438D1EC}"/>
              </a:ext>
            </a:extLst>
          </p:cNvPr>
          <p:cNvSpPr>
            <a:spLocks noGrp="1"/>
          </p:cNvSpPr>
          <p:nvPr>
            <p:ph type="title"/>
          </p:nvPr>
        </p:nvSpPr>
        <p:spPr/>
        <p:txBody>
          <a:bodyPr/>
          <a:lstStyle/>
          <a:p>
            <a:r>
              <a:rPr lang="en-US"/>
              <a:t>Lab: Communicating with a Remote Data Source</a:t>
            </a:r>
          </a:p>
        </p:txBody>
      </p:sp>
      <p:sp>
        <p:nvSpPr>
          <p:cNvPr id="3" name="Text Placeholder 2">
            <a:extLst>
              <a:ext uri="{FF2B5EF4-FFF2-40B4-BE49-F238E27FC236}">
                <a16:creationId xmlns:a16="http://schemas.microsoft.com/office/drawing/2014/main" id="{94E4A971-386C-4E77-9E1E-D1A1A6678FAD}"/>
              </a:ext>
            </a:extLst>
          </p:cNvPr>
          <p:cNvSpPr>
            <a:spLocks noGrp="1"/>
          </p:cNvSpPr>
          <p:nvPr>
            <p:ph type="body" idx="1"/>
          </p:nvPr>
        </p:nvSpPr>
        <p:spPr/>
        <p:txBody>
          <a:bodyPr/>
          <a:lstStyle/>
          <a:p>
            <a:r>
              <a:rPr lang="en-US"/>
              <a:t>Exercise 1: Retrieving Data
Exercise 2: Serializing and Transmitting Data
Exercise 3: Refactoring the Code by Using the async fetch Method</a:t>
            </a:r>
          </a:p>
        </p:txBody>
      </p:sp>
      <p:sp>
        <p:nvSpPr>
          <p:cNvPr id="4" name="TextBox 3">
            <a:extLst>
              <a:ext uri="{FF2B5EF4-FFF2-40B4-BE49-F238E27FC236}">
                <a16:creationId xmlns:a16="http://schemas.microsoft.com/office/drawing/2014/main" id="{29F96013-E9DF-44E1-9F1F-D268716E8EA8}"/>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26411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1AA8-EF6D-4991-B4FB-9E00DE8CA20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0EFD82B-8174-40D7-81D0-307444CCBE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45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8CBC-182D-477F-83F6-FB9E1510915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2B8D417A-86B0-4238-89D7-564559292623}"/>
              </a:ext>
            </a:extLst>
          </p:cNvPr>
          <p:cNvSpPr txBox="1"/>
          <p:nvPr/>
        </p:nvSpPr>
        <p:spPr>
          <a:xfrm>
            <a:off x="458788" y="1021215"/>
            <a:ext cx="8119156" cy="6827510"/>
          </a:xfrm>
          <a:prstGeom prst="rect">
            <a:avLst/>
          </a:prstGeom>
          <a:noFill/>
        </p:spPr>
        <p:txBody>
          <a:bodyPr vert="horz" wrap="square" rtlCol="0">
            <a:spAutoFit/>
          </a:bodyPr>
          <a:lstStyle/>
          <a:p>
            <a:pPr marL="0" marR="0">
              <a:spcBef>
                <a:spcPts val="600"/>
              </a:spcBef>
              <a:spcAft>
                <a:spcPts val="800"/>
              </a:spcAft>
            </a:pPr>
            <a:r>
              <a:rPr lang="en-US" b="0" dirty="0">
                <a:latin typeface="Segoe UI" panose="020B0502040204020203" pitchFamily="34" charset="0"/>
                <a:ea typeface="Calibri" panose="020F0502020204030204" pitchFamily="34" charset="0"/>
                <a:cs typeface="Segoe UI" panose="020B0502040204020203" pitchFamily="34" charset="0"/>
              </a:rPr>
              <a:t>You have been asked to modify the </a:t>
            </a:r>
            <a:r>
              <a:rPr lang="en-US" b="0" dirty="0">
                <a:latin typeface="Segoe UI" panose="020B0502040204020203" pitchFamily="34" charset="0"/>
                <a:ea typeface="Calibri" panose="020F0502020204030204" pitchFamily="34" charset="0"/>
                <a:cs typeface="Times New Roman" panose="02020603050405020304" pitchFamily="18" charset="0"/>
              </a:rPr>
              <a:t>Schedule</a:t>
            </a:r>
            <a:r>
              <a:rPr lang="en-US" b="0" dirty="0">
                <a:latin typeface="Segoe UI" panose="020B0502040204020203" pitchFamily="34" charset="0"/>
                <a:ea typeface="Calibri" panose="020F0502020204030204" pitchFamily="34" charset="0"/>
                <a:cs typeface="Segoe UI" panose="020B0502040204020203" pitchFamily="34" charset="0"/>
              </a:rPr>
              <a:t> page for the </a:t>
            </a:r>
            <a:r>
              <a:rPr lang="en-US" b="0" dirty="0" err="1">
                <a:latin typeface="Segoe UI" panose="020B0502040204020203" pitchFamily="34" charset="0"/>
                <a:ea typeface="Calibri" panose="020F0502020204030204" pitchFamily="34" charset="0"/>
                <a:cs typeface="Segoe UI" panose="020B0502040204020203" pitchFamily="34" charset="0"/>
              </a:rPr>
              <a:t>ContosoConf</a:t>
            </a:r>
            <a:r>
              <a:rPr lang="en-US" b="0" dirty="0">
                <a:latin typeface="Segoe UI" panose="020B0502040204020203" pitchFamily="34" charset="0"/>
                <a:ea typeface="Calibri" panose="020F0502020204030204" pitchFamily="34" charset="0"/>
                <a:cs typeface="Segoe UI" panose="020B0502040204020203" pitchFamily="34" charset="0"/>
              </a:rPr>
              <a:t> website. Previously, the session data was stored as a hard-coded array and the JavaScript code for the page displayed the data from this array. However, session information is not static; it may be updated at any time by the conference organizers and stored in a database. A web service is available that can retrieve the data from this database and you decide to update the code for the </a:t>
            </a:r>
            <a:r>
              <a:rPr lang="en-US" b="0" dirty="0">
                <a:latin typeface="Segoe UI" panose="020B0502040204020203" pitchFamily="34" charset="0"/>
                <a:ea typeface="Calibri" panose="020F0502020204030204" pitchFamily="34" charset="0"/>
                <a:cs typeface="Times New Roman" panose="02020603050405020304" pitchFamily="18" charset="0"/>
              </a:rPr>
              <a:t>Schedule</a:t>
            </a:r>
            <a:r>
              <a:rPr lang="en-US" b="0" dirty="0">
                <a:latin typeface="Segoe UI" panose="020B0502040204020203" pitchFamily="34" charset="0"/>
                <a:ea typeface="Calibri" panose="020F0502020204030204" pitchFamily="34" charset="0"/>
                <a:cs typeface="Segoe UI" panose="020B0502040204020203" pitchFamily="34" charset="0"/>
              </a:rPr>
              <a:t> page to use this web service rather than the hard-coded data currently embedded in the application.</a:t>
            </a:r>
          </a:p>
          <a:p>
            <a:pPr marL="0" lvl="0" indent="0">
              <a:spcAft>
                <a:spcPts val="800"/>
              </a:spcAft>
              <a:buClrTx/>
              <a:buSzTx/>
              <a:buNone/>
            </a:pPr>
            <a:r>
              <a:rPr lang="en-US" b="0" dirty="0">
                <a:latin typeface="Segoe UI" panose="020B0502040204020203" pitchFamily="34" charset="0"/>
                <a:cs typeface="Segoe UI" panose="020B0502040204020203" pitchFamily="34" charset="0"/>
              </a:rPr>
              <a:t>In addition, the conference organizers asked whether it was possible for conference attendees to be able to indicate which sessions they would like to attend. This will enable the conference organizers to schedule popular sessions in larger rooms. The Schedule page has been enhanced to display star icons next to each session. An attendee can click a star icon to register their interest in that session. This information must be recorded in a database on the server and you send this information to another web service that updates the corresponding data in the database. </a:t>
            </a:r>
          </a:p>
          <a:p>
            <a:pPr marL="0" lvl="0" indent="0">
              <a:buClrTx/>
              <a:buSzTx/>
              <a:buNone/>
            </a:pPr>
            <a:r>
              <a:rPr lang="en-US" b="0" dirty="0">
                <a:latin typeface="Segoe UI" panose="020B0502040204020203" pitchFamily="34" charset="0"/>
                <a:cs typeface="Segoe UI" panose="020B0502040204020203" pitchFamily="34" charset="0"/>
              </a:rPr>
              <a:t>For popular sessions, the web service will return the number of attendees who have selected it. You will need to handle this response and display a message to the attendee when they have selected a potentially busy session.</a:t>
            </a:r>
          </a:p>
          <a:p>
            <a:pPr>
              <a:spcBef>
                <a:spcPts val="600"/>
              </a:spcBef>
              <a:spcAft>
                <a:spcPts val="800"/>
              </a:spcAft>
            </a:pPr>
            <a:endParaRPr lang="en-US" b="0" dirty="0">
              <a:latin typeface="Segoe UI" panose="020B0502040204020203" pitchFamily="34" charset="0"/>
              <a:cs typeface="Segoe UI" panose="020B0502040204020203" pitchFamily="34" charset="0"/>
            </a:endParaRPr>
          </a:p>
          <a:p>
            <a:pPr marL="0" marR="0">
              <a:spcBef>
                <a:spcPts val="600"/>
              </a:spcBef>
              <a:spcAft>
                <a:spcPts val="800"/>
              </a:spcAft>
            </a:pPr>
            <a:endParaRPr lang="en-US" b="0" dirty="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endParaRPr lang="en-US" b="0" dirty="0">
              <a:latin typeface="Segoe UI" panose="020B0502040204020203" pitchFamily="34" charset="0"/>
            </a:endParaRPr>
          </a:p>
        </p:txBody>
      </p:sp>
    </p:spTree>
    <p:extLst>
      <p:ext uri="{BB962C8B-B14F-4D97-AF65-F5344CB8AC3E}">
        <p14:creationId xmlns:p14="http://schemas.microsoft.com/office/powerpoint/2010/main" val="297716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F762-6B45-4731-A8C1-B58A4B87545F}"/>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8C945197-18DB-4CC8-80EB-0953EEE1C2EE}"/>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289397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1166c5ec-e3ed-4fcf-a924-03369536786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6325-A957-4EA8-8700-240BD18DA789}"/>
              </a:ext>
            </a:extLst>
          </p:cNvPr>
          <p:cNvSpPr>
            <a:spLocks noGrp="1"/>
          </p:cNvSpPr>
          <p:nvPr>
            <p:ph type="title"/>
          </p:nvPr>
        </p:nvSpPr>
        <p:spPr/>
        <p:txBody>
          <a:bodyPr/>
          <a:lstStyle/>
          <a:p>
            <a:r>
              <a:rPr lang="en-US"/>
              <a:t>Lesson 1: Async Programming in JavaScript</a:t>
            </a:r>
          </a:p>
        </p:txBody>
      </p:sp>
      <p:sp>
        <p:nvSpPr>
          <p:cNvPr id="3" name="Text Placeholder 2">
            <a:extLst>
              <a:ext uri="{FF2B5EF4-FFF2-40B4-BE49-F238E27FC236}">
                <a16:creationId xmlns:a16="http://schemas.microsoft.com/office/drawing/2014/main" id="{30791568-4FE2-488B-A78F-D6926ECF676A}"/>
              </a:ext>
            </a:extLst>
          </p:cNvPr>
          <p:cNvSpPr>
            <a:spLocks noGrp="1"/>
          </p:cNvSpPr>
          <p:nvPr>
            <p:ph type="body" idx="1"/>
          </p:nvPr>
        </p:nvSpPr>
        <p:spPr/>
        <p:txBody>
          <a:bodyPr/>
          <a:lstStyle/>
          <a:p>
            <a:r>
              <a:rPr lang="en-US"/>
              <a:t>Arrow Functions
What is a Promise?
The Promise Object
Async/await</a:t>
            </a:r>
          </a:p>
        </p:txBody>
      </p:sp>
    </p:spTree>
    <p:extLst>
      <p:ext uri="{BB962C8B-B14F-4D97-AF65-F5344CB8AC3E}">
        <p14:creationId xmlns:p14="http://schemas.microsoft.com/office/powerpoint/2010/main" val="244511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adf474f-d68f-48b9-aad9-d662507d2a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B310-5AC0-4B03-9D5B-0FA3C194CA21}"/>
              </a:ext>
            </a:extLst>
          </p:cNvPr>
          <p:cNvSpPr>
            <a:spLocks noGrp="1"/>
          </p:cNvSpPr>
          <p:nvPr>
            <p:ph type="title"/>
          </p:nvPr>
        </p:nvSpPr>
        <p:spPr/>
        <p:txBody>
          <a:bodyPr/>
          <a:lstStyle/>
          <a:p>
            <a:r>
              <a:rPr lang="en-US"/>
              <a:t>Arrow Functions</a:t>
            </a:r>
          </a:p>
        </p:txBody>
      </p:sp>
      <p:sp>
        <p:nvSpPr>
          <p:cNvPr id="4" name="Content Placeholder 2">
            <a:extLst>
              <a:ext uri="{FF2B5EF4-FFF2-40B4-BE49-F238E27FC236}">
                <a16:creationId xmlns:a16="http://schemas.microsoft.com/office/drawing/2014/main" id="{5A949668-56B3-4709-82A3-1CA2AEF317F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Arrow functions are a concise way to write JavaScript functions.</a:t>
            </a:r>
          </a:p>
          <a:p>
            <a:pPr lvl="0"/>
            <a:r>
              <a:rPr lang="en-US" b="0" kern="0">
                <a:solidFill>
                  <a:srgbClr val="000000"/>
                </a:solidFill>
              </a:rPr>
              <a:t>They help to shorten code length and save typing long code.</a:t>
            </a:r>
          </a:p>
          <a:p>
            <a:pPr lvl="0"/>
            <a:r>
              <a:rPr lang="en-US" b="0" kern="0">
                <a:solidFill>
                  <a:srgbClr val="000000"/>
                </a:solidFill>
              </a:rPr>
              <a:t>They are useful for small anonymous functions.</a:t>
            </a:r>
          </a:p>
          <a:p>
            <a:pPr lvl="0"/>
            <a:r>
              <a:rPr lang="en-US" b="0" kern="0">
                <a:solidFill>
                  <a:srgbClr val="000000"/>
                </a:solidFill>
              </a:rPr>
              <a:t>They use the </a:t>
            </a:r>
            <a:r>
              <a:rPr lang="en-US" kern="0">
                <a:solidFill>
                  <a:srgbClr val="000000"/>
                </a:solidFill>
              </a:rPr>
              <a:t>this</a:t>
            </a:r>
            <a:r>
              <a:rPr lang="en-US" b="0" kern="0">
                <a:solidFill>
                  <a:srgbClr val="000000"/>
                </a:solidFill>
              </a:rPr>
              <a:t> value of their enclosing execution context.</a:t>
            </a:r>
            <a:endParaRPr lang="en-US" b="0" kern="0" dirty="0">
              <a:solidFill>
                <a:srgbClr val="000000"/>
              </a:solidFill>
            </a:endParaRPr>
          </a:p>
        </p:txBody>
      </p:sp>
    </p:spTree>
    <p:extLst>
      <p:ext uri="{BB962C8B-B14F-4D97-AF65-F5344CB8AC3E}">
        <p14:creationId xmlns:p14="http://schemas.microsoft.com/office/powerpoint/2010/main" val="332215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e0ad7efe-fd19-4506-974a-63a9799c88f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E882-4148-40D4-BBF7-448ED981E605}"/>
              </a:ext>
            </a:extLst>
          </p:cNvPr>
          <p:cNvSpPr>
            <a:spLocks noGrp="1"/>
          </p:cNvSpPr>
          <p:nvPr>
            <p:ph type="title"/>
          </p:nvPr>
        </p:nvSpPr>
        <p:spPr/>
        <p:txBody>
          <a:bodyPr/>
          <a:lstStyle/>
          <a:p>
            <a:r>
              <a:rPr lang="en-US"/>
              <a:t>What is a Promise?</a:t>
            </a:r>
          </a:p>
        </p:txBody>
      </p:sp>
      <p:sp>
        <p:nvSpPr>
          <p:cNvPr id="4" name="Content Placeholder 2">
            <a:extLst>
              <a:ext uri="{FF2B5EF4-FFF2-40B4-BE49-F238E27FC236}">
                <a16:creationId xmlns:a16="http://schemas.microsoft.com/office/drawing/2014/main" id="{23F118DB-5BD8-4A60-9212-4788A0215CB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Promises help to handle asynchronous tasks.</a:t>
            </a:r>
          </a:p>
          <a:p>
            <a:pPr lvl="0"/>
            <a:r>
              <a:rPr lang="en-US" b="0" kern="0" dirty="0">
                <a:solidFill>
                  <a:srgbClr val="000000"/>
                </a:solidFill>
              </a:rPr>
              <a:t>A </a:t>
            </a:r>
            <a:r>
              <a:rPr lang="en-US" kern="0" dirty="0">
                <a:solidFill>
                  <a:srgbClr val="000000"/>
                </a:solidFill>
              </a:rPr>
              <a:t>Promise</a:t>
            </a:r>
            <a:r>
              <a:rPr lang="en-US" b="0" kern="0" dirty="0">
                <a:solidFill>
                  <a:srgbClr val="000000"/>
                </a:solidFill>
              </a:rPr>
              <a:t> object is a proxy for a future value.</a:t>
            </a:r>
          </a:p>
          <a:p>
            <a:pPr lvl="0"/>
            <a:r>
              <a:rPr lang="en-US" b="0" kern="0" dirty="0">
                <a:solidFill>
                  <a:srgbClr val="000000"/>
                </a:solidFill>
              </a:rPr>
              <a:t>It can be in one of four states:</a:t>
            </a:r>
          </a:p>
          <a:p>
            <a:pPr lvl="1"/>
            <a:r>
              <a:rPr lang="en-US" b="0" kern="0" dirty="0">
                <a:solidFill>
                  <a:srgbClr val="000000"/>
                </a:solidFill>
              </a:rPr>
              <a:t>Fulfilled</a:t>
            </a:r>
          </a:p>
          <a:p>
            <a:pPr lvl="1"/>
            <a:r>
              <a:rPr lang="en-US" b="0" kern="0" dirty="0">
                <a:solidFill>
                  <a:srgbClr val="000000"/>
                </a:solidFill>
              </a:rPr>
              <a:t>Rejected</a:t>
            </a:r>
          </a:p>
          <a:p>
            <a:pPr lvl="1"/>
            <a:r>
              <a:rPr lang="en-US" b="0" kern="0" dirty="0">
                <a:solidFill>
                  <a:srgbClr val="000000"/>
                </a:solidFill>
              </a:rPr>
              <a:t>Pending</a:t>
            </a:r>
          </a:p>
          <a:p>
            <a:pPr lvl="1"/>
            <a:r>
              <a:rPr lang="en-US" b="0" kern="0" dirty="0">
                <a:solidFill>
                  <a:srgbClr val="000000"/>
                </a:solidFill>
              </a:rPr>
              <a:t>Settled</a:t>
            </a: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681037" lvl="2" indent="0">
              <a:buNone/>
            </a:pPr>
            <a:endParaRPr lang="en-US" b="0" kern="0" dirty="0">
              <a:solidFill>
                <a:srgbClr val="000000"/>
              </a:solidFill>
            </a:endParaRPr>
          </a:p>
          <a:p>
            <a:pPr marL="0" lvl="0" indent="0">
              <a:buNone/>
            </a:pP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68561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53dcc89-ea64-4c79-a2f9-041347c509d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7AF2-2C1B-4284-82DD-31FD3687D3B0}"/>
              </a:ext>
            </a:extLst>
          </p:cNvPr>
          <p:cNvSpPr>
            <a:spLocks noGrp="1"/>
          </p:cNvSpPr>
          <p:nvPr>
            <p:ph type="title"/>
          </p:nvPr>
        </p:nvSpPr>
        <p:spPr/>
        <p:txBody>
          <a:bodyPr/>
          <a:lstStyle/>
          <a:p>
            <a:r>
              <a:rPr lang="en-US"/>
              <a:t>The Promise Object</a:t>
            </a:r>
          </a:p>
        </p:txBody>
      </p:sp>
      <p:sp>
        <p:nvSpPr>
          <p:cNvPr id="4" name="Content Placeholder 2">
            <a:extLst>
              <a:ext uri="{FF2B5EF4-FFF2-40B4-BE49-F238E27FC236}">
                <a16:creationId xmlns:a16="http://schemas.microsoft.com/office/drawing/2014/main" id="{6DE58A99-EBD9-4FDA-AF59-80008C6230B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a:t>
            </a:r>
            <a:r>
              <a:rPr lang="en-US" kern="0">
                <a:solidFill>
                  <a:srgbClr val="000000"/>
                </a:solidFill>
              </a:rPr>
              <a:t>promise</a:t>
            </a:r>
            <a:r>
              <a:rPr lang="en-US" b="0" kern="0">
                <a:solidFill>
                  <a:srgbClr val="000000"/>
                </a:solidFill>
              </a:rPr>
              <a:t> object is initiated by its constructor and supplied by an executor.</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resolve</a:t>
            </a:r>
            <a:r>
              <a:rPr lang="en-US" b="0" kern="0">
                <a:solidFill>
                  <a:srgbClr val="000000"/>
                </a:solidFill>
              </a:rPr>
              <a:t>() and </a:t>
            </a:r>
            <a:r>
              <a:rPr lang="en-US" kern="0">
                <a:solidFill>
                  <a:srgbClr val="000000"/>
                </a:solidFill>
              </a:rPr>
              <a:t>reject</a:t>
            </a:r>
            <a:r>
              <a:rPr lang="en-US" b="0" kern="0">
                <a:solidFill>
                  <a:srgbClr val="000000"/>
                </a:solidFill>
              </a:rPr>
              <a:t>() methods indicate success or failure of the promise.</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then</a:t>
            </a:r>
            <a:r>
              <a:rPr lang="en-US" b="0" kern="0">
                <a:solidFill>
                  <a:srgbClr val="000000"/>
                </a:solidFill>
              </a:rPr>
              <a:t>() method is used for reactions when a promise is fulfilled or rejected, and for chaining promises.</a:t>
            </a:r>
          </a:p>
          <a:p>
            <a:pPr lvl="0"/>
            <a:r>
              <a:rPr lang="en-US" b="0" kern="0">
                <a:solidFill>
                  <a:srgbClr val="000000"/>
                </a:solidFill>
              </a:rPr>
              <a:t>A </a:t>
            </a:r>
            <a:r>
              <a:rPr lang="en-US" kern="0">
                <a:solidFill>
                  <a:srgbClr val="000000"/>
                </a:solidFill>
              </a:rPr>
              <a:t>Promise </a:t>
            </a:r>
            <a:r>
              <a:rPr lang="en-US" b="0" kern="0">
                <a:solidFill>
                  <a:srgbClr val="000000"/>
                </a:solidFill>
              </a:rPr>
              <a:t>object's </a:t>
            </a:r>
            <a:r>
              <a:rPr lang="en-US" kern="0">
                <a:solidFill>
                  <a:srgbClr val="000000"/>
                </a:solidFill>
              </a:rPr>
              <a:t>all</a:t>
            </a:r>
            <a:r>
              <a:rPr lang="en-US" b="0" kern="0">
                <a:solidFill>
                  <a:srgbClr val="000000"/>
                </a:solidFill>
              </a:rPr>
              <a:t>() method is used to resolve multiple promises at the same time, regardless to their order.</a:t>
            </a:r>
            <a:endParaRPr lang="en-US" b="0" kern="0" dirty="0">
              <a:solidFill>
                <a:srgbClr val="000000"/>
              </a:solidFill>
            </a:endParaRPr>
          </a:p>
        </p:txBody>
      </p:sp>
    </p:spTree>
    <p:extLst>
      <p:ext uri="{BB962C8B-B14F-4D97-AF65-F5344CB8AC3E}">
        <p14:creationId xmlns:p14="http://schemas.microsoft.com/office/powerpoint/2010/main" val="266866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801eb0-2966-4f35-9821-6ea13f5514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2E46-30C0-48BB-8E1E-3533EB8BA5CC}"/>
              </a:ext>
            </a:extLst>
          </p:cNvPr>
          <p:cNvSpPr>
            <a:spLocks noGrp="1"/>
          </p:cNvSpPr>
          <p:nvPr>
            <p:ph type="title"/>
          </p:nvPr>
        </p:nvSpPr>
        <p:spPr/>
        <p:txBody>
          <a:bodyPr/>
          <a:lstStyle/>
          <a:p>
            <a:r>
              <a:rPr lang="en-US"/>
              <a:t>Async/await</a:t>
            </a:r>
          </a:p>
        </p:txBody>
      </p:sp>
      <p:sp>
        <p:nvSpPr>
          <p:cNvPr id="4" name="Content Placeholder 2">
            <a:extLst>
              <a:ext uri="{FF2B5EF4-FFF2-40B4-BE49-F238E27FC236}">
                <a16:creationId xmlns:a16="http://schemas.microsoft.com/office/drawing/2014/main" id="{6137813B-5D40-4306-A904-F2F31A56CA39}"/>
              </a:ext>
            </a:extLst>
          </p:cNvPr>
          <p:cNvSpPr txBox="1">
            <a:spLocks/>
          </p:cNvSpPr>
          <p:nvPr/>
        </p:nvSpPr>
        <p:spPr>
          <a:xfrm>
            <a:off x="458788" y="1021215"/>
            <a:ext cx="8119156" cy="54768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Async/await</a:t>
            </a:r>
            <a:r>
              <a:rPr lang="en-US" sz="2400" b="0" kern="0">
                <a:solidFill>
                  <a:srgbClr val="000000"/>
                </a:solidFill>
              </a:rPr>
              <a:t> statements were built on top of promises. They allow us to write asynchronous code as if it were synchronous.</a:t>
            </a:r>
          </a:p>
          <a:p>
            <a:pPr lvl="0"/>
            <a:r>
              <a:rPr lang="en-US" sz="2400" b="0" kern="0">
                <a:solidFill>
                  <a:srgbClr val="000000"/>
                </a:solidFill>
              </a:rPr>
              <a:t>Using </a:t>
            </a:r>
            <a:r>
              <a:rPr lang="en-US" sz="2400" kern="0">
                <a:solidFill>
                  <a:srgbClr val="000000"/>
                </a:solidFill>
              </a:rPr>
              <a:t>async/await</a:t>
            </a:r>
            <a:r>
              <a:rPr lang="en-US" sz="2400" b="0" kern="0">
                <a:solidFill>
                  <a:srgbClr val="000000"/>
                </a:solidFill>
              </a:rPr>
              <a:t> syntax make our code cleaner, and lets us debug and handle errors the same way we do in synchronous code.</a:t>
            </a:r>
          </a:p>
          <a:p>
            <a:pPr lvl="0"/>
            <a:r>
              <a:rPr lang="en-US" sz="2400" b="0" kern="0">
                <a:solidFill>
                  <a:srgbClr val="000000"/>
                </a:solidFill>
              </a:rPr>
              <a:t>The </a:t>
            </a:r>
            <a:r>
              <a:rPr lang="en-US" sz="2400" kern="0">
                <a:solidFill>
                  <a:srgbClr val="000000"/>
                </a:solidFill>
              </a:rPr>
              <a:t>Await </a:t>
            </a:r>
            <a:r>
              <a:rPr lang="en-US" sz="2400" b="0" kern="0">
                <a:solidFill>
                  <a:srgbClr val="000000"/>
                </a:solidFill>
              </a:rPr>
              <a:t>statement is allowed only within an </a:t>
            </a:r>
            <a:r>
              <a:rPr lang="en-US" sz="2400" kern="0">
                <a:solidFill>
                  <a:srgbClr val="000000"/>
                </a:solidFill>
              </a:rPr>
              <a:t>async</a:t>
            </a:r>
            <a:r>
              <a:rPr lang="en-US" sz="2400" b="0" kern="0">
                <a:solidFill>
                  <a:srgbClr val="000000"/>
                </a:solidFill>
              </a:rPr>
              <a:t> function. An </a:t>
            </a:r>
            <a:r>
              <a:rPr lang="en-US" sz="2400" kern="0">
                <a:solidFill>
                  <a:srgbClr val="000000"/>
                </a:solidFill>
              </a:rPr>
              <a:t>async</a:t>
            </a:r>
            <a:r>
              <a:rPr lang="en-US" sz="2400" b="0" kern="0">
                <a:solidFill>
                  <a:srgbClr val="000000"/>
                </a:solidFill>
              </a:rPr>
              <a:t> function is defined by using the </a:t>
            </a:r>
            <a:r>
              <a:rPr lang="en-US" sz="2400" kern="0">
                <a:solidFill>
                  <a:srgbClr val="000000"/>
                </a:solidFill>
              </a:rPr>
              <a:t>async</a:t>
            </a:r>
            <a:r>
              <a:rPr lang="en-US" sz="2400" b="0" kern="0">
                <a:solidFill>
                  <a:srgbClr val="000000"/>
                </a:solidFill>
              </a:rPr>
              <a:t> keyword.</a:t>
            </a:r>
          </a:p>
          <a:p>
            <a:pPr lvl="0"/>
            <a:r>
              <a:rPr lang="en-US" sz="2400" kern="0">
                <a:solidFill>
                  <a:srgbClr val="000000"/>
                </a:solidFill>
              </a:rPr>
              <a:t>Await </a:t>
            </a:r>
            <a:r>
              <a:rPr lang="en-US" sz="2400" b="0" kern="0">
                <a:solidFill>
                  <a:srgbClr val="000000"/>
                </a:solidFill>
              </a:rPr>
              <a:t>statements are run in serial, one at a time. For running a few promises concurrently, you should use the </a:t>
            </a:r>
            <a:r>
              <a:rPr lang="en-US" sz="2400" kern="0">
                <a:solidFill>
                  <a:srgbClr val="000000"/>
                </a:solidFill>
              </a:rPr>
              <a:t>Promise.all</a:t>
            </a:r>
            <a:r>
              <a:rPr lang="en-US" sz="2400" b="0" kern="0">
                <a:solidFill>
                  <a:srgbClr val="000000"/>
                </a:solidFill>
              </a:rPr>
              <a:t> method.</a:t>
            </a:r>
            <a:endParaRPr lang="en-US" sz="2400" b="0" kern="0" dirty="0">
              <a:solidFill>
                <a:srgbClr val="000000"/>
              </a:solidFill>
            </a:endParaRPr>
          </a:p>
        </p:txBody>
      </p:sp>
    </p:spTree>
    <p:extLst>
      <p:ext uri="{BB962C8B-B14F-4D97-AF65-F5344CB8AC3E}">
        <p14:creationId xmlns:p14="http://schemas.microsoft.com/office/powerpoint/2010/main" val="104999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82B1-4866-40CF-96C9-CEA2DFE1363C}"/>
              </a:ext>
            </a:extLst>
          </p:cNvPr>
          <p:cNvSpPr>
            <a:spLocks noGrp="1"/>
          </p:cNvSpPr>
          <p:nvPr>
            <p:ph type="title"/>
          </p:nvPr>
        </p:nvSpPr>
        <p:spPr/>
        <p:txBody>
          <a:bodyPr/>
          <a:lstStyle/>
          <a:p>
            <a:r>
              <a:rPr lang="en-US"/>
              <a:t>Lesson 2: Sending and Receiving Data by Using the XMLHttpRequest Object</a:t>
            </a:r>
          </a:p>
        </p:txBody>
      </p:sp>
      <p:sp>
        <p:nvSpPr>
          <p:cNvPr id="3" name="Text Placeholder 2">
            <a:extLst>
              <a:ext uri="{FF2B5EF4-FFF2-40B4-BE49-F238E27FC236}">
                <a16:creationId xmlns:a16="http://schemas.microsoft.com/office/drawing/2014/main" id="{01CDE81F-D5A7-4BE5-A81C-EBE8CE910AC8}"/>
              </a:ext>
            </a:extLst>
          </p:cNvPr>
          <p:cNvSpPr>
            <a:spLocks noGrp="1"/>
          </p:cNvSpPr>
          <p:nvPr>
            <p:ph type="body" idx="1"/>
          </p:nvPr>
        </p:nvSpPr>
        <p:spPr/>
        <p:txBody>
          <a:bodyPr/>
          <a:lstStyle/>
          <a:p>
            <a:r>
              <a:rPr lang="en-US"/>
              <a:t>How a Browser Retrieves Web Pages
Using the XMLHttpRequest Object to Access Remote Data
Handling HTTP Errors
Consuming the Response
Handling an Asynchronous Response
Transmitting Data with a Request</a:t>
            </a:r>
          </a:p>
        </p:txBody>
      </p:sp>
    </p:spTree>
    <p:extLst>
      <p:ext uri="{BB962C8B-B14F-4D97-AF65-F5344CB8AC3E}">
        <p14:creationId xmlns:p14="http://schemas.microsoft.com/office/powerpoint/2010/main" val="33629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a4a969b-9d80-436f-9c84-aef5da6a1db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5BA6-07D8-43C5-8B9D-574535703493}"/>
              </a:ext>
            </a:extLst>
          </p:cNvPr>
          <p:cNvSpPr>
            <a:spLocks noGrp="1"/>
          </p:cNvSpPr>
          <p:nvPr>
            <p:ph type="title"/>
          </p:nvPr>
        </p:nvSpPr>
        <p:spPr/>
        <p:txBody>
          <a:bodyPr/>
          <a:lstStyle/>
          <a:p>
            <a:r>
              <a:rPr lang="en-US"/>
              <a:t>How a Browser Retrieves Web Pages</a:t>
            </a:r>
          </a:p>
        </p:txBody>
      </p:sp>
      <p:sp>
        <p:nvSpPr>
          <p:cNvPr id="4" name="Content Placeholder 2">
            <a:extLst>
              <a:ext uri="{FF2B5EF4-FFF2-40B4-BE49-F238E27FC236}">
                <a16:creationId xmlns:a16="http://schemas.microsoft.com/office/drawing/2014/main" id="{0C1BEE16-6E06-493F-ACDD-C14BBF2418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web browser issues HTTP </a:t>
            </a:r>
            <a:r>
              <a:rPr lang="en-US" kern="0" dirty="0">
                <a:solidFill>
                  <a:srgbClr val="000000"/>
                </a:solidFill>
              </a:rPr>
              <a:t>GET</a:t>
            </a:r>
            <a:r>
              <a:rPr lang="en-US" b="0" kern="0" dirty="0">
                <a:solidFill>
                  <a:srgbClr val="000000"/>
                </a:solidFill>
              </a:rPr>
              <a:t> requests to fetch a web page to display</a:t>
            </a:r>
          </a:p>
          <a:p>
            <a:pPr lvl="1"/>
            <a:r>
              <a:rPr lang="en-US" b="0" kern="0" dirty="0">
                <a:solidFill>
                  <a:srgbClr val="000000"/>
                </a:solidFill>
              </a:rPr>
              <a:t>The response is parsed into a DOM structure</a:t>
            </a:r>
          </a:p>
          <a:p>
            <a:pPr lvl="1"/>
            <a:r>
              <a:rPr lang="en-US" b="0" kern="0" dirty="0">
                <a:solidFill>
                  <a:srgbClr val="000000"/>
                </a:solidFill>
              </a:rPr>
              <a:t>The browser renders the DOM structure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Elements with a </a:t>
            </a:r>
            <a:r>
              <a:rPr lang="en-US" kern="0" dirty="0" err="1">
                <a:solidFill>
                  <a:srgbClr val="000000"/>
                </a:solidFill>
              </a:rPr>
              <a:t>src</a:t>
            </a:r>
            <a:r>
              <a:rPr lang="en-US" b="0" kern="0" dirty="0">
                <a:solidFill>
                  <a:srgbClr val="000000"/>
                </a:solidFill>
              </a:rPr>
              <a:t> attribute can initiate further HTTP </a:t>
            </a:r>
            <a:r>
              <a:rPr lang="en-US" kern="0" dirty="0">
                <a:solidFill>
                  <a:srgbClr val="000000"/>
                </a:solidFill>
              </a:rPr>
              <a:t>GET</a:t>
            </a:r>
            <a:r>
              <a:rPr lang="en-US" b="0" kern="0" dirty="0">
                <a:solidFill>
                  <a:srgbClr val="000000"/>
                </a:solidFill>
              </a:rPr>
              <a:t> requests</a:t>
            </a:r>
          </a:p>
          <a:p>
            <a:pPr lvl="0"/>
            <a:r>
              <a:rPr lang="en-US" b="0" kern="0" dirty="0">
                <a:solidFill>
                  <a:srgbClr val="000000"/>
                </a:solidFill>
              </a:rPr>
              <a:t>JavaScript code can trigger HTTP </a:t>
            </a:r>
            <a:r>
              <a:rPr lang="en-US" kern="0" dirty="0">
                <a:solidFill>
                  <a:srgbClr val="000000"/>
                </a:solidFill>
              </a:rPr>
              <a:t>GET</a:t>
            </a:r>
            <a:r>
              <a:rPr lang="en-US" b="0" kern="0" dirty="0">
                <a:solidFill>
                  <a:srgbClr val="000000"/>
                </a:solidFill>
              </a:rPr>
              <a:t> requests</a:t>
            </a:r>
          </a:p>
        </p:txBody>
      </p:sp>
      <p:grpSp>
        <p:nvGrpSpPr>
          <p:cNvPr id="5" name="Group 4" descr="An image depicting the process that is performed by the web browser to convert the HTTP response received form the web server into the set of objects that represent the DOM.">
            <a:extLst>
              <a:ext uri="{FF2B5EF4-FFF2-40B4-BE49-F238E27FC236}">
                <a16:creationId xmlns:a16="http://schemas.microsoft.com/office/drawing/2014/main" id="{FC2CD01A-77BD-4418-AD37-5B48D7E5B2D6}"/>
              </a:ext>
            </a:extLst>
          </p:cNvPr>
          <p:cNvGrpSpPr/>
          <p:nvPr/>
        </p:nvGrpSpPr>
        <p:grpSpPr>
          <a:xfrm>
            <a:off x="32775" y="2486558"/>
            <a:ext cx="8674409" cy="2183467"/>
            <a:chOff x="32775" y="2486558"/>
            <a:chExt cx="8674409" cy="2183467"/>
          </a:xfrm>
        </p:grpSpPr>
        <p:pic>
          <p:nvPicPr>
            <p:cNvPr id="6" name="Picture 2" descr="An image depicting a web server">
              <a:extLst>
                <a:ext uri="{FF2B5EF4-FFF2-40B4-BE49-F238E27FC236}">
                  <a16:creationId xmlns:a16="http://schemas.microsoft.com/office/drawing/2014/main" id="{4CD1B1D9-6EC9-4633-AAE9-1736B450A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An image depicting a web browser">
              <a:extLst>
                <a:ext uri="{FF2B5EF4-FFF2-40B4-BE49-F238E27FC236}">
                  <a16:creationId xmlns:a16="http://schemas.microsoft.com/office/drawing/2014/main" id="{9FCA25E6-26E9-40F6-A90F-B33B54925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055089E-A81F-478D-9FD3-476E507E5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EE3CC4AF-B0D7-48C4-966A-9276F32004A8}"/>
                </a:ext>
              </a:extLst>
            </p:cNvPr>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930B1EA9-20B6-4421-987B-782EDACCA209}"/>
                </a:ext>
              </a:extLst>
            </p:cNvPr>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10">
              <a:extLst>
                <a:ext uri="{FF2B5EF4-FFF2-40B4-BE49-F238E27FC236}">
                  <a16:creationId xmlns:a16="http://schemas.microsoft.com/office/drawing/2014/main" id="{F7B1F7E9-4881-4F9A-92E7-3C12FCB3BF64}"/>
                </a:ext>
              </a:extLst>
            </p:cNvPr>
            <p:cNvSpPr txBox="1"/>
            <p:nvPr/>
          </p:nvSpPr>
          <p:spPr>
            <a:xfrm>
              <a:off x="4260713" y="2937745"/>
              <a:ext cx="1263744"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HTTP GET</a:t>
              </a:r>
            </a:p>
          </p:txBody>
        </p:sp>
        <p:sp>
          <p:nvSpPr>
            <p:cNvPr id="12" name="TextBox 11">
              <a:extLst>
                <a:ext uri="{FF2B5EF4-FFF2-40B4-BE49-F238E27FC236}">
                  <a16:creationId xmlns:a16="http://schemas.microsoft.com/office/drawing/2014/main" id="{E8149649-5F88-4C87-9F79-BF7CBC459F98}"/>
                </a:ext>
              </a:extLst>
            </p:cNvPr>
            <p:cNvSpPr txBox="1"/>
            <p:nvPr/>
          </p:nvSpPr>
          <p:spPr>
            <a:xfrm>
              <a:off x="5547023" y="3985839"/>
              <a:ext cx="1204817" cy="646331"/>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HTTP </a:t>
              </a:r>
            </a:p>
            <a:p>
              <a:pPr lvl="0"/>
              <a:r>
                <a:rPr lang="en-GB">
                  <a:solidFill>
                    <a:srgbClr val="000000"/>
                  </a:solidFill>
                  <a:latin typeface="Segoe UI" panose="020B0502040204020203" pitchFamily="34" charset="0"/>
                  <a:cs typeface="Segoe UI" panose="020B0502040204020203" pitchFamily="34" charset="0"/>
                </a:rPr>
                <a:t>Response</a:t>
              </a:r>
              <a:endParaRPr lang="en-GB"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82CC0489-5940-40F8-9EE6-F0785543C94A}"/>
                </a:ext>
              </a:extLst>
            </p:cNvPr>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3">
              <a:extLst>
                <a:ext uri="{FF2B5EF4-FFF2-40B4-BE49-F238E27FC236}">
                  <a16:creationId xmlns:a16="http://schemas.microsoft.com/office/drawing/2014/main" id="{7D45980B-8F92-4517-A3C6-CBBC1E3F83AB}"/>
                </a:ext>
              </a:extLst>
            </p:cNvPr>
            <p:cNvSpPr txBox="1"/>
            <p:nvPr/>
          </p:nvSpPr>
          <p:spPr>
            <a:xfrm>
              <a:off x="2770540" y="4023694"/>
              <a:ext cx="750526" cy="369332"/>
            </a:xfrm>
            <a:prstGeom prst="rect">
              <a:avLst/>
            </a:prstGeom>
            <a:noFill/>
          </p:spPr>
          <p:txBody>
            <a:bodyPr wrap="none" rtlCol="0">
              <a:spAutoFit/>
            </a:bodyPr>
            <a:lstStyle/>
            <a:p>
              <a:pPr lvl="0"/>
              <a:r>
                <a:rPr lang="en-GB">
                  <a:solidFill>
                    <a:srgbClr val="000000"/>
                  </a:solidFill>
                  <a:latin typeface="Segoe UI" panose="020B0502040204020203" pitchFamily="34" charset="0"/>
                  <a:cs typeface="Segoe UI" panose="020B0502040204020203" pitchFamily="34" charset="0"/>
                </a:rPr>
                <a:t>DOM</a:t>
              </a:r>
              <a:endParaRPr lang="en-GB"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7707142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3019</Words>
  <Application>Microsoft Office PowerPoint</Application>
  <PresentationFormat>On-screen Show (4:3)</PresentationFormat>
  <Paragraphs>281</Paragraphs>
  <Slides>23</Slides>
  <Notes>23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Segoe UI</vt:lpstr>
      <vt:lpstr>Verdana</vt:lpstr>
      <vt:lpstr>Calibri</vt:lpstr>
      <vt:lpstr>Wingdings</vt:lpstr>
      <vt:lpstr>Lucida Sans Unicode</vt:lpstr>
      <vt:lpstr>Arial</vt:lpstr>
      <vt:lpstr>Times New Roman</vt:lpstr>
      <vt:lpstr>NG_MOC_Core_ModuleNew2</vt:lpstr>
      <vt:lpstr>Module 5</vt:lpstr>
      <vt:lpstr>Module Overview</vt:lpstr>
      <vt:lpstr>Lesson 1: Async Programming in JavaScript</vt:lpstr>
      <vt:lpstr>Arrow Functions</vt:lpstr>
      <vt:lpstr>What is a Promise?</vt:lpstr>
      <vt:lpstr>The Promise Object</vt:lpstr>
      <vt:lpstr>Async/await</vt:lpstr>
      <vt:lpstr>Lesson 2: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Lesson 3: Sending and Receiving Data by Using the Fetch API</vt:lpstr>
      <vt:lpstr>Using the Fetch API to Send Asynchronous Requests</vt:lpstr>
      <vt:lpstr>Handling Promises</vt:lpstr>
      <vt:lpstr>Using async functions</vt:lpstr>
      <vt:lpstr>Demonstration: Communicating with a Remote Data Source</vt:lpstr>
      <vt:lpstr>Lab: Communicating with a Remote Data Source</vt:lpstr>
      <vt:lpstr>PowerPoint Presentation</vt:lpstr>
      <vt:lpstr>Lab Scenario</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2018-10-03T10:34:41Z</dcterms:created>
  <dcterms:modified xsi:type="dcterms:W3CDTF">2018-10-16T06:17:38Z</dcterms:modified>
</cp:coreProperties>
</file>