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Lst>
  <p:sldSz cx="9144000" cy="6858000" type="screen4x3"/>
  <p:notesSz cx="6858000" cy="9144000"/>
  <p:embeddedFontLst>
    <p:embeddedFont>
      <p:font typeface="Calibri" panose="020F0502020204030204" pitchFamily="34" charset="0"/>
      <p:regular r:id="rId25"/>
      <p:bold r:id="rId26"/>
      <p:italic r:id="rId27"/>
      <p:boldItalic r:id="rId28"/>
    </p:embeddedFont>
    <p:embeddedFont>
      <p:font typeface="Lucida Sans Unicode" panose="020B0602030504020204" pitchFamily="34" charset="0"/>
      <p:regular r:id="rId29"/>
    </p:embeddedFont>
    <p:embeddedFont>
      <p:font typeface="Segoe UI" panose="020B0502040204020203"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471" autoAdjust="0"/>
    <p:restoredTop sz="94291" autoAdjust="0"/>
  </p:normalViewPr>
  <p:slideViewPr>
    <p:cSldViewPr snapToGrid="0">
      <p:cViewPr varScale="1">
        <p:scale>
          <a:sx n="69" d="100"/>
          <a:sy n="69" d="100"/>
        </p:scale>
        <p:origin x="1854" y="66"/>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6423F-D61B-43A4-AFF9-9950AFC43788}" type="datetimeFigureOut">
              <a:rPr lang="en-US" smtClean="0"/>
              <a:t>10/3/2018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499F1A-B1A0-4C27-8E6F-D14DCAA25414}" type="slidenum">
              <a:rPr lang="en-US" smtClean="0"/>
              <a:t>‹#›</a:t>
            </a:fld>
            <a:endParaRPr lang="en-US"/>
          </a:p>
        </p:txBody>
      </p:sp>
    </p:spTree>
    <p:extLst>
      <p:ext uri="{BB962C8B-B14F-4D97-AF65-F5344CB8AC3E}">
        <p14:creationId xmlns:p14="http://schemas.microsoft.com/office/powerpoint/2010/main" val="914990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6_DEMO.md"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6_LAB_MANUAL.md"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06_LAK.md"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6_DEMO.m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course requires an internet connection to download components from NuGet within Microsoft Visual Studio, to download source files for labs and demos. If there is no internet connection, modify the course to be delivered from a disconnected student device.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1</a:t>
            </a:fld>
            <a:endParaRPr lang="en-US"/>
          </a:p>
        </p:txBody>
      </p:sp>
      <p:sp>
        <p:nvSpPr>
          <p:cNvPr id="5" name="Rectangle 4">
            <a:extLst>
              <a:ext uri="{FF2B5EF4-FFF2-40B4-BE49-F238E27FC236}">
                <a16:creationId xmlns:a16="http://schemas.microsoft.com/office/drawing/2014/main" id="{D39FF1B2-5731-4862-B46E-CCE04B891A7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69B72DC-FAA3-487C-A282-8BC43D58F51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3937650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AE499F1A-B1A0-4C27-8E6F-D14DCAA25414}" type="slidenum">
              <a:rPr lang="en-US" smtClean="0"/>
              <a:t>10</a:t>
            </a:fld>
            <a:endParaRPr lang="en-US"/>
          </a:p>
        </p:txBody>
      </p:sp>
      <p:sp>
        <p:nvSpPr>
          <p:cNvPr id="5" name="Rectangle 4">
            <a:extLst>
              <a:ext uri="{FF2B5EF4-FFF2-40B4-BE49-F238E27FC236}">
                <a16:creationId xmlns:a16="http://schemas.microsoft.com/office/drawing/2014/main" id="{3B78AC76-3670-4940-956A-504615193D7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395BA52-24BF-4D02-8DBB-31660E63023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2017765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Note that the lab uses the </a:t>
            </a:r>
            <a:r>
              <a:rPr lang="en-US" sz="1000" b="1">
                <a:latin typeface="Arial" panose="020B0604020202020204" pitchFamily="34" charset="0"/>
                <a:ea typeface="Calibri" panose="020F0502020204030204" pitchFamily="34" charset="0"/>
                <a:cs typeface="Times New Roman" panose="02020603050405020304" pitchFamily="18" charset="0"/>
              </a:rPr>
              <a:t>before</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after</a:t>
            </a:r>
            <a:r>
              <a:rPr lang="en-US" sz="1000">
                <a:latin typeface="Arial" panose="020B0604020202020204" pitchFamily="34" charset="0"/>
                <a:ea typeface="Calibri" panose="020F0502020204030204" pitchFamily="34" charset="0"/>
                <a:cs typeface="Segoe UI" panose="020B0502040204020203" pitchFamily="34" charset="0"/>
              </a:rPr>
              <a:t> pseudo-elements quite heavily. These elements are frequently used to create CSS graphics, as shown in the next lesson. Make sure that students understand how </a:t>
            </a:r>
            <a:r>
              <a:rPr lang="en-US" sz="1000" b="1">
                <a:latin typeface="Arial" panose="020B0604020202020204" pitchFamily="34" charset="0"/>
                <a:ea typeface="Calibri" panose="020F0502020204030204" pitchFamily="34" charset="0"/>
                <a:cs typeface="Times New Roman" panose="02020603050405020304" pitchFamily="18" charset="0"/>
              </a:rPr>
              <a:t>before</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after</a:t>
            </a:r>
            <a:r>
              <a:rPr lang="en-US" sz="1000">
                <a:latin typeface="Arial" panose="020B0604020202020204" pitchFamily="34" charset="0"/>
                <a:ea typeface="Calibri" panose="020F0502020204030204" pitchFamily="34" charset="0"/>
                <a:cs typeface="Segoe UI" panose="020B0502040204020203" pitchFamily="34" charset="0"/>
              </a:rPr>
              <a:t> work.</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11</a:t>
            </a:fld>
            <a:endParaRPr lang="en-US"/>
          </a:p>
        </p:txBody>
      </p:sp>
      <p:sp>
        <p:nvSpPr>
          <p:cNvPr id="5" name="Rectangle 4">
            <a:extLst>
              <a:ext uri="{FF2B5EF4-FFF2-40B4-BE49-F238E27FC236}">
                <a16:creationId xmlns:a16="http://schemas.microsoft.com/office/drawing/2014/main" id="{9C813477-F393-4034-BC7C-0D6C4ABFE0B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0ADABE8-ECBC-4F8B-9BB0-BB7C08A08A5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4217338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how you can chain valid combinations of pseudo-classes together in a selector. For example, </a:t>
            </a:r>
            <a:r>
              <a:rPr lang="en-US" sz="1000" b="1">
                <a:latin typeface="Arial" panose="020B0604020202020204" pitchFamily="34" charset="0"/>
                <a:ea typeface="Calibri" panose="020F0502020204030204" pitchFamily="34" charset="0"/>
                <a:cs typeface="Times New Roman" panose="02020603050405020304" pitchFamily="18" charset="0"/>
              </a:rPr>
              <a:t>a:link:hover</a:t>
            </a:r>
            <a:r>
              <a:rPr lang="en-US" sz="1000">
                <a:latin typeface="Arial" panose="020B0604020202020204" pitchFamily="34" charset="0"/>
                <a:ea typeface="Calibri" panose="020F0502020204030204" pitchFamily="34" charset="0"/>
                <a:cs typeface="Segoe UI" panose="020B0502040204020203" pitchFamily="34" charset="0"/>
              </a:rPr>
              <a:t> to find all unvisited links over which the mouse is hovering.</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12</a:t>
            </a:fld>
            <a:endParaRPr lang="en-US"/>
          </a:p>
        </p:txBody>
      </p:sp>
      <p:sp>
        <p:nvSpPr>
          <p:cNvPr id="5" name="Rectangle 4">
            <a:extLst>
              <a:ext uri="{FF2B5EF4-FFF2-40B4-BE49-F238E27FC236}">
                <a16:creationId xmlns:a16="http://schemas.microsoft.com/office/drawing/2014/main" id="{06EA6099-E21F-476B-912D-A78D17CC6F4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56855D9-671B-41AB-B0C7-0E801787D05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1139387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lab makes use of some of the positional pseudo-classes. Make sure that students understand how the :</a:t>
            </a:r>
            <a:r>
              <a:rPr lang="en-US" sz="1000" b="1">
                <a:latin typeface="Arial" panose="020B0604020202020204" pitchFamily="34" charset="0"/>
                <a:ea typeface="Calibri" panose="020F0502020204030204" pitchFamily="34" charset="0"/>
                <a:cs typeface="Times New Roman" panose="02020603050405020304" pitchFamily="18" charset="0"/>
              </a:rPr>
              <a:t>first-child</a:t>
            </a:r>
            <a:r>
              <a:rPr lang="en-US" sz="1000">
                <a:latin typeface="Arial" panose="020B0604020202020204" pitchFamily="34" charset="0"/>
                <a:ea typeface="Calibri" panose="020F0502020204030204" pitchFamily="34" charset="0"/>
                <a:cs typeface="Segoe UI" panose="020B0502040204020203" pitchFamily="34" charset="0"/>
              </a:rPr>
              <a:t> pseudo-class works.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13</a:t>
            </a:fld>
            <a:endParaRPr lang="en-US"/>
          </a:p>
        </p:txBody>
      </p:sp>
      <p:sp>
        <p:nvSpPr>
          <p:cNvPr id="5" name="Rectangle 4">
            <a:extLst>
              <a:ext uri="{FF2B5EF4-FFF2-40B4-BE49-F238E27FC236}">
                <a16:creationId xmlns:a16="http://schemas.microsoft.com/office/drawing/2014/main" id="{7C103504-D57B-4AAB-BDE7-C5A2EEBB61C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2502DC5-3DD6-42CD-80A5-914451182C3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3724947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Module 12 looks at the CSS3 Transitions and Animations modules that complement the Transform module covered in topic four here. This lesson concentrates on static graphics. Save any discussion about animations for module 12.</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14</a:t>
            </a:fld>
            <a:endParaRPr lang="en-US"/>
          </a:p>
        </p:txBody>
      </p:sp>
      <p:sp>
        <p:nvSpPr>
          <p:cNvPr id="5" name="Rectangle 4">
            <a:extLst>
              <a:ext uri="{FF2B5EF4-FFF2-40B4-BE49-F238E27FC236}">
                <a16:creationId xmlns:a16="http://schemas.microsoft.com/office/drawing/2014/main" id="{B1E34C1B-3AD0-4B80-A4F5-03339699083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1EE9820-6A09-4111-9927-EC88920142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3487567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Times New Roman" panose="02020603050405020304" pitchFamily="18" charset="0"/>
                <a:cs typeface="Segoe UI" panose="020B0502040204020203" pitchFamily="34" charset="0"/>
              </a:rPr>
              <a:t>This list of allowable values was correct at the time of writing. An additional value, </a:t>
            </a:r>
            <a:r>
              <a:rPr lang="en-US" sz="1000" b="1">
                <a:latin typeface="Arial" panose="020B0604020202020204" pitchFamily="34" charset="0"/>
                <a:ea typeface="Calibri" panose="020F0502020204030204" pitchFamily="34" charset="0"/>
                <a:cs typeface="Times New Roman" panose="02020603050405020304" pitchFamily="18" charset="0"/>
              </a:rPr>
              <a:t>flavor</a:t>
            </a:r>
            <a:r>
              <a:rPr lang="en-US" sz="1000">
                <a:latin typeface="Arial" panose="020B0604020202020204" pitchFamily="34" charset="0"/>
                <a:ea typeface="Times New Roman" panose="02020603050405020304" pitchFamily="18" charset="0"/>
                <a:cs typeface="Segoe UI" panose="020B0502040204020203" pitchFamily="34" charset="0"/>
              </a:rPr>
              <a:t>, had been dropped from previous drafts, but there were calls for it to be implemented and reinstated.</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Times New Roman" panose="02020603050405020304" pitchFamily="18" charset="0"/>
                <a:cs typeface="Segoe UI" panose="020B0502040204020203" pitchFamily="34" charset="0"/>
              </a:rPr>
              <a:t>CSS2 also defined a set of color values to match the user interface of the operating system. This set of values has been deprecated in CSS3.</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15</a:t>
            </a:fld>
            <a:endParaRPr lang="en-US"/>
          </a:p>
        </p:txBody>
      </p:sp>
      <p:sp>
        <p:nvSpPr>
          <p:cNvPr id="5" name="Rectangle 4">
            <a:extLst>
              <a:ext uri="{FF2B5EF4-FFF2-40B4-BE49-F238E27FC236}">
                <a16:creationId xmlns:a16="http://schemas.microsoft.com/office/drawing/2014/main" id="{F976CB5C-B09B-4EFB-8DAE-30380362B49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2B006DB-5534-43E3-AC00-0DF8FAB7C4D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1261622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to students that the new background features in CSS3 make it easy to build portable web applications with complex backgrounds.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the lab uses a linear-gradient effect to style the navigation bar and the Register link.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16</a:t>
            </a:fld>
            <a:endParaRPr lang="en-US"/>
          </a:p>
        </p:txBody>
      </p:sp>
      <p:sp>
        <p:nvSpPr>
          <p:cNvPr id="5" name="Rectangle 4">
            <a:extLst>
              <a:ext uri="{FF2B5EF4-FFF2-40B4-BE49-F238E27FC236}">
                <a16:creationId xmlns:a16="http://schemas.microsoft.com/office/drawing/2014/main" id="{204E8297-40D8-4446-B8D0-DD900B6D779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64A286F3-D9D6-48F9-A32D-F50F66B4BF8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99052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addition to transform and transform-origin, Microsoft Edge supports the vendor-prefixed </a:t>
            </a:r>
            <a:r>
              <a:rPr lang="en-US" sz="1000" b="1" dirty="0">
                <a:latin typeface="Arial" panose="020B0604020202020204" pitchFamily="34" charset="0"/>
                <a:ea typeface="Calibri" panose="020F0502020204030204" pitchFamily="34" charset="0"/>
                <a:cs typeface="Times New Roman" panose="02020603050405020304" pitchFamily="18" charset="0"/>
              </a:rPr>
              <a:t>perspective</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perspective-origin</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err="1">
                <a:latin typeface="Arial" panose="020B0604020202020204" pitchFamily="34" charset="0"/>
                <a:ea typeface="Calibri" panose="020F0502020204030204" pitchFamily="34" charset="0"/>
                <a:cs typeface="Times New Roman" panose="02020603050405020304" pitchFamily="18" charset="0"/>
              </a:rPr>
              <a:t>backface</a:t>
            </a:r>
            <a:r>
              <a:rPr lang="en-US" sz="1000" b="1" dirty="0">
                <a:latin typeface="Arial" panose="020B0604020202020204" pitchFamily="34" charset="0"/>
                <a:ea typeface="Calibri" panose="020F0502020204030204" pitchFamily="34" charset="0"/>
                <a:cs typeface="Times New Roman" panose="02020603050405020304" pitchFamily="18" charset="0"/>
              </a:rPr>
              <a:t>-visibility</a:t>
            </a:r>
            <a:r>
              <a:rPr lang="en-US" sz="1000" dirty="0">
                <a:latin typeface="Arial" panose="020B0604020202020204" pitchFamily="34" charset="0"/>
                <a:ea typeface="Calibri" panose="020F0502020204030204" pitchFamily="34" charset="0"/>
                <a:cs typeface="Segoe UI" panose="020B0502040204020203" pitchFamily="34"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flat</a:t>
            </a:r>
            <a:r>
              <a:rPr lang="en-US" sz="1000" dirty="0">
                <a:latin typeface="Arial" panose="020B0604020202020204" pitchFamily="34" charset="0"/>
                <a:ea typeface="Calibri" panose="020F0502020204030204" pitchFamily="34" charset="0"/>
                <a:cs typeface="Segoe UI" panose="020B0502040204020203" pitchFamily="34" charset="0"/>
              </a:rPr>
              <a:t> values of the </a:t>
            </a:r>
            <a:r>
              <a:rPr lang="en-US" sz="1000" b="1" dirty="0">
                <a:latin typeface="Arial" panose="020B0604020202020204" pitchFamily="34" charset="0"/>
                <a:ea typeface="Calibri" panose="020F0502020204030204" pitchFamily="34" charset="0"/>
                <a:cs typeface="Times New Roman" panose="02020603050405020304" pitchFamily="18" charset="0"/>
              </a:rPr>
              <a:t>transform-style</a:t>
            </a:r>
            <a:r>
              <a:rPr lang="en-US" sz="1000" dirty="0">
                <a:latin typeface="Arial" panose="020B0604020202020204" pitchFamily="34" charset="0"/>
                <a:ea typeface="Calibri" panose="020F0502020204030204" pitchFamily="34" charset="0"/>
                <a:cs typeface="Segoe UI" panose="020B0502040204020203" pitchFamily="34" charset="0"/>
              </a:rPr>
              <a:t> function.</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17</a:t>
            </a:fld>
            <a:endParaRPr lang="en-US"/>
          </a:p>
        </p:txBody>
      </p:sp>
      <p:sp>
        <p:nvSpPr>
          <p:cNvPr id="5" name="Rectangle 4">
            <a:extLst>
              <a:ext uri="{FF2B5EF4-FFF2-40B4-BE49-F238E27FC236}">
                <a16:creationId xmlns:a16="http://schemas.microsoft.com/office/drawing/2014/main" id="{1EFE8238-F603-4458-856D-7C2B7B2FFA7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D339F405-A38E-4956-9738-A3F1396EE6F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4271792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steps in the “Demonstration: Styling Text and Block Elements by Using CSS3“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https://github.com/MicrosoftLearning/20480-Programming-in-HTML5-with-JavaScript-and-CSS3/blob/master/Instructions/20480C_MOD06_DEMO.md</a:t>
            </a:r>
            <a:r>
              <a:rPr lang="en-US"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AE499F1A-B1A0-4C27-8E6F-D14DCAA25414}" type="slidenum">
              <a:rPr lang="en-US" smtClean="0"/>
              <a:t>18</a:t>
            </a:fld>
            <a:endParaRPr lang="en-US"/>
          </a:p>
        </p:txBody>
      </p:sp>
      <p:sp>
        <p:nvSpPr>
          <p:cNvPr id="5" name="Rectangle 4">
            <a:extLst>
              <a:ext uri="{FF2B5EF4-FFF2-40B4-BE49-F238E27FC236}">
                <a16:creationId xmlns:a16="http://schemas.microsoft.com/office/drawing/2014/main" id="{A4AC5E41-74A6-4B55-B5D1-CA87493BD48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DCC2D29-E7C4-4957-8D6A-E8CCBDC8E7E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2572024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https://github.com/MicrosoftLearning/20480-Programming-in-HTML5-with-JavaScript-and-CSS3/blob/master/Instructions/20480C_MOD06_LAB_MANUAL.md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https://github.com/MicrosoftLearning/20480-Programming-in-HTML5-with-JavaScript-and-CSS3/blob/master/Instructions/20480C_MOD06_LAK.md</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a:t>
            </a: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Styling the Navigation Bar</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style the navigation bar for the website.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HTML markup for the navigation bar is simply a collection of </a:t>
            </a:r>
            <a:r>
              <a:rPr lang="en-US" sz="1000" b="1" dirty="0">
                <a:latin typeface="Arial" panose="020B0604020202020204" pitchFamily="34" charset="0"/>
                <a:ea typeface="Calibri" panose="020F0502020204030204" pitchFamily="34" charset="0"/>
                <a:cs typeface="Times New Roman" panose="02020603050405020304" pitchFamily="18" charset="0"/>
              </a:rPr>
              <a:t>&lt;a&gt; </a:t>
            </a:r>
            <a:r>
              <a:rPr lang="en-US" sz="1000" dirty="0">
                <a:latin typeface="Arial" panose="020B0604020202020204" pitchFamily="34" charset="0"/>
                <a:ea typeface="Calibri" panose="020F0502020204030204" pitchFamily="34" charset="0"/>
                <a:cs typeface="Segoe UI" panose="020B0502040204020203" pitchFamily="34" charset="0"/>
              </a:rPr>
              <a:t>elements. </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The links are arranged as horizontally stacked blocks, which maximizes the click area. You will style the active page link with a linear gradient and red ribbon effect.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Finally, you will run the application, view the Home page, and verify that the navigation bar looks similar the above image.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latin typeface="Arial" panose="020B0604020202020204" pitchFamily="34" charset="0"/>
                <a:ea typeface="Calibri" panose="020F0502020204030204" pitchFamily="34" charset="0"/>
                <a:cs typeface="Segoe UI" panose="020B0502040204020203" pitchFamily="34" charset="0"/>
              </a:rPr>
              <a:t>The layout of the Home page has also changed slightly. The images of the speakers and the sponsor's logos have been laid out in a grid by using the Flexible Box Model display style.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Styling the Register Link</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style the large </a:t>
            </a:r>
            <a:r>
              <a:rPr lang="en-US" sz="1000" b="1" dirty="0">
                <a:latin typeface="Arial" panose="020B0604020202020204" pitchFamily="34" charset="0"/>
                <a:ea typeface="Calibri" panose="020F0502020204030204" pitchFamily="34" charset="0"/>
                <a:cs typeface="Times New Roman" panose="02020603050405020304" pitchFamily="18" charset="0"/>
              </a:rPr>
              <a:t>Register</a:t>
            </a:r>
            <a:r>
              <a:rPr lang="en-US" sz="1000" dirty="0">
                <a:latin typeface="Arial" panose="020B0604020202020204" pitchFamily="34" charset="0"/>
                <a:ea typeface="Calibri" panose="020F0502020204030204" pitchFamily="34" charset="0"/>
                <a:cs typeface="Segoe UI" panose="020B0502040204020203" pitchFamily="34" charset="0"/>
              </a:rPr>
              <a:t> link that appears in the header of the Home page. This link is </a:t>
            </a:r>
            <a:r>
              <a:rPr lang="en-US" sz="1000" dirty="0" err="1">
                <a:latin typeface="Arial" panose="020B0604020202020204" pitchFamily="34" charset="0"/>
                <a:ea typeface="Calibri" panose="020F0502020204030204" pitchFamily="34" charset="0"/>
                <a:cs typeface="Segoe UI" panose="020B0502040204020203" pitchFamily="34" charset="0"/>
              </a:rPr>
              <a:t>unstyled</a:t>
            </a:r>
            <a:r>
              <a:rPr lang="en-US" sz="1000" dirty="0">
                <a:latin typeface="Arial" panose="020B0604020202020204" pitchFamily="34" charset="0"/>
                <a:ea typeface="Calibri" panose="020F0502020204030204" pitchFamily="34" charset="0"/>
                <a:cs typeface="Segoe UI" panose="020B0502040204020203" pitchFamily="34" charset="0"/>
              </a:rPr>
              <a:t>, but you have been asked to make it stand out so that users will notice it.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You will use a style to set the position of the </a:t>
            </a:r>
            <a:r>
              <a:rPr lang="en-US" sz="1000" b="1" dirty="0">
                <a:latin typeface="Arial" panose="020B0604020202020204" pitchFamily="34" charset="0"/>
                <a:ea typeface="Calibri" panose="020F0502020204030204" pitchFamily="34" charset="0"/>
                <a:cs typeface="Times New Roman" panose="02020603050405020304" pitchFamily="18" charset="0"/>
              </a:rPr>
              <a:t>Register</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link. You will modify the appearance of the text for the link, add a background gradient, rotate the link, and add the circular dotted border. Finally, you will run the application, view the Home page, and verify that the </a:t>
            </a:r>
            <a:r>
              <a:rPr lang="en-US" sz="1000" b="1" dirty="0">
                <a:latin typeface="Arial" panose="020B0604020202020204" pitchFamily="34" charset="0"/>
                <a:ea typeface="Calibri" panose="020F0502020204030204" pitchFamily="34" charset="0"/>
                <a:cs typeface="Times New Roman" panose="02020603050405020304" pitchFamily="18" charset="0"/>
              </a:rPr>
              <a:t>Register</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link is similar to that envisioned by the designer.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3: Styling the About Page</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style the </a:t>
            </a:r>
            <a:r>
              <a:rPr lang="en-US" sz="1000" b="1" dirty="0">
                <a:latin typeface="Arial" panose="020B0604020202020204" pitchFamily="34" charset="0"/>
                <a:ea typeface="Calibri" panose="020F0502020204030204" pitchFamily="34" charset="0"/>
                <a:cs typeface="Times New Roman" panose="02020603050405020304" pitchFamily="18" charset="0"/>
              </a:rPr>
              <a:t>About</a:t>
            </a:r>
            <a:r>
              <a:rPr lang="en-US" sz="1000" dirty="0">
                <a:latin typeface="Arial" panose="020B0604020202020204" pitchFamily="34" charset="0"/>
                <a:ea typeface="Calibri" panose="020F0502020204030204" pitchFamily="34" charset="0"/>
                <a:cs typeface="Segoe UI" panose="020B0502040204020203" pitchFamily="34" charset="0"/>
              </a:rPr>
              <a:t> page. This page only contains text, but to make it look attractive you will use some advanced typography styling.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flow the text over three columns and add a "drop cap” style to the first letter. Then you will style a testimonial quote. Finally, you will run the application, view the About page, and verify that it looks like the following image: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19</a:t>
            </a:fld>
            <a:endParaRPr lang="en-US"/>
          </a:p>
        </p:txBody>
      </p:sp>
      <p:sp>
        <p:nvSpPr>
          <p:cNvPr id="5" name="Rectangle 4">
            <a:extLst>
              <a:ext uri="{FF2B5EF4-FFF2-40B4-BE49-F238E27FC236}">
                <a16:creationId xmlns:a16="http://schemas.microsoft.com/office/drawing/2014/main" id="{65D664B9-B32A-4BCD-939A-C231BC23200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877251B-A275-44DB-AA30-59B5FE8C578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4195712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purpose of this module is to build on the introduction to CSS styling described in module 2 and to provide more detail about the CSS properties mentioned there, including additional properties new to CSS3.</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CSS3 Media Queries module for creating adaptive user interfaces is described in module 10, "Implementing an Adaptive User Interface". The CSS3 Transitions and Animations modules are covered in module 12.</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You should also note that because of the incremental way that CSS has been developed and implemented, many browser vendors use vendor prefixes with CSS properties to mark them as an “implementation in beta.” This module uses several properties with the </a:t>
            </a:r>
            <a:r>
              <a:rPr lang="en-US" sz="1000" b="1">
                <a:latin typeface="Arial" panose="020B0604020202020204" pitchFamily="34" charset="0"/>
                <a:ea typeface="Calibri" panose="020F0502020204030204" pitchFamily="34" charset="0"/>
                <a:cs typeface="Times New Roman" panose="02020603050405020304" pitchFamily="18" charset="0"/>
              </a:rPr>
              <a:t>–ms</a:t>
            </a:r>
            <a:r>
              <a:rPr lang="en-US" sz="1000">
                <a:latin typeface="Arial" panose="020B0604020202020204" pitchFamily="34" charset="0"/>
                <a:ea typeface="Calibri" panose="020F0502020204030204" pitchFamily="34" charset="0"/>
                <a:cs typeface="Segoe UI" panose="020B0502040204020203" pitchFamily="34" charset="0"/>
              </a:rPr>
              <a:t> prefix; this is the prefix denoting Microsoft.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2</a:t>
            </a:fld>
            <a:endParaRPr lang="en-US"/>
          </a:p>
        </p:txBody>
      </p:sp>
      <p:sp>
        <p:nvSpPr>
          <p:cNvPr id="5" name="Rectangle 4">
            <a:extLst>
              <a:ext uri="{FF2B5EF4-FFF2-40B4-BE49-F238E27FC236}">
                <a16:creationId xmlns:a16="http://schemas.microsoft.com/office/drawing/2014/main" id="{26A5A6CB-D806-4FD1-A5EB-7DDBF099F39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D8FB854-8FAB-48CF-9C19-6E8923FE6E8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1825629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AE499F1A-B1A0-4C27-8E6F-D14DCAA25414}" type="slidenum">
              <a:rPr lang="en-US" smtClean="0"/>
              <a:t>20</a:t>
            </a:fld>
            <a:endParaRPr lang="en-US"/>
          </a:p>
        </p:txBody>
      </p:sp>
      <p:sp>
        <p:nvSpPr>
          <p:cNvPr id="5" name="Rectangle 4">
            <a:extLst>
              <a:ext uri="{FF2B5EF4-FFF2-40B4-BE49-F238E27FC236}">
                <a16:creationId xmlns:a16="http://schemas.microsoft.com/office/drawing/2014/main" id="{E3C72447-4D0D-461C-9235-F013311190F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5F89107-E085-4F46-B38D-A5D9E7678FE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1843619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CSS rule can you use to download a font required by a web page?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@font-family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@font-style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@font-face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@font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5: You cannot download fonts by using CSS.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@font-face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r>
              <a:rPr lang="en-US" sz="1000" dirty="0">
                <a:latin typeface="Arial" panose="020B0604020202020204" pitchFamily="34" charset="0"/>
                <a:cs typeface="Arial" panose="020B0604020202020204" pitchFamily="34" charset="0"/>
              </a:rPr>
              <a:t>Use the </a:t>
            </a:r>
            <a:r>
              <a:rPr lang="en-US" sz="1000" b="1" dirty="0">
                <a:latin typeface="Arial" panose="020B0604020202020204" pitchFamily="34" charset="0"/>
                <a:cs typeface="Arial" panose="020B0604020202020204" pitchFamily="34" charset="0"/>
              </a:rPr>
              <a:t>@font-face</a:t>
            </a:r>
            <a:r>
              <a:rPr lang="en-US" sz="1000" dirty="0">
                <a:latin typeface="Arial" panose="020B0604020202020204" pitchFamily="34" charset="0"/>
                <a:cs typeface="Arial" panose="020B0604020202020204" pitchFamily="34" charset="0"/>
              </a:rPr>
              <a:t> rule, and specify the URL from which to download the font in the </a:t>
            </a:r>
            <a:r>
              <a:rPr lang="en-US" sz="1000" b="1" dirty="0" err="1">
                <a:latin typeface="Arial" panose="020B0604020202020204" pitchFamily="34" charset="0"/>
                <a:cs typeface="Arial" panose="020B0604020202020204" pitchFamily="34" charset="0"/>
              </a:rPr>
              <a:t>src</a:t>
            </a:r>
            <a:r>
              <a:rPr lang="en-US" sz="1000" dirty="0">
                <a:latin typeface="Arial" panose="020B0604020202020204" pitchFamily="34" charset="0"/>
                <a:cs typeface="Arial" panose="020B0604020202020204" pitchFamily="34" charset="0"/>
              </a:rPr>
              <a:t> property. For example:</a:t>
            </a:r>
          </a:p>
          <a:p>
            <a:r>
              <a:rPr lang="en-US" sz="1000" dirty="0">
                <a:latin typeface="Arial" panose="020B0604020202020204" pitchFamily="34" charset="0"/>
                <a:cs typeface="Arial" panose="020B0604020202020204" pitchFamily="34" charset="0"/>
              </a:rPr>
              <a:t> </a:t>
            </a:r>
          </a:p>
          <a:p>
            <a:pPr>
              <a:lnSpc>
                <a:spcPct val="107000"/>
              </a:lnSpc>
              <a:spcAft>
                <a:spcPts val="800"/>
              </a:spcAft>
            </a:pPr>
            <a:r>
              <a:rPr lang="en-US" sz="1000" dirty="0">
                <a:latin typeface="Arial" panose="020B0604020202020204" pitchFamily="34" charset="0"/>
                <a:cs typeface="Times New Roman" panose="02020603050405020304" pitchFamily="18" charset="0"/>
              </a:rPr>
              <a:t>@font-face {</a:t>
            </a:r>
          </a:p>
          <a:p>
            <a:pPr>
              <a:lnSpc>
                <a:spcPct val="107000"/>
              </a:lnSpc>
              <a:spcAft>
                <a:spcPts val="800"/>
              </a:spcAft>
            </a:pPr>
            <a:r>
              <a:rPr lang="en-US" sz="1000" dirty="0">
                <a:latin typeface="Arial" panose="020B0604020202020204" pitchFamily="34" charset="0"/>
                <a:cs typeface="Times New Roman" panose="02020603050405020304" pitchFamily="18" charset="0"/>
              </a:rPr>
              <a:t>    font-family: '</a:t>
            </a:r>
            <a:r>
              <a:rPr lang="en-US" sz="1000" dirty="0" err="1">
                <a:latin typeface="Arial" panose="020B0604020202020204" pitchFamily="34" charset="0"/>
                <a:cs typeface="Times New Roman" panose="02020603050405020304" pitchFamily="18" charset="0"/>
              </a:rPr>
              <a:t>RobotoRegular</a:t>
            </a:r>
            <a:r>
              <a:rPr lang="en-US" sz="1000" dirty="0">
                <a:latin typeface="Arial" panose="020B0604020202020204" pitchFamily="34"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cs typeface="Times New Roman" panose="02020603050405020304" pitchFamily="18" charset="0"/>
              </a:rPr>
              <a:t>    </a:t>
            </a:r>
            <a:r>
              <a:rPr lang="en-US" sz="1000" dirty="0" err="1">
                <a:latin typeface="Arial" panose="020B0604020202020204" pitchFamily="34" charset="0"/>
                <a:cs typeface="Times New Roman" panose="02020603050405020304" pitchFamily="18" charset="0"/>
              </a:rPr>
              <a:t>src</a:t>
            </a:r>
            <a:r>
              <a:rPr lang="en-US" sz="1000" dirty="0">
                <a:latin typeface="Arial" panose="020B0604020202020204" pitchFamily="34" charset="0"/>
                <a:cs typeface="Times New Roman" panose="02020603050405020304" pitchFamily="18" charset="0"/>
              </a:rPr>
              <a:t>: </a:t>
            </a:r>
            <a:r>
              <a:rPr lang="en-US" sz="1000" dirty="0" err="1">
                <a:latin typeface="Arial" panose="020B0604020202020204" pitchFamily="34" charset="0"/>
                <a:cs typeface="Times New Roman" panose="02020603050405020304" pitchFamily="18" charset="0"/>
              </a:rPr>
              <a:t>url</a:t>
            </a:r>
            <a:r>
              <a:rPr lang="en-US" sz="1000" dirty="0">
                <a:latin typeface="Arial" panose="020B0604020202020204" pitchFamily="34" charset="0"/>
                <a:cs typeface="Times New Roman" panose="02020603050405020304" pitchFamily="18" charset="0"/>
              </a:rPr>
              <a:t>('Roboto-Regular-webfont.ttf') format('</a:t>
            </a:r>
            <a:r>
              <a:rPr lang="en-US" sz="1000" dirty="0" err="1">
                <a:latin typeface="Arial" panose="020B0604020202020204" pitchFamily="34" charset="0"/>
                <a:cs typeface="Times New Roman" panose="02020603050405020304" pitchFamily="18" charset="0"/>
              </a:rPr>
              <a:t>truetype</a:t>
            </a:r>
            <a:r>
              <a:rPr lang="en-US" sz="1000" dirty="0">
                <a:latin typeface="Arial" panose="020B0604020202020204" pitchFamily="34"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cs typeface="Times New Roman" panose="02020603050405020304" pitchFamily="18"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21</a:t>
            </a:fld>
            <a:endParaRPr lang="en-US"/>
          </a:p>
        </p:txBody>
      </p:sp>
      <p:sp>
        <p:nvSpPr>
          <p:cNvPr id="5" name="Rectangle 4">
            <a:extLst>
              <a:ext uri="{FF2B5EF4-FFF2-40B4-BE49-F238E27FC236}">
                <a16:creationId xmlns:a16="http://schemas.microsoft.com/office/drawing/2014/main" id="{336FD2B3-A16D-494B-894E-70F983B4AD1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1C22DAB-A87D-4C27-B252-38B588E1650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
        <p:nvSpPr>
          <p:cNvPr id="7" name="TextBox 6">
            <a:extLst>
              <a:ext uri="{FF2B5EF4-FFF2-40B4-BE49-F238E27FC236}">
                <a16:creationId xmlns:a16="http://schemas.microsoft.com/office/drawing/2014/main" id="{226A130C-677B-4427-8EFE-290BE04D39ED}"/>
              </a:ext>
            </a:extLst>
          </p:cNvPr>
          <p:cNvSpPr txBox="1"/>
          <p:nvPr/>
        </p:nvSpPr>
        <p:spPr>
          <a:xfrm>
            <a:off x="0" y="8890000"/>
            <a:ext cx="1997663"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2341379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What are the main differences between the CSS box model, flex-box, and multi-column layout?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Flex-box is a layout module for the box model.</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Multi-column layout sets out the number of content columns within a box.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CSS box model defines how content is wrapped up in four boxes: content, margin, border, and padding. It also defines four ways to lay out those boxes: block layout, inline layout, table layout, and absolute positioned layout.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CSS3 flex-box model is an alternative layout method in which box sizes can change or “flex” according to their content and the other boxes around them.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CSS3 multi-column module extends the CSS box model by adding properties to set the number of columns in which a box's content will be displayed, as well as the columns’ width, padding, and border. The CSS3 multi-column module properties do not apply to the flex-box model.</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How do you select the first item in a list so that you can apply styling to it?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Use the </a:t>
            </a:r>
            <a:r>
              <a:rPr lang="en-US" sz="1000" b="1" dirty="0" err="1">
                <a:latin typeface="Arial" panose="020B0604020202020204" pitchFamily="34" charset="0"/>
                <a:ea typeface="Calibri" panose="020F0502020204030204" pitchFamily="34" charset="0"/>
                <a:cs typeface="Times New Roman" panose="02020603050405020304" pitchFamily="18" charset="0"/>
              </a:rPr>
              <a:t>li:first-child</a:t>
            </a:r>
            <a:r>
              <a:rPr lang="en-US" sz="1000" dirty="0">
                <a:latin typeface="Arial" panose="020B0604020202020204" pitchFamily="34" charset="0"/>
                <a:ea typeface="Calibri" panose="020F0502020204030204" pitchFamily="34" charset="0"/>
                <a:cs typeface="Segoe UI" panose="020B0502040204020203" pitchFamily="34" charset="0"/>
              </a:rPr>
              <a:t> selector in CSS3.</a:t>
            </a:r>
          </a:p>
          <a:p>
            <a:pPr>
              <a:lnSpc>
                <a:spcPct val="107000"/>
              </a:lnSpc>
              <a:spcAft>
                <a:spcPts val="800"/>
              </a:spcAft>
            </a:pPr>
            <a:r>
              <a:rPr lang="en-US" sz="1000" b="1" dirty="0">
                <a:latin typeface="Arial" panose="020B0604020202020204" pitchFamily="34" charset="0"/>
                <a:ea typeface="Calibri" panose="020F0502020204030204" pitchFamily="34" charset="0"/>
                <a:cs typeface="Segoe UI" panose="020B0502040204020203" pitchFamily="34"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:first-child pseudo-class enables you to define a selector that identifies the first child of a parent element. Using this pseudo-class in combination with the li selector identifies the first item in a list. To style the first item in every list with a blue background, you could use the following rule:</a:t>
            </a:r>
          </a:p>
          <a:p>
            <a:pPr>
              <a:lnSpc>
                <a:spcPct val="107000"/>
              </a:lnSpc>
              <a:spcAft>
                <a:spcPts val="800"/>
              </a:spcAft>
            </a:pPr>
            <a:r>
              <a:rPr lang="en-US" sz="1000" dirty="0" err="1">
                <a:latin typeface="Arial" panose="020B0604020202020204" pitchFamily="34" charset="0"/>
                <a:ea typeface="Calibri" panose="020F0502020204030204" pitchFamily="34" charset="0"/>
                <a:cs typeface="Times New Roman" panose="02020603050405020304" pitchFamily="18" charset="0"/>
              </a:rPr>
              <a:t>li:first-child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background: blue;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endParaRPr lang="en-US" sz="1000" dirty="0"/>
          </a:p>
        </p:txBody>
      </p:sp>
      <p:sp>
        <p:nvSpPr>
          <p:cNvPr id="4" name="Slide Number Placeholder 3"/>
          <p:cNvSpPr>
            <a:spLocks noGrp="1"/>
          </p:cNvSpPr>
          <p:nvPr>
            <p:ph type="sldNum" sz="quarter" idx="5"/>
          </p:nvPr>
        </p:nvSpPr>
        <p:spPr/>
        <p:txBody>
          <a:bodyPr/>
          <a:lstStyle/>
          <a:p>
            <a:fld id="{AE499F1A-B1A0-4C27-8E6F-D14DCAA25414}" type="slidenum">
              <a:rPr lang="en-US" smtClean="0"/>
              <a:t>22</a:t>
            </a:fld>
            <a:endParaRPr lang="en-US"/>
          </a:p>
        </p:txBody>
      </p:sp>
      <p:sp>
        <p:nvSpPr>
          <p:cNvPr id="5" name="Rectangle 4">
            <a:extLst>
              <a:ext uri="{FF2B5EF4-FFF2-40B4-BE49-F238E27FC236}">
                <a16:creationId xmlns:a16="http://schemas.microsoft.com/office/drawing/2014/main" id="{FFB98DB2-526E-4B92-91C3-31785170660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26D8B028-8FCD-4581-B516-15B77809E7F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2658221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Keep this lesson brief; no more than 10 minutes. The concepts are simple, and students can easily refer back to this material as necessary when they perform the lab exercises.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3</a:t>
            </a:fld>
            <a:endParaRPr lang="en-US"/>
          </a:p>
        </p:txBody>
      </p:sp>
      <p:sp>
        <p:nvSpPr>
          <p:cNvPr id="5" name="Rectangle 4">
            <a:extLst>
              <a:ext uri="{FF2B5EF4-FFF2-40B4-BE49-F238E27FC236}">
                <a16:creationId xmlns:a16="http://schemas.microsoft.com/office/drawing/2014/main" id="{4EBE53FD-F528-4D5F-A8D4-6F9EFEBD4B1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4D25531-97AA-4600-B783-E33789C3504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1147082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Measurement can be quite a dry subject, so do not go into elaborate detail. The key point is to ensure that students understand the need for using measurements that work and scale independently from the user's browser or the form factor of the display device.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lab exercises use </a:t>
            </a:r>
            <a:r>
              <a:rPr lang="en-US" sz="1000" b="1">
                <a:latin typeface="Arial" panose="020B0604020202020204" pitchFamily="34" charset="0"/>
                <a:ea typeface="Calibri" panose="020F0502020204030204" pitchFamily="34" charset="0"/>
                <a:cs typeface="Times New Roman" panose="02020603050405020304" pitchFamily="18" charset="0"/>
              </a:rPr>
              <a:t>rem</a:t>
            </a:r>
            <a:r>
              <a:rPr lang="en-US" sz="1000">
                <a:latin typeface="Arial" panose="020B0604020202020204" pitchFamily="34" charset="0"/>
                <a:ea typeface="Calibri" panose="020F0502020204030204" pitchFamily="34" charset="0"/>
                <a:cs typeface="Segoe UI" panose="020B0502040204020203" pitchFamily="34" charset="0"/>
              </a:rPr>
              <a:t> as the measurement unit, so make sure that students understand how this unit works. Rems are supported in all modern browsers.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4</a:t>
            </a:fld>
            <a:endParaRPr lang="en-US"/>
          </a:p>
        </p:txBody>
      </p:sp>
      <p:sp>
        <p:nvSpPr>
          <p:cNvPr id="5" name="Rectangle 4">
            <a:extLst>
              <a:ext uri="{FF2B5EF4-FFF2-40B4-BE49-F238E27FC236}">
                <a16:creationId xmlns:a16="http://schemas.microsoft.com/office/drawing/2014/main" id="{BFE6A0C8-A74E-42B0-9AE0-923C4693029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2B7BB1E5-B37C-4267-9A2A-83CCF2B7D15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3414099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list does not include typographical properties related to the presentation of non-Latin characters: direction, block-progression, writing-mode, glyph-orientation-vertical, glyph-orientation-horizontal, unicode-bidi, text-script, text-justify, text-align-last, text-justify-trim, text-kashida-space, line-break, word-break-*, hanging-punctuation, text-combine, and line-grid-* properties.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5</a:t>
            </a:fld>
            <a:endParaRPr lang="en-US"/>
          </a:p>
        </p:txBody>
      </p:sp>
      <p:sp>
        <p:nvSpPr>
          <p:cNvPr id="5" name="Rectangle 4">
            <a:extLst>
              <a:ext uri="{FF2B5EF4-FFF2-40B4-BE49-F238E27FC236}">
                <a16:creationId xmlns:a16="http://schemas.microsoft.com/office/drawing/2014/main" id="{E9A3C037-D3DF-43FF-A766-75EEC84D5B3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2C3B3F4C-2B37-4F54-A521-8EBFC014BE4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3582323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CSS3 defines several other layout methods not covered here that you can mention in passing:</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The CSS Regions module, which defines a way to identify linked regions on a page between which content can flow.</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The CSS Grid Layout module, which defines a way to create a grid layout on a web page.</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6</a:t>
            </a:fld>
            <a:endParaRPr lang="en-US"/>
          </a:p>
        </p:txBody>
      </p:sp>
      <p:sp>
        <p:nvSpPr>
          <p:cNvPr id="5" name="Rectangle 4">
            <a:extLst>
              <a:ext uri="{FF2B5EF4-FFF2-40B4-BE49-F238E27FC236}">
                <a16:creationId xmlns:a16="http://schemas.microsoft.com/office/drawing/2014/main" id="{107F95DB-BEA9-4452-8200-DD2466AF2F5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4C892B3-F7E4-4144-B87F-9BD73CAA764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646948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AE499F1A-B1A0-4C27-8E6F-D14DCAA25414}" type="slidenum">
              <a:rPr lang="en-US" smtClean="0"/>
              <a:t>7</a:t>
            </a:fld>
            <a:endParaRPr lang="en-US"/>
          </a:p>
        </p:txBody>
      </p:sp>
      <p:sp>
        <p:nvSpPr>
          <p:cNvPr id="5" name="Rectangle 4">
            <a:extLst>
              <a:ext uri="{FF2B5EF4-FFF2-40B4-BE49-F238E27FC236}">
                <a16:creationId xmlns:a16="http://schemas.microsoft.com/office/drawing/2014/main" id="{BB32C36D-CCC2-4F73-8C38-74BB2EEC1B4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C5F1D894-A4C9-4285-8B7A-1FCF8FAA6D8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1487425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You may also want to cover the use of the </a:t>
            </a:r>
            <a:r>
              <a:rPr lang="en-US" sz="1000" b="1">
                <a:latin typeface="Arial" panose="020B0604020202020204" pitchFamily="34" charset="0"/>
                <a:ea typeface="Calibri" panose="020F0502020204030204" pitchFamily="34" charset="0"/>
                <a:cs typeface="Times New Roman" panose="02020603050405020304" pitchFamily="18" charset="0"/>
              </a:rPr>
              <a:t>float</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 property to remove boxes from the normal flow of blocks, and the </a:t>
            </a:r>
            <a:r>
              <a:rPr lang="en-US" sz="1000" b="1">
                <a:latin typeface="Arial" panose="020B0604020202020204" pitchFamily="34" charset="0"/>
                <a:ea typeface="Calibri" panose="020F0502020204030204" pitchFamily="34" charset="0"/>
                <a:cs typeface="Times New Roman" panose="02020603050405020304" pitchFamily="18" charset="0"/>
              </a:rPr>
              <a:t>clear</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 property to reset the flow.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The demonstration in the following topic shows the effects of the different layout models available in CSS3. If necessary, save any discussions about the layout models for this demonstration.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8</a:t>
            </a:fld>
            <a:endParaRPr lang="en-US"/>
          </a:p>
        </p:txBody>
      </p:sp>
      <p:sp>
        <p:nvSpPr>
          <p:cNvPr id="5" name="Rectangle 4">
            <a:extLst>
              <a:ext uri="{FF2B5EF4-FFF2-40B4-BE49-F238E27FC236}">
                <a16:creationId xmlns:a16="http://schemas.microsoft.com/office/drawing/2014/main" id="{C10DFD32-1592-4BFC-8F41-D0AE468EBA1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F2D029E6-F546-4DD2-9978-528F80EF825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2705058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If time allows, get students to experiment with other positioning modes and styles.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steps in the “Demonstration: Switching Between Cascading Style Sheets (CSS) Layout Models“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https://github.com/MicrosoftLearning/20480-Programming-in-HTML5-with-JavaScript-and-CSS3/blob/master/Instructions/20480C_MOD06_DEMO.md</a:t>
            </a:r>
            <a:r>
              <a:rPr lang="en-US"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AE499F1A-B1A0-4C27-8E6F-D14DCAA25414}" type="slidenum">
              <a:rPr lang="en-US" smtClean="0"/>
              <a:t>9</a:t>
            </a:fld>
            <a:endParaRPr lang="en-US"/>
          </a:p>
        </p:txBody>
      </p:sp>
      <p:sp>
        <p:nvSpPr>
          <p:cNvPr id="5" name="Rectangle 4">
            <a:extLst>
              <a:ext uri="{FF2B5EF4-FFF2-40B4-BE49-F238E27FC236}">
                <a16:creationId xmlns:a16="http://schemas.microsoft.com/office/drawing/2014/main" id="{CAAF0AF8-69A1-4F24-ADB2-B20BEF182CD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2BA96762-194E-4E49-A922-25865B41825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3542387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07227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0672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1023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26A0-0B2F-474D-8882-199115A1A64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6119473E-1DC4-466B-87EB-02F6FE271C66}"/>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3342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0024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308639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933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915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515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512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935611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990219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1811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7B5E-4767-4192-BFE5-6A6B82A9B38D}"/>
              </a:ext>
            </a:extLst>
          </p:cNvPr>
          <p:cNvSpPr>
            <a:spLocks noGrp="1"/>
          </p:cNvSpPr>
          <p:nvPr>
            <p:ph type="ctrTitle" sz="quarter"/>
          </p:nvPr>
        </p:nvSpPr>
        <p:spPr>
          <a:xfrm>
            <a:off x="3200400" y="1828800"/>
            <a:ext cx="5732417" cy="1016000"/>
          </a:xfrm>
        </p:spPr>
        <p:txBody>
          <a:bodyPr/>
          <a:lstStyle/>
          <a:p>
            <a:r>
              <a:rPr lang="en-US"/>
              <a:t>Module 6</a:t>
            </a:r>
          </a:p>
        </p:txBody>
      </p:sp>
      <p:sp>
        <p:nvSpPr>
          <p:cNvPr id="3" name="Subtitle 2">
            <a:extLst>
              <a:ext uri="{FF2B5EF4-FFF2-40B4-BE49-F238E27FC236}">
                <a16:creationId xmlns:a16="http://schemas.microsoft.com/office/drawing/2014/main" id="{31B517BC-8480-4C62-A0E4-3980AB5845B8}"/>
              </a:ext>
            </a:extLst>
          </p:cNvPr>
          <p:cNvSpPr>
            <a:spLocks noGrp="1"/>
          </p:cNvSpPr>
          <p:nvPr>
            <p:ph type="subTitle" sz="quarter" idx="1"/>
          </p:nvPr>
        </p:nvSpPr>
        <p:spPr/>
        <p:txBody>
          <a:bodyPr/>
          <a:lstStyle/>
          <a:p>
            <a:r>
              <a:rPr lang="en-US"/>
              <a:t>Styling HTML5 by Using CSS3
</a:t>
            </a:r>
          </a:p>
        </p:txBody>
      </p:sp>
    </p:spTree>
    <p:extLst>
      <p:ext uri="{BB962C8B-B14F-4D97-AF65-F5344CB8AC3E}">
        <p14:creationId xmlns:p14="http://schemas.microsoft.com/office/powerpoint/2010/main" val="3086951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09E0A-9626-42E8-B20B-EA86320663A4}"/>
              </a:ext>
            </a:extLst>
          </p:cNvPr>
          <p:cNvSpPr>
            <a:spLocks noGrp="1"/>
          </p:cNvSpPr>
          <p:nvPr>
            <p:ph type="title"/>
          </p:nvPr>
        </p:nvSpPr>
        <p:spPr/>
        <p:txBody>
          <a:bodyPr/>
          <a:lstStyle/>
          <a:p>
            <a:r>
              <a:rPr lang="en-US"/>
              <a:t>Lesson 3: Pseudo-Classes and Pseudo-Elements</a:t>
            </a:r>
          </a:p>
        </p:txBody>
      </p:sp>
      <p:sp>
        <p:nvSpPr>
          <p:cNvPr id="3" name="Text Placeholder 2">
            <a:extLst>
              <a:ext uri="{FF2B5EF4-FFF2-40B4-BE49-F238E27FC236}">
                <a16:creationId xmlns:a16="http://schemas.microsoft.com/office/drawing/2014/main" id="{A4FD7240-2314-42FF-96AB-253B8B1BA0CC}"/>
              </a:ext>
            </a:extLst>
          </p:cNvPr>
          <p:cNvSpPr>
            <a:spLocks noGrp="1"/>
          </p:cNvSpPr>
          <p:nvPr>
            <p:ph type="body" idx="1"/>
          </p:nvPr>
        </p:nvSpPr>
        <p:spPr/>
        <p:txBody>
          <a:bodyPr/>
          <a:lstStyle/>
          <a:p>
            <a:r>
              <a:rPr lang="en-US"/>
              <a:t>Text Pseudo-Elements
Link and Form Pseudo-Classes
DOM-Related Pseudo-Classes</a:t>
            </a:r>
          </a:p>
        </p:txBody>
      </p:sp>
    </p:spTree>
    <p:extLst>
      <p:ext uri="{BB962C8B-B14F-4D97-AF65-F5344CB8AC3E}">
        <p14:creationId xmlns:p14="http://schemas.microsoft.com/office/powerpoint/2010/main" val="31504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DA2A-0F19-4752-8671-503FBC76F4DD}"/>
              </a:ext>
            </a:extLst>
          </p:cNvPr>
          <p:cNvSpPr>
            <a:spLocks noGrp="1"/>
          </p:cNvSpPr>
          <p:nvPr>
            <p:ph type="title"/>
          </p:nvPr>
        </p:nvSpPr>
        <p:spPr/>
        <p:txBody>
          <a:bodyPr/>
          <a:lstStyle/>
          <a:p>
            <a:r>
              <a:rPr lang="en-US"/>
              <a:t>Text Pseudo-Elements</a:t>
            </a:r>
          </a:p>
        </p:txBody>
      </p:sp>
      <p:sp>
        <p:nvSpPr>
          <p:cNvPr id="4" name="Content Placeholder 2">
            <a:extLst>
              <a:ext uri="{FF2B5EF4-FFF2-40B4-BE49-F238E27FC236}">
                <a16:creationId xmlns:a16="http://schemas.microsoft.com/office/drawing/2014/main" id="{B412F2FA-EA02-4D67-AAB0-6428A72256C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CSS pseudo-elements enable you to select:</a:t>
            </a:r>
          </a:p>
          <a:p>
            <a:pPr lvl="0"/>
            <a:endParaRPr lang="en-US" b="0" kern="0">
              <a:solidFill>
                <a:srgbClr val="000000"/>
              </a:solidFill>
            </a:endParaRPr>
          </a:p>
          <a:p>
            <a:pPr lvl="0"/>
            <a:r>
              <a:rPr lang="en-US" b="0" kern="0">
                <a:solidFill>
                  <a:srgbClr val="000000"/>
                </a:solidFill>
              </a:rPr>
              <a:t>The first letter of a text </a:t>
            </a:r>
            <a:br>
              <a:rPr lang="en-US" b="0" kern="0">
                <a:solidFill>
                  <a:srgbClr val="000000"/>
                </a:solidFill>
              </a:rPr>
            </a:br>
            <a:r>
              <a:rPr lang="en-US" b="0" kern="0">
                <a:solidFill>
                  <a:srgbClr val="000000"/>
                </a:solidFill>
              </a:rPr>
              <a:t>element</a:t>
            </a:r>
          </a:p>
          <a:p>
            <a:pPr lvl="0"/>
            <a:r>
              <a:rPr lang="en-US" b="0" kern="0">
                <a:solidFill>
                  <a:srgbClr val="000000"/>
                </a:solidFill>
              </a:rPr>
              <a:t>The first line of a text </a:t>
            </a:r>
            <a:br>
              <a:rPr lang="en-US" b="0" kern="0">
                <a:solidFill>
                  <a:srgbClr val="000000"/>
                </a:solidFill>
              </a:rPr>
            </a:br>
            <a:r>
              <a:rPr lang="en-US" b="0" kern="0">
                <a:solidFill>
                  <a:srgbClr val="000000"/>
                </a:solidFill>
              </a:rPr>
              <a:t>element</a:t>
            </a:r>
          </a:p>
          <a:p>
            <a:pPr lvl="0"/>
            <a:r>
              <a:rPr lang="en-US" b="0" kern="0">
                <a:solidFill>
                  <a:srgbClr val="000000"/>
                </a:solidFill>
              </a:rPr>
              <a:t>The space before or after</a:t>
            </a:r>
            <a:br>
              <a:rPr lang="en-US" b="0" kern="0">
                <a:solidFill>
                  <a:srgbClr val="000000"/>
                </a:solidFill>
              </a:rPr>
            </a:br>
            <a:r>
              <a:rPr lang="en-US" b="0" kern="0">
                <a:solidFill>
                  <a:srgbClr val="000000"/>
                </a:solidFill>
              </a:rPr>
              <a:t>a text element</a:t>
            </a:r>
          </a:p>
          <a:p>
            <a:pPr lvl="0"/>
            <a:r>
              <a:rPr lang="en-US" b="0" kern="0">
                <a:solidFill>
                  <a:srgbClr val="000000"/>
                </a:solidFill>
              </a:rPr>
              <a:t>Text selected by the user</a:t>
            </a:r>
            <a:endParaRPr lang="en-US" b="0" kern="0" dirty="0">
              <a:solidFill>
                <a:srgbClr val="000000"/>
              </a:solidFill>
            </a:endParaRPr>
          </a:p>
        </p:txBody>
      </p:sp>
      <p:sp>
        <p:nvSpPr>
          <p:cNvPr id="5" name="TextBox 4">
            <a:extLst>
              <a:ext uri="{FF2B5EF4-FFF2-40B4-BE49-F238E27FC236}">
                <a16:creationId xmlns:a16="http://schemas.microsoft.com/office/drawing/2014/main" id="{57E4F6D6-3B4C-4F99-85E2-C2B351BE1444}"/>
              </a:ext>
            </a:extLst>
          </p:cNvPr>
          <p:cNvSpPr txBox="1"/>
          <p:nvPr/>
        </p:nvSpPr>
        <p:spPr>
          <a:xfrm>
            <a:off x="5105400" y="2040204"/>
            <a:ext cx="3886200" cy="400110"/>
          </a:xfrm>
          <a:prstGeom prst="rect">
            <a:avLst/>
          </a:prstGeom>
          <a:solidFill>
            <a:schemeClr val="bg1">
              <a:lumMod val="95000"/>
            </a:schemeClr>
          </a:solidFill>
          <a:ln>
            <a:noFill/>
          </a:ln>
          <a:effectLst/>
        </p:spPr>
        <p:txBody>
          <a:bodyPr wrap="square" rtlCol="0">
            <a:spAutoFit/>
          </a:bodyPr>
          <a:lstStyle/>
          <a:p>
            <a:pPr lvl="0"/>
            <a:r>
              <a:rPr lang="en-GB" sz="2000" b="0" dirty="0">
                <a:solidFill>
                  <a:srgbClr val="000000"/>
                </a:solidFill>
                <a:latin typeface="Lucida Sans Unicode" pitchFamily="34" charset="0"/>
                <a:cs typeface="Lucida Sans Unicode" pitchFamily="34" charset="0"/>
              </a:rPr>
              <a:t>p::first-letter </a:t>
            </a:r>
          </a:p>
        </p:txBody>
      </p:sp>
      <p:sp>
        <p:nvSpPr>
          <p:cNvPr id="6" name="TextBox 5">
            <a:extLst>
              <a:ext uri="{FF2B5EF4-FFF2-40B4-BE49-F238E27FC236}">
                <a16:creationId xmlns:a16="http://schemas.microsoft.com/office/drawing/2014/main" id="{E7B7B4E2-E918-4EFC-B219-1C015479B449}"/>
              </a:ext>
            </a:extLst>
          </p:cNvPr>
          <p:cNvSpPr txBox="1"/>
          <p:nvPr/>
        </p:nvSpPr>
        <p:spPr>
          <a:xfrm>
            <a:off x="5105400" y="3028890"/>
            <a:ext cx="3886200" cy="400110"/>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p::first-line </a:t>
            </a:r>
            <a:endParaRPr lang="en-GB" sz="2000"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688156AB-8422-4D5C-8D62-89C332DC13E6}"/>
              </a:ext>
            </a:extLst>
          </p:cNvPr>
          <p:cNvSpPr txBox="1"/>
          <p:nvPr/>
        </p:nvSpPr>
        <p:spPr>
          <a:xfrm>
            <a:off x="5105400" y="3810000"/>
            <a:ext cx="3886200" cy="707886"/>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p::before </a:t>
            </a:r>
          </a:p>
          <a:p>
            <a:pPr lvl="0"/>
            <a:r>
              <a:rPr lang="en-GB" sz="2000" b="0">
                <a:solidFill>
                  <a:srgbClr val="000000"/>
                </a:solidFill>
                <a:latin typeface="Lucida Sans Unicode" pitchFamily="34" charset="0"/>
                <a:cs typeface="Lucida Sans Unicode" pitchFamily="34" charset="0"/>
              </a:rPr>
              <a:t>p::after</a:t>
            </a:r>
            <a:endParaRPr lang="en-GB" sz="2000" b="0" dirty="0">
              <a:solidFill>
                <a:srgbClr val="000000"/>
              </a:solidFill>
              <a:latin typeface="Lucida Sans Unicode" pitchFamily="34" charset="0"/>
              <a:cs typeface="Lucida Sans Unicode" pitchFamily="34" charset="0"/>
            </a:endParaRPr>
          </a:p>
        </p:txBody>
      </p:sp>
      <p:sp>
        <p:nvSpPr>
          <p:cNvPr id="8" name="TextBox 7">
            <a:extLst>
              <a:ext uri="{FF2B5EF4-FFF2-40B4-BE49-F238E27FC236}">
                <a16:creationId xmlns:a16="http://schemas.microsoft.com/office/drawing/2014/main" id="{62FE12FC-0E2B-45DB-A89C-775257F61E3D}"/>
              </a:ext>
            </a:extLst>
          </p:cNvPr>
          <p:cNvSpPr txBox="1"/>
          <p:nvPr/>
        </p:nvSpPr>
        <p:spPr>
          <a:xfrm>
            <a:off x="5105400" y="4800600"/>
            <a:ext cx="3886200" cy="400110"/>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::selection </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59940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6405-98CE-4BAE-A422-25C649FC8DC6}"/>
              </a:ext>
            </a:extLst>
          </p:cNvPr>
          <p:cNvSpPr>
            <a:spLocks noGrp="1"/>
          </p:cNvSpPr>
          <p:nvPr>
            <p:ph type="title"/>
          </p:nvPr>
        </p:nvSpPr>
        <p:spPr/>
        <p:txBody>
          <a:bodyPr/>
          <a:lstStyle/>
          <a:p>
            <a:r>
              <a:rPr lang="en-US"/>
              <a:t>Link and Form Pseudo-Classes</a:t>
            </a:r>
          </a:p>
        </p:txBody>
      </p:sp>
      <p:sp>
        <p:nvSpPr>
          <p:cNvPr id="4" name="Content Placeholder 2">
            <a:extLst>
              <a:ext uri="{FF2B5EF4-FFF2-40B4-BE49-F238E27FC236}">
                <a16:creationId xmlns:a16="http://schemas.microsoft.com/office/drawing/2014/main" id="{C108E246-69B1-4C09-BBD1-42F6FE6AE23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CSS defines two sets of contextual pseudo-classes:</a:t>
            </a:r>
          </a:p>
          <a:p>
            <a:pPr lvl="0"/>
            <a:endParaRPr lang="en-US" b="0" kern="0">
              <a:solidFill>
                <a:srgbClr val="000000"/>
              </a:solidFill>
            </a:endParaRPr>
          </a:p>
          <a:p>
            <a:pPr lvl="0"/>
            <a:r>
              <a:rPr lang="en-US" b="0" kern="0">
                <a:solidFill>
                  <a:srgbClr val="000000"/>
                </a:solidFill>
              </a:rPr>
              <a:t>Link classes</a:t>
            </a:r>
          </a:p>
          <a:p>
            <a:pPr lvl="1"/>
            <a:endParaRPr lang="en-US" b="0" kern="0">
              <a:solidFill>
                <a:srgbClr val="000000"/>
              </a:solidFill>
            </a:endParaRPr>
          </a:p>
          <a:p>
            <a:pPr lvl="1"/>
            <a:endParaRPr lang="en-US" b="0" kern="0">
              <a:solidFill>
                <a:srgbClr val="000000"/>
              </a:solidFill>
            </a:endParaRPr>
          </a:p>
          <a:p>
            <a:pPr lvl="1"/>
            <a:endParaRPr lang="en-US" b="0" kern="0">
              <a:solidFill>
                <a:srgbClr val="000000"/>
              </a:solidFill>
            </a:endParaRPr>
          </a:p>
          <a:p>
            <a:pPr lvl="0"/>
            <a:r>
              <a:rPr lang="en-US" b="0" kern="0">
                <a:solidFill>
                  <a:srgbClr val="000000"/>
                </a:solidFill>
              </a:rPr>
              <a:t>Form classes</a:t>
            </a:r>
            <a:endParaRPr lang="en-US" b="0" kern="0" dirty="0">
              <a:solidFill>
                <a:srgbClr val="000000"/>
              </a:solidFill>
            </a:endParaRPr>
          </a:p>
        </p:txBody>
      </p:sp>
      <p:sp>
        <p:nvSpPr>
          <p:cNvPr id="5" name="TextBox 4">
            <a:extLst>
              <a:ext uri="{FF2B5EF4-FFF2-40B4-BE49-F238E27FC236}">
                <a16:creationId xmlns:a16="http://schemas.microsoft.com/office/drawing/2014/main" id="{157A3CC2-8191-490B-8EEC-515B6AFF27EB}"/>
              </a:ext>
            </a:extLst>
          </p:cNvPr>
          <p:cNvSpPr txBox="1"/>
          <p:nvPr/>
        </p:nvSpPr>
        <p:spPr>
          <a:xfrm>
            <a:off x="3733800" y="3787914"/>
            <a:ext cx="3886200" cy="1015663"/>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input:enabled</a:t>
            </a:r>
          </a:p>
          <a:p>
            <a:pPr lvl="0"/>
            <a:r>
              <a:rPr lang="en-GB" sz="2000" b="0">
                <a:solidFill>
                  <a:srgbClr val="000000"/>
                </a:solidFill>
                <a:latin typeface="Lucida Sans Unicode" pitchFamily="34" charset="0"/>
                <a:cs typeface="Lucida Sans Unicode" pitchFamily="34" charset="0"/>
              </a:rPr>
              <a:t>input:disabled</a:t>
            </a:r>
          </a:p>
          <a:p>
            <a:pPr lvl="0"/>
            <a:r>
              <a:rPr lang="en-GB" sz="2000" b="0">
                <a:solidFill>
                  <a:srgbClr val="000000"/>
                </a:solidFill>
                <a:latin typeface="Lucida Sans Unicode" pitchFamily="34" charset="0"/>
                <a:cs typeface="Lucida Sans Unicode" pitchFamily="34" charset="0"/>
              </a:rPr>
              <a:t>input:checked</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264C003B-B237-4B93-878D-63B799E564E1}"/>
              </a:ext>
            </a:extLst>
          </p:cNvPr>
          <p:cNvSpPr txBox="1"/>
          <p:nvPr/>
        </p:nvSpPr>
        <p:spPr>
          <a:xfrm>
            <a:off x="3733800" y="1676400"/>
            <a:ext cx="3886200" cy="1631216"/>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a:link</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a:visited</a:t>
            </a:r>
          </a:p>
          <a:p>
            <a:pPr lvl="0"/>
            <a:r>
              <a:rPr lang="en-US" sz="2000" b="0">
                <a:solidFill>
                  <a:srgbClr val="000000"/>
                </a:solidFill>
                <a:latin typeface="Lucida Sans Unicode" pitchFamily="34" charset="0"/>
                <a:cs typeface="Lucida Sans Unicode" pitchFamily="34" charset="0"/>
              </a:rPr>
              <a:t>a:focus</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a:hover</a:t>
            </a:r>
          </a:p>
          <a:p>
            <a:pPr lvl="0"/>
            <a:r>
              <a:rPr lang="en-US" sz="2000" b="0">
                <a:solidFill>
                  <a:srgbClr val="000000"/>
                </a:solidFill>
                <a:latin typeface="Lucida Sans Unicode" pitchFamily="34" charset="0"/>
                <a:cs typeface="Lucida Sans Unicode" pitchFamily="34" charset="0"/>
              </a:rPr>
              <a:t>a:active</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358898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9F071-2EEE-42C3-8BA6-6D7B8884665C}"/>
              </a:ext>
            </a:extLst>
          </p:cNvPr>
          <p:cNvSpPr>
            <a:spLocks noGrp="1"/>
          </p:cNvSpPr>
          <p:nvPr>
            <p:ph type="title"/>
          </p:nvPr>
        </p:nvSpPr>
        <p:spPr/>
        <p:txBody>
          <a:bodyPr/>
          <a:lstStyle/>
          <a:p>
            <a:r>
              <a:rPr lang="en-US"/>
              <a:t>DOM-Related Pseudo-Classes</a:t>
            </a:r>
          </a:p>
        </p:txBody>
      </p:sp>
      <p:sp>
        <p:nvSpPr>
          <p:cNvPr id="4" name="Content Placeholder 2">
            <a:extLst>
              <a:ext uri="{FF2B5EF4-FFF2-40B4-BE49-F238E27FC236}">
                <a16:creationId xmlns:a16="http://schemas.microsoft.com/office/drawing/2014/main" id="{D9E1DFBE-918A-4BFE-9748-AED924A623F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Use positional pseudo-classes to select a single element from a set based on:</a:t>
            </a:r>
          </a:p>
          <a:p>
            <a:pPr marL="288925" lvl="1" indent="0">
              <a:buNone/>
            </a:pPr>
            <a:endParaRPr lang="en-US" b="0" kern="0">
              <a:solidFill>
                <a:srgbClr val="000000"/>
              </a:solidFill>
            </a:endParaRPr>
          </a:p>
          <a:p>
            <a:pPr lvl="0"/>
            <a:r>
              <a:rPr lang="en-US" b="0" kern="0">
                <a:solidFill>
                  <a:srgbClr val="000000"/>
                </a:solidFill>
              </a:rPr>
              <a:t>Position</a:t>
            </a:r>
          </a:p>
          <a:p>
            <a:pPr marL="288925" lvl="1" indent="0">
              <a:buNone/>
            </a:pPr>
            <a:endParaRPr lang="en-US" b="0" kern="0">
              <a:solidFill>
                <a:srgbClr val="000000"/>
              </a:solidFill>
            </a:endParaRPr>
          </a:p>
          <a:p>
            <a:pPr lvl="0"/>
            <a:r>
              <a:rPr lang="en-US" b="0" kern="0">
                <a:solidFill>
                  <a:srgbClr val="000000"/>
                </a:solidFill>
              </a:rPr>
              <a:t>Position and type</a:t>
            </a:r>
          </a:p>
          <a:p>
            <a:pPr lvl="0"/>
            <a:endParaRPr lang="en-US" b="0" kern="0">
              <a:solidFill>
                <a:srgbClr val="000000"/>
              </a:solidFill>
            </a:endParaRPr>
          </a:p>
          <a:p>
            <a:pPr lvl="1"/>
            <a:endParaRPr lang="en-US" b="0" kern="0">
              <a:solidFill>
                <a:srgbClr val="000000"/>
              </a:solidFill>
            </a:endParaRPr>
          </a:p>
          <a:p>
            <a:pPr lvl="0"/>
            <a:r>
              <a:rPr lang="en-US" b="0" kern="0">
                <a:solidFill>
                  <a:srgbClr val="000000"/>
                </a:solidFill>
              </a:rPr>
              <a:t>Document structure</a:t>
            </a:r>
            <a:endParaRPr lang="en-US" b="0" kern="0" dirty="0">
              <a:solidFill>
                <a:srgbClr val="000000"/>
              </a:solidFill>
            </a:endParaRPr>
          </a:p>
        </p:txBody>
      </p:sp>
      <p:sp>
        <p:nvSpPr>
          <p:cNvPr id="5" name="TextBox 4">
            <a:extLst>
              <a:ext uri="{FF2B5EF4-FFF2-40B4-BE49-F238E27FC236}">
                <a16:creationId xmlns:a16="http://schemas.microsoft.com/office/drawing/2014/main" id="{88F4F556-7E70-44B2-84FF-76511EA4043F}"/>
              </a:ext>
            </a:extLst>
          </p:cNvPr>
          <p:cNvSpPr txBox="1"/>
          <p:nvPr/>
        </p:nvSpPr>
        <p:spPr>
          <a:xfrm>
            <a:off x="4114800" y="2133600"/>
            <a:ext cx="3886200" cy="707886"/>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p:first-child</a:t>
            </a:r>
          </a:p>
          <a:p>
            <a:pPr lvl="0"/>
            <a:r>
              <a:rPr lang="en-GB" sz="2000" b="0">
                <a:solidFill>
                  <a:srgbClr val="000000"/>
                </a:solidFill>
                <a:latin typeface="Lucida Sans Unicode" pitchFamily="34" charset="0"/>
                <a:cs typeface="Lucida Sans Unicode" pitchFamily="34" charset="0"/>
              </a:rPr>
              <a:t>p:nth-child(2)</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FE2BB05F-C9CD-4F52-ADC3-DB72FAF784FB}"/>
              </a:ext>
            </a:extLst>
          </p:cNvPr>
          <p:cNvSpPr txBox="1"/>
          <p:nvPr/>
        </p:nvSpPr>
        <p:spPr>
          <a:xfrm>
            <a:off x="4114800" y="4419599"/>
            <a:ext cx="3886200" cy="1323439"/>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:empty</a:t>
            </a:r>
          </a:p>
          <a:p>
            <a:pPr lvl="0"/>
            <a:r>
              <a:rPr lang="en-GB" sz="2000" b="0">
                <a:solidFill>
                  <a:srgbClr val="000000"/>
                </a:solidFill>
                <a:latin typeface="Lucida Sans Unicode" pitchFamily="34" charset="0"/>
                <a:cs typeface="Lucida Sans Unicode" pitchFamily="34" charset="0"/>
              </a:rPr>
              <a:t>:root</a:t>
            </a:r>
          </a:p>
          <a:p>
            <a:pPr lvl="0"/>
            <a:r>
              <a:rPr lang="en-GB" sz="2000" b="0">
                <a:solidFill>
                  <a:srgbClr val="000000"/>
                </a:solidFill>
                <a:latin typeface="Lucida Sans Unicode" pitchFamily="34" charset="0"/>
                <a:cs typeface="Lucida Sans Unicode" pitchFamily="34" charset="0"/>
              </a:rPr>
              <a:t>:not(p, h1)</a:t>
            </a:r>
          </a:p>
          <a:p>
            <a:pPr lvl="0"/>
            <a:r>
              <a:rPr lang="en-GB" sz="2000" b="0">
                <a:solidFill>
                  <a:srgbClr val="000000"/>
                </a:solidFill>
                <a:latin typeface="Lucida Sans Unicode" pitchFamily="34" charset="0"/>
                <a:cs typeface="Lucida Sans Unicode" pitchFamily="34" charset="0"/>
              </a:rPr>
              <a:t>:target</a:t>
            </a:r>
            <a:endParaRPr lang="en-GB" sz="2000"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945BBE46-54A9-4368-BA47-7D7465602D63}"/>
              </a:ext>
            </a:extLst>
          </p:cNvPr>
          <p:cNvSpPr txBox="1"/>
          <p:nvPr/>
        </p:nvSpPr>
        <p:spPr>
          <a:xfrm>
            <a:off x="4114800" y="3219270"/>
            <a:ext cx="3886200" cy="707886"/>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p:last-of-type</a:t>
            </a:r>
          </a:p>
          <a:p>
            <a:pPr lvl="0"/>
            <a:r>
              <a:rPr lang="en-GB" sz="2000" b="0">
                <a:solidFill>
                  <a:srgbClr val="000000"/>
                </a:solidFill>
                <a:latin typeface="Lucida Sans Unicode" pitchFamily="34" charset="0"/>
                <a:cs typeface="Lucida Sans Unicode" pitchFamily="34" charset="0"/>
              </a:rPr>
              <a:t>p:nth-last-of-type(4)</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0723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c5853e7-b630-4e78-b945-eecbde849c4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6FB19-6E53-429A-B253-2CDCD7BDAA28}"/>
              </a:ext>
            </a:extLst>
          </p:cNvPr>
          <p:cNvSpPr>
            <a:spLocks noGrp="1"/>
          </p:cNvSpPr>
          <p:nvPr>
            <p:ph type="title"/>
          </p:nvPr>
        </p:nvSpPr>
        <p:spPr>
          <a:xfrm>
            <a:off x="460374" y="-2"/>
            <a:ext cx="8531225" cy="740664"/>
          </a:xfrm>
        </p:spPr>
        <p:txBody>
          <a:bodyPr/>
          <a:lstStyle/>
          <a:p>
            <a:r>
              <a:rPr lang="en-US" dirty="0"/>
              <a:t>Lesson 4: Enhancing Graphical Effects by Using CSS3</a:t>
            </a:r>
          </a:p>
        </p:txBody>
      </p:sp>
      <p:sp>
        <p:nvSpPr>
          <p:cNvPr id="3" name="Text Placeholder 2">
            <a:extLst>
              <a:ext uri="{FF2B5EF4-FFF2-40B4-BE49-F238E27FC236}">
                <a16:creationId xmlns:a16="http://schemas.microsoft.com/office/drawing/2014/main" id="{AC942A87-F66F-4489-B632-D764DBE3B06C}"/>
              </a:ext>
            </a:extLst>
          </p:cNvPr>
          <p:cNvSpPr>
            <a:spLocks noGrp="1"/>
          </p:cNvSpPr>
          <p:nvPr>
            <p:ph type="body" idx="1"/>
          </p:nvPr>
        </p:nvSpPr>
        <p:spPr/>
        <p:txBody>
          <a:bodyPr/>
          <a:lstStyle/>
          <a:p>
            <a:r>
              <a:rPr lang="en-US"/>
              <a:t>Specifying Color Values
Defining Backgrounds and Effects
Implementing Transformations and Graphics
Demonstration: Styling Text and Block Elements by Using CSS3</a:t>
            </a:r>
          </a:p>
        </p:txBody>
      </p:sp>
    </p:spTree>
    <p:extLst>
      <p:ext uri="{BB962C8B-B14F-4D97-AF65-F5344CB8AC3E}">
        <p14:creationId xmlns:p14="http://schemas.microsoft.com/office/powerpoint/2010/main" val="2657029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b2ab2be5-2062-4cf3-bc8c-49851af206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2B42-961D-47F1-9CF5-5EA0F2078FBB}"/>
              </a:ext>
            </a:extLst>
          </p:cNvPr>
          <p:cNvSpPr>
            <a:spLocks noGrp="1"/>
          </p:cNvSpPr>
          <p:nvPr>
            <p:ph type="title"/>
          </p:nvPr>
        </p:nvSpPr>
        <p:spPr/>
        <p:txBody>
          <a:bodyPr/>
          <a:lstStyle/>
          <a:p>
            <a:r>
              <a:rPr lang="en-US"/>
              <a:t>Specifying Color Values</a:t>
            </a:r>
          </a:p>
        </p:txBody>
      </p:sp>
      <p:sp>
        <p:nvSpPr>
          <p:cNvPr id="4" name="Content Placeholder 2">
            <a:extLst>
              <a:ext uri="{FF2B5EF4-FFF2-40B4-BE49-F238E27FC236}">
                <a16:creationId xmlns:a16="http://schemas.microsoft.com/office/drawing/2014/main" id="{2BFA1E7B-6F48-4E45-9423-3387274B66A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CSS3 defines several different sets of color values:</a:t>
            </a:r>
          </a:p>
          <a:p>
            <a:pPr lvl="0"/>
            <a:endParaRPr lang="en-US" b="0" kern="0">
              <a:solidFill>
                <a:srgbClr val="000000"/>
              </a:solidFill>
            </a:endParaRPr>
          </a:p>
          <a:p>
            <a:pPr lvl="0"/>
            <a:r>
              <a:rPr lang="en-US" b="0" kern="0">
                <a:solidFill>
                  <a:srgbClr val="000000"/>
                </a:solidFill>
              </a:rPr>
              <a:t>Keywords</a:t>
            </a:r>
          </a:p>
          <a:p>
            <a:pPr lvl="1"/>
            <a:endParaRPr lang="en-US" b="0" kern="0">
              <a:solidFill>
                <a:srgbClr val="000000"/>
              </a:solidFill>
            </a:endParaRPr>
          </a:p>
          <a:p>
            <a:pPr lvl="0"/>
            <a:r>
              <a:rPr lang="en-US" b="0" kern="0">
                <a:solidFill>
                  <a:srgbClr val="000000"/>
                </a:solidFill>
              </a:rPr>
              <a:t>RGB \ RGBA</a:t>
            </a:r>
            <a:br>
              <a:rPr lang="en-US" b="0" kern="0">
                <a:solidFill>
                  <a:srgbClr val="000000"/>
                </a:solidFill>
              </a:rPr>
            </a:br>
            <a:r>
              <a:rPr lang="en-US" b="0" kern="0">
                <a:solidFill>
                  <a:srgbClr val="000000"/>
                </a:solidFill>
              </a:rPr>
              <a:t>model values</a:t>
            </a:r>
          </a:p>
          <a:p>
            <a:pPr lvl="1"/>
            <a:endParaRPr lang="en-US" b="0" kern="0">
              <a:solidFill>
                <a:srgbClr val="000000"/>
              </a:solidFill>
            </a:endParaRPr>
          </a:p>
          <a:p>
            <a:pPr lvl="0"/>
            <a:r>
              <a:rPr lang="en-US" b="0" kern="0">
                <a:solidFill>
                  <a:srgbClr val="000000"/>
                </a:solidFill>
              </a:rPr>
              <a:t>HSL \ HSLA </a:t>
            </a:r>
            <a:br>
              <a:rPr lang="en-US" b="0" kern="0">
                <a:solidFill>
                  <a:srgbClr val="000000"/>
                </a:solidFill>
              </a:rPr>
            </a:br>
            <a:r>
              <a:rPr lang="en-US" b="0" kern="0">
                <a:solidFill>
                  <a:srgbClr val="000000"/>
                </a:solidFill>
              </a:rPr>
              <a:t>model values</a:t>
            </a:r>
            <a:endParaRPr lang="en-US" b="0" kern="0" dirty="0">
              <a:solidFill>
                <a:srgbClr val="000000"/>
              </a:solidFill>
            </a:endParaRPr>
          </a:p>
        </p:txBody>
      </p:sp>
      <p:sp>
        <p:nvSpPr>
          <p:cNvPr id="5" name="TextBox 4">
            <a:extLst>
              <a:ext uri="{FF2B5EF4-FFF2-40B4-BE49-F238E27FC236}">
                <a16:creationId xmlns:a16="http://schemas.microsoft.com/office/drawing/2014/main" id="{0DFB3873-998B-47A4-92E4-3FA09F2F30C1}"/>
              </a:ext>
            </a:extLst>
          </p:cNvPr>
          <p:cNvSpPr txBox="1"/>
          <p:nvPr/>
        </p:nvSpPr>
        <p:spPr>
          <a:xfrm>
            <a:off x="3486150" y="4434051"/>
            <a:ext cx="4362450" cy="707886"/>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color: hsl(240, 100%, 50%);</a:t>
            </a:r>
          </a:p>
          <a:p>
            <a:pPr lvl="0"/>
            <a:r>
              <a:rPr lang="en-GB" sz="2000" b="0">
                <a:solidFill>
                  <a:srgbClr val="000000"/>
                </a:solidFill>
                <a:latin typeface="Lucida Sans Unicode" pitchFamily="34" charset="0"/>
                <a:cs typeface="Lucida Sans Unicode" pitchFamily="34" charset="0"/>
              </a:rPr>
              <a:t>color: hsl(120, 100%, 50%, 0.5);</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16F4AE7C-6A4A-45BD-91B2-AA17B8D68E17}"/>
              </a:ext>
            </a:extLst>
          </p:cNvPr>
          <p:cNvSpPr txBox="1"/>
          <p:nvPr/>
        </p:nvSpPr>
        <p:spPr>
          <a:xfrm>
            <a:off x="3486150" y="2948150"/>
            <a:ext cx="4362450" cy="1015663"/>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color: #ff0000;</a:t>
            </a:r>
          </a:p>
          <a:p>
            <a:pPr lvl="0"/>
            <a:r>
              <a:rPr lang="en-GB" sz="2000" b="0">
                <a:solidFill>
                  <a:srgbClr val="000000"/>
                </a:solidFill>
                <a:latin typeface="Lucida Sans Unicode" pitchFamily="34" charset="0"/>
                <a:cs typeface="Lucida Sans Unicode" pitchFamily="34" charset="0"/>
              </a:rPr>
              <a:t>color: rgb(255,0,0);</a:t>
            </a:r>
          </a:p>
          <a:p>
            <a:pPr lvl="0"/>
            <a:r>
              <a:rPr lang="en-GB" sz="2000" b="0">
                <a:solidFill>
                  <a:srgbClr val="000000"/>
                </a:solidFill>
                <a:latin typeface="Lucida Sans Unicode" pitchFamily="34" charset="0"/>
                <a:cs typeface="Lucida Sans Unicode" pitchFamily="34" charset="0"/>
              </a:rPr>
              <a:t>color: rgba(100%,0,0,0.5);</a:t>
            </a:r>
            <a:endParaRPr lang="en-GB" sz="2000"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A7648408-2F3C-4FCA-8A75-2C4AFDDF95CB}"/>
              </a:ext>
            </a:extLst>
          </p:cNvPr>
          <p:cNvSpPr txBox="1"/>
          <p:nvPr/>
        </p:nvSpPr>
        <p:spPr>
          <a:xfrm>
            <a:off x="3486150" y="1838519"/>
            <a:ext cx="4362450" cy="1015663"/>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color:  red;</a:t>
            </a:r>
          </a:p>
          <a:p>
            <a:pPr lvl="0"/>
            <a:r>
              <a:rPr lang="en-GB" sz="2000" b="0">
                <a:solidFill>
                  <a:srgbClr val="000000"/>
                </a:solidFill>
                <a:latin typeface="Lucida Sans Unicode" pitchFamily="34" charset="0"/>
                <a:cs typeface="Lucida Sans Unicode" pitchFamily="34" charset="0"/>
              </a:rPr>
              <a:t>color: transparent;</a:t>
            </a:r>
          </a:p>
          <a:p>
            <a:pPr lvl="0"/>
            <a:r>
              <a:rPr lang="en-GB" sz="2000" b="0">
                <a:solidFill>
                  <a:srgbClr val="000000"/>
                </a:solidFill>
                <a:latin typeface="Lucida Sans Unicode" pitchFamily="34" charset="0"/>
                <a:cs typeface="Lucida Sans Unicode" pitchFamily="34" charset="0"/>
              </a:rPr>
              <a:t>color: currentColor;</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427246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1de2b337-7414-492a-9367-f165388c038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36E9C-D208-4F0E-BA38-B9C4B140E836}"/>
              </a:ext>
            </a:extLst>
          </p:cNvPr>
          <p:cNvSpPr>
            <a:spLocks noGrp="1"/>
          </p:cNvSpPr>
          <p:nvPr>
            <p:ph type="title"/>
          </p:nvPr>
        </p:nvSpPr>
        <p:spPr/>
        <p:txBody>
          <a:bodyPr/>
          <a:lstStyle/>
          <a:p>
            <a:r>
              <a:rPr lang="en-US"/>
              <a:t>Defining Backgrounds and Effects</a:t>
            </a:r>
          </a:p>
        </p:txBody>
      </p:sp>
      <p:sp>
        <p:nvSpPr>
          <p:cNvPr id="4" name="Content Placeholder 2">
            <a:extLst>
              <a:ext uri="{FF2B5EF4-FFF2-40B4-BE49-F238E27FC236}">
                <a16:creationId xmlns:a16="http://schemas.microsoft.com/office/drawing/2014/main" id="{23F29870-C5AD-472D-82CB-68587EFF5A5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CSS3 supports:</a:t>
            </a:r>
          </a:p>
          <a:p>
            <a:pPr lvl="0"/>
            <a:r>
              <a:rPr lang="en-US" b="0" kern="0">
                <a:solidFill>
                  <a:srgbClr val="000000"/>
                </a:solidFill>
              </a:rPr>
              <a:t>Multi-image backgrounds</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Gradients</a:t>
            </a:r>
            <a:endParaRPr lang="en-US" b="0" kern="0" dirty="0">
              <a:solidFill>
                <a:srgbClr val="000000"/>
              </a:solidFill>
            </a:endParaRPr>
          </a:p>
        </p:txBody>
      </p:sp>
      <p:sp>
        <p:nvSpPr>
          <p:cNvPr id="5" name="TextBox 4">
            <a:extLst>
              <a:ext uri="{FF2B5EF4-FFF2-40B4-BE49-F238E27FC236}">
                <a16:creationId xmlns:a16="http://schemas.microsoft.com/office/drawing/2014/main" id="{437E5B9D-5F0F-4357-929F-244F8F037B9F}"/>
              </a:ext>
            </a:extLst>
          </p:cNvPr>
          <p:cNvSpPr txBox="1"/>
          <p:nvPr/>
        </p:nvSpPr>
        <p:spPr>
          <a:xfrm>
            <a:off x="486776" y="2041047"/>
            <a:ext cx="7666624" cy="1200329"/>
          </a:xfrm>
          <a:prstGeom prst="rect">
            <a:avLst/>
          </a:prstGeom>
          <a:solidFill>
            <a:schemeClr val="bg1">
              <a:lumMod val="95000"/>
            </a:schemeClr>
          </a:solidFill>
          <a:ln>
            <a:noFill/>
          </a:ln>
          <a:effectLst/>
        </p:spPr>
        <p:txBody>
          <a:bodyPr wrap="square" rtlCol="0">
            <a:spAutoFit/>
          </a:bodyPr>
          <a:lstStyle/>
          <a:p>
            <a:pPr lvl="0"/>
            <a:r>
              <a:rPr lang="en-US" b="0" dirty="0">
                <a:solidFill>
                  <a:srgbClr val="000000"/>
                </a:solidFill>
                <a:latin typeface="Lucida Sans Unicode" pitchFamily="34" charset="0"/>
                <a:cs typeface="Lucida Sans Unicode" pitchFamily="34" charset="0"/>
              </a:rPr>
              <a:t>article {</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background-image: </a:t>
            </a:r>
            <a:r>
              <a:rPr lang="en-US" b="0" dirty="0" err="1">
                <a:solidFill>
                  <a:srgbClr val="000000"/>
                </a:solidFill>
                <a:latin typeface="Lucida Sans Unicode" pitchFamily="34" charset="0"/>
                <a:cs typeface="Lucida Sans Unicode" pitchFamily="34" charset="0"/>
              </a:rPr>
              <a:t>url</a:t>
            </a:r>
            <a:r>
              <a:rPr lang="en-US" b="0" dirty="0">
                <a:solidFill>
                  <a:srgbClr val="000000"/>
                </a:solidFill>
                <a:latin typeface="Lucida Sans Unicode" pitchFamily="34" charset="0"/>
                <a:cs typeface="Lucida Sans Unicode" pitchFamily="34" charset="0"/>
              </a:rPr>
              <a:t>('bluearrow.png'), </a:t>
            </a:r>
            <a:r>
              <a:rPr lang="en-US" b="0" dirty="0" err="1">
                <a:solidFill>
                  <a:srgbClr val="000000"/>
                </a:solidFill>
                <a:latin typeface="Lucida Sans Unicode" pitchFamily="34" charset="0"/>
                <a:cs typeface="Lucida Sans Unicode" pitchFamily="34" charset="0"/>
              </a:rPr>
              <a:t>url</a:t>
            </a:r>
            <a:r>
              <a:rPr lang="en-US" b="0" dirty="0">
                <a:solidFill>
                  <a:srgbClr val="000000"/>
                </a:solidFill>
                <a:latin typeface="Lucida Sans Unicode" pitchFamily="34" charset="0"/>
                <a:cs typeface="Lucida Sans Unicode" pitchFamily="34" charset="0"/>
              </a:rPr>
              <a:t>('greenarrow.png');</a:t>
            </a:r>
          </a:p>
          <a:p>
            <a:pPr lvl="0"/>
            <a:r>
              <a:rPr lang="en-US" b="0" dirty="0">
                <a:solidFill>
                  <a:srgbClr val="000000"/>
                </a:solidFill>
                <a:latin typeface="Lucida Sans Unicode" pitchFamily="34" charset="0"/>
                <a:cs typeface="Lucida Sans Unicode" pitchFamily="34" charset="0"/>
              </a:rPr>
              <a:t>      background-repeat: repeat-x, repeat-y;</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AA758D16-03F1-47EF-AE7D-7382875E74F3}"/>
              </a:ext>
            </a:extLst>
          </p:cNvPr>
          <p:cNvSpPr txBox="1"/>
          <p:nvPr/>
        </p:nvSpPr>
        <p:spPr>
          <a:xfrm>
            <a:off x="486776" y="6255872"/>
            <a:ext cx="8037292" cy="369332"/>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background: radial-gradient(top right, ellipse, red, blue);</a:t>
            </a:r>
            <a:endParaRPr lang="en-GB" b="0" dirty="0">
              <a:solidFill>
                <a:srgbClr val="000000"/>
              </a:solidFill>
              <a:latin typeface="Lucida Sans Unicode" pitchFamily="34" charset="0"/>
              <a:cs typeface="Lucida Sans Unicode" pitchFamily="34" charset="0"/>
            </a:endParaRPr>
          </a:p>
        </p:txBody>
      </p:sp>
      <p:pic>
        <p:nvPicPr>
          <p:cNvPr id="7" name="Picture 2" descr="A screen shot of Internet Explorer showing a page with a repeated multi-image background">
            <a:extLst>
              <a:ext uri="{FF2B5EF4-FFF2-40B4-BE49-F238E27FC236}">
                <a16:creationId xmlns:a16="http://schemas.microsoft.com/office/drawing/2014/main" id="{B5FF0072-149A-42C7-8080-7A750AEADF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38"/>
          <a:stretch/>
        </p:blipFill>
        <p:spPr bwMode="auto">
          <a:xfrm>
            <a:off x="3723132" y="2980473"/>
            <a:ext cx="4232148" cy="24003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7FD3DDE-F615-45F9-B174-D803835D4674}"/>
              </a:ext>
            </a:extLst>
          </p:cNvPr>
          <p:cNvSpPr txBox="1"/>
          <p:nvPr/>
        </p:nvSpPr>
        <p:spPr>
          <a:xfrm>
            <a:off x="484194" y="5555882"/>
            <a:ext cx="8039874" cy="646331"/>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background: linear-gradient(direction, start-color, [mid-color-list,] end-color);</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1381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4cd80ad-ac23-47e9-8a73-845f499a11c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D8CF-644B-473B-8310-C9A66C8C1DF4}"/>
              </a:ext>
            </a:extLst>
          </p:cNvPr>
          <p:cNvSpPr>
            <a:spLocks noGrp="1"/>
          </p:cNvSpPr>
          <p:nvPr>
            <p:ph type="title"/>
          </p:nvPr>
        </p:nvSpPr>
        <p:spPr/>
        <p:txBody>
          <a:bodyPr/>
          <a:lstStyle/>
          <a:p>
            <a:r>
              <a:rPr lang="en-US"/>
              <a:t>Implementing Transformations and Graphics</a:t>
            </a:r>
          </a:p>
        </p:txBody>
      </p:sp>
      <p:sp>
        <p:nvSpPr>
          <p:cNvPr id="4" name="Content Placeholder 2">
            <a:extLst>
              <a:ext uri="{FF2B5EF4-FFF2-40B4-BE49-F238E27FC236}">
                <a16:creationId xmlns:a16="http://schemas.microsoft.com/office/drawing/2014/main" id="{7961933C-641C-43DB-9772-FD628426731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Using CSS3, you can:</a:t>
            </a:r>
          </a:p>
          <a:p>
            <a:pPr lvl="0"/>
            <a:r>
              <a:rPr lang="en-US" b="0" kern="0">
                <a:solidFill>
                  <a:srgbClr val="000000"/>
                </a:solidFill>
              </a:rPr>
              <a:t>Transform, rotate, and skew elements</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Generate shapes</a:t>
            </a:r>
            <a:endParaRPr lang="en-US" b="0" kern="0" dirty="0">
              <a:solidFill>
                <a:srgbClr val="000000"/>
              </a:solidFill>
            </a:endParaRPr>
          </a:p>
        </p:txBody>
      </p:sp>
      <p:sp>
        <p:nvSpPr>
          <p:cNvPr id="5" name="TextBox 4">
            <a:extLst>
              <a:ext uri="{FF2B5EF4-FFF2-40B4-BE49-F238E27FC236}">
                <a16:creationId xmlns:a16="http://schemas.microsoft.com/office/drawing/2014/main" id="{4846B41C-2C83-4C48-A2CA-05EAF8648548}"/>
              </a:ext>
            </a:extLst>
          </p:cNvPr>
          <p:cNvSpPr txBox="1"/>
          <p:nvPr/>
        </p:nvSpPr>
        <p:spPr>
          <a:xfrm>
            <a:off x="486776" y="2060502"/>
            <a:ext cx="3637752" cy="923330"/>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article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r>
              <a:rPr lang="en-GB" b="0">
                <a:solidFill>
                  <a:srgbClr val="000000"/>
                </a:solidFill>
                <a:latin typeface="Lucida Sans Unicode" pitchFamily="34" charset="0"/>
                <a:cs typeface="Lucida Sans Unicode" pitchFamily="34" charset="0"/>
              </a:rPr>
              <a:t>transform: rotate(30deg);</a:t>
            </a:r>
          </a:p>
          <a:p>
            <a:pPr lvl="0"/>
            <a:r>
              <a:rPr lang="en-US"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pic>
        <p:nvPicPr>
          <p:cNvPr id="6" name="Picture 2" descr="A screen shot of Internet Explorer showing a page with content rotated by 30 degrees">
            <a:extLst>
              <a:ext uri="{FF2B5EF4-FFF2-40B4-BE49-F238E27FC236}">
                <a16:creationId xmlns:a16="http://schemas.microsoft.com/office/drawing/2014/main" id="{E3759491-F8D5-45BF-AF53-96AC06CA7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7024" y="1982682"/>
            <a:ext cx="4638675" cy="44672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8F2FDDC-891A-4820-A6ED-31ADA16DA738}"/>
              </a:ext>
            </a:extLst>
          </p:cNvPr>
          <p:cNvSpPr txBox="1"/>
          <p:nvPr/>
        </p:nvSpPr>
        <p:spPr>
          <a:xfrm>
            <a:off x="486776" y="4146280"/>
            <a:ext cx="3637752" cy="1754326"/>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#circle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width: 200px;</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height: 200px;</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background: blue;</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border-radius: 50%;</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926837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b07b9617-8d83-4176-9827-1f5d1636be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713A-B516-460E-A87A-D45F9ABAC5A5}"/>
              </a:ext>
            </a:extLst>
          </p:cNvPr>
          <p:cNvSpPr>
            <a:spLocks noGrp="1"/>
          </p:cNvSpPr>
          <p:nvPr>
            <p:ph type="title"/>
          </p:nvPr>
        </p:nvSpPr>
        <p:spPr/>
        <p:txBody>
          <a:bodyPr/>
          <a:lstStyle/>
          <a:p>
            <a:r>
              <a:rPr lang="en-US"/>
              <a:t>Demonstration: Styling Text and Block Elements by Using CSS3</a:t>
            </a:r>
          </a:p>
        </p:txBody>
      </p:sp>
      <p:sp>
        <p:nvSpPr>
          <p:cNvPr id="4" name="Content Placeholder 2">
            <a:extLst>
              <a:ext uri="{FF2B5EF4-FFF2-40B4-BE49-F238E27FC236}">
                <a16:creationId xmlns:a16="http://schemas.microsoft.com/office/drawing/2014/main" id="{76481655-964E-41CE-A1C7-51E451FAE9D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learn about the tasks that you will perform in the lab for this module.</a:t>
            </a:r>
            <a:endParaRPr lang="en-GB" b="0" kern="0" dirty="0">
              <a:solidFill>
                <a:srgbClr val="000000"/>
              </a:solidFill>
            </a:endParaRPr>
          </a:p>
        </p:txBody>
      </p:sp>
    </p:spTree>
    <p:extLst>
      <p:ext uri="{BB962C8B-B14F-4D97-AF65-F5344CB8AC3E}">
        <p14:creationId xmlns:p14="http://schemas.microsoft.com/office/powerpoint/2010/main" val="54340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92A9-ACBA-4837-97B1-272F98F1EF97}"/>
              </a:ext>
            </a:extLst>
          </p:cNvPr>
          <p:cNvSpPr>
            <a:spLocks noGrp="1"/>
          </p:cNvSpPr>
          <p:nvPr>
            <p:ph type="title"/>
          </p:nvPr>
        </p:nvSpPr>
        <p:spPr>
          <a:xfrm>
            <a:off x="460374" y="-2"/>
            <a:ext cx="8378825" cy="740664"/>
          </a:xfrm>
        </p:spPr>
        <p:txBody>
          <a:bodyPr/>
          <a:lstStyle/>
          <a:p>
            <a:r>
              <a:rPr lang="en-US" dirty="0"/>
              <a:t>Lab: Styling Text and Block Elements by Using CSS3</a:t>
            </a:r>
          </a:p>
        </p:txBody>
      </p:sp>
      <p:sp>
        <p:nvSpPr>
          <p:cNvPr id="3" name="Text Placeholder 2">
            <a:extLst>
              <a:ext uri="{FF2B5EF4-FFF2-40B4-BE49-F238E27FC236}">
                <a16:creationId xmlns:a16="http://schemas.microsoft.com/office/drawing/2014/main" id="{4C809360-1457-4F31-B282-66917E57F4F1}"/>
              </a:ext>
            </a:extLst>
          </p:cNvPr>
          <p:cNvSpPr>
            <a:spLocks noGrp="1"/>
          </p:cNvSpPr>
          <p:nvPr>
            <p:ph type="body" idx="1"/>
          </p:nvPr>
        </p:nvSpPr>
        <p:spPr/>
        <p:txBody>
          <a:bodyPr/>
          <a:lstStyle/>
          <a:p>
            <a:r>
              <a:rPr lang="en-US"/>
              <a:t>Exercise 1: Styling the Navigation Bar
Exercise 2: Styling the Register Link
Exercise 3: Styling the About Page</a:t>
            </a:r>
          </a:p>
        </p:txBody>
      </p:sp>
      <p:sp>
        <p:nvSpPr>
          <p:cNvPr id="4" name="TextBox 3">
            <a:extLst>
              <a:ext uri="{FF2B5EF4-FFF2-40B4-BE49-F238E27FC236}">
                <a16:creationId xmlns:a16="http://schemas.microsoft.com/office/drawing/2014/main" id="{6B006B62-26A2-4F65-B8C6-1AB75783B274}"/>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359948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E5781-81A1-4ADA-AA37-A9EC66D8F5DD}"/>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26D2D9D9-2759-49D2-884C-A0432A39C075}"/>
              </a:ext>
            </a:extLst>
          </p:cNvPr>
          <p:cNvSpPr>
            <a:spLocks noGrp="1"/>
          </p:cNvSpPr>
          <p:nvPr>
            <p:ph type="body" idx="1"/>
          </p:nvPr>
        </p:nvSpPr>
        <p:spPr/>
        <p:txBody>
          <a:bodyPr/>
          <a:lstStyle/>
          <a:p>
            <a:r>
              <a:rPr lang="en-US"/>
              <a:t>Styling Text by Using CSS3
Styling Block Elements
Pseudo-Classes and Pseudo-Elements
Enhancing Graphical Effects by Using CSS3</a:t>
            </a:r>
          </a:p>
        </p:txBody>
      </p:sp>
    </p:spTree>
    <p:extLst>
      <p:ext uri="{BB962C8B-B14F-4D97-AF65-F5344CB8AC3E}">
        <p14:creationId xmlns:p14="http://schemas.microsoft.com/office/powerpoint/2010/main" val="3968607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EF51-AE9E-409F-98FF-24C580C6BDBF}"/>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92CF2C29-5803-4820-89E0-DA5770806E99}"/>
              </a:ext>
            </a:extLst>
          </p:cNvPr>
          <p:cNvSpPr txBox="1"/>
          <p:nvPr/>
        </p:nvSpPr>
        <p:spPr>
          <a:xfrm>
            <a:off x="458788" y="1021215"/>
            <a:ext cx="8119156" cy="5647700"/>
          </a:xfrm>
          <a:prstGeom prst="rect">
            <a:avLst/>
          </a:prstGeom>
          <a:noFill/>
        </p:spPr>
        <p:txBody>
          <a:bodyPr vert="horz" wrap="square" rtlCol="0">
            <a:spAutoFit/>
          </a:bodyPr>
          <a:lstStyle/>
          <a:p>
            <a:pPr marL="0" marR="0">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The Contoso Conference web application needs to be visually appealing. A designer has produced mock-up designs of some of the pages that you have been asked to implement for the website. </a:t>
            </a:r>
            <a:endParaRPr lang="en-US" sz="2400" b="0" dirty="0">
              <a:latin typeface="Segoe UI" panose="020B0502040204020203" pitchFamily="34" charset="0"/>
              <a:ea typeface="Calibri" panose="020F0502020204030204" pitchFamily="34" charset="0"/>
              <a:cs typeface="Times New Roman" panose="02020603050405020304" pitchFamily="18" charset="0"/>
            </a:endParaRPr>
          </a:p>
          <a:p>
            <a:pPr marL="0" lvl="0" indent="0">
              <a:spcAft>
                <a:spcPts val="800"/>
              </a:spcAft>
              <a:buClrTx/>
              <a:buSzTx/>
              <a:buNone/>
            </a:pPr>
            <a:r>
              <a:rPr lang="en-US" sz="2400" b="0" dirty="0">
                <a:latin typeface="Segoe UI" panose="020B0502040204020203" pitchFamily="34" charset="0"/>
                <a:ea typeface="Calibri" panose="020F0502020204030204" pitchFamily="34" charset="0"/>
                <a:cs typeface="Segoe UI" panose="020B0502040204020203" pitchFamily="34" charset="0"/>
              </a:rPr>
              <a:t>You will be working on the Home and About pages. The HTML page structure has already been created. You will use CSS to style various parts of the pages, to make them match the designs. Much of the CSS that you create, such as the navigation links bar, will be reused by </a:t>
            </a:r>
            <a:r>
              <a:rPr lang="en-US" sz="2400" b="0" dirty="0">
                <a:latin typeface="Segoe UI" panose="020B0502040204020203" pitchFamily="34" charset="0"/>
                <a:cs typeface="Segoe UI" panose="020B0502040204020203" pitchFamily="34" charset="0"/>
              </a:rPr>
              <a:t>other pages. </a:t>
            </a:r>
          </a:p>
          <a:p>
            <a:pPr marL="0" lvl="0" indent="0">
              <a:spcAft>
                <a:spcPts val="800"/>
              </a:spcAft>
              <a:buClrTx/>
              <a:buSzTx/>
              <a:buNone/>
            </a:pPr>
            <a:r>
              <a:rPr lang="en-US" sz="2400" b="0" dirty="0">
                <a:latin typeface="Segoe UI" panose="020B0502040204020203" pitchFamily="34" charset="0"/>
                <a:cs typeface="Segoe UI" panose="020B0502040204020203" pitchFamily="34" charset="0"/>
              </a:rPr>
              <a:t>Some aspects of the design are complicated and would have required images with previous versions of CSS. However, by using CSS3, you will not need to create any images.</a:t>
            </a:r>
          </a:p>
          <a:p>
            <a:pPr marL="0" marR="0">
              <a:spcBef>
                <a:spcPts val="600"/>
              </a:spcBef>
              <a:spcAft>
                <a:spcPts val="800"/>
              </a:spcAft>
            </a:pPr>
            <a:endParaRPr lang="en-US" sz="2400" b="0" dirty="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6447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EFB6-D676-476D-B9D6-A1E87C576E15}"/>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19EDB72F-E5C8-4AD0-B307-344D3211ED6C}"/>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1547004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07D2-8D89-4C09-9D2A-FC2AD5D74F7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7989CCC-9F0A-4D44-80C3-914DBAD9B8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2218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9BC6E-3F9E-4201-A034-70F9225A39EB}"/>
              </a:ext>
            </a:extLst>
          </p:cNvPr>
          <p:cNvSpPr>
            <a:spLocks noGrp="1"/>
          </p:cNvSpPr>
          <p:nvPr>
            <p:ph type="title"/>
          </p:nvPr>
        </p:nvSpPr>
        <p:spPr/>
        <p:txBody>
          <a:bodyPr/>
          <a:lstStyle/>
          <a:p>
            <a:r>
              <a:rPr lang="en-US"/>
              <a:t>Lesson 1: Styling Text by Using CSS3</a:t>
            </a:r>
          </a:p>
        </p:txBody>
      </p:sp>
      <p:sp>
        <p:nvSpPr>
          <p:cNvPr id="3" name="Text Placeholder 2">
            <a:extLst>
              <a:ext uri="{FF2B5EF4-FFF2-40B4-BE49-F238E27FC236}">
                <a16:creationId xmlns:a16="http://schemas.microsoft.com/office/drawing/2014/main" id="{296C97BA-7014-4069-9510-33AA384E095C}"/>
              </a:ext>
            </a:extLst>
          </p:cNvPr>
          <p:cNvSpPr>
            <a:spLocks noGrp="1"/>
          </p:cNvSpPr>
          <p:nvPr>
            <p:ph type="body" idx="1"/>
          </p:nvPr>
        </p:nvSpPr>
        <p:spPr/>
        <p:txBody>
          <a:bodyPr/>
          <a:lstStyle/>
          <a:p>
            <a:r>
              <a:rPr lang="en-US"/>
              <a:t>Fonts and Measurements
Implementing Text Effects</a:t>
            </a:r>
          </a:p>
        </p:txBody>
      </p:sp>
    </p:spTree>
    <p:extLst>
      <p:ext uri="{BB962C8B-B14F-4D97-AF65-F5344CB8AC3E}">
        <p14:creationId xmlns:p14="http://schemas.microsoft.com/office/powerpoint/2010/main" val="781482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765F-27C4-434F-9B70-4E2483157C5C}"/>
              </a:ext>
            </a:extLst>
          </p:cNvPr>
          <p:cNvSpPr>
            <a:spLocks noGrp="1"/>
          </p:cNvSpPr>
          <p:nvPr>
            <p:ph type="title"/>
          </p:nvPr>
        </p:nvSpPr>
        <p:spPr/>
        <p:txBody>
          <a:bodyPr/>
          <a:lstStyle/>
          <a:p>
            <a:r>
              <a:rPr lang="en-US"/>
              <a:t>Fonts and Measurements</a:t>
            </a:r>
          </a:p>
        </p:txBody>
      </p:sp>
      <p:sp>
        <p:nvSpPr>
          <p:cNvPr id="4" name="Content Placeholder 2">
            <a:extLst>
              <a:ext uri="{FF2B5EF4-FFF2-40B4-BE49-F238E27FC236}">
                <a16:creationId xmlns:a16="http://schemas.microsoft.com/office/drawing/2014/main" id="{03073A2A-6972-4CB8-85BE-D3951FA9132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CSS3 font and text properties support:</a:t>
            </a:r>
          </a:p>
          <a:p>
            <a:pPr lvl="0"/>
            <a:endParaRPr lang="en-US" b="0" kern="0" dirty="0">
              <a:solidFill>
                <a:srgbClr val="000000"/>
              </a:solidFill>
            </a:endParaRPr>
          </a:p>
          <a:p>
            <a:r>
              <a:rPr lang="en-US" sz="2400" b="0" kern="0" dirty="0">
                <a:solidFill>
                  <a:srgbClr val="000000"/>
                </a:solidFill>
              </a:rPr>
              <a:t>External fonts </a:t>
            </a:r>
          </a:p>
          <a:p>
            <a:endParaRPr lang="en-US" sz="2400" b="0" kern="0" dirty="0">
              <a:solidFill>
                <a:srgbClr val="000000"/>
              </a:solidFill>
            </a:endParaRPr>
          </a:p>
          <a:p>
            <a:pPr marL="4762" indent="0">
              <a:buNone/>
            </a:pPr>
            <a:endParaRPr lang="en-US" sz="2400" b="0" kern="0" dirty="0">
              <a:solidFill>
                <a:srgbClr val="000000"/>
              </a:solidFill>
            </a:endParaRPr>
          </a:p>
          <a:p>
            <a:pPr marL="4762" indent="0">
              <a:buNone/>
            </a:pPr>
            <a:endParaRPr lang="en-US" sz="2400" b="0" kern="0" dirty="0">
              <a:solidFill>
                <a:srgbClr val="000000"/>
              </a:solidFill>
            </a:endParaRPr>
          </a:p>
          <a:p>
            <a:r>
              <a:rPr lang="en-US" sz="2400" b="0" kern="0" dirty="0">
                <a:solidFill>
                  <a:srgbClr val="000000"/>
                </a:solidFill>
              </a:rPr>
              <a:t>Absolute text sizes</a:t>
            </a:r>
          </a:p>
          <a:p>
            <a:endParaRPr lang="en-US" sz="2400" b="0" kern="0" dirty="0">
              <a:solidFill>
                <a:srgbClr val="000000"/>
              </a:solidFill>
            </a:endParaRPr>
          </a:p>
          <a:p>
            <a:pPr marL="4762" indent="0">
              <a:buNone/>
            </a:pPr>
            <a:endParaRPr lang="en-US" sz="2400" b="0" kern="0" dirty="0">
              <a:solidFill>
                <a:srgbClr val="000000"/>
              </a:solidFill>
            </a:endParaRPr>
          </a:p>
          <a:p>
            <a:r>
              <a:rPr lang="en-US" sz="2400" b="0" kern="0" dirty="0">
                <a:solidFill>
                  <a:srgbClr val="000000"/>
                </a:solidFill>
              </a:rPr>
              <a:t>Relative text sizes</a:t>
            </a:r>
          </a:p>
        </p:txBody>
      </p:sp>
      <p:sp>
        <p:nvSpPr>
          <p:cNvPr id="5" name="TextBox 4">
            <a:extLst>
              <a:ext uri="{FF2B5EF4-FFF2-40B4-BE49-F238E27FC236}">
                <a16:creationId xmlns:a16="http://schemas.microsoft.com/office/drawing/2014/main" id="{551A0988-6CF6-4508-872D-301B791517F4}"/>
              </a:ext>
            </a:extLst>
          </p:cNvPr>
          <p:cNvSpPr txBox="1"/>
          <p:nvPr/>
        </p:nvSpPr>
        <p:spPr>
          <a:xfrm>
            <a:off x="3657600" y="1672101"/>
            <a:ext cx="4800600" cy="1323439"/>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@font-face  {</a:t>
            </a:r>
            <a:br>
              <a:rPr lang="en-GB" sz="2000" b="0">
                <a:solidFill>
                  <a:srgbClr val="000000"/>
                </a:solidFill>
                <a:latin typeface="Lucida Sans Unicode" pitchFamily="34" charset="0"/>
                <a:cs typeface="Lucida Sans Unicode" pitchFamily="34" charset="0"/>
              </a:rPr>
            </a:br>
            <a:r>
              <a:rPr lang="en-GB" sz="2000" b="0">
                <a:solidFill>
                  <a:srgbClr val="000000"/>
                </a:solidFill>
                <a:latin typeface="Lucida Sans Unicode" pitchFamily="34" charset="0"/>
                <a:cs typeface="Lucida Sans Unicode" pitchFamily="34" charset="0"/>
              </a:rPr>
              <a:t>  font-family: newGroovyFont;</a:t>
            </a:r>
            <a:br>
              <a:rPr lang="en-GB" sz="2000" b="0">
                <a:solidFill>
                  <a:srgbClr val="000000"/>
                </a:solidFill>
                <a:latin typeface="Lucida Sans Unicode" pitchFamily="34" charset="0"/>
                <a:cs typeface="Lucida Sans Unicode" pitchFamily="34" charset="0"/>
              </a:rPr>
            </a:br>
            <a:r>
              <a:rPr lang="en-GB" sz="2000" b="0">
                <a:solidFill>
                  <a:srgbClr val="000000"/>
                </a:solidFill>
                <a:latin typeface="Lucida Sans Unicode" pitchFamily="34" charset="0"/>
                <a:cs typeface="Lucida Sans Unicode" pitchFamily="34" charset="0"/>
              </a:rPr>
              <a:t>  src: url(‘CandaraPlus.ttf')</a:t>
            </a:r>
            <a:br>
              <a:rPr lang="en-GB" sz="2000" b="0">
                <a:solidFill>
                  <a:srgbClr val="000000"/>
                </a:solidFill>
                <a:latin typeface="Lucida Sans Unicode" pitchFamily="34" charset="0"/>
                <a:cs typeface="Lucida Sans Unicode" pitchFamily="34" charset="0"/>
              </a:rPr>
            </a:br>
            <a:r>
              <a:rPr lang="en-GB" sz="2000" b="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5178BB4C-394A-498F-B277-ABFB279E5F65}"/>
              </a:ext>
            </a:extLst>
          </p:cNvPr>
          <p:cNvSpPr txBox="1"/>
          <p:nvPr/>
        </p:nvSpPr>
        <p:spPr>
          <a:xfrm>
            <a:off x="3657600" y="3505200"/>
            <a:ext cx="4800600" cy="1015663"/>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font-size : 16pt;</a:t>
            </a:r>
          </a:p>
          <a:p>
            <a:pPr lvl="0"/>
            <a:r>
              <a:rPr lang="en-GB" sz="2000" b="0">
                <a:solidFill>
                  <a:srgbClr val="000000"/>
                </a:solidFill>
                <a:latin typeface="Lucida Sans Unicode" pitchFamily="34" charset="0"/>
                <a:cs typeface="Lucida Sans Unicode" pitchFamily="34" charset="0"/>
              </a:rPr>
              <a:t>line-height : 0.5in;</a:t>
            </a:r>
          </a:p>
          <a:p>
            <a:pPr lvl="0"/>
            <a:r>
              <a:rPr lang="en-GB" sz="2000" b="0">
                <a:solidFill>
                  <a:srgbClr val="000000"/>
                </a:solidFill>
                <a:latin typeface="Lucida Sans Unicode" pitchFamily="34" charset="0"/>
                <a:cs typeface="Lucida Sans Unicode" pitchFamily="34" charset="0"/>
              </a:rPr>
              <a:t>letter-spacing : 12mm;</a:t>
            </a:r>
            <a:endParaRPr lang="en-GB" sz="2000"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1D9F0309-BA47-4115-A611-04FE141B1148}"/>
              </a:ext>
            </a:extLst>
          </p:cNvPr>
          <p:cNvSpPr txBox="1"/>
          <p:nvPr/>
        </p:nvSpPr>
        <p:spPr>
          <a:xfrm>
            <a:off x="3657600" y="4867870"/>
            <a:ext cx="4800600" cy="1015663"/>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font-size : 1em;</a:t>
            </a:r>
          </a:p>
          <a:p>
            <a:pPr lvl="0"/>
            <a:r>
              <a:rPr lang="en-GB" sz="2000" b="0">
                <a:solidFill>
                  <a:srgbClr val="000000"/>
                </a:solidFill>
                <a:latin typeface="Lucida Sans Unicode" pitchFamily="34" charset="0"/>
                <a:cs typeface="Lucida Sans Unicode" pitchFamily="34" charset="0"/>
              </a:rPr>
              <a:t>border-width : 300px;</a:t>
            </a:r>
          </a:p>
          <a:p>
            <a:pPr lvl="0"/>
            <a:r>
              <a:rPr lang="en-GB" sz="2000" b="0">
                <a:solidFill>
                  <a:srgbClr val="000000"/>
                </a:solidFill>
                <a:latin typeface="Lucida Sans Unicode" pitchFamily="34" charset="0"/>
                <a:cs typeface="Lucida Sans Unicode" pitchFamily="34" charset="0"/>
              </a:rPr>
              <a:t>padding : 16rem;</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91024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62EB-9084-4683-9E18-E5EABCEE6368}"/>
              </a:ext>
            </a:extLst>
          </p:cNvPr>
          <p:cNvSpPr>
            <a:spLocks noGrp="1"/>
          </p:cNvSpPr>
          <p:nvPr>
            <p:ph type="title"/>
          </p:nvPr>
        </p:nvSpPr>
        <p:spPr/>
        <p:txBody>
          <a:bodyPr/>
          <a:lstStyle/>
          <a:p>
            <a:r>
              <a:rPr lang="en-US"/>
              <a:t>Implementing Text Effects</a:t>
            </a:r>
          </a:p>
        </p:txBody>
      </p:sp>
      <p:sp>
        <p:nvSpPr>
          <p:cNvPr id="4" name="Content Placeholder 2">
            <a:extLst>
              <a:ext uri="{FF2B5EF4-FFF2-40B4-BE49-F238E27FC236}">
                <a16:creationId xmlns:a16="http://schemas.microsoft.com/office/drawing/2014/main" id="{DD133148-8308-4493-851B-81D4B5C1F95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CSS3 includes further text styling support for:</a:t>
            </a:r>
          </a:p>
          <a:p>
            <a:pPr lvl="1"/>
            <a:endParaRPr lang="en-US" b="0" kern="0" dirty="0">
              <a:solidFill>
                <a:srgbClr val="000000"/>
              </a:solidFill>
            </a:endParaRPr>
          </a:p>
          <a:p>
            <a:r>
              <a:rPr lang="en-US" sz="2400" b="0" kern="0" dirty="0">
                <a:solidFill>
                  <a:srgbClr val="000000"/>
                </a:solidFill>
              </a:rPr>
              <a:t>Paragraph indentation</a:t>
            </a:r>
          </a:p>
          <a:p>
            <a:endParaRPr lang="en-US" sz="2400" b="0" kern="0" dirty="0">
              <a:solidFill>
                <a:srgbClr val="000000"/>
              </a:solidFill>
            </a:endParaRPr>
          </a:p>
          <a:p>
            <a:r>
              <a:rPr lang="en-US" sz="2400" b="0" kern="0" dirty="0">
                <a:solidFill>
                  <a:srgbClr val="000000"/>
                </a:solidFill>
              </a:rPr>
              <a:t>Line wrapping</a:t>
            </a:r>
          </a:p>
          <a:p>
            <a:endParaRPr lang="en-US" sz="2400" b="0" kern="0" dirty="0">
              <a:solidFill>
                <a:srgbClr val="000000"/>
              </a:solidFill>
            </a:endParaRPr>
          </a:p>
          <a:p>
            <a:r>
              <a:rPr lang="en-US" sz="2400" b="0" kern="0" dirty="0">
                <a:solidFill>
                  <a:srgbClr val="000000"/>
                </a:solidFill>
              </a:rPr>
              <a:t>Text spacing</a:t>
            </a:r>
          </a:p>
          <a:p>
            <a:endParaRPr lang="en-US" sz="2400" b="0" kern="0" dirty="0">
              <a:solidFill>
                <a:srgbClr val="000000"/>
              </a:solidFill>
            </a:endParaRPr>
          </a:p>
          <a:p>
            <a:r>
              <a:rPr lang="en-US" sz="2400" b="0" kern="0" dirty="0">
                <a:solidFill>
                  <a:srgbClr val="000000"/>
                </a:solidFill>
              </a:rPr>
              <a:t>Shadow effects</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1D375DF6-CA12-47B9-8C62-9BE75F81F11E}"/>
              </a:ext>
            </a:extLst>
          </p:cNvPr>
          <p:cNvSpPr txBox="1"/>
          <p:nvPr/>
        </p:nvSpPr>
        <p:spPr>
          <a:xfrm>
            <a:off x="4267200" y="1981200"/>
            <a:ext cx="4191000" cy="400110"/>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text-indent: 3rem;</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031B3D8A-7C63-4F6B-85C5-5905D5FA2996}"/>
              </a:ext>
            </a:extLst>
          </p:cNvPr>
          <p:cNvSpPr txBox="1"/>
          <p:nvPr/>
        </p:nvSpPr>
        <p:spPr>
          <a:xfrm>
            <a:off x="4267200" y="2743200"/>
            <a:ext cx="4191000" cy="707886"/>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hyphens: manual;</a:t>
            </a:r>
          </a:p>
          <a:p>
            <a:pPr lvl="0"/>
            <a:r>
              <a:rPr lang="en-GB" sz="2000" b="0">
                <a:solidFill>
                  <a:srgbClr val="000000"/>
                </a:solidFill>
                <a:latin typeface="Lucida Sans Unicode" pitchFamily="34" charset="0"/>
                <a:cs typeface="Lucida Sans Unicode" pitchFamily="34" charset="0"/>
              </a:rPr>
              <a:t>word-wrap: break-word;</a:t>
            </a:r>
            <a:endParaRPr lang="en-GB" sz="2000"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8133BAAE-8ED9-40A5-978F-BB99CA962777}"/>
              </a:ext>
            </a:extLst>
          </p:cNvPr>
          <p:cNvSpPr txBox="1"/>
          <p:nvPr/>
        </p:nvSpPr>
        <p:spPr>
          <a:xfrm>
            <a:off x="4267200" y="3733800"/>
            <a:ext cx="4191000" cy="400110"/>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word-spacing: 2rem;</a:t>
            </a:r>
            <a:endParaRPr lang="en-GB" sz="2000" b="0" dirty="0">
              <a:solidFill>
                <a:srgbClr val="000000"/>
              </a:solidFill>
              <a:latin typeface="Lucida Sans Unicode" pitchFamily="34" charset="0"/>
              <a:cs typeface="Lucida Sans Unicode" pitchFamily="34" charset="0"/>
            </a:endParaRPr>
          </a:p>
        </p:txBody>
      </p:sp>
      <p:sp>
        <p:nvSpPr>
          <p:cNvPr id="8" name="TextBox 7">
            <a:extLst>
              <a:ext uri="{FF2B5EF4-FFF2-40B4-BE49-F238E27FC236}">
                <a16:creationId xmlns:a16="http://schemas.microsoft.com/office/drawing/2014/main" id="{5AE85868-E795-491E-978B-673B5338A8F0}"/>
              </a:ext>
            </a:extLst>
          </p:cNvPr>
          <p:cNvSpPr txBox="1"/>
          <p:nvPr/>
        </p:nvSpPr>
        <p:spPr>
          <a:xfrm>
            <a:off x="4267200" y="4572000"/>
            <a:ext cx="4191000" cy="400110"/>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text-shadow: 2px 2px 0 red;</a:t>
            </a:r>
            <a:endParaRPr lang="en-GB" sz="2000" b="0" dirty="0">
              <a:solidFill>
                <a:srgbClr val="000000"/>
              </a:solidFill>
              <a:latin typeface="Lucida Sans Unicode" pitchFamily="34" charset="0"/>
              <a:cs typeface="Lucida Sans Unicode" pitchFamily="34" charset="0"/>
            </a:endParaRPr>
          </a:p>
        </p:txBody>
      </p:sp>
      <p:pic>
        <p:nvPicPr>
          <p:cNvPr id="9" name="Picture 2" descr="A screen shot of Internet Explorer showing the text Customer Details styled with a shadow effect">
            <a:extLst>
              <a:ext uri="{FF2B5EF4-FFF2-40B4-BE49-F238E27FC236}">
                <a16:creationId xmlns:a16="http://schemas.microsoft.com/office/drawing/2014/main" id="{431D082C-4AD2-4590-8EBD-CBE68ED73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00" y="5029200"/>
            <a:ext cx="3228975"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4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F6A4-8370-45E9-A55D-C3741479B4F8}"/>
              </a:ext>
            </a:extLst>
          </p:cNvPr>
          <p:cNvSpPr>
            <a:spLocks noGrp="1"/>
          </p:cNvSpPr>
          <p:nvPr>
            <p:ph type="title"/>
          </p:nvPr>
        </p:nvSpPr>
        <p:spPr/>
        <p:txBody>
          <a:bodyPr/>
          <a:lstStyle/>
          <a:p>
            <a:r>
              <a:rPr lang="en-US"/>
              <a:t>Lesson 2: Styling Block Elements</a:t>
            </a:r>
          </a:p>
        </p:txBody>
      </p:sp>
      <p:sp>
        <p:nvSpPr>
          <p:cNvPr id="3" name="Text Placeholder 2">
            <a:extLst>
              <a:ext uri="{FF2B5EF4-FFF2-40B4-BE49-F238E27FC236}">
                <a16:creationId xmlns:a16="http://schemas.microsoft.com/office/drawing/2014/main" id="{7F65A89D-FF06-49EA-B416-E6B03F2A1EFA}"/>
              </a:ext>
            </a:extLst>
          </p:cNvPr>
          <p:cNvSpPr>
            <a:spLocks noGrp="1"/>
          </p:cNvSpPr>
          <p:nvPr>
            <p:ph type="body" idx="1"/>
          </p:nvPr>
        </p:nvSpPr>
        <p:spPr/>
        <p:txBody>
          <a:bodyPr/>
          <a:lstStyle/>
          <a:p>
            <a:r>
              <a:rPr lang="en-US"/>
              <a:t>New Block Properties in CSS3
Block Layout Models
Demonstration: Switching Between Cascading Style Sheets (CSS) Layout Models</a:t>
            </a:r>
          </a:p>
        </p:txBody>
      </p:sp>
    </p:spTree>
    <p:extLst>
      <p:ext uri="{BB962C8B-B14F-4D97-AF65-F5344CB8AC3E}">
        <p14:creationId xmlns:p14="http://schemas.microsoft.com/office/powerpoint/2010/main" val="734602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37EAE-26EA-40C3-BF4C-B2B9B239D300}"/>
              </a:ext>
            </a:extLst>
          </p:cNvPr>
          <p:cNvSpPr>
            <a:spLocks noGrp="1"/>
          </p:cNvSpPr>
          <p:nvPr>
            <p:ph type="title"/>
          </p:nvPr>
        </p:nvSpPr>
        <p:spPr/>
        <p:txBody>
          <a:bodyPr/>
          <a:lstStyle/>
          <a:p>
            <a:r>
              <a:rPr lang="en-US"/>
              <a:t>New Block Properties in CSS3</a:t>
            </a:r>
          </a:p>
        </p:txBody>
      </p:sp>
      <p:sp>
        <p:nvSpPr>
          <p:cNvPr id="4" name="Content Placeholder 2">
            <a:extLst>
              <a:ext uri="{FF2B5EF4-FFF2-40B4-BE49-F238E27FC236}">
                <a16:creationId xmlns:a16="http://schemas.microsoft.com/office/drawing/2014/main" id="{E1B32AFF-0C3C-4356-89DB-C4A10C4CCB4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CSS3 adds new box-level support for:</a:t>
            </a:r>
          </a:p>
          <a:p>
            <a:pPr lvl="0"/>
            <a:endParaRPr lang="en-US" b="0" kern="0" dirty="0">
              <a:solidFill>
                <a:srgbClr val="000000"/>
              </a:solidFill>
            </a:endParaRPr>
          </a:p>
          <a:p>
            <a:r>
              <a:rPr lang="en-US" sz="2400" b="0" kern="0" dirty="0">
                <a:solidFill>
                  <a:srgbClr val="000000"/>
                </a:solidFill>
              </a:rPr>
              <a:t>Outlines </a:t>
            </a:r>
          </a:p>
          <a:p>
            <a:endParaRPr lang="en-US" sz="2400" b="0" kern="0" dirty="0">
              <a:solidFill>
                <a:srgbClr val="000000"/>
              </a:solidFill>
            </a:endParaRPr>
          </a:p>
          <a:p>
            <a:endParaRPr lang="en-US" sz="2400" b="0" kern="0" dirty="0">
              <a:solidFill>
                <a:srgbClr val="000000"/>
              </a:solidFill>
            </a:endParaRPr>
          </a:p>
          <a:p>
            <a:r>
              <a:rPr lang="en-US" sz="2400" b="0" kern="0" dirty="0">
                <a:solidFill>
                  <a:srgbClr val="000000"/>
                </a:solidFill>
              </a:rPr>
              <a:t>Presentation</a:t>
            </a:r>
          </a:p>
          <a:p>
            <a:endParaRPr lang="en-US" sz="2400" b="0" kern="0" dirty="0">
              <a:solidFill>
                <a:srgbClr val="000000"/>
              </a:solidFill>
            </a:endParaRPr>
          </a:p>
          <a:p>
            <a:pPr marL="4762" indent="0">
              <a:buNone/>
            </a:pPr>
            <a:endParaRPr lang="en-US" sz="2400" b="0" kern="0" dirty="0">
              <a:solidFill>
                <a:srgbClr val="000000"/>
              </a:solidFill>
            </a:endParaRPr>
          </a:p>
          <a:p>
            <a:r>
              <a:rPr lang="en-US" sz="2400" b="0" kern="0" dirty="0">
                <a:solidFill>
                  <a:srgbClr val="000000"/>
                </a:solidFill>
              </a:rPr>
              <a:t>Multiple column</a:t>
            </a:r>
            <a:br>
              <a:rPr lang="en-US" sz="2400" b="0" kern="0" dirty="0">
                <a:solidFill>
                  <a:srgbClr val="000000"/>
                </a:solidFill>
              </a:rPr>
            </a:br>
            <a:r>
              <a:rPr lang="en-US" sz="2400" b="0" kern="0" dirty="0">
                <a:solidFill>
                  <a:srgbClr val="000000"/>
                </a:solidFill>
              </a:rPr>
              <a:t>layouts</a:t>
            </a:r>
          </a:p>
          <a:p>
            <a:pPr marL="288925" lvl="1" indent="0">
              <a:buNone/>
            </a:pPr>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29A43D3A-6CFB-4A73-AC52-9F42DE501869}"/>
              </a:ext>
            </a:extLst>
          </p:cNvPr>
          <p:cNvSpPr txBox="1"/>
          <p:nvPr/>
        </p:nvSpPr>
        <p:spPr>
          <a:xfrm>
            <a:off x="3886200" y="3200400"/>
            <a:ext cx="3886200" cy="1015663"/>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border-radius: 50% / 30%;</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overflow: hidden;</a:t>
            </a:r>
          </a:p>
          <a:p>
            <a:pPr lvl="0"/>
            <a:r>
              <a:rPr lang="en-US" sz="2000" b="0">
                <a:solidFill>
                  <a:srgbClr val="000000"/>
                </a:solidFill>
                <a:latin typeface="Lucida Sans Unicode" pitchFamily="34" charset="0"/>
                <a:cs typeface="Lucida Sans Unicode" pitchFamily="34" charset="0"/>
              </a:rPr>
              <a:t>resize: horizontal;</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D06D23BE-F8E0-4E5F-AB67-47B284ED1738}"/>
              </a:ext>
            </a:extLst>
          </p:cNvPr>
          <p:cNvSpPr txBox="1"/>
          <p:nvPr/>
        </p:nvSpPr>
        <p:spPr>
          <a:xfrm>
            <a:off x="3886200" y="1981200"/>
            <a:ext cx="3886200" cy="707886"/>
          </a:xfrm>
          <a:prstGeom prst="rect">
            <a:avLst/>
          </a:prstGeom>
          <a:solidFill>
            <a:schemeClr val="bg1">
              <a:lumMod val="95000"/>
            </a:schemeClr>
          </a:solidFill>
          <a:ln>
            <a:noFill/>
          </a:ln>
          <a:effectLst/>
        </p:spPr>
        <p:txBody>
          <a:bodyPr wrap="square" rtlCol="0">
            <a:spAutoFit/>
          </a:bodyPr>
          <a:lstStyle/>
          <a:p>
            <a:pPr lvl="0"/>
            <a:r>
              <a:rPr lang="en-US" sz="2000" b="0" dirty="0">
                <a:solidFill>
                  <a:srgbClr val="000000"/>
                </a:solidFill>
                <a:latin typeface="Lucida Sans Unicode" pitchFamily="34" charset="0"/>
                <a:cs typeface="Lucida Sans Unicode" pitchFamily="34" charset="0"/>
              </a:rPr>
              <a:t>outline: 2px solid green;</a:t>
            </a:r>
            <a:endParaRPr lang="en-GB" sz="2000" b="0" dirty="0">
              <a:solidFill>
                <a:srgbClr val="000000"/>
              </a:solidFill>
              <a:latin typeface="Lucida Sans Unicode" pitchFamily="34" charset="0"/>
              <a:cs typeface="Lucida Sans Unicode" pitchFamily="34" charset="0"/>
            </a:endParaRPr>
          </a:p>
          <a:p>
            <a:pPr lvl="0"/>
            <a:r>
              <a:rPr lang="en-US" sz="2000" b="0" dirty="0">
                <a:solidFill>
                  <a:srgbClr val="000000"/>
                </a:solidFill>
                <a:latin typeface="Lucida Sans Unicode" pitchFamily="34" charset="0"/>
                <a:cs typeface="Lucida Sans Unicode" pitchFamily="34" charset="0"/>
              </a:rPr>
              <a:t>outline-offset: 5rem;</a:t>
            </a:r>
            <a:endParaRPr lang="en-GB" sz="2000"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14E52363-BC2C-4204-B68F-32E94695B4C0}"/>
              </a:ext>
            </a:extLst>
          </p:cNvPr>
          <p:cNvSpPr txBox="1"/>
          <p:nvPr/>
        </p:nvSpPr>
        <p:spPr>
          <a:xfrm>
            <a:off x="3880945" y="4572000"/>
            <a:ext cx="3886200" cy="1015663"/>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column-count: 3;</a:t>
            </a:r>
          </a:p>
          <a:p>
            <a:pPr lvl="0"/>
            <a:r>
              <a:rPr lang="en-GB" sz="2000" b="0">
                <a:solidFill>
                  <a:srgbClr val="000000"/>
                </a:solidFill>
                <a:latin typeface="Lucida Sans Unicode" pitchFamily="34" charset="0"/>
                <a:cs typeface="Lucida Sans Unicode" pitchFamily="34" charset="0"/>
              </a:rPr>
              <a:t>column-gap: 5rem;</a:t>
            </a:r>
          </a:p>
          <a:p>
            <a:pPr lvl="0"/>
            <a:r>
              <a:rPr lang="en-GB" sz="2000" b="0">
                <a:solidFill>
                  <a:srgbClr val="000000"/>
                </a:solidFill>
                <a:latin typeface="Lucida Sans Unicode" pitchFamily="34" charset="0"/>
                <a:cs typeface="Lucida Sans Unicode" pitchFamily="34" charset="0"/>
              </a:rPr>
              <a:t>column-rule: 1px solid black;</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55537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5A4AA-E698-48FF-8696-88F977DC7CFC}"/>
              </a:ext>
            </a:extLst>
          </p:cNvPr>
          <p:cNvSpPr>
            <a:spLocks noGrp="1"/>
          </p:cNvSpPr>
          <p:nvPr>
            <p:ph type="title"/>
          </p:nvPr>
        </p:nvSpPr>
        <p:spPr/>
        <p:txBody>
          <a:bodyPr/>
          <a:lstStyle/>
          <a:p>
            <a:r>
              <a:rPr lang="en-US"/>
              <a:t>Block Layout Models</a:t>
            </a:r>
          </a:p>
        </p:txBody>
      </p:sp>
      <p:sp>
        <p:nvSpPr>
          <p:cNvPr id="4" name="Content Placeholder 2">
            <a:extLst>
              <a:ext uri="{FF2B5EF4-FFF2-40B4-BE49-F238E27FC236}">
                <a16:creationId xmlns:a16="http://schemas.microsoft.com/office/drawing/2014/main" id="{DD37FAFB-13EC-45D1-A81C-2C88FB63C48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CSS3 supports several block layout methods:</a:t>
            </a:r>
          </a:p>
          <a:p>
            <a:pPr marL="288925" lvl="1" indent="0">
              <a:buNone/>
            </a:pPr>
            <a:endParaRPr lang="en-US" b="0" kern="0" dirty="0">
              <a:solidFill>
                <a:srgbClr val="000000"/>
              </a:solidFill>
            </a:endParaRPr>
          </a:p>
          <a:p>
            <a:r>
              <a:rPr lang="en-US" sz="2400" b="0" kern="0" dirty="0">
                <a:solidFill>
                  <a:srgbClr val="000000"/>
                </a:solidFill>
              </a:rPr>
              <a:t>Block</a:t>
            </a:r>
          </a:p>
          <a:p>
            <a:endParaRPr lang="en-US" sz="2400" b="0" kern="0" dirty="0">
              <a:solidFill>
                <a:srgbClr val="000000"/>
              </a:solidFill>
            </a:endParaRPr>
          </a:p>
          <a:p>
            <a:r>
              <a:rPr lang="en-US" sz="2400" b="0" kern="0" dirty="0">
                <a:solidFill>
                  <a:srgbClr val="000000"/>
                </a:solidFill>
              </a:rPr>
              <a:t>Inline</a:t>
            </a:r>
          </a:p>
          <a:p>
            <a:endParaRPr lang="en-US" sz="2400" b="0" kern="0" dirty="0">
              <a:solidFill>
                <a:srgbClr val="000000"/>
              </a:solidFill>
            </a:endParaRPr>
          </a:p>
          <a:p>
            <a:r>
              <a:rPr lang="en-US" sz="2400" b="0" kern="0" dirty="0">
                <a:solidFill>
                  <a:srgbClr val="000000"/>
                </a:solidFill>
              </a:rPr>
              <a:t>Table</a:t>
            </a:r>
          </a:p>
          <a:p>
            <a:endParaRPr lang="en-US" sz="2400" b="0" kern="0" dirty="0">
              <a:solidFill>
                <a:srgbClr val="000000"/>
              </a:solidFill>
            </a:endParaRPr>
          </a:p>
          <a:p>
            <a:r>
              <a:rPr lang="en-US" sz="2400" b="0" kern="0" dirty="0">
                <a:solidFill>
                  <a:srgbClr val="000000"/>
                </a:solidFill>
              </a:rPr>
              <a:t>Positioned</a:t>
            </a:r>
          </a:p>
          <a:p>
            <a:endParaRPr lang="en-US" sz="2400" b="0" kern="0" dirty="0">
              <a:solidFill>
                <a:srgbClr val="000000"/>
              </a:solidFill>
            </a:endParaRPr>
          </a:p>
          <a:p>
            <a:r>
              <a:rPr lang="en-US" sz="2400" b="0" kern="0" dirty="0">
                <a:solidFill>
                  <a:srgbClr val="000000"/>
                </a:solidFill>
              </a:rPr>
              <a:t>Flexbox  </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0DA21698-5020-47B7-8CF1-E8AFE1015B3D}"/>
              </a:ext>
            </a:extLst>
          </p:cNvPr>
          <p:cNvSpPr txBox="1"/>
          <p:nvPr/>
        </p:nvSpPr>
        <p:spPr>
          <a:xfrm>
            <a:off x="2971800" y="1992868"/>
            <a:ext cx="3886200" cy="400110"/>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display: block;</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42F77FCC-412C-41D6-9FA1-115C877031E9}"/>
              </a:ext>
            </a:extLst>
          </p:cNvPr>
          <p:cNvSpPr txBox="1"/>
          <p:nvPr/>
        </p:nvSpPr>
        <p:spPr>
          <a:xfrm>
            <a:off x="2971800" y="2706469"/>
            <a:ext cx="3886200" cy="707886"/>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display: inline;</a:t>
            </a:r>
          </a:p>
          <a:p>
            <a:pPr lvl="0"/>
            <a:r>
              <a:rPr lang="en-GB" sz="2000" b="0">
                <a:solidFill>
                  <a:srgbClr val="000000"/>
                </a:solidFill>
                <a:latin typeface="Lucida Sans Unicode" pitchFamily="34" charset="0"/>
                <a:cs typeface="Lucida Sans Unicode" pitchFamily="34" charset="0"/>
              </a:rPr>
              <a:t>display: inline-block;</a:t>
            </a:r>
            <a:endParaRPr lang="en-GB" sz="2000"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FF5E2589-95C6-4D06-B2F5-083C1434C15D}"/>
              </a:ext>
            </a:extLst>
          </p:cNvPr>
          <p:cNvSpPr txBox="1"/>
          <p:nvPr/>
        </p:nvSpPr>
        <p:spPr>
          <a:xfrm>
            <a:off x="2971800" y="3825031"/>
            <a:ext cx="3886200" cy="400110"/>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display: table;</a:t>
            </a:r>
            <a:endParaRPr lang="en-GB" sz="2000" b="0" dirty="0">
              <a:solidFill>
                <a:srgbClr val="000000"/>
              </a:solidFill>
              <a:latin typeface="Lucida Sans Unicode" pitchFamily="34" charset="0"/>
              <a:cs typeface="Lucida Sans Unicode" pitchFamily="34" charset="0"/>
            </a:endParaRPr>
          </a:p>
        </p:txBody>
      </p:sp>
      <p:sp>
        <p:nvSpPr>
          <p:cNvPr id="8" name="TextBox 7">
            <a:extLst>
              <a:ext uri="{FF2B5EF4-FFF2-40B4-BE49-F238E27FC236}">
                <a16:creationId xmlns:a16="http://schemas.microsoft.com/office/drawing/2014/main" id="{ACD5C5D1-8A61-41B7-981A-A61C561B6034}"/>
              </a:ext>
            </a:extLst>
          </p:cNvPr>
          <p:cNvSpPr txBox="1"/>
          <p:nvPr/>
        </p:nvSpPr>
        <p:spPr>
          <a:xfrm>
            <a:off x="2971800" y="5619690"/>
            <a:ext cx="3886200" cy="400110"/>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display: flexbox;</a:t>
            </a:r>
            <a:endParaRPr lang="en-GB" sz="2000" b="0" dirty="0">
              <a:solidFill>
                <a:srgbClr val="000000"/>
              </a:solidFill>
              <a:latin typeface="Lucida Sans Unicode" pitchFamily="34" charset="0"/>
              <a:cs typeface="Lucida Sans Unicode" pitchFamily="34" charset="0"/>
            </a:endParaRPr>
          </a:p>
        </p:txBody>
      </p:sp>
      <p:sp>
        <p:nvSpPr>
          <p:cNvPr id="9" name="TextBox 8">
            <a:extLst>
              <a:ext uri="{FF2B5EF4-FFF2-40B4-BE49-F238E27FC236}">
                <a16:creationId xmlns:a16="http://schemas.microsoft.com/office/drawing/2014/main" id="{66B00E95-EB75-4E84-B4F0-EED91D0C705F}"/>
              </a:ext>
            </a:extLst>
          </p:cNvPr>
          <p:cNvSpPr txBox="1"/>
          <p:nvPr/>
        </p:nvSpPr>
        <p:spPr>
          <a:xfrm>
            <a:off x="2971800" y="4419600"/>
            <a:ext cx="3886200" cy="1015663"/>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position: relative;</a:t>
            </a:r>
          </a:p>
          <a:p>
            <a:pPr lvl="0"/>
            <a:r>
              <a:rPr lang="en-GB" sz="2000" b="0">
                <a:solidFill>
                  <a:srgbClr val="000000"/>
                </a:solidFill>
                <a:latin typeface="Lucida Sans Unicode" pitchFamily="34" charset="0"/>
                <a:cs typeface="Lucida Sans Unicode" pitchFamily="34" charset="0"/>
              </a:rPr>
              <a:t>position: absolute;</a:t>
            </a:r>
          </a:p>
          <a:p>
            <a:pPr lvl="0"/>
            <a:r>
              <a:rPr lang="en-GB" sz="2000" b="0">
                <a:solidFill>
                  <a:srgbClr val="000000"/>
                </a:solidFill>
                <a:latin typeface="Lucida Sans Unicode" pitchFamily="34" charset="0"/>
                <a:cs typeface="Lucida Sans Unicode" pitchFamily="34" charset="0"/>
              </a:rPr>
              <a:t>position: fixed;</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98388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5151bcc-bc4f-49f5-a20b-b24b7edbfd0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EE9A-E624-4F69-AFF3-B09AB06B802C}"/>
              </a:ext>
            </a:extLst>
          </p:cNvPr>
          <p:cNvSpPr>
            <a:spLocks noGrp="1"/>
          </p:cNvSpPr>
          <p:nvPr>
            <p:ph type="title"/>
          </p:nvPr>
        </p:nvSpPr>
        <p:spPr/>
        <p:txBody>
          <a:bodyPr/>
          <a:lstStyle/>
          <a:p>
            <a:r>
              <a:rPr lang="en-US"/>
              <a:t>Demonstration: Switching Between Cascading Style Sheets (CSS) Layout Models</a:t>
            </a:r>
          </a:p>
        </p:txBody>
      </p:sp>
      <p:sp>
        <p:nvSpPr>
          <p:cNvPr id="4" name="Content Placeholder 2">
            <a:extLst>
              <a:ext uri="{FF2B5EF4-FFF2-40B4-BE49-F238E27FC236}">
                <a16:creationId xmlns:a16="http://schemas.microsoft.com/office/drawing/2014/main" id="{F5CE5003-EA24-40B8-A5CC-7201C067238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endParaRPr lang="en-US" b="0" kern="0" dirty="0">
              <a:solidFill>
                <a:srgbClr val="000000"/>
              </a:solidFill>
            </a:endParaRPr>
          </a:p>
          <a:p>
            <a:r>
              <a:rPr lang="en-US" b="0" kern="0" dirty="0">
                <a:solidFill>
                  <a:srgbClr val="000000"/>
                </a:solidFill>
              </a:rPr>
              <a:t>Switch between layout modes in a web page</a:t>
            </a:r>
          </a:p>
          <a:p>
            <a:r>
              <a:rPr lang="en-US" b="0" kern="0" dirty="0">
                <a:solidFill>
                  <a:srgbClr val="000000"/>
                </a:solidFill>
              </a:rPr>
              <a:t>Switch between positioning modes in a web page</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155540247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2489</Words>
  <Application>Microsoft Office PowerPoint</Application>
  <PresentationFormat>On-screen Show (4:3)</PresentationFormat>
  <Paragraphs>339</Paragraphs>
  <Slides>22</Slides>
  <Notes>22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Wingdings</vt:lpstr>
      <vt:lpstr>Lucida Sans Unicode</vt:lpstr>
      <vt:lpstr>Arial</vt:lpstr>
      <vt:lpstr>Symbol</vt:lpstr>
      <vt:lpstr>Times New Roman</vt:lpstr>
      <vt:lpstr>Segoe UI</vt:lpstr>
      <vt:lpstr>Calibri</vt:lpstr>
      <vt:lpstr>Verdana</vt:lpstr>
      <vt:lpstr>NG_MOC_Core_ModuleNew2</vt:lpstr>
      <vt:lpstr>Module 6</vt:lpstr>
      <vt:lpstr>Module Overview</vt:lpstr>
      <vt:lpstr>Lesson 1: Styling Text by Using CSS3</vt:lpstr>
      <vt:lpstr>Fonts and Measurements</vt:lpstr>
      <vt:lpstr>Implementing Text Effects</vt:lpstr>
      <vt:lpstr>Lesson 2: Styling Block Elements</vt:lpstr>
      <vt:lpstr>New Block Properties in CSS3</vt:lpstr>
      <vt:lpstr>Block Layout Models</vt:lpstr>
      <vt:lpstr>Demonstration: Switching Between Cascading Style Sheets (CSS) Layout Models</vt:lpstr>
      <vt:lpstr>Lesson 3: Pseudo-Classes and Pseudo-Elements</vt:lpstr>
      <vt:lpstr>Text Pseudo-Elements</vt:lpstr>
      <vt:lpstr>Link and Form Pseudo-Classes</vt:lpstr>
      <vt:lpstr>DOM-Related Pseudo-Classes</vt:lpstr>
      <vt:lpstr>Lesson 4: Enhancing Graphical Effects by Using CSS3</vt:lpstr>
      <vt:lpstr>Specifying Color Values</vt:lpstr>
      <vt:lpstr>Defining Backgrounds and Effects</vt:lpstr>
      <vt:lpstr>Implementing Transformations and Graphics</vt:lpstr>
      <vt:lpstr>Demonstration: Styling Text and Block Elements by Using CSS3</vt:lpstr>
      <vt:lpstr>Lab: Styling Text and Block Elements by Using CSS3</vt:lpstr>
      <vt:lpstr>Lab Scenario</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2018-10-03T10:54:14Z</dcterms:created>
  <dcterms:modified xsi:type="dcterms:W3CDTF">2018-10-03T10:54:21Z</dcterms:modified>
</cp:coreProperties>
</file>