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5"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Lucida Sans Unicode" panose="020B0602030504020204" pitchFamily="34" charset="0"/>
      <p:regular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p:cViewPr varScale="1">
        <p:scale>
          <a:sx n="84" d="100"/>
          <a:sy n="84" d="100"/>
        </p:scale>
        <p:origin x="108" y="498"/>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FC8DB-C11A-47F0-A3F3-33C0900DE418}" type="datetimeFigureOut">
              <a:rPr lang="en-US" smtClean="0"/>
              <a:t>10/15/2018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F470B-F724-4643-B926-9851744B98BE}" type="slidenum">
              <a:rPr lang="en-US" smtClean="0"/>
              <a:t>‹#›</a:t>
            </a:fld>
            <a:endParaRPr lang="en-US"/>
          </a:p>
        </p:txBody>
      </p:sp>
    </p:spTree>
    <p:extLst>
      <p:ext uri="{BB962C8B-B14F-4D97-AF65-F5344CB8AC3E}">
        <p14:creationId xmlns:p14="http://schemas.microsoft.com/office/powerpoint/2010/main" val="2822684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DEMO.m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DEMO.md"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DEMO.m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8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1</a:t>
            </a:fld>
            <a:endParaRPr lang="en-US"/>
          </a:p>
        </p:txBody>
      </p:sp>
      <p:sp>
        <p:nvSpPr>
          <p:cNvPr id="5" name="Rectangle 4">
            <a:extLst>
              <a:ext uri="{FF2B5EF4-FFF2-40B4-BE49-F238E27FC236}">
                <a16:creationId xmlns:a16="http://schemas.microsoft.com/office/drawing/2014/main" id="{3B16DB4D-7741-4416-8E9A-75E56BDE6BF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064AC85-3110-44DD-88A4-1E5F349511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6839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video support in HTML5 makes it very quick and easy to incorporate video elements. It is no longer necessary to use third-party plugins or extensions.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should be aware of possible bandwidth issues, especially if the video element references a high-quality source over a remote link (video content is not cached locally).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10</a:t>
            </a:fld>
            <a:endParaRPr lang="en-US"/>
          </a:p>
        </p:txBody>
      </p:sp>
      <p:sp>
        <p:nvSpPr>
          <p:cNvPr id="5" name="Rectangle 4">
            <a:extLst>
              <a:ext uri="{FF2B5EF4-FFF2-40B4-BE49-F238E27FC236}">
                <a16:creationId xmlns:a16="http://schemas.microsoft.com/office/drawing/2014/main" id="{E4BCCAE3-9FC1-4320-8650-9FF7B07CC9D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036DCD0-3803-4857-B168-996F3D3FC1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4091505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don't get confused between the </a:t>
            </a:r>
            <a:r>
              <a:rPr lang="en-US" sz="1000" b="1">
                <a:latin typeface="Arial" panose="020B0604020202020204" pitchFamily="34" charset="0"/>
                <a:ea typeface="Calibri" panose="020F0502020204030204" pitchFamily="34" charset="0"/>
                <a:cs typeface="Times New Roman" panose="02020603050405020304" pitchFamily="18" charset="0"/>
              </a:rPr>
              <a:t>src</a:t>
            </a:r>
            <a:r>
              <a:rPr lang="en-US" sz="1000">
                <a:latin typeface="Arial" panose="020B0604020202020204" pitchFamily="34" charset="0"/>
                <a:ea typeface="Calibri" panose="020F0502020204030204" pitchFamily="34" charset="0"/>
                <a:cs typeface="Segoe UI" panose="020B0502040204020203" pitchFamily="34" charset="0"/>
              </a:rPr>
              <a:t> attribute of the </a:t>
            </a:r>
            <a:r>
              <a:rPr lang="en-US" sz="1000" b="1">
                <a:latin typeface="Arial" panose="020B0604020202020204" pitchFamily="34" charset="0"/>
                <a:ea typeface="Calibri" panose="020F0502020204030204" pitchFamily="34" charset="0"/>
                <a:cs typeface="Times New Roman" panose="02020603050405020304" pitchFamily="18" charset="0"/>
              </a:rPr>
              <a:t>&lt;video&gt;</a:t>
            </a:r>
            <a:r>
              <a:rPr lang="en-US" sz="1000">
                <a:latin typeface="Arial" panose="020B0604020202020204" pitchFamily="34" charset="0"/>
                <a:ea typeface="Calibri" panose="020F0502020204030204" pitchFamily="34" charset="0"/>
                <a:cs typeface="Segoe UI" panose="020B0502040204020203" pitchFamily="34" charset="0"/>
              </a:rPr>
              <a:t> tag, and the </a:t>
            </a:r>
            <a:r>
              <a:rPr lang="en-US" sz="1000" b="1">
                <a:latin typeface="Arial" panose="020B0604020202020204" pitchFamily="34" charset="0"/>
                <a:ea typeface="Calibri" panose="020F0502020204030204" pitchFamily="34" charset="0"/>
                <a:cs typeface="Times New Roman" panose="02020603050405020304" pitchFamily="18" charset="0"/>
              </a:rPr>
              <a:t>&lt;source&gt;</a:t>
            </a:r>
            <a:r>
              <a:rPr lang="en-US" sz="1000">
                <a:latin typeface="Arial" panose="020B0604020202020204" pitchFamily="34" charset="0"/>
                <a:ea typeface="Calibri" panose="020F0502020204030204" pitchFamily="34" charset="0"/>
                <a:cs typeface="Segoe UI" panose="020B0502040204020203" pitchFamily="34" charset="0"/>
              </a:rPr>
              <a:t> tag.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11</a:t>
            </a:fld>
            <a:endParaRPr lang="en-US"/>
          </a:p>
        </p:txBody>
      </p:sp>
      <p:sp>
        <p:nvSpPr>
          <p:cNvPr id="5" name="Rectangle 4">
            <a:extLst>
              <a:ext uri="{FF2B5EF4-FFF2-40B4-BE49-F238E27FC236}">
                <a16:creationId xmlns:a16="http://schemas.microsoft.com/office/drawing/2014/main" id="{121D1B85-6A87-48C0-B1BA-C7C29E05145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DE2CB1C-3B49-4A0C-AA9A-6935D1B1CBC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798421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video API for JavaScript is very straightforward. Emphasize that using the </a:t>
            </a:r>
            <a:r>
              <a:rPr lang="en-US" sz="1000" b="1">
                <a:latin typeface="Arial" panose="020B0604020202020204" pitchFamily="34" charset="0"/>
                <a:ea typeface="Calibri" panose="020F0502020204030204" pitchFamily="34" charset="0"/>
                <a:cs typeface="Times New Roman" panose="02020603050405020304" pitchFamily="18" charset="0"/>
              </a:rPr>
              <a:t>loadeddata</a:t>
            </a:r>
            <a:r>
              <a:rPr lang="en-US" sz="1000">
                <a:latin typeface="Arial" panose="020B0604020202020204" pitchFamily="34" charset="0"/>
                <a:ea typeface="Calibri" panose="020F0502020204030204" pitchFamily="34" charset="0"/>
                <a:cs typeface="Segoe UI" panose="020B0502040204020203" pitchFamily="34" charset="0"/>
              </a:rPr>
              <a:t> event to play a video can help to make an application more responsive.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12</a:t>
            </a:fld>
            <a:endParaRPr lang="en-US"/>
          </a:p>
        </p:txBody>
      </p:sp>
      <p:sp>
        <p:nvSpPr>
          <p:cNvPr id="5" name="Rectangle 4">
            <a:extLst>
              <a:ext uri="{FF2B5EF4-FFF2-40B4-BE49-F238E27FC236}">
                <a16:creationId xmlns:a16="http://schemas.microsoft.com/office/drawing/2014/main" id="{A90E9D0C-E2C4-4D27-8E0E-95E18D638F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69C6B3A-58CF-4E9D-ACFD-0504CF0B29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5195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Like video, the </a:t>
            </a:r>
            <a:r>
              <a:rPr lang="en-US" sz="1000" b="1">
                <a:latin typeface="Arial" panose="020B0604020202020204" pitchFamily="34" charset="0"/>
                <a:ea typeface="Calibri" panose="020F0502020204030204" pitchFamily="34" charset="0"/>
                <a:cs typeface="Times New Roman" panose="02020603050405020304" pitchFamily="18" charset="0"/>
              </a:rPr>
              <a:t>&lt;audio&gt;</a:t>
            </a:r>
            <a:r>
              <a:rPr lang="en-US" sz="1000">
                <a:latin typeface="Arial" panose="020B0604020202020204" pitchFamily="34" charset="0"/>
                <a:ea typeface="Calibri" panose="020F0502020204030204" pitchFamily="34" charset="0"/>
                <a:cs typeface="Segoe UI" panose="020B0502040204020203" pitchFamily="34" charset="0"/>
              </a:rPr>
              <a:t> tag eliminates the need to include third-party plugins or extensions in a web page. The JavaScript API is very similar to that of the </a:t>
            </a:r>
            <a:r>
              <a:rPr lang="en-US" sz="1000" b="1">
                <a:latin typeface="Arial" panose="020B0604020202020204" pitchFamily="34" charset="0"/>
                <a:ea typeface="Calibri" panose="020F0502020204030204" pitchFamily="34" charset="0"/>
                <a:cs typeface="Times New Roman" panose="02020603050405020304" pitchFamily="18" charset="0"/>
              </a:rPr>
              <a:t>&lt;video&gt;</a:t>
            </a:r>
            <a:r>
              <a:rPr lang="en-US" sz="1000">
                <a:latin typeface="Arial" panose="020B0604020202020204" pitchFamily="34" charset="0"/>
                <a:ea typeface="Calibri" panose="020F0502020204030204" pitchFamily="34" charset="0"/>
                <a:cs typeface="Segoe UI" panose="020B0502040204020203" pitchFamily="34" charset="0"/>
              </a:rPr>
              <a:t> tag.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13</a:t>
            </a:fld>
            <a:endParaRPr lang="en-US"/>
          </a:p>
        </p:txBody>
      </p:sp>
      <p:sp>
        <p:nvSpPr>
          <p:cNvPr id="5" name="Rectangle 4">
            <a:extLst>
              <a:ext uri="{FF2B5EF4-FFF2-40B4-BE49-F238E27FC236}">
                <a16:creationId xmlns:a16="http://schemas.microsoft.com/office/drawing/2014/main" id="{4CC5C69F-17E6-4EF9-B542-E6CDC83004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098C431-AC28-4F67-8E3D-E8C78BE1DC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85759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14</a:t>
            </a:fld>
            <a:endParaRPr lang="en-US"/>
          </a:p>
        </p:txBody>
      </p:sp>
      <p:sp>
        <p:nvSpPr>
          <p:cNvPr id="5" name="Rectangle 4">
            <a:extLst>
              <a:ext uri="{FF2B5EF4-FFF2-40B4-BE49-F238E27FC236}">
                <a16:creationId xmlns:a16="http://schemas.microsoft.com/office/drawing/2014/main" id="{84F720B6-745A-418D-B2D3-5C5BA26BDD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10AD09-CC13-4721-AA48-B01D65FE8B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46916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to students that careful use of the Geolocation API enables a web page to provide a very rich and personal experience tailored to the user's location. Making content relevant to a user's situation makes a web application more appealing.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15</a:t>
            </a:fld>
            <a:endParaRPr lang="en-US"/>
          </a:p>
        </p:txBody>
      </p:sp>
      <p:sp>
        <p:nvSpPr>
          <p:cNvPr id="5" name="Rectangle 4">
            <a:extLst>
              <a:ext uri="{FF2B5EF4-FFF2-40B4-BE49-F238E27FC236}">
                <a16:creationId xmlns:a16="http://schemas.microsoft.com/office/drawing/2014/main" id="{4C465FD3-47CC-41A7-8C8F-77B25171D44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2FA315F-DFEF-4204-9B3C-C92F27625AE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51030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to students that getting geolocation information is an asynchronous operation, due to the time that it might take to establish the location of the user.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16</a:t>
            </a:fld>
            <a:endParaRPr lang="en-US"/>
          </a:p>
        </p:txBody>
      </p:sp>
      <p:sp>
        <p:nvSpPr>
          <p:cNvPr id="5" name="Rectangle 4">
            <a:extLst>
              <a:ext uri="{FF2B5EF4-FFF2-40B4-BE49-F238E27FC236}">
                <a16:creationId xmlns:a16="http://schemas.microsoft.com/office/drawing/2014/main" id="{986D5B78-0F04-4C28-A3E6-5CB4687EC2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AADE866-67E6-430C-8A3A-FCD01D2152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79291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geolocation information may not always be available, so a web application should not depend on this feature. The application must be able to fallback gracefully if geolocation data is unavailable. The next topic describes how to handle situations such as this.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17</a:t>
            </a:fld>
            <a:endParaRPr lang="en-US"/>
          </a:p>
        </p:txBody>
      </p:sp>
      <p:sp>
        <p:nvSpPr>
          <p:cNvPr id="5" name="Rectangle 4">
            <a:extLst>
              <a:ext uri="{FF2B5EF4-FFF2-40B4-BE49-F238E27FC236}">
                <a16:creationId xmlns:a16="http://schemas.microsoft.com/office/drawing/2014/main" id="{727B35E6-E758-4522-9886-57F6D4C057C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BBA35C5-5EB0-47F9-8045-5256538BEC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5176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geolocation errors might occur for a variety of reasons, not just a lack of network connectivity. For example, a user may decide to prevent the browser from requesting geolocation information (for example,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displays a message asking the user whether they want the browser to be able to request this data), in which case a PERMISSION_DENIED error will occur.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18</a:t>
            </a:fld>
            <a:endParaRPr lang="en-US"/>
          </a:p>
        </p:txBody>
      </p:sp>
      <p:sp>
        <p:nvSpPr>
          <p:cNvPr id="5" name="Rectangle 4">
            <a:extLst>
              <a:ext uri="{FF2B5EF4-FFF2-40B4-BE49-F238E27FC236}">
                <a16:creationId xmlns:a16="http://schemas.microsoft.com/office/drawing/2014/main" id="{F70A5BA4-3A31-42BD-835E-23C41BF633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B8F880F-4104-4E60-B44A-AB17D81452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81439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it is important to understand how a web application runs in different contexts; not all users will necessarily be using the same browser (or even the same version of the browser) as the developer.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Remind students that the F12 Developer Tools in Internet Microsoft Edge enable a developer to see how well a web application operates in earlier versions of Internet Explorer. You can also set the user agent string to see how an application responds to different browsers.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talk briefly about Modernizr.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19</a:t>
            </a:fld>
            <a:endParaRPr lang="en-US"/>
          </a:p>
        </p:txBody>
      </p:sp>
      <p:sp>
        <p:nvSpPr>
          <p:cNvPr id="5" name="Rectangle 4">
            <a:extLst>
              <a:ext uri="{FF2B5EF4-FFF2-40B4-BE49-F238E27FC236}">
                <a16:creationId xmlns:a16="http://schemas.microsoft.com/office/drawing/2014/main" id="{8C219F40-8920-41D7-AA99-F99F8AE98B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DEFD70F-A668-4784-817D-10753EBB570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71673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nature of the subjects covered in this module provides scope for lengthy discussions. However, limit each lesson to 15 minutes.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consists of exercises covering the File API, audio and video, and the geolocation API. Depending on the time available and the nature of the class, these three exercises can either be performed together at the end of the module, or they can be tackled individually after each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a:t>
            </a:fld>
            <a:endParaRPr lang="en-US"/>
          </a:p>
        </p:txBody>
      </p:sp>
      <p:sp>
        <p:nvSpPr>
          <p:cNvPr id="5" name="Rectangle 4">
            <a:extLst>
              <a:ext uri="{FF2B5EF4-FFF2-40B4-BE49-F238E27FC236}">
                <a16:creationId xmlns:a16="http://schemas.microsoft.com/office/drawing/2014/main" id="{5C071D8E-491A-428C-A1B3-26FD049A864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F93339C-316C-4652-A81A-5C779B85DC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821103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is a short lesson. Most of the material and discussion points are provided by the two demonstrations.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20</a:t>
            </a:fld>
            <a:endParaRPr lang="en-US"/>
          </a:p>
        </p:txBody>
      </p:sp>
      <p:sp>
        <p:nvSpPr>
          <p:cNvPr id="5" name="Rectangle 4">
            <a:extLst>
              <a:ext uri="{FF2B5EF4-FFF2-40B4-BE49-F238E27FC236}">
                <a16:creationId xmlns:a16="http://schemas.microsoft.com/office/drawing/2014/main" id="{0A43FF71-DF5E-4C35-A849-08AF9B1EF4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4CB1A0C-4E49-45D0-A25C-FCFDA836FA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634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provides a brief overview of the F12 Developer Tools. Students have had an introduction to some of these tools in modules 1 and 2, but this topic and the following two demonstrations give you an opportunity to delve more deeply into the debugging and network profiling aspects.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21</a:t>
            </a:fld>
            <a:endParaRPr lang="en-US"/>
          </a:p>
        </p:txBody>
      </p:sp>
      <p:sp>
        <p:nvSpPr>
          <p:cNvPr id="5" name="Rectangle 4">
            <a:extLst>
              <a:ext uri="{FF2B5EF4-FFF2-40B4-BE49-F238E27FC236}">
                <a16:creationId xmlns:a16="http://schemas.microsoft.com/office/drawing/2014/main" id="{E1C7DFBF-F6F4-448A-830E-B8FC81E26C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F3B7D0B-708D-45E4-A472-4F64D5F891C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430757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While running the debugger, be prepared to discuss the </a:t>
            </a:r>
            <a:r>
              <a:rPr lang="en-US" sz="1000" b="1" dirty="0">
                <a:latin typeface="Arial" panose="020B0604020202020204" pitchFamily="34" charset="0"/>
                <a:ea typeface="Calibri" panose="020F0502020204030204" pitchFamily="34" charset="0"/>
                <a:cs typeface="Times New Roman" panose="02020603050405020304" pitchFamily="18" charset="0"/>
              </a:rPr>
              <a:t>Console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Watch</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Call stack</a:t>
            </a:r>
            <a:r>
              <a:rPr lang="en-US" sz="1000" dirty="0">
                <a:latin typeface="Arial" panose="020B0604020202020204" pitchFamily="34" charset="0"/>
                <a:ea typeface="Calibri" panose="020F0502020204030204" pitchFamily="34" charset="0"/>
                <a:cs typeface="Segoe UI" panose="020B0502040204020203" pitchFamily="34" charset="0"/>
              </a:rPr>
              <a:t> tabs in the right pane. They operate in a similar manner to the corresponding features in Visual Studio. The debug tools in the F12 Developer Tools toolbar are also very similar to the debug tools in Visual Studio.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Segoe UI" panose="020B0502040204020203" pitchFamily="34" charset="0"/>
              </a:rPr>
              <a:t>You cannot use the F12 Developer Tools to debug JavaScript code for a web application that is already running by using the Visual Studio debugger.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Using the F12 Developer Tools to Debug JavaScript Code“ section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https://github.com/MicrosoftLearning/20480-Programming-in-HTML5-with-JavaScript-and-CSS3/blob/master/Instructions/20480C_MOD08_DEMO.md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22</a:t>
            </a:fld>
            <a:endParaRPr lang="en-US"/>
          </a:p>
        </p:txBody>
      </p:sp>
      <p:sp>
        <p:nvSpPr>
          <p:cNvPr id="5" name="Rectangle 4">
            <a:extLst>
              <a:ext uri="{FF2B5EF4-FFF2-40B4-BE49-F238E27FC236}">
                <a16:creationId xmlns:a16="http://schemas.microsoft.com/office/drawing/2014/main" id="{35B32B2E-BB53-423C-B8A5-6EF6B7E25DF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CFC7FB3-955B-4EA6-B21C-E7933550E3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654168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the detailed view of the network traffic, be prepared to briefly describe each of the items, especially the headers, body, cookies, and timings. Also mention that the network capture can be saved as an XML file.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Also, in the profiler data, point out the values in the </a:t>
            </a:r>
            <a:r>
              <a:rPr lang="en-US" sz="1000" b="1" dirty="0">
                <a:latin typeface="Arial" panose="020B0604020202020204" pitchFamily="34" charset="0"/>
                <a:ea typeface="Calibri" panose="020F0502020204030204" pitchFamily="34" charset="0"/>
                <a:cs typeface="Times New Roman" panose="02020603050405020304" pitchFamily="18" charset="0"/>
              </a:rPr>
              <a:t>Count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Inclusive time (</a:t>
            </a:r>
            <a:r>
              <a:rPr lang="en-US" sz="1000" b="1" dirty="0" err="1">
                <a:latin typeface="Arial" panose="020B0604020202020204" pitchFamily="34" charset="0"/>
                <a:ea typeface="Calibri" panose="020F0502020204030204" pitchFamily="34" charset="0"/>
                <a:cs typeface="Times New Roman" panose="02020603050405020304" pitchFamily="18" charset="0"/>
              </a:rPr>
              <a:t>ms</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Inclusive Time %</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Exclusive time(</a:t>
            </a:r>
            <a:r>
              <a:rPr lang="en-US" sz="1000" b="1" dirty="0" err="1">
                <a:latin typeface="Arial" panose="020B0604020202020204" pitchFamily="34" charset="0"/>
                <a:ea typeface="Calibri" panose="020F0502020204030204" pitchFamily="34" charset="0"/>
                <a:cs typeface="Times New Roman" panose="02020603050405020304" pitchFamily="18" charset="0"/>
              </a:rPr>
              <a:t>ms</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 columns.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Using the F12 Developer Tools to Profile a Web Application</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https://github.com/MicrosoftLearning/20480-Programming-in-HTML5-with-JavaScript-and-CSS3/blob/master/Instructions/20480C_MOD08_DEMO.md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23</a:t>
            </a:fld>
            <a:endParaRPr lang="en-US"/>
          </a:p>
        </p:txBody>
      </p:sp>
      <p:sp>
        <p:nvSpPr>
          <p:cNvPr id="5" name="Rectangle 4">
            <a:extLst>
              <a:ext uri="{FF2B5EF4-FFF2-40B4-BE49-F238E27FC236}">
                <a16:creationId xmlns:a16="http://schemas.microsoft.com/office/drawing/2014/main" id="{191F879A-8026-4E15-9CCE-D8D020C1C3B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0CE17B6-D96B-44EA-90E3-A523929538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57315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Creating Interactive Pages with HTML5 APIs</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https://github.com/MicrosoftLearning/20480-Programming-in-HTML5-with-JavaScript-and-CSS3/blob/master/Instructions/20480C_MOD08_DEMO.md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24</a:t>
            </a:fld>
            <a:endParaRPr lang="en-US"/>
          </a:p>
        </p:txBody>
      </p:sp>
      <p:sp>
        <p:nvSpPr>
          <p:cNvPr id="5" name="Rectangle 4">
            <a:extLst>
              <a:ext uri="{FF2B5EF4-FFF2-40B4-BE49-F238E27FC236}">
                <a16:creationId xmlns:a16="http://schemas.microsoft.com/office/drawing/2014/main" id="{DF61BA80-507F-4483-9642-8C0FEA4E732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B27A544-17EB-475F-92EA-88E37E4EA7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882510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solidFill>
                  <a:srgbClr val="00A3EF"/>
                </a:solidFill>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https://github.com/MicrosoftLearning/20480-Programming-in-HTML5-with-JavaScript-and-CSS3/blob/master/Instructions/20480C_MOD08_LAB_MANUAL.md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https://github.com/MicrosoftLearning/20480-Programming-in-HTML5-with-JavaScript-and-CSS3/blob/master/Instructions/20480C_MOD08_LAK.md</a:t>
            </a:r>
            <a:r>
              <a:rPr lang="en-US" sz="1000" dirty="0">
                <a:latin typeface="Arial" panose="020B0604020202020204" pitchFamily="34" charset="0"/>
                <a:ea typeface="Calibri" panose="020F0502020204030204" pitchFamily="34" charset="0"/>
                <a:cs typeface="Segoe UI" panose="020B0502040204020203" pitchFamily="34"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Exercise 1: </a:t>
            </a: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Dragging and Dropping Images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begin working on the Speaker Badge page. This page will eventually enable conference speakers to create a badge displaying their name, photo, and ID barcode.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In this exercise, you will implement drag-and-drop support so that an image of a speaker can be dropped onto the web page and displayed.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add event listeners to handle drag-and-drop events. Then you will use the File API’s </a:t>
            </a:r>
            <a:r>
              <a:rPr lang="en-US" sz="1000" dirty="0" err="1">
                <a:solidFill>
                  <a:srgbClr val="000000"/>
                </a:solidFill>
                <a:latin typeface="Arial" panose="020B0604020202020204" pitchFamily="34" charset="0"/>
                <a:ea typeface="Calibri" panose="020F0502020204030204" pitchFamily="34" charset="0"/>
                <a:cs typeface="Segoe UI" panose="020B0502040204020203" pitchFamily="34" charset="0"/>
              </a:rPr>
              <a:t>FileReader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object to read a file as a data URL, which is then displayed on the page. Finally, you will run the application and test the Speaker Badge page.</a:t>
            </a: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a:t>
            </a: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Incorporating Video</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a video to the website Home page. Y</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ou will add custom controls that enable a user to play and pause the video, and then you will handle video events to display how much playback time has elapsed. Finally, you will run the application, view the Home page, and verify that it plays the video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Using the Geolocation API to Report the User's Current Location</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modify the Location page to react to the current geographic location of the user viewing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use the Geolocation API to get the visitor’s current location, and then you will calculate and display the distance to the conference venue. Finally, you will run the application and verify that this feature is working as expected.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25</a:t>
            </a:fld>
            <a:endParaRPr lang="en-US"/>
          </a:p>
        </p:txBody>
      </p:sp>
      <p:sp>
        <p:nvSpPr>
          <p:cNvPr id="5" name="Rectangle 4">
            <a:extLst>
              <a:ext uri="{FF2B5EF4-FFF2-40B4-BE49-F238E27FC236}">
                <a16:creationId xmlns:a16="http://schemas.microsoft.com/office/drawing/2014/main" id="{53E98D49-7323-4F42-B96B-189810915E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E48C15F-D327-424A-9B0A-B6557E7FBD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88104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1C5F470B-F724-4643-B926-9851744B98BE}" type="slidenum">
              <a:rPr lang="en-US" smtClean="0"/>
              <a:t>26</a:t>
            </a:fld>
            <a:endParaRPr lang="en-US"/>
          </a:p>
        </p:txBody>
      </p:sp>
      <p:sp>
        <p:nvSpPr>
          <p:cNvPr id="5" name="Rectangle 4">
            <a:extLst>
              <a:ext uri="{FF2B5EF4-FFF2-40B4-BE49-F238E27FC236}">
                <a16:creationId xmlns:a16="http://schemas.microsoft.com/office/drawing/2014/main" id="{D5C17FE7-31F0-4032-81CD-01C8BC3303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3AB718D-F1B8-4467-A52D-783EEFD431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668445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methods are provided by the </a:t>
            </a:r>
            <a:r>
              <a:rPr lang="en-US" sz="1000" b="1" dirty="0" err="1">
                <a:latin typeface="Arial" panose="020B0604020202020204" pitchFamily="34" charset="0"/>
                <a:ea typeface="Calibri" panose="020F0502020204030204" pitchFamily="34" charset="0"/>
                <a:cs typeface="Times New Roman" panose="02020603050405020304" pitchFamily="18" charset="0"/>
              </a:rPr>
              <a:t>FileReader</a:t>
            </a:r>
            <a:r>
              <a:rPr lang="en-US" sz="1000" dirty="0">
                <a:latin typeface="Arial" panose="020B0604020202020204" pitchFamily="34" charset="0"/>
                <a:ea typeface="Calibri" panose="020F0502020204030204" pitchFamily="34" charset="0"/>
                <a:cs typeface="Segoe UI" panose="020B0502040204020203" pitchFamily="34" charset="0"/>
              </a:rPr>
              <a:t> interface for reading files on the local file system?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err="1">
                <a:latin typeface="Arial" panose="020B0604020202020204" pitchFamily="34" charset="0"/>
                <a:ea typeface="Calibri" panose="020F0502020204030204" pitchFamily="34" charset="0"/>
                <a:cs typeface="Times New Roman" panose="02020603050405020304" pitchFamily="18" charset="0"/>
              </a:rPr>
              <a:t>readAsText</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b="1" dirty="0" err="1">
                <a:latin typeface="Arial" panose="020B0604020202020204" pitchFamily="34" charset="0"/>
                <a:ea typeface="Calibri" panose="020F0502020204030204" pitchFamily="34" charset="0"/>
                <a:cs typeface="Times New Roman" panose="02020603050405020304" pitchFamily="18" charset="0"/>
              </a:rPr>
              <a:t>readAsDataURL</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readAsArrayBuffer</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Use </a:t>
            </a:r>
            <a:r>
              <a:rPr lang="en-US" sz="1000" b="1" dirty="0" err="1">
                <a:latin typeface="Arial" panose="020B0604020202020204" pitchFamily="34" charset="0"/>
                <a:cs typeface="Arial" panose="020B0604020202020204" pitchFamily="34" charset="0"/>
              </a:rPr>
              <a:t>readAsText</a:t>
            </a:r>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to read a text file.</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Use </a:t>
            </a:r>
            <a:r>
              <a:rPr lang="en-US" sz="1000" b="1" dirty="0" err="1">
                <a:latin typeface="Arial" panose="020B0604020202020204" pitchFamily="34" charset="0"/>
                <a:cs typeface="Arial" panose="020B0604020202020204" pitchFamily="34" charset="0"/>
              </a:rPr>
              <a:t>readAsDataURL</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to read a binary file.</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Use </a:t>
            </a:r>
            <a:r>
              <a:rPr lang="en-US" sz="1000" b="1" dirty="0" err="1">
                <a:latin typeface="Arial" panose="020B0604020202020204" pitchFamily="34" charset="0"/>
                <a:cs typeface="Arial" panose="020B0604020202020204" pitchFamily="34" charset="0"/>
              </a:rPr>
              <a:t>readAsArrayBuffer</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to read data and make it available as an array of entities.</a:t>
            </a:r>
          </a:p>
          <a:p>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HTML5 browsers are guaranteed to support the .mp4 video format. True or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HTML5 does not stipulate what video or audio formats a browser must support; browser vendors are free to decide which formats to support.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27</a:t>
            </a:fld>
            <a:endParaRPr lang="en-US"/>
          </a:p>
        </p:txBody>
      </p:sp>
      <p:sp>
        <p:nvSpPr>
          <p:cNvPr id="5" name="Rectangle 4">
            <a:extLst>
              <a:ext uri="{FF2B5EF4-FFF2-40B4-BE49-F238E27FC236}">
                <a16:creationId xmlns:a16="http://schemas.microsoft.com/office/drawing/2014/main" id="{7F473EB1-0BB4-4BB4-A153-D01AD6643B6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AEB3E68-4D3F-4B0D-9BD6-69DE467483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
        <p:nvSpPr>
          <p:cNvPr id="7" name="TextBox 6">
            <a:extLst>
              <a:ext uri="{FF2B5EF4-FFF2-40B4-BE49-F238E27FC236}">
                <a16:creationId xmlns:a16="http://schemas.microsoft.com/office/drawing/2014/main" id="{7F0B5182-2C81-4DFA-A449-79224947E9C6}"/>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876634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methods are provided by the </a:t>
            </a:r>
            <a:r>
              <a:rPr lang="en-US" sz="1000" b="1" dirty="0" err="1">
                <a:latin typeface="Arial" panose="020B0604020202020204" pitchFamily="34" charset="0"/>
                <a:ea typeface="Calibri" panose="020F0502020204030204" pitchFamily="34" charset="0"/>
                <a:cs typeface="Times New Roman" panose="02020603050405020304" pitchFamily="18" charset="0"/>
              </a:rPr>
              <a:t>navigator.geolocation</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Segoe UI" panose="020B0502040204020203" pitchFamily="34" charset="0"/>
              </a:rPr>
              <a:t>object for obtaining geolocation information?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err="1">
                <a:latin typeface="Arial" panose="020B0604020202020204" pitchFamily="34" charset="0"/>
                <a:ea typeface="Calibri" panose="020F0502020204030204" pitchFamily="34" charset="0"/>
                <a:cs typeface="Times New Roman" panose="02020603050405020304" pitchFamily="18" charset="0"/>
              </a:rPr>
              <a:t>getCurrentPosition</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watchPosition</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err="1">
                <a:latin typeface="Arial" panose="020B0604020202020204" pitchFamily="34" charset="0"/>
                <a:ea typeface="Calibri" panose="020F0502020204030204" pitchFamily="34" charset="0"/>
                <a:cs typeface="Times New Roman" panose="02020603050405020304" pitchFamily="18" charset="0"/>
              </a:rPr>
              <a:t>getCurrentPosition</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method performs a one-off position request.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err="1">
                <a:latin typeface="Arial" panose="020B0604020202020204" pitchFamily="34" charset="0"/>
                <a:ea typeface="Calibri" panose="020F0502020204030204" pitchFamily="34" charset="0"/>
                <a:cs typeface="Times New Roman" panose="02020603050405020304" pitchFamily="18" charset="0"/>
              </a:rPr>
              <a:t>watchPosition</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method causes repeated position updates to occur until you invoke </a:t>
            </a:r>
            <a:r>
              <a:rPr lang="en-US" sz="1000" b="1" dirty="0" err="1">
                <a:latin typeface="Arial" panose="020B0604020202020204" pitchFamily="34" charset="0"/>
                <a:ea typeface="Calibri" panose="020F0502020204030204" pitchFamily="34" charset="0"/>
                <a:cs typeface="Times New Roman" panose="02020603050405020304" pitchFamily="18" charset="0"/>
              </a:rPr>
              <a:t>clearWatch</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F12 Developer Tools require that you have Visual Studio installed on your computer before you can use them to debug JavaScript code.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F12 Developers Tools provide many of the same features as Visual Studio for debugging JavaScript code, but they are separate from Visual Studio; they are part of Internet Explorer.</a:t>
            </a:r>
          </a:p>
          <a:p>
            <a:endParaRPr lang="en-US" sz="1000" dirty="0"/>
          </a:p>
        </p:txBody>
      </p:sp>
      <p:sp>
        <p:nvSpPr>
          <p:cNvPr id="4" name="Slide Number Placeholder 3"/>
          <p:cNvSpPr>
            <a:spLocks noGrp="1"/>
          </p:cNvSpPr>
          <p:nvPr>
            <p:ph type="sldNum" sz="quarter" idx="5"/>
          </p:nvPr>
        </p:nvSpPr>
        <p:spPr/>
        <p:txBody>
          <a:bodyPr/>
          <a:lstStyle/>
          <a:p>
            <a:fld id="{1C5F470B-F724-4643-B926-9851744B98BE}" type="slidenum">
              <a:rPr lang="en-US" smtClean="0"/>
              <a:t>28</a:t>
            </a:fld>
            <a:endParaRPr lang="en-US"/>
          </a:p>
        </p:txBody>
      </p:sp>
      <p:sp>
        <p:nvSpPr>
          <p:cNvPr id="5" name="Rectangle 4">
            <a:extLst>
              <a:ext uri="{FF2B5EF4-FFF2-40B4-BE49-F238E27FC236}">
                <a16:creationId xmlns:a16="http://schemas.microsoft.com/office/drawing/2014/main" id="{C2AF0992-A9B6-4788-A4A9-87BF9B0378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DF7E6D8-C46B-4EBB-A373-8C33FBEA2A5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80446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3</a:t>
            </a:fld>
            <a:endParaRPr lang="en-US"/>
          </a:p>
        </p:txBody>
      </p:sp>
      <p:sp>
        <p:nvSpPr>
          <p:cNvPr id="5" name="Rectangle 4">
            <a:extLst>
              <a:ext uri="{FF2B5EF4-FFF2-40B4-BE49-F238E27FC236}">
                <a16:creationId xmlns:a16="http://schemas.microsoft.com/office/drawing/2014/main" id="{765424F4-5E8E-4D4F-A6B9-9ED34B4F857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4038EE7-E1CE-46BB-BE99-D3863E7F53F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56592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does not cover </a:t>
            </a:r>
            <a:r>
              <a:rPr lang="en-US" sz="1000" b="1">
                <a:latin typeface="Arial" panose="020B0604020202020204" pitchFamily="34" charset="0"/>
                <a:ea typeface="Calibri" panose="020F0502020204030204" pitchFamily="34" charset="0"/>
                <a:cs typeface="Times New Roman" panose="02020603050405020304" pitchFamily="18" charset="0"/>
              </a:rPr>
              <a:t>Blob</a:t>
            </a:r>
            <a:r>
              <a:rPr lang="en-US" sz="1000">
                <a:latin typeface="Arial" panose="020B0604020202020204" pitchFamily="34" charset="0"/>
                <a:ea typeface="Calibri" panose="020F0502020204030204" pitchFamily="34" charset="0"/>
                <a:cs typeface="Segoe UI" panose="020B0502040204020203" pitchFamily="34" charset="0"/>
              </a:rPr>
              <a:t> data or the </a:t>
            </a:r>
            <a:r>
              <a:rPr lang="en-US" sz="1000" b="1">
                <a:latin typeface="Arial" panose="020B0604020202020204" pitchFamily="34" charset="0"/>
                <a:ea typeface="Calibri" panose="020F0502020204030204" pitchFamily="34" charset="0"/>
                <a:cs typeface="Times New Roman" panose="02020603050405020304" pitchFamily="18" charset="0"/>
              </a:rPr>
              <a:t>FileList</a:t>
            </a:r>
            <a:r>
              <a:rPr lang="en-US" sz="1000">
                <a:latin typeface="Arial" panose="020B0604020202020204" pitchFamily="34" charset="0"/>
                <a:ea typeface="Calibri" panose="020F0502020204030204" pitchFamily="34" charset="0"/>
                <a:cs typeface="Segoe UI" panose="020B0502040204020203" pitchFamily="34" charset="0"/>
              </a:rPr>
              <a:t> interface in detail. If students want to know more about these interfaces, refer them to the W3C documentation in the URL specified in the additional reading section.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FileReader</a:t>
            </a:r>
            <a:r>
              <a:rPr lang="en-US" sz="1000">
                <a:latin typeface="Arial" panose="020B0604020202020204" pitchFamily="34" charset="0"/>
                <a:ea typeface="Calibri" panose="020F0502020204030204" pitchFamily="34" charset="0"/>
                <a:cs typeface="Segoe UI" panose="020B0502040204020203" pitchFamily="34" charset="0"/>
              </a:rPr>
              <a:t> interface is the most commonly used interface in the FILE API; it is described in detail in the next topic.</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4</a:t>
            </a:fld>
            <a:endParaRPr lang="en-US"/>
          </a:p>
        </p:txBody>
      </p:sp>
      <p:sp>
        <p:nvSpPr>
          <p:cNvPr id="5" name="Rectangle 4">
            <a:extLst>
              <a:ext uri="{FF2B5EF4-FFF2-40B4-BE49-F238E27FC236}">
                <a16:creationId xmlns:a16="http://schemas.microsoft.com/office/drawing/2014/main" id="{3712B3C8-19E4-4C08-8794-8BA0F3DF63B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597A34E-5CAD-427E-B7CD-F78E6A0E9F7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36243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FileReader</a:t>
            </a:r>
            <a:r>
              <a:rPr lang="en-US" sz="1000">
                <a:latin typeface="Arial" panose="020B0604020202020204" pitchFamily="34" charset="0"/>
                <a:ea typeface="Calibri" panose="020F0502020204030204" pitchFamily="34" charset="0"/>
                <a:cs typeface="Segoe UI" panose="020B0502040204020203" pitchFamily="34" charset="0"/>
              </a:rPr>
              <a:t> interface is arguably the most commonly used interface in the HTML5 File API. Take time to make sure that students understand how this interface works and the various events that are fired as a file is read. The next two topics give some examples that show how to use this interface.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5</a:t>
            </a:fld>
            <a:endParaRPr lang="en-US"/>
          </a:p>
        </p:txBody>
      </p:sp>
      <p:sp>
        <p:nvSpPr>
          <p:cNvPr id="5" name="Rectangle 4">
            <a:extLst>
              <a:ext uri="{FF2B5EF4-FFF2-40B4-BE49-F238E27FC236}">
                <a16:creationId xmlns:a16="http://schemas.microsoft.com/office/drawing/2014/main" id="{C32B0CE1-A32F-4AE7-AF45-F95C84503A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CFCD97E-D2FF-4E2D-AFF1-CF4FF7DA881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58712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Walk through the code example and highlight the callbacks that process the data when it is read (the callback for the </a:t>
            </a:r>
            <a:r>
              <a:rPr lang="en-US" sz="1000" b="1">
                <a:latin typeface="Arial" panose="020B0604020202020204" pitchFamily="34" charset="0"/>
                <a:ea typeface="Calibri" panose="020F0502020204030204" pitchFamily="34" charset="0"/>
                <a:cs typeface="Times New Roman" panose="02020603050405020304" pitchFamily="18" charset="0"/>
              </a:rPr>
              <a:t>onload</a:t>
            </a:r>
            <a:r>
              <a:rPr lang="en-US" sz="1000">
                <a:latin typeface="Arial" panose="020B0604020202020204" pitchFamily="34" charset="0"/>
                <a:ea typeface="Calibri" panose="020F0502020204030204" pitchFamily="34" charset="0"/>
                <a:cs typeface="Segoe UI" panose="020B0502040204020203" pitchFamily="34" charset="0"/>
              </a:rPr>
              <a:t> event), and that handle any errors (the callback for the </a:t>
            </a:r>
            <a:r>
              <a:rPr lang="en-US" sz="1000" b="1">
                <a:latin typeface="Arial" panose="020B0604020202020204" pitchFamily="34" charset="0"/>
                <a:ea typeface="Calibri" panose="020F0502020204030204" pitchFamily="34" charset="0"/>
                <a:cs typeface="Times New Roman" panose="02020603050405020304" pitchFamily="18" charset="0"/>
              </a:rPr>
              <a:t>onerror</a:t>
            </a:r>
            <a:r>
              <a:rPr lang="en-US" sz="1000">
                <a:latin typeface="Arial" panose="020B0604020202020204" pitchFamily="34" charset="0"/>
                <a:ea typeface="Calibri" panose="020F0502020204030204" pitchFamily="34" charset="0"/>
                <a:cs typeface="Segoe UI" panose="020B0502040204020203" pitchFamily="34" charset="0"/>
              </a:rPr>
              <a:t> event).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6</a:t>
            </a:fld>
            <a:endParaRPr lang="en-US"/>
          </a:p>
        </p:txBody>
      </p:sp>
      <p:sp>
        <p:nvSpPr>
          <p:cNvPr id="5" name="Rectangle 4">
            <a:extLst>
              <a:ext uri="{FF2B5EF4-FFF2-40B4-BE49-F238E27FC236}">
                <a16:creationId xmlns:a16="http://schemas.microsoft.com/office/drawing/2014/main" id="{36E9475E-D190-420F-8895-6F9BBA32AA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1647541-C100-4868-8C61-569D3A2EBD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22400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code example follows a similar pattern to the previous example. The key point to highlight is the use of the </a:t>
            </a:r>
            <a:r>
              <a:rPr lang="en-US" sz="1000" b="1">
                <a:latin typeface="Arial" panose="020B0604020202020204" pitchFamily="34" charset="0"/>
                <a:ea typeface="Calibri" panose="020F0502020204030204" pitchFamily="34" charset="0"/>
                <a:cs typeface="Times New Roman" panose="02020603050405020304" pitchFamily="18" charset="0"/>
              </a:rPr>
              <a:t>readAsDataURL()</a:t>
            </a:r>
            <a:r>
              <a:rPr lang="en-US" sz="1000">
                <a:latin typeface="Arial" panose="020B0604020202020204" pitchFamily="34" charset="0"/>
                <a:ea typeface="Calibri" panose="020F0502020204030204" pitchFamily="34" charset="0"/>
                <a:cs typeface="Segoe UI" panose="020B0502040204020203" pitchFamily="34" charset="0"/>
              </a:rPr>
              <a:t> function of the </a:t>
            </a:r>
            <a:r>
              <a:rPr lang="en-US" sz="1000" b="1">
                <a:latin typeface="Arial" panose="020B0604020202020204" pitchFamily="34" charset="0"/>
                <a:ea typeface="Calibri" panose="020F0502020204030204" pitchFamily="34" charset="0"/>
                <a:cs typeface="Times New Roman" panose="02020603050405020304" pitchFamily="18" charset="0"/>
              </a:rPr>
              <a:t>FileReader</a:t>
            </a:r>
            <a:r>
              <a:rPr lang="en-US" sz="1000">
                <a:latin typeface="Arial" panose="020B0604020202020204" pitchFamily="34" charset="0"/>
                <a:ea typeface="Calibri" panose="020F0502020204030204" pitchFamily="34" charset="0"/>
                <a:cs typeface="Segoe UI" panose="020B0502040204020203" pitchFamily="34" charset="0"/>
              </a:rPr>
              <a:t> object.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7</a:t>
            </a:fld>
            <a:endParaRPr lang="en-US"/>
          </a:p>
        </p:txBody>
      </p:sp>
      <p:sp>
        <p:nvSpPr>
          <p:cNvPr id="5" name="Rectangle 4">
            <a:extLst>
              <a:ext uri="{FF2B5EF4-FFF2-40B4-BE49-F238E27FC236}">
                <a16:creationId xmlns:a16="http://schemas.microsoft.com/office/drawing/2014/main" id="{41AC383C-35A6-4E3C-8390-A216032635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5D7D56C-779B-4B80-B244-CDB87FCC36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96175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drag-and-drop API enables HTML5 elements to act as the source as well as the target of drag-and-drop events; an HTML5 element can be dragged, and can also act as the target of a drop operation. The code examples in this topic illustrate how to perform dragging and dropping.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8</a:t>
            </a:fld>
            <a:endParaRPr lang="en-US"/>
          </a:p>
        </p:txBody>
      </p:sp>
      <p:sp>
        <p:nvSpPr>
          <p:cNvPr id="5" name="Rectangle 4">
            <a:extLst>
              <a:ext uri="{FF2B5EF4-FFF2-40B4-BE49-F238E27FC236}">
                <a16:creationId xmlns:a16="http://schemas.microsoft.com/office/drawing/2014/main" id="{BD2D3367-DC4D-45A5-8C94-B43EDA45C3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14B3043-319F-4874-8570-4D52A7CBE9F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05683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9</a:t>
            </a:fld>
            <a:endParaRPr lang="en-US"/>
          </a:p>
        </p:txBody>
      </p:sp>
      <p:sp>
        <p:nvSpPr>
          <p:cNvPr id="5" name="Rectangle 4">
            <a:extLst>
              <a:ext uri="{FF2B5EF4-FFF2-40B4-BE49-F238E27FC236}">
                <a16:creationId xmlns:a16="http://schemas.microsoft.com/office/drawing/2014/main" id="{FFC56DCE-A49E-4203-B200-EDEAF1C647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4048DA0-925C-4CCD-8608-86C11B1512E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80380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301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448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1349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2681-B7D4-4CE5-9E5E-D3957352FE4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3117316-C89F-4A93-8D64-6DF8A3F71451}"/>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513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036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70865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913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89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196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8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79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7815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936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571-2865-42C1-80D8-6BDC710BE4FC}"/>
              </a:ext>
            </a:extLst>
          </p:cNvPr>
          <p:cNvSpPr>
            <a:spLocks noGrp="1"/>
          </p:cNvSpPr>
          <p:nvPr>
            <p:ph type="ctrTitle" sz="quarter"/>
          </p:nvPr>
        </p:nvSpPr>
        <p:spPr>
          <a:xfrm>
            <a:off x="3200400" y="1828800"/>
            <a:ext cx="5732417" cy="1016000"/>
          </a:xfrm>
        </p:spPr>
        <p:txBody>
          <a:bodyPr/>
          <a:lstStyle/>
          <a:p>
            <a:r>
              <a:rPr lang="en-US"/>
              <a:t>Module 8</a:t>
            </a:r>
          </a:p>
        </p:txBody>
      </p:sp>
      <p:sp>
        <p:nvSpPr>
          <p:cNvPr id="3" name="Subtitle 2">
            <a:extLst>
              <a:ext uri="{FF2B5EF4-FFF2-40B4-BE49-F238E27FC236}">
                <a16:creationId xmlns:a16="http://schemas.microsoft.com/office/drawing/2014/main" id="{57C90915-B594-4D5E-A1D1-01395428592F}"/>
              </a:ext>
            </a:extLst>
          </p:cNvPr>
          <p:cNvSpPr>
            <a:spLocks noGrp="1"/>
          </p:cNvSpPr>
          <p:nvPr>
            <p:ph type="subTitle" sz="quarter" idx="1"/>
          </p:nvPr>
        </p:nvSpPr>
        <p:spPr/>
        <p:txBody>
          <a:bodyPr/>
          <a:lstStyle/>
          <a:p>
            <a:r>
              <a:rPr lang="en-US"/>
              <a:t>Creating Interactive Pages by Using HTML5 APIs
</a:t>
            </a:r>
          </a:p>
        </p:txBody>
      </p:sp>
    </p:spTree>
    <p:extLst>
      <p:ext uri="{BB962C8B-B14F-4D97-AF65-F5344CB8AC3E}">
        <p14:creationId xmlns:p14="http://schemas.microsoft.com/office/powerpoint/2010/main" val="43007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0964-2250-4A35-B8E8-DF0D9C5E6893}"/>
              </a:ext>
            </a:extLst>
          </p:cNvPr>
          <p:cNvSpPr>
            <a:spLocks noGrp="1"/>
          </p:cNvSpPr>
          <p:nvPr>
            <p:ph type="title"/>
          </p:nvPr>
        </p:nvSpPr>
        <p:spPr/>
        <p:txBody>
          <a:bodyPr/>
          <a:lstStyle/>
          <a:p>
            <a:r>
              <a:rPr lang="en-US"/>
              <a:t>Playing Video Content by Using the &lt;video&gt; Tag</a:t>
            </a:r>
          </a:p>
        </p:txBody>
      </p:sp>
      <p:sp>
        <p:nvSpPr>
          <p:cNvPr id="4" name="Content Placeholder 2">
            <a:extLst>
              <a:ext uri="{FF2B5EF4-FFF2-40B4-BE49-F238E27FC236}">
                <a16:creationId xmlns:a16="http://schemas.microsoft.com/office/drawing/2014/main" id="{C49B9AAD-8A1D-4424-91B6-94DD3A97B3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HTML5 enables a web application to play video files natively, without requiring plugins</a:t>
            </a:r>
          </a:p>
          <a:p>
            <a:pPr lvl="0"/>
            <a:endParaRPr lang="en-US" b="0" kern="0" dirty="0">
              <a:solidFill>
                <a:srgbClr val="000000"/>
              </a:solidFill>
            </a:endParaRPr>
          </a:p>
          <a:p>
            <a:pPr lvl="0"/>
            <a:r>
              <a:rPr lang="en-US" b="0" kern="0" dirty="0">
                <a:solidFill>
                  <a:srgbClr val="000000"/>
                </a:solidFill>
              </a:rPr>
              <a:t>Use the </a:t>
            </a:r>
            <a:r>
              <a:rPr lang="en-US" kern="0" dirty="0">
                <a:solidFill>
                  <a:srgbClr val="000000"/>
                </a:solidFill>
              </a:rPr>
              <a:t>&lt;video&gt;</a:t>
            </a:r>
            <a:r>
              <a:rPr lang="en-US" b="0" kern="0" dirty="0">
                <a:solidFill>
                  <a:srgbClr val="000000"/>
                </a:solidFill>
              </a:rPr>
              <a:t> tag and set the attributes:</a:t>
            </a:r>
          </a:p>
          <a:p>
            <a:pPr lvl="1"/>
            <a:r>
              <a:rPr lang="en-US" kern="0" dirty="0" err="1">
                <a:solidFill>
                  <a:srgbClr val="000000"/>
                </a:solidFill>
              </a:rPr>
              <a:t>src</a:t>
            </a:r>
            <a:endParaRPr lang="en-US" kern="0" dirty="0">
              <a:solidFill>
                <a:srgbClr val="000000"/>
              </a:solidFill>
            </a:endParaRPr>
          </a:p>
          <a:p>
            <a:pPr lvl="1"/>
            <a:r>
              <a:rPr lang="en-US" kern="0" dirty="0">
                <a:solidFill>
                  <a:srgbClr val="000000"/>
                </a:solidFill>
              </a:rPr>
              <a:t>width</a:t>
            </a:r>
            <a:r>
              <a:rPr lang="en-US" b="0" kern="0" dirty="0">
                <a:solidFill>
                  <a:srgbClr val="000000"/>
                </a:solidFill>
              </a:rPr>
              <a:t> and </a:t>
            </a:r>
            <a:r>
              <a:rPr lang="en-US" kern="0" dirty="0">
                <a:solidFill>
                  <a:srgbClr val="000000"/>
                </a:solidFill>
              </a:rPr>
              <a:t>height</a:t>
            </a:r>
          </a:p>
          <a:p>
            <a:pPr lvl="1"/>
            <a:r>
              <a:rPr lang="en-US" kern="0" dirty="0">
                <a:solidFill>
                  <a:srgbClr val="000000"/>
                </a:solidFill>
              </a:rPr>
              <a:t>poster</a:t>
            </a:r>
          </a:p>
          <a:p>
            <a:pPr lvl="1"/>
            <a:r>
              <a:rPr lang="en-US" kern="0" dirty="0">
                <a:solidFill>
                  <a:srgbClr val="000000"/>
                </a:solidFill>
              </a:rPr>
              <a:t>controls</a:t>
            </a:r>
          </a:p>
          <a:p>
            <a:pPr lvl="1"/>
            <a:r>
              <a:rPr lang="en-US" kern="0" dirty="0" err="1">
                <a:solidFill>
                  <a:srgbClr val="000000"/>
                </a:solidFill>
              </a:rPr>
              <a:t>autoplay</a:t>
            </a:r>
            <a:endParaRPr lang="en-US" kern="0" dirty="0">
              <a:solidFill>
                <a:srgbClr val="000000"/>
              </a:solidFill>
            </a:endParaRPr>
          </a:p>
          <a:p>
            <a:pPr lvl="1"/>
            <a:r>
              <a:rPr lang="en-US" kern="0" dirty="0">
                <a:solidFill>
                  <a:srgbClr val="000000"/>
                </a:solidFill>
              </a:rPr>
              <a:t>loop</a:t>
            </a:r>
          </a:p>
          <a:p>
            <a:pPr lvl="1"/>
            <a:r>
              <a:rPr lang="en-US" kern="0" dirty="0">
                <a:solidFill>
                  <a:srgbClr val="000000"/>
                </a:solidFill>
              </a:rPr>
              <a:t>muted</a:t>
            </a:r>
          </a:p>
          <a:p>
            <a:pPr lvl="1"/>
            <a:endParaRPr lang="en-US" b="0" kern="0" dirty="0">
              <a:solidFill>
                <a:srgbClr val="000000"/>
              </a:solidFill>
            </a:endParaRPr>
          </a:p>
        </p:txBody>
      </p:sp>
      <p:sp>
        <p:nvSpPr>
          <p:cNvPr id="5" name="TextBox 4">
            <a:extLst>
              <a:ext uri="{FF2B5EF4-FFF2-40B4-BE49-F238E27FC236}">
                <a16:creationId xmlns:a16="http://schemas.microsoft.com/office/drawing/2014/main" id="{6E83EF64-71B2-442F-92BA-8D6BCA798C02}"/>
              </a:ext>
            </a:extLst>
          </p:cNvPr>
          <p:cNvSpPr txBox="1"/>
          <p:nvPr/>
        </p:nvSpPr>
        <p:spPr>
          <a:xfrm>
            <a:off x="3733800" y="3505200"/>
            <a:ext cx="4572000" cy="2554545"/>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&lt;video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="MyVideo.mp4" </a:t>
            </a:r>
          </a:p>
          <a:p>
            <a:pPr lvl="0"/>
            <a:r>
              <a:rPr lang="en-US" sz="2000" b="0" dirty="0">
                <a:solidFill>
                  <a:srgbClr val="000000"/>
                </a:solidFill>
                <a:latin typeface="Lucida Sans Unicode" pitchFamily="34" charset="0"/>
                <a:cs typeface="Lucida Sans Unicode" pitchFamily="34" charset="0"/>
              </a:rPr>
              <a:t>            width="300" height="200"</a:t>
            </a:r>
          </a:p>
          <a:p>
            <a:pPr lvl="0"/>
            <a:r>
              <a:rPr lang="en-US" sz="2000" b="0" dirty="0">
                <a:solidFill>
                  <a:srgbClr val="000000"/>
                </a:solidFill>
                <a:latin typeface="Lucida Sans Unicode" pitchFamily="34" charset="0"/>
                <a:cs typeface="Lucida Sans Unicode" pitchFamily="34" charset="0"/>
              </a:rPr>
              <a:t>            poster="MyPoster.jpg"</a:t>
            </a:r>
          </a:p>
          <a:p>
            <a:pPr lvl="0"/>
            <a:r>
              <a:rPr lang="en-US" sz="2000" b="0" dirty="0">
                <a:solidFill>
                  <a:srgbClr val="000000"/>
                </a:solidFill>
                <a:latin typeface="Lucida Sans Unicode" pitchFamily="34" charset="0"/>
                <a:cs typeface="Lucida Sans Unicode" pitchFamily="34" charset="0"/>
              </a:rPr>
              <a:t>            </a:t>
            </a:r>
            <a:r>
              <a:rPr lang="en-US" sz="2000" b="0" dirty="0" err="1">
                <a:solidFill>
                  <a:srgbClr val="000000"/>
                </a:solidFill>
                <a:latin typeface="Lucida Sans Unicode" pitchFamily="34" charset="0"/>
                <a:cs typeface="Lucida Sans Unicode" pitchFamily="34" charset="0"/>
              </a:rPr>
              <a:t>autoplay</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autoplay</a:t>
            </a:r>
            <a:r>
              <a:rPr lang="en-US" sz="2000" b="0" dirty="0">
                <a:solidFill>
                  <a:srgbClr val="000000"/>
                </a:solidFill>
                <a:latin typeface="Lucida Sans Unicode" pitchFamily="34" charset="0"/>
                <a:cs typeface="Lucida Sans Unicode" pitchFamily="34" charset="0"/>
              </a:rPr>
              <a:t>"</a:t>
            </a:r>
          </a:p>
          <a:p>
            <a:pPr lvl="0"/>
            <a:r>
              <a:rPr lang="en-US" sz="2000" b="0" dirty="0">
                <a:solidFill>
                  <a:srgbClr val="000000"/>
                </a:solidFill>
                <a:latin typeface="Lucida Sans Unicode" pitchFamily="34" charset="0"/>
                <a:cs typeface="Lucida Sans Unicode" pitchFamily="34" charset="0"/>
              </a:rPr>
              <a:t>            muted="muted"</a:t>
            </a:r>
          </a:p>
          <a:p>
            <a:pPr lvl="0"/>
            <a:r>
              <a:rPr lang="en-US" sz="2000" b="0" dirty="0">
                <a:solidFill>
                  <a:srgbClr val="000000"/>
                </a:solidFill>
                <a:latin typeface="Lucida Sans Unicode" pitchFamily="34" charset="0"/>
                <a:cs typeface="Lucida Sans Unicode" pitchFamily="34" charset="0"/>
              </a:rPr>
              <a:t>            controls="controls" </a:t>
            </a:r>
          </a:p>
          <a:p>
            <a:pPr lvl="0"/>
            <a:r>
              <a:rPr lang="en-US" sz="2000" b="0" dirty="0">
                <a:solidFill>
                  <a:srgbClr val="000000"/>
                </a:solidFill>
                <a:latin typeface="Lucida Sans Unicode" pitchFamily="34" charset="0"/>
                <a:cs typeface="Lucida Sans Unicode" pitchFamily="34" charset="0"/>
              </a:rPr>
              <a:t>            loop="loop" &gt;</a:t>
            </a:r>
          </a:p>
          <a:p>
            <a:pPr lvl="0"/>
            <a:r>
              <a:rPr lang="en-US" sz="2000" b="0" dirty="0">
                <a:solidFill>
                  <a:srgbClr val="000000"/>
                </a:solidFill>
                <a:latin typeface="Lucida Sans Unicode" pitchFamily="34" charset="0"/>
                <a:cs typeface="Lucida Sans Unicode" pitchFamily="34" charset="0"/>
              </a:rPr>
              <a:t>&lt;/video&gt;</a:t>
            </a:r>
          </a:p>
        </p:txBody>
      </p:sp>
    </p:spTree>
    <p:extLst>
      <p:ext uri="{BB962C8B-B14F-4D97-AF65-F5344CB8AC3E}">
        <p14:creationId xmlns:p14="http://schemas.microsoft.com/office/powerpoint/2010/main" val="163954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6E44-B8C6-4E3A-AF95-68008FEE9690}"/>
              </a:ext>
            </a:extLst>
          </p:cNvPr>
          <p:cNvSpPr>
            <a:spLocks noGrp="1"/>
          </p:cNvSpPr>
          <p:nvPr>
            <p:ph type="title"/>
          </p:nvPr>
        </p:nvSpPr>
        <p:spPr/>
        <p:txBody>
          <a:bodyPr/>
          <a:lstStyle/>
          <a:p>
            <a:r>
              <a:rPr lang="en-US"/>
              <a:t>Supporting Multiple Video Formats</a:t>
            </a:r>
          </a:p>
        </p:txBody>
      </p:sp>
      <p:sp>
        <p:nvSpPr>
          <p:cNvPr id="4" name="Content Placeholder 2">
            <a:extLst>
              <a:ext uri="{FF2B5EF4-FFF2-40B4-BE49-F238E27FC236}">
                <a16:creationId xmlns:a16="http://schemas.microsoft.com/office/drawing/2014/main" id="{BD8451D0-8F1E-4F3A-8064-1497D9AD6D4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a:t>
            </a:r>
            <a:r>
              <a:rPr lang="en-US" kern="0">
                <a:solidFill>
                  <a:srgbClr val="000000"/>
                </a:solidFill>
              </a:rPr>
              <a:t>&lt;video&gt;</a:t>
            </a:r>
            <a:r>
              <a:rPr lang="en-US" b="0" kern="0">
                <a:solidFill>
                  <a:srgbClr val="000000"/>
                </a:solidFill>
              </a:rPr>
              <a:t> element can support multiple video formats: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You can embed Silverlight or Flash content in a </a:t>
            </a:r>
            <a:r>
              <a:rPr lang="en-US" kern="0">
                <a:solidFill>
                  <a:srgbClr val="000000"/>
                </a:solidFill>
              </a:rPr>
              <a:t>&lt;video&gt;</a:t>
            </a:r>
            <a:r>
              <a:rPr lang="en-US" b="0" kern="0">
                <a:solidFill>
                  <a:srgbClr val="000000"/>
                </a:solidFill>
              </a:rPr>
              <a:t> tag as a fall-back</a:t>
            </a:r>
            <a:endParaRPr lang="en-US" b="0" kern="0" dirty="0">
              <a:solidFill>
                <a:srgbClr val="000000"/>
              </a:solidFill>
            </a:endParaRPr>
          </a:p>
        </p:txBody>
      </p:sp>
      <p:sp>
        <p:nvSpPr>
          <p:cNvPr id="5" name="TextBox 4">
            <a:extLst>
              <a:ext uri="{FF2B5EF4-FFF2-40B4-BE49-F238E27FC236}">
                <a16:creationId xmlns:a16="http://schemas.microsoft.com/office/drawing/2014/main" id="{7440D0D6-7C85-4B0C-ACAF-60B52A94AD51}"/>
              </a:ext>
            </a:extLst>
          </p:cNvPr>
          <p:cNvSpPr txBox="1"/>
          <p:nvPr/>
        </p:nvSpPr>
        <p:spPr>
          <a:xfrm>
            <a:off x="457200" y="2178784"/>
            <a:ext cx="8458200" cy="1631216"/>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&lt;video poster="MyPoster.jpg" </a:t>
            </a:r>
            <a:r>
              <a:rPr lang="en-US" sz="2000" b="0" dirty="0" err="1">
                <a:solidFill>
                  <a:srgbClr val="000000"/>
                </a:solidFill>
                <a:latin typeface="Lucida Sans Unicode" pitchFamily="34" charset="0"/>
                <a:cs typeface="Lucida Sans Unicode" pitchFamily="34" charset="0"/>
              </a:rPr>
              <a:t>autoplay</a:t>
            </a:r>
            <a:r>
              <a:rPr lang="en-US" sz="2000" b="0" dirty="0">
                <a:solidFill>
                  <a:srgbClr val="000000"/>
                </a:solidFill>
                <a:latin typeface="Lucida Sans Unicode" pitchFamily="34" charset="0"/>
                <a:cs typeface="Lucida Sans Unicode" pitchFamily="34" charset="0"/>
              </a:rPr>
              <a:t> controls&gt;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&lt;source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MyVideos</a:t>
            </a:r>
            <a:r>
              <a:rPr lang="en-US" sz="2000" b="0" dirty="0">
                <a:solidFill>
                  <a:srgbClr val="000000"/>
                </a:solidFill>
                <a:latin typeface="Lucida Sans Unicode" pitchFamily="34" charset="0"/>
                <a:cs typeface="Lucida Sans Unicode" pitchFamily="34" charset="0"/>
              </a:rPr>
              <a:t>/MyVideo.mp4"  type='video/mp4' /&gt;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&lt;source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MyVideos</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MyVideo.webm</a:t>
            </a:r>
            <a:r>
              <a:rPr lang="en-US" sz="2000" b="0" dirty="0">
                <a:solidFill>
                  <a:srgbClr val="000000"/>
                </a:solidFill>
                <a:latin typeface="Lucida Sans Unicode" pitchFamily="34" charset="0"/>
                <a:cs typeface="Lucida Sans Unicode" pitchFamily="34" charset="0"/>
              </a:rPr>
              <a:t>" type='video/</a:t>
            </a:r>
            <a:r>
              <a:rPr lang="en-US" sz="2000" b="0" dirty="0" err="1">
                <a:solidFill>
                  <a:srgbClr val="000000"/>
                </a:solidFill>
                <a:latin typeface="Lucida Sans Unicode" pitchFamily="34" charset="0"/>
                <a:cs typeface="Lucida Sans Unicode" pitchFamily="34" charset="0"/>
              </a:rPr>
              <a:t>webm</a:t>
            </a:r>
            <a:r>
              <a:rPr lang="en-US" sz="2000" b="0" dirty="0">
                <a:solidFill>
                  <a:srgbClr val="000000"/>
                </a:solidFill>
                <a:latin typeface="Lucida Sans Unicode" pitchFamily="34" charset="0"/>
                <a:cs typeface="Lucida Sans Unicode" pitchFamily="34" charset="0"/>
              </a:rPr>
              <a:t>' /&gt;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&lt;source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MyVideos</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MyVideo.ogv</a:t>
            </a:r>
            <a:r>
              <a:rPr lang="en-US" sz="2000" b="0" dirty="0">
                <a:solidFill>
                  <a:srgbClr val="000000"/>
                </a:solidFill>
                <a:latin typeface="Lucida Sans Unicode" pitchFamily="34" charset="0"/>
                <a:cs typeface="Lucida Sans Unicode" pitchFamily="34" charset="0"/>
              </a:rPr>
              <a:t>"  type='video/</a:t>
            </a:r>
            <a:r>
              <a:rPr lang="en-US" sz="2000" b="0" dirty="0" err="1">
                <a:solidFill>
                  <a:srgbClr val="000000"/>
                </a:solidFill>
                <a:latin typeface="Lucida Sans Unicode" pitchFamily="34" charset="0"/>
                <a:cs typeface="Lucida Sans Unicode" pitchFamily="34" charset="0"/>
              </a:rPr>
              <a:t>ogg</a:t>
            </a:r>
            <a:r>
              <a:rPr lang="en-US" sz="2000" b="0" dirty="0">
                <a:solidFill>
                  <a:srgbClr val="000000"/>
                </a:solidFill>
                <a:latin typeface="Lucida Sans Unicode" pitchFamily="34" charset="0"/>
                <a:cs typeface="Lucida Sans Unicode" pitchFamily="34" charset="0"/>
              </a:rPr>
              <a:t>' /&gt;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&lt;/video&gt;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16128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D1FE-0A3D-442A-BE02-13C469D72FE1}"/>
              </a:ext>
            </a:extLst>
          </p:cNvPr>
          <p:cNvSpPr>
            <a:spLocks noGrp="1"/>
          </p:cNvSpPr>
          <p:nvPr>
            <p:ph type="title"/>
          </p:nvPr>
        </p:nvSpPr>
        <p:spPr/>
        <p:txBody>
          <a:bodyPr/>
          <a:lstStyle/>
          <a:p>
            <a:r>
              <a:rPr lang="en-US"/>
              <a:t>Interacting with Video in JavaScript Code</a:t>
            </a:r>
          </a:p>
        </p:txBody>
      </p:sp>
      <p:sp>
        <p:nvSpPr>
          <p:cNvPr id="4" name="Content Placeholder 2">
            <a:extLst>
              <a:ext uri="{FF2B5EF4-FFF2-40B4-BE49-F238E27FC236}">
                <a16:creationId xmlns:a16="http://schemas.microsoft.com/office/drawing/2014/main" id="{864F1305-6E55-4257-87C8-AB73247AB74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An application can interact with a </a:t>
            </a:r>
            <a:r>
              <a:rPr lang="en-US" kern="0">
                <a:solidFill>
                  <a:srgbClr val="000000"/>
                </a:solidFill>
              </a:rPr>
              <a:t>video</a:t>
            </a:r>
            <a:r>
              <a:rPr lang="en-US" b="0" kern="0">
                <a:solidFill>
                  <a:srgbClr val="000000"/>
                </a:solidFill>
              </a:rPr>
              <a:t> object in JavaScript code:</a:t>
            </a:r>
            <a:endParaRPr lang="en-US" b="0" kern="0" dirty="0">
              <a:solidFill>
                <a:srgbClr val="000000"/>
              </a:solidFill>
            </a:endParaRPr>
          </a:p>
        </p:txBody>
      </p:sp>
      <p:sp>
        <p:nvSpPr>
          <p:cNvPr id="5" name="TextBox 4">
            <a:extLst>
              <a:ext uri="{FF2B5EF4-FFF2-40B4-BE49-F238E27FC236}">
                <a16:creationId xmlns:a16="http://schemas.microsoft.com/office/drawing/2014/main" id="{1EEEBB91-F64D-47CE-AD51-68BC88156429}"/>
              </a:ext>
            </a:extLst>
          </p:cNvPr>
          <p:cNvSpPr txBox="1"/>
          <p:nvPr/>
        </p:nvSpPr>
        <p:spPr>
          <a:xfrm>
            <a:off x="961417" y="2178784"/>
            <a:ext cx="7191983" cy="3477875"/>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var newVideo = document.createElement("video");</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newVideo.src = nameOfVideoFile;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newVideo.loop = true;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newVideo.controls = true;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newVideo.poster = "ImageLoading.png";</a:t>
            </a:r>
          </a:p>
          <a:p>
            <a:pPr lvl="0"/>
            <a:endParaRPr lang="en-US"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p>
          <a:p>
            <a:pPr lvl="0"/>
            <a:r>
              <a:rPr lang="en-US" sz="2000" b="0">
                <a:solidFill>
                  <a:srgbClr val="000000"/>
                </a:solidFill>
                <a:latin typeface="Lucida Sans Unicode" pitchFamily="34" charset="0"/>
                <a:cs typeface="Lucida Sans Unicode" pitchFamily="34" charset="0"/>
              </a:rPr>
              <a:t>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newVideo.addEventListener("loadeddata", function()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newVideo.play();</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 false);</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86464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6e95716-60da-4864-bd4a-410af64b33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42B0-0AC4-4D70-9E6D-8F87ED4D8E7A}"/>
              </a:ext>
            </a:extLst>
          </p:cNvPr>
          <p:cNvSpPr>
            <a:spLocks noGrp="1"/>
          </p:cNvSpPr>
          <p:nvPr>
            <p:ph type="title"/>
          </p:nvPr>
        </p:nvSpPr>
        <p:spPr>
          <a:xfrm>
            <a:off x="460375" y="-2"/>
            <a:ext cx="8503516" cy="740664"/>
          </a:xfrm>
        </p:spPr>
        <p:txBody>
          <a:bodyPr/>
          <a:lstStyle/>
          <a:p>
            <a:r>
              <a:rPr lang="en-US" dirty="0"/>
              <a:t>Playing Audio Content by Using the &lt;audio&gt; Tag</a:t>
            </a:r>
          </a:p>
        </p:txBody>
      </p:sp>
      <p:sp>
        <p:nvSpPr>
          <p:cNvPr id="4" name="Content Placeholder 2">
            <a:extLst>
              <a:ext uri="{FF2B5EF4-FFF2-40B4-BE49-F238E27FC236}">
                <a16:creationId xmlns:a16="http://schemas.microsoft.com/office/drawing/2014/main" id="{C2B2F4F6-BAD6-49E0-AC7B-B4FA14AFCE6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&lt;audio&gt;</a:t>
            </a:r>
            <a:r>
              <a:rPr lang="en-US" b="0" kern="0">
                <a:solidFill>
                  <a:srgbClr val="000000"/>
                </a:solidFill>
              </a:rPr>
              <a:t> tag to play audio files natively, without requiring plugins: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The JavaScript API for audio is similar to the API for video</a:t>
            </a:r>
            <a:endParaRPr lang="en-US" b="0" kern="0" dirty="0">
              <a:solidFill>
                <a:srgbClr val="000000"/>
              </a:solidFill>
            </a:endParaRPr>
          </a:p>
        </p:txBody>
      </p:sp>
      <p:sp>
        <p:nvSpPr>
          <p:cNvPr id="5" name="TextBox 4">
            <a:extLst>
              <a:ext uri="{FF2B5EF4-FFF2-40B4-BE49-F238E27FC236}">
                <a16:creationId xmlns:a16="http://schemas.microsoft.com/office/drawing/2014/main" id="{BB920358-E007-41E8-918E-9DC15D965786}"/>
              </a:ext>
            </a:extLst>
          </p:cNvPr>
          <p:cNvSpPr txBox="1"/>
          <p:nvPr/>
        </p:nvSpPr>
        <p:spPr>
          <a:xfrm>
            <a:off x="1499675" y="2314707"/>
            <a:ext cx="5341996" cy="1015663"/>
          </a:xfrm>
          <a:prstGeom prst="rect">
            <a:avLst/>
          </a:prstGeom>
          <a:solidFill>
            <a:schemeClr val="bg1">
              <a:lumMod val="95000"/>
            </a:schemeClr>
          </a:solidFill>
          <a:ln>
            <a:noFill/>
          </a:ln>
          <a:effectLst/>
        </p:spPr>
        <p:txBody>
          <a:bodyPr wrap="square" rtlCol="0">
            <a:spAutoFit/>
          </a:bodyPr>
          <a:lstStyle/>
          <a:p>
            <a:pPr lvl="0"/>
            <a:endParaRPr lang="en-US"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&lt;audio src="MyAudio.mp3"&gt;&lt;/audio&gt;</a:t>
            </a:r>
          </a:p>
          <a:p>
            <a:pPr lvl="0"/>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41205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01BA-A64D-4A19-A7BF-AA23E7291DAB}"/>
              </a:ext>
            </a:extLst>
          </p:cNvPr>
          <p:cNvSpPr>
            <a:spLocks noGrp="1"/>
          </p:cNvSpPr>
          <p:nvPr>
            <p:ph type="title"/>
          </p:nvPr>
        </p:nvSpPr>
        <p:spPr>
          <a:xfrm>
            <a:off x="460374" y="-2"/>
            <a:ext cx="8378825" cy="740664"/>
          </a:xfrm>
        </p:spPr>
        <p:txBody>
          <a:bodyPr/>
          <a:lstStyle/>
          <a:p>
            <a:r>
              <a:rPr lang="en-US" dirty="0"/>
              <a:t>Lesson 3: Reacting to Browser Location and Context</a:t>
            </a:r>
          </a:p>
        </p:txBody>
      </p:sp>
      <p:sp>
        <p:nvSpPr>
          <p:cNvPr id="3" name="Text Placeholder 2">
            <a:extLst>
              <a:ext uri="{FF2B5EF4-FFF2-40B4-BE49-F238E27FC236}">
                <a16:creationId xmlns:a16="http://schemas.microsoft.com/office/drawing/2014/main" id="{38A5188E-9669-4B47-816A-6E3A3CE1DB27}"/>
              </a:ext>
            </a:extLst>
          </p:cNvPr>
          <p:cNvSpPr>
            <a:spLocks noGrp="1"/>
          </p:cNvSpPr>
          <p:nvPr>
            <p:ph type="body" idx="1"/>
          </p:nvPr>
        </p:nvSpPr>
        <p:spPr/>
        <p:txBody>
          <a:bodyPr/>
          <a:lstStyle/>
          <a:p>
            <a:r>
              <a:rPr lang="en-US"/>
              <a:t>The HTML5 Geolocation API
Requesting Geolocation Information
Processing Geolocation Information
Handling Geolocation Errors
Detecting the Context for a Page</a:t>
            </a:r>
          </a:p>
        </p:txBody>
      </p:sp>
    </p:spTree>
    <p:extLst>
      <p:ext uri="{BB962C8B-B14F-4D97-AF65-F5344CB8AC3E}">
        <p14:creationId xmlns:p14="http://schemas.microsoft.com/office/powerpoint/2010/main" val="210717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BBEC-FC5B-489B-A829-2AFEE6519AEC}"/>
              </a:ext>
            </a:extLst>
          </p:cNvPr>
          <p:cNvSpPr>
            <a:spLocks noGrp="1"/>
          </p:cNvSpPr>
          <p:nvPr>
            <p:ph type="title"/>
          </p:nvPr>
        </p:nvSpPr>
        <p:spPr/>
        <p:txBody>
          <a:bodyPr/>
          <a:lstStyle/>
          <a:p>
            <a:r>
              <a:rPr lang="en-US"/>
              <a:t>The HTML5 Geolocation API</a:t>
            </a:r>
          </a:p>
        </p:txBody>
      </p:sp>
      <p:sp>
        <p:nvSpPr>
          <p:cNvPr id="4" name="Content Placeholder 2">
            <a:extLst>
              <a:ext uri="{FF2B5EF4-FFF2-40B4-BE49-F238E27FC236}">
                <a16:creationId xmlns:a16="http://schemas.microsoft.com/office/drawing/2014/main" id="{E6B06D4C-52CB-41D7-8209-013E0271D7A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Geolocation API enables a browser to determine the longitude and latitude of </a:t>
            </a:r>
            <a:br>
              <a:rPr lang="en-US" b="0" kern="0">
                <a:solidFill>
                  <a:srgbClr val="000000"/>
                </a:solidFill>
              </a:rPr>
            </a:br>
            <a:r>
              <a:rPr lang="en-US" b="0" kern="0">
                <a:solidFill>
                  <a:srgbClr val="000000"/>
                </a:solidFill>
              </a:rPr>
              <a:t>its current location</a:t>
            </a:r>
          </a:p>
          <a:p>
            <a:pPr lvl="0"/>
            <a:endParaRPr lang="en-US" b="0" kern="0">
              <a:solidFill>
                <a:srgbClr val="000000"/>
              </a:solidFill>
            </a:endParaRPr>
          </a:p>
          <a:p>
            <a:pPr lvl="0"/>
            <a:r>
              <a:rPr lang="en-US" b="0" kern="0">
                <a:solidFill>
                  <a:srgbClr val="000000"/>
                </a:solidFill>
              </a:rPr>
              <a:t>A host device can use several techniques to obtain geolocation information:</a:t>
            </a:r>
          </a:p>
          <a:p>
            <a:pPr lvl="1"/>
            <a:r>
              <a:rPr lang="en-US" b="0" kern="0">
                <a:solidFill>
                  <a:srgbClr val="000000"/>
                </a:solidFill>
              </a:rPr>
              <a:t>IP address</a:t>
            </a:r>
          </a:p>
          <a:p>
            <a:pPr lvl="1"/>
            <a:r>
              <a:rPr lang="en-US" b="0" kern="0">
                <a:solidFill>
                  <a:srgbClr val="000000"/>
                </a:solidFill>
              </a:rPr>
              <a:t>GPS positioning</a:t>
            </a:r>
          </a:p>
          <a:p>
            <a:pPr lvl="1"/>
            <a:r>
              <a:rPr lang="en-US" b="0" kern="0">
                <a:solidFill>
                  <a:srgbClr val="000000"/>
                </a:solidFill>
              </a:rPr>
              <a:t>Wi-Fi</a:t>
            </a:r>
          </a:p>
          <a:p>
            <a:pPr lvl="1"/>
            <a:r>
              <a:rPr lang="en-US" b="0" kern="0">
                <a:solidFill>
                  <a:srgbClr val="000000"/>
                </a:solidFill>
              </a:rPr>
              <a:t>Cell phone location</a:t>
            </a:r>
          </a:p>
          <a:p>
            <a:pPr lvl="1"/>
            <a:r>
              <a:rPr lang="en-US" b="0" kern="0">
                <a:solidFill>
                  <a:srgbClr val="000000"/>
                </a:solidFill>
              </a:rPr>
              <a:t>User-defined location information</a:t>
            </a:r>
            <a:endParaRPr lang="en-US" b="0" kern="0" dirty="0">
              <a:solidFill>
                <a:srgbClr val="000000"/>
              </a:solidFill>
            </a:endParaRPr>
          </a:p>
        </p:txBody>
      </p:sp>
      <p:pic>
        <p:nvPicPr>
          <p:cNvPr id="5" name="Picture 3" descr="An image representing longitude and latitude.">
            <a:extLst>
              <a:ext uri="{FF2B5EF4-FFF2-40B4-BE49-F238E27FC236}">
                <a16:creationId xmlns:a16="http://schemas.microsoft.com/office/drawing/2014/main" id="{0E876A6D-226D-4E1A-A30E-CA0D3D3AB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250003"/>
            <a:ext cx="1537164" cy="1533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n image representing a source of geoloaction information.">
            <a:extLst>
              <a:ext uri="{FF2B5EF4-FFF2-40B4-BE49-F238E27FC236}">
                <a16:creationId xmlns:a16="http://schemas.microsoft.com/office/drawing/2014/main" id="{990486EF-0CCB-4EE8-90E4-17A63B50D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128" y="3432403"/>
            <a:ext cx="1438072" cy="25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76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8B99-381D-4F52-A62F-8548D9168148}"/>
              </a:ext>
            </a:extLst>
          </p:cNvPr>
          <p:cNvSpPr>
            <a:spLocks noGrp="1"/>
          </p:cNvSpPr>
          <p:nvPr>
            <p:ph type="title"/>
          </p:nvPr>
        </p:nvSpPr>
        <p:spPr/>
        <p:txBody>
          <a:bodyPr/>
          <a:lstStyle/>
          <a:p>
            <a:r>
              <a:rPr lang="en-US"/>
              <a:t>Requesting Geolocation Information</a:t>
            </a:r>
          </a:p>
        </p:txBody>
      </p:sp>
      <p:sp>
        <p:nvSpPr>
          <p:cNvPr id="4" name="Content Placeholder 2">
            <a:extLst>
              <a:ext uri="{FF2B5EF4-FFF2-40B4-BE49-F238E27FC236}">
                <a16:creationId xmlns:a16="http://schemas.microsoft.com/office/drawing/2014/main" id="{769D9C0C-70B5-4962-955C-60DEDEDD106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make a one-shot request for position information:</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To receive repeated position information updates:</a:t>
            </a:r>
            <a:endParaRPr lang="en-US" b="0" kern="0" dirty="0">
              <a:solidFill>
                <a:srgbClr val="000000"/>
              </a:solidFill>
            </a:endParaRPr>
          </a:p>
        </p:txBody>
      </p:sp>
      <p:sp>
        <p:nvSpPr>
          <p:cNvPr id="5" name="TextBox 4">
            <a:extLst>
              <a:ext uri="{FF2B5EF4-FFF2-40B4-BE49-F238E27FC236}">
                <a16:creationId xmlns:a16="http://schemas.microsoft.com/office/drawing/2014/main" id="{4A913187-4941-4B4C-B47C-3FDC3C1E83A0}"/>
              </a:ext>
            </a:extLst>
          </p:cNvPr>
          <p:cNvSpPr txBox="1"/>
          <p:nvPr/>
        </p:nvSpPr>
        <p:spPr>
          <a:xfrm>
            <a:off x="671947" y="2277070"/>
            <a:ext cx="8229600" cy="923330"/>
          </a:xfrm>
          <a:prstGeom prst="rect">
            <a:avLst/>
          </a:prstGeom>
          <a:solidFill>
            <a:schemeClr val="bg1">
              <a:lumMod val="95000"/>
            </a:schemeClr>
          </a:solidFill>
          <a:ln>
            <a:noFill/>
          </a:ln>
          <a:effectLst/>
        </p:spPr>
        <p:txBody>
          <a:bodyPr wrap="square" rtlCol="0">
            <a:spAutoFit/>
          </a:bodyPr>
          <a:lstStyle/>
          <a:p>
            <a:pPr lvl="0"/>
            <a:r>
              <a:rPr lang="en-US" b="0" dirty="0" err="1">
                <a:solidFill>
                  <a:srgbClr val="000000"/>
                </a:solidFill>
                <a:latin typeface="Lucida Sans Unicode" pitchFamily="34" charset="0"/>
                <a:cs typeface="Lucida Sans Unicode" pitchFamily="34" charset="0"/>
              </a:rPr>
              <a:t>navigator.geolocation.getCurrentPosition</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myPositionCallbackFunction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myPositionErrorCallbackFunction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enableHighAccuracy</a:t>
            </a:r>
            <a:r>
              <a:rPr lang="en-US" b="0" dirty="0">
                <a:solidFill>
                  <a:srgbClr val="000000"/>
                </a:solidFill>
                <a:latin typeface="Lucida Sans Unicode" pitchFamily="34" charset="0"/>
                <a:cs typeface="Lucida Sans Unicode" pitchFamily="34" charset="0"/>
              </a:rPr>
              <a:t>: true, timeout: 5000} );</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55B424C5-BEF2-4199-BB0A-6FC4E9E5098C}"/>
              </a:ext>
            </a:extLst>
          </p:cNvPr>
          <p:cNvSpPr txBox="1"/>
          <p:nvPr/>
        </p:nvSpPr>
        <p:spPr>
          <a:xfrm>
            <a:off x="671947" y="4449539"/>
            <a:ext cx="8229600" cy="1815882"/>
          </a:xfrm>
          <a:prstGeom prst="rect">
            <a:avLst/>
          </a:prstGeom>
          <a:solidFill>
            <a:schemeClr val="bg1">
              <a:lumMod val="95000"/>
            </a:schemeClr>
          </a:solidFill>
          <a:ln>
            <a:noFill/>
          </a:ln>
          <a:effectLst/>
        </p:spPr>
        <p:txBody>
          <a:bodyPr wrap="square" rtlCol="0">
            <a:spAutoFit/>
          </a:bodyPr>
          <a:lstStyle/>
          <a:p>
            <a:pPr lvl="0"/>
            <a:r>
              <a:rPr lang="en-US" b="0" dirty="0">
                <a:solidFill>
                  <a:srgbClr val="000000"/>
                </a:solidFill>
                <a:latin typeface="Lucida Sans Unicode" pitchFamily="34" charset="0"/>
                <a:cs typeface="Lucida Sans Unicode" pitchFamily="34" charset="0"/>
              </a:rPr>
              <a:t>var </a:t>
            </a:r>
            <a:r>
              <a:rPr lang="en-US" b="0" dirty="0" err="1">
                <a:solidFill>
                  <a:srgbClr val="000000"/>
                </a:solidFill>
                <a:latin typeface="Lucida Sans Unicode" pitchFamily="34" charset="0"/>
                <a:cs typeface="Lucida Sans Unicode" pitchFamily="34" charset="0"/>
              </a:rPr>
              <a:t>watchID</a:t>
            </a:r>
            <a:r>
              <a:rPr lang="en-US" b="0" dirty="0">
                <a:solidFill>
                  <a:srgbClr val="000000"/>
                </a:solidFill>
                <a:latin typeface="Lucida Sans Unicode" pitchFamily="34" charset="0"/>
                <a:cs typeface="Lucida Sans Unicode" pitchFamily="34" charset="0"/>
              </a:rPr>
              <a:t> =</a:t>
            </a: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navigator.geolocation.watchPosition</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myPositionCallbackFunction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myPositionErrorCallbackFunction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enableHighAccuracy</a:t>
            </a:r>
            <a:r>
              <a:rPr lang="en-US" b="0" dirty="0">
                <a:solidFill>
                  <a:srgbClr val="000000"/>
                </a:solidFill>
                <a:latin typeface="Lucida Sans Unicode" pitchFamily="34" charset="0"/>
                <a:cs typeface="Lucida Sans Unicode" pitchFamily="34" charset="0"/>
              </a:rPr>
              <a:t>: true, </a:t>
            </a:r>
            <a:r>
              <a:rPr lang="en-US" b="0" dirty="0" err="1">
                <a:solidFill>
                  <a:srgbClr val="000000"/>
                </a:solidFill>
                <a:latin typeface="Lucida Sans Unicode" pitchFamily="34" charset="0"/>
                <a:cs typeface="Lucida Sans Unicode" pitchFamily="34" charset="0"/>
              </a:rPr>
              <a:t>maximumAge</a:t>
            </a:r>
            <a:r>
              <a:rPr lang="en-US" b="0" dirty="0">
                <a:solidFill>
                  <a:srgbClr val="000000"/>
                </a:solidFill>
                <a:latin typeface="Lucida Sans Unicode" pitchFamily="34" charset="0"/>
                <a:cs typeface="Lucida Sans Unicode" pitchFamily="34" charset="0"/>
              </a:rPr>
              <a:t>: 10000} );</a:t>
            </a:r>
            <a:endParaRPr lang="en-GB" b="0" dirty="0">
              <a:solidFill>
                <a:srgbClr val="000000"/>
              </a:solidFill>
              <a:latin typeface="Lucida Sans Unicode" pitchFamily="34" charset="0"/>
              <a:cs typeface="Lucida Sans Unicode" pitchFamily="34" charset="0"/>
            </a:endParaRPr>
          </a:p>
          <a:p>
            <a:pPr lvl="0"/>
            <a:r>
              <a:rPr lang="en-GB" sz="2000" b="0" dirty="0">
                <a:solidFill>
                  <a:srgbClr val="000000"/>
                </a:solidFill>
                <a:latin typeface="Lucida Sans Unicode" pitchFamily="34" charset="0"/>
                <a:cs typeface="Lucida Sans Unicode" pitchFamily="34" charset="0"/>
              </a:rPr>
              <a:t>…</a:t>
            </a:r>
          </a:p>
          <a:p>
            <a:pPr lvl="0"/>
            <a:r>
              <a:rPr lang="en-US" b="0" dirty="0" err="1">
                <a:solidFill>
                  <a:srgbClr val="000000"/>
                </a:solidFill>
                <a:latin typeface="Lucida Sans Unicode" pitchFamily="34" charset="0"/>
                <a:cs typeface="Lucida Sans Unicode" pitchFamily="34" charset="0"/>
              </a:rPr>
              <a:t>navigator.geolocation.clearWatch</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watchID</a:t>
            </a:r>
            <a:r>
              <a:rPr lang="en-US"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95604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F91A-D377-47ED-B44C-B2E1D057D812}"/>
              </a:ext>
            </a:extLst>
          </p:cNvPr>
          <p:cNvSpPr>
            <a:spLocks noGrp="1"/>
          </p:cNvSpPr>
          <p:nvPr>
            <p:ph type="title"/>
          </p:nvPr>
        </p:nvSpPr>
        <p:spPr/>
        <p:txBody>
          <a:bodyPr/>
          <a:lstStyle/>
          <a:p>
            <a:r>
              <a:rPr lang="en-US"/>
              <a:t>Processing Geolocation Information</a:t>
            </a:r>
          </a:p>
        </p:txBody>
      </p:sp>
      <p:sp>
        <p:nvSpPr>
          <p:cNvPr id="4" name="Content Placeholder 2">
            <a:extLst>
              <a:ext uri="{FF2B5EF4-FFF2-40B4-BE49-F238E27FC236}">
                <a16:creationId xmlns:a16="http://schemas.microsoft.com/office/drawing/2014/main" id="{81766B75-6583-4F9A-AA69-563FD3EF5CE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Geolocation properties include:</a:t>
            </a:r>
          </a:p>
          <a:p>
            <a:pPr lvl="1"/>
            <a:r>
              <a:rPr lang="en-US" kern="0">
                <a:solidFill>
                  <a:srgbClr val="000000"/>
                </a:solidFill>
              </a:rPr>
              <a:t>latitude</a:t>
            </a:r>
          </a:p>
          <a:p>
            <a:pPr lvl="1"/>
            <a:r>
              <a:rPr lang="en-US" kern="0">
                <a:solidFill>
                  <a:srgbClr val="000000"/>
                </a:solidFill>
              </a:rPr>
              <a:t>longitude</a:t>
            </a:r>
          </a:p>
          <a:p>
            <a:pPr lvl="1"/>
            <a:r>
              <a:rPr lang="en-US" kern="0">
                <a:solidFill>
                  <a:srgbClr val="000000"/>
                </a:solidFill>
              </a:rPr>
              <a:t>accuracy</a:t>
            </a:r>
            <a:endParaRPr lang="en-US" b="0" kern="0">
              <a:solidFill>
                <a:srgbClr val="000000"/>
              </a:solidFill>
            </a:endParaRPr>
          </a:p>
          <a:p>
            <a:pPr lvl="1"/>
            <a:endParaRPr lang="en-US" kern="0">
              <a:solidFill>
                <a:srgbClr val="000000"/>
              </a:solidFill>
            </a:endParaRPr>
          </a:p>
          <a:p>
            <a:pPr lvl="0"/>
            <a:r>
              <a:rPr lang="en-US" b="0" kern="0">
                <a:solidFill>
                  <a:srgbClr val="000000"/>
                </a:solidFill>
              </a:rPr>
              <a:t>Geolocation data may include the following optional properties:</a:t>
            </a:r>
          </a:p>
          <a:p>
            <a:pPr lvl="1"/>
            <a:r>
              <a:rPr lang="en-US" kern="0">
                <a:solidFill>
                  <a:srgbClr val="000000"/>
                </a:solidFill>
              </a:rPr>
              <a:t>altitude</a:t>
            </a:r>
          </a:p>
          <a:p>
            <a:pPr lvl="1"/>
            <a:r>
              <a:rPr lang="en-US" kern="0">
                <a:solidFill>
                  <a:srgbClr val="000000"/>
                </a:solidFill>
              </a:rPr>
              <a:t>altitudeAccuracy</a:t>
            </a:r>
          </a:p>
          <a:p>
            <a:pPr lvl="1"/>
            <a:r>
              <a:rPr lang="en-US" kern="0">
                <a:solidFill>
                  <a:srgbClr val="000000"/>
                </a:solidFill>
              </a:rPr>
              <a:t>heading</a:t>
            </a:r>
          </a:p>
          <a:p>
            <a:pPr lvl="1"/>
            <a:r>
              <a:rPr lang="en-US" kern="0">
                <a:solidFill>
                  <a:srgbClr val="000000"/>
                </a:solidFill>
              </a:rPr>
              <a:t>speed</a:t>
            </a:r>
            <a:endParaRPr lang="en-US" kern="0" dirty="0">
              <a:solidFill>
                <a:srgbClr val="000000"/>
              </a:solidFill>
            </a:endParaRPr>
          </a:p>
        </p:txBody>
      </p:sp>
      <p:grpSp>
        <p:nvGrpSpPr>
          <p:cNvPr id="5" name="Group 4" descr="An image representing a geolocation poistion.">
            <a:extLst>
              <a:ext uri="{FF2B5EF4-FFF2-40B4-BE49-F238E27FC236}">
                <a16:creationId xmlns:a16="http://schemas.microsoft.com/office/drawing/2014/main" id="{0E95152F-36D1-4DB0-B0EA-60488BD5AD1C}"/>
              </a:ext>
            </a:extLst>
          </p:cNvPr>
          <p:cNvGrpSpPr/>
          <p:nvPr/>
        </p:nvGrpSpPr>
        <p:grpSpPr>
          <a:xfrm>
            <a:off x="4876800" y="1066800"/>
            <a:ext cx="3124200" cy="2052256"/>
            <a:chOff x="4876800" y="1066800"/>
            <a:chExt cx="3124200" cy="2052256"/>
          </a:xfrm>
        </p:grpSpPr>
        <p:pic>
          <p:nvPicPr>
            <p:cNvPr id="6" name="Picture 2" descr="C:\Work in Progress\Microsoft\VAT\MSL_PNG_Object_Library\Internet.png">
              <a:extLst>
                <a:ext uri="{FF2B5EF4-FFF2-40B4-BE49-F238E27FC236}">
                  <a16:creationId xmlns:a16="http://schemas.microsoft.com/office/drawing/2014/main" id="{99D2E391-0CBD-4938-86AE-A21DFEEB9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057400" cy="20522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A4D68C2-E906-4C4A-9BA6-D5A6B289C692}"/>
                </a:ext>
              </a:extLst>
            </p:cNvPr>
            <p:cNvCxnSpPr/>
            <p:nvPr/>
          </p:nvCxnSpPr>
          <p:spPr bwMode="auto">
            <a:xfrm>
              <a:off x="4876800" y="2209800"/>
              <a:ext cx="1828801" cy="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pic>
        <p:nvPicPr>
          <p:cNvPr id="8" name="Picture 3" descr="An image representing optional property values.">
            <a:extLst>
              <a:ext uri="{FF2B5EF4-FFF2-40B4-BE49-F238E27FC236}">
                <a16:creationId xmlns:a16="http://schemas.microsoft.com/office/drawing/2014/main" id="{A146A3A3-F63E-4A87-B02C-30C5BD0F5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2" y="4038600"/>
            <a:ext cx="1781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5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438a34-c1df-4d6c-b5f3-59432f0f36c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55B-77D3-496A-AA74-9946B4C20051}"/>
              </a:ext>
            </a:extLst>
          </p:cNvPr>
          <p:cNvSpPr>
            <a:spLocks noGrp="1"/>
          </p:cNvSpPr>
          <p:nvPr>
            <p:ph type="title"/>
          </p:nvPr>
        </p:nvSpPr>
        <p:spPr/>
        <p:txBody>
          <a:bodyPr/>
          <a:lstStyle/>
          <a:p>
            <a:r>
              <a:rPr lang="en-US"/>
              <a:t>Handling Geolocation Errors</a:t>
            </a:r>
          </a:p>
        </p:txBody>
      </p:sp>
      <p:sp>
        <p:nvSpPr>
          <p:cNvPr id="4" name="Content Placeholder 2">
            <a:extLst>
              <a:ext uri="{FF2B5EF4-FFF2-40B4-BE49-F238E27FC236}">
                <a16:creationId xmlns:a16="http://schemas.microsoft.com/office/drawing/2014/main" id="{1A1C8BD6-713E-4129-9FAB-8ECD4997DA7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If an error occurs during a geolocation request, the following properties are available:</a:t>
            </a:r>
          </a:p>
          <a:p>
            <a:r>
              <a:rPr lang="en-US" sz="2400" kern="0" dirty="0">
                <a:solidFill>
                  <a:srgbClr val="000000"/>
                </a:solidFill>
              </a:rPr>
              <a:t>code</a:t>
            </a:r>
          </a:p>
          <a:p>
            <a:pPr lvl="1"/>
            <a:r>
              <a:rPr lang="en-US" sz="2000" kern="0" dirty="0" err="1">
                <a:solidFill>
                  <a:srgbClr val="000000"/>
                </a:solidFill>
              </a:rPr>
              <a:t>PositionError.PERMISSION_DENIED</a:t>
            </a:r>
            <a:endParaRPr lang="en-US" sz="2000" kern="0" dirty="0">
              <a:solidFill>
                <a:srgbClr val="000000"/>
              </a:solidFill>
            </a:endParaRPr>
          </a:p>
          <a:p>
            <a:pPr lvl="1"/>
            <a:r>
              <a:rPr lang="en-US" sz="2000" kern="0" dirty="0" err="1">
                <a:solidFill>
                  <a:srgbClr val="000000"/>
                </a:solidFill>
              </a:rPr>
              <a:t>PositionError.POSITION_UNAVAILABLE</a:t>
            </a:r>
            <a:endParaRPr lang="en-US" sz="2000" kern="0" dirty="0">
              <a:solidFill>
                <a:srgbClr val="000000"/>
              </a:solidFill>
            </a:endParaRPr>
          </a:p>
          <a:p>
            <a:pPr lvl="1"/>
            <a:r>
              <a:rPr lang="en-US" sz="2000" kern="0" dirty="0" err="1">
                <a:solidFill>
                  <a:srgbClr val="000000"/>
                </a:solidFill>
              </a:rPr>
              <a:t>PositionError.TIMEOUT</a:t>
            </a:r>
            <a:endParaRPr lang="en-US" sz="2000" kern="0" dirty="0">
              <a:solidFill>
                <a:srgbClr val="000000"/>
              </a:solidFill>
            </a:endParaRPr>
          </a:p>
          <a:p>
            <a:r>
              <a:rPr lang="en-US" sz="2400" kern="0" dirty="0">
                <a:solidFill>
                  <a:srgbClr val="000000"/>
                </a:solidFill>
              </a:rPr>
              <a:t>message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F7A70650-1374-406B-ADD6-B6DBA2A395CF}"/>
              </a:ext>
            </a:extLst>
          </p:cNvPr>
          <p:cNvSpPr txBox="1"/>
          <p:nvPr/>
        </p:nvSpPr>
        <p:spPr>
          <a:xfrm>
            <a:off x="650130" y="4208992"/>
            <a:ext cx="8229600" cy="1631216"/>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function </a:t>
            </a:r>
            <a:r>
              <a:rPr lang="en-US" sz="2000" b="0" dirty="0" err="1">
                <a:solidFill>
                  <a:srgbClr val="000000"/>
                </a:solidFill>
                <a:latin typeface="Lucida Sans Unicode" pitchFamily="34" charset="0"/>
                <a:cs typeface="Lucida Sans Unicode" pitchFamily="34" charset="0"/>
              </a:rPr>
              <a:t>myPositionErrorCallbackFunction</a:t>
            </a:r>
            <a:r>
              <a:rPr lang="en-US" sz="2000" b="0" dirty="0">
                <a:solidFill>
                  <a:srgbClr val="000000"/>
                </a:solidFill>
                <a:latin typeface="Lucida Sans Unicode" pitchFamily="34" charset="0"/>
                <a:cs typeface="Lucida Sans Unicode" pitchFamily="34" charset="0"/>
              </a:rPr>
              <a:t>(error) {</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var </a:t>
            </a:r>
            <a:r>
              <a:rPr lang="en-US" sz="2000" b="0" dirty="0" err="1">
                <a:solidFill>
                  <a:srgbClr val="000000"/>
                </a:solidFill>
                <a:latin typeface="Lucida Sans Unicode" pitchFamily="34" charset="0"/>
                <a:cs typeface="Lucida Sans Unicode" pitchFamily="34" charset="0"/>
              </a:rPr>
              <a:t>errorMessage</a:t>
            </a:r>
            <a:r>
              <a:rPr lang="en-US" sz="2000" b="0" dirty="0">
                <a:solidFill>
                  <a:srgbClr val="000000"/>
                </a:solidFill>
                <a:latin typeface="Lucida Sans Unicode" pitchFamily="34" charset="0"/>
                <a:cs typeface="Lucida Sans Unicode" pitchFamily="34" charset="0"/>
              </a:rPr>
              <a:t> = </a:t>
            </a:r>
            <a:r>
              <a:rPr lang="en-US" sz="2000" b="0" dirty="0" err="1">
                <a:solidFill>
                  <a:srgbClr val="000000"/>
                </a:solidFill>
                <a:latin typeface="Lucida Sans Unicode" pitchFamily="34" charset="0"/>
                <a:cs typeface="Lucida Sans Unicode" pitchFamily="34" charset="0"/>
              </a:rPr>
              <a:t>error.message</a:t>
            </a:r>
            <a:r>
              <a:rPr lang="en-US" sz="2000"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var </a:t>
            </a:r>
            <a:r>
              <a:rPr lang="en-US" sz="2000" b="0" dirty="0" err="1">
                <a:solidFill>
                  <a:srgbClr val="000000"/>
                </a:solidFill>
                <a:latin typeface="Lucida Sans Unicode" pitchFamily="34" charset="0"/>
                <a:cs typeface="Lucida Sans Unicode" pitchFamily="34" charset="0"/>
              </a:rPr>
              <a:t>errorCode</a:t>
            </a:r>
            <a:r>
              <a:rPr lang="en-US" sz="2000" b="0" dirty="0">
                <a:solidFill>
                  <a:srgbClr val="000000"/>
                </a:solidFill>
                <a:latin typeface="Lucida Sans Unicode" pitchFamily="34" charset="0"/>
                <a:cs typeface="Lucida Sans Unicode" pitchFamily="34" charset="0"/>
              </a:rPr>
              <a:t> = </a:t>
            </a:r>
            <a:r>
              <a:rPr lang="en-US" sz="2000" b="0" dirty="0" err="1">
                <a:solidFill>
                  <a:srgbClr val="000000"/>
                </a:solidFill>
                <a:latin typeface="Lucida Sans Unicode" pitchFamily="34" charset="0"/>
                <a:cs typeface="Lucida Sans Unicode" pitchFamily="34" charset="0"/>
              </a:rPr>
              <a:t>error.code</a:t>
            </a:r>
            <a:r>
              <a:rPr lang="en-US" sz="2000"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 Add code here, to process the information.</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28155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c47ed4e-25d3-422b-94ce-6a39d4ea702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8B98-2A60-4AD6-9D0B-0E6FD8D95020}"/>
              </a:ext>
            </a:extLst>
          </p:cNvPr>
          <p:cNvSpPr>
            <a:spLocks noGrp="1"/>
          </p:cNvSpPr>
          <p:nvPr>
            <p:ph type="title"/>
          </p:nvPr>
        </p:nvSpPr>
        <p:spPr/>
        <p:txBody>
          <a:bodyPr/>
          <a:lstStyle/>
          <a:p>
            <a:r>
              <a:rPr lang="en-US"/>
              <a:t>Detecting the Context for a Page</a:t>
            </a:r>
          </a:p>
        </p:txBody>
      </p:sp>
      <p:sp>
        <p:nvSpPr>
          <p:cNvPr id="4" name="Content Placeholder 2">
            <a:extLst>
              <a:ext uri="{FF2B5EF4-FFF2-40B4-BE49-F238E27FC236}">
                <a16:creationId xmlns:a16="http://schemas.microsoft.com/office/drawing/2014/main" id="{C006881B-3CC2-4D45-8BDE-2CB3464044F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Page Visibility API</a:t>
            </a:r>
          </a:p>
          <a:p>
            <a:pPr lvl="1"/>
            <a:r>
              <a:rPr lang="en-US" b="0" kern="0">
                <a:solidFill>
                  <a:srgbClr val="000000"/>
                </a:solidFill>
              </a:rPr>
              <a:t>Enables an application to determine whether a page is currently visible.</a:t>
            </a:r>
          </a:p>
          <a:p>
            <a:pPr lvl="1"/>
            <a:endParaRPr lang="en-US" b="0" kern="0">
              <a:solidFill>
                <a:srgbClr val="000000"/>
              </a:solidFill>
            </a:endParaRPr>
          </a:p>
          <a:p>
            <a:pPr lvl="0"/>
            <a:r>
              <a:rPr lang="en-US" b="0" kern="0">
                <a:solidFill>
                  <a:srgbClr val="000000"/>
                </a:solidFill>
              </a:rPr>
              <a:t>Offline detection</a:t>
            </a:r>
          </a:p>
          <a:p>
            <a:pPr lvl="1"/>
            <a:r>
              <a:rPr lang="en-US" b="0" kern="0">
                <a:solidFill>
                  <a:srgbClr val="000000"/>
                </a:solidFill>
              </a:rPr>
              <a:t>Enables an application to detect whether the browser has a live connection to a server.</a:t>
            </a:r>
          </a:p>
          <a:p>
            <a:pPr lvl="1"/>
            <a:endParaRPr lang="en-US" b="0" kern="0">
              <a:solidFill>
                <a:srgbClr val="000000"/>
              </a:solidFill>
            </a:endParaRPr>
          </a:p>
          <a:p>
            <a:pPr lvl="0"/>
            <a:r>
              <a:rPr lang="en-US" b="0" kern="0">
                <a:solidFill>
                  <a:srgbClr val="000000"/>
                </a:solidFill>
              </a:rPr>
              <a:t>User agent information</a:t>
            </a:r>
          </a:p>
          <a:p>
            <a:pPr lvl="1"/>
            <a:r>
              <a:rPr lang="en-US" b="0" kern="0">
                <a:solidFill>
                  <a:srgbClr val="000000"/>
                </a:solidFill>
              </a:rPr>
              <a:t>Enables an application to obtain the user agent string for the browser.</a:t>
            </a:r>
            <a:endParaRPr lang="en-US" b="0" kern="0" dirty="0">
              <a:solidFill>
                <a:srgbClr val="000000"/>
              </a:solidFill>
            </a:endParaRPr>
          </a:p>
        </p:txBody>
      </p:sp>
    </p:spTree>
    <p:extLst>
      <p:ext uri="{BB962C8B-B14F-4D97-AF65-F5344CB8AC3E}">
        <p14:creationId xmlns:p14="http://schemas.microsoft.com/office/powerpoint/2010/main" val="325927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217-7673-4890-BF1C-34C49F65862D}"/>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88BDC1B6-3A9C-465E-AD2E-47402786E56B}"/>
              </a:ext>
            </a:extLst>
          </p:cNvPr>
          <p:cNvSpPr>
            <a:spLocks noGrp="1"/>
          </p:cNvSpPr>
          <p:nvPr>
            <p:ph type="body" idx="1"/>
          </p:nvPr>
        </p:nvSpPr>
        <p:spPr/>
        <p:txBody>
          <a:bodyPr/>
          <a:lstStyle/>
          <a:p>
            <a:r>
              <a:rPr lang="en-US"/>
              <a:t>Interacting with Files
Incorporating Multimedia
Reacting to Browser Location and Context
Debugging and Profiling a Web Application</a:t>
            </a:r>
          </a:p>
        </p:txBody>
      </p:sp>
    </p:spTree>
    <p:extLst>
      <p:ext uri="{BB962C8B-B14F-4D97-AF65-F5344CB8AC3E}">
        <p14:creationId xmlns:p14="http://schemas.microsoft.com/office/powerpoint/2010/main" val="1005961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1873ce6-59fd-4925-970e-017fa246df1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9B02-689A-4850-88C0-39EED2CFDB42}"/>
              </a:ext>
            </a:extLst>
          </p:cNvPr>
          <p:cNvSpPr>
            <a:spLocks noGrp="1"/>
          </p:cNvSpPr>
          <p:nvPr>
            <p:ph type="title"/>
          </p:nvPr>
        </p:nvSpPr>
        <p:spPr>
          <a:xfrm>
            <a:off x="460374" y="-2"/>
            <a:ext cx="8683625" cy="740664"/>
          </a:xfrm>
        </p:spPr>
        <p:txBody>
          <a:bodyPr/>
          <a:lstStyle/>
          <a:p>
            <a:r>
              <a:rPr lang="en-US" dirty="0"/>
              <a:t>Lesson 4: Debugging and Profiling a Web Application</a:t>
            </a:r>
          </a:p>
        </p:txBody>
      </p:sp>
      <p:sp>
        <p:nvSpPr>
          <p:cNvPr id="3" name="Text Placeholder 2">
            <a:extLst>
              <a:ext uri="{FF2B5EF4-FFF2-40B4-BE49-F238E27FC236}">
                <a16:creationId xmlns:a16="http://schemas.microsoft.com/office/drawing/2014/main" id="{80D138A2-4DD9-4AED-BA73-D4F94C739D43}"/>
              </a:ext>
            </a:extLst>
          </p:cNvPr>
          <p:cNvSpPr>
            <a:spLocks noGrp="1"/>
          </p:cNvSpPr>
          <p:nvPr>
            <p:ph type="body" idx="1"/>
          </p:nvPr>
        </p:nvSpPr>
        <p:spPr/>
        <p:txBody>
          <a:bodyPr/>
          <a:lstStyle/>
          <a:p>
            <a:r>
              <a:rPr lang="en-US"/>
              <a:t>Overview of the F12 Developer Tools in Microsoft Edge
Demonstration: Using the F12 Developer Tools to Debug JavaScript Code
Demonstration: Using the F12 Developer Tools to Profile a Web Application
Demonstration: Creating Interactive Pages with HTML5 APIs</a:t>
            </a:r>
          </a:p>
        </p:txBody>
      </p:sp>
    </p:spTree>
    <p:extLst>
      <p:ext uri="{BB962C8B-B14F-4D97-AF65-F5344CB8AC3E}">
        <p14:creationId xmlns:p14="http://schemas.microsoft.com/office/powerpoint/2010/main" val="229565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4916e27-da9d-4363-97d2-5d4cc8a9ac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C535-1395-43B1-8275-3BD8C156B0E7}"/>
              </a:ext>
            </a:extLst>
          </p:cNvPr>
          <p:cNvSpPr>
            <a:spLocks noGrp="1"/>
          </p:cNvSpPr>
          <p:nvPr>
            <p:ph type="title"/>
          </p:nvPr>
        </p:nvSpPr>
        <p:spPr>
          <a:xfrm>
            <a:off x="460374" y="-2"/>
            <a:ext cx="8780607" cy="740664"/>
          </a:xfrm>
        </p:spPr>
        <p:txBody>
          <a:bodyPr/>
          <a:lstStyle/>
          <a:p>
            <a:r>
              <a:rPr lang="en-US" dirty="0"/>
              <a:t>Overview of the F12 Developer Tools in Microsoft Edge</a:t>
            </a:r>
          </a:p>
        </p:txBody>
      </p:sp>
      <p:sp>
        <p:nvSpPr>
          <p:cNvPr id="4" name="Content Placeholder 2">
            <a:extLst>
              <a:ext uri="{FF2B5EF4-FFF2-40B4-BE49-F238E27FC236}">
                <a16:creationId xmlns:a16="http://schemas.microsoft.com/office/drawing/2014/main" id="{45B601D2-D670-4504-8C28-239CA03676B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Navigation Timing API enables an application to determine the download speed for a web page:</a:t>
            </a:r>
          </a:p>
          <a:p>
            <a:pPr lvl="1"/>
            <a:r>
              <a:rPr lang="en-US" kern="0" dirty="0" err="1">
                <a:solidFill>
                  <a:srgbClr val="000000"/>
                </a:solidFill>
              </a:rPr>
              <a:t>window.performance.navigation</a:t>
            </a:r>
            <a:endParaRPr lang="en-US" kern="0" dirty="0">
              <a:solidFill>
                <a:srgbClr val="000000"/>
              </a:solidFill>
            </a:endParaRPr>
          </a:p>
          <a:p>
            <a:pPr lvl="1"/>
            <a:r>
              <a:rPr lang="en-US" kern="0" dirty="0" err="1">
                <a:solidFill>
                  <a:srgbClr val="000000"/>
                </a:solidFill>
              </a:rPr>
              <a:t>window.performance.timing</a:t>
            </a:r>
            <a:endParaRPr lang="en-US" kern="0" dirty="0">
              <a:solidFill>
                <a:srgbClr val="000000"/>
              </a:solidFill>
            </a:endParaRPr>
          </a:p>
          <a:p>
            <a:pPr lvl="0"/>
            <a:r>
              <a:rPr lang="en-US" b="0" kern="0" dirty="0">
                <a:solidFill>
                  <a:srgbClr val="000000"/>
                </a:solidFill>
              </a:rPr>
              <a:t>The F12 Developer Tools provide debugging and profiling capabilities in Internet Explorer</a:t>
            </a:r>
          </a:p>
        </p:txBody>
      </p:sp>
      <p:pic>
        <p:nvPicPr>
          <p:cNvPr id="5" name="Picture 3" descr="A screen shot of the Network page in the F12 Developers Tools window">
            <a:extLst>
              <a:ext uri="{FF2B5EF4-FFF2-40B4-BE49-F238E27FC236}">
                <a16:creationId xmlns:a16="http://schemas.microsoft.com/office/drawing/2014/main" id="{0BB32600-1485-4E14-A865-CC1FCFAF2E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693"/>
          <a:stretch/>
        </p:blipFill>
        <p:spPr bwMode="auto">
          <a:xfrm>
            <a:off x="-1118755" y="4267589"/>
            <a:ext cx="8780608" cy="217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626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d310c2e-f00b-474e-bd56-fd7e6bb026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98CF-C8B5-44C8-B894-B9CC3588255E}"/>
              </a:ext>
            </a:extLst>
          </p:cNvPr>
          <p:cNvSpPr>
            <a:spLocks noGrp="1"/>
          </p:cNvSpPr>
          <p:nvPr>
            <p:ph type="title"/>
          </p:nvPr>
        </p:nvSpPr>
        <p:spPr/>
        <p:txBody>
          <a:bodyPr/>
          <a:lstStyle/>
          <a:p>
            <a:r>
              <a:rPr lang="en-US"/>
              <a:t>Demonstration: Using the F12 Developer Tools to Debug JavaScript Code</a:t>
            </a:r>
          </a:p>
        </p:txBody>
      </p:sp>
      <p:sp>
        <p:nvSpPr>
          <p:cNvPr id="4" name="Content Placeholder 2">
            <a:extLst>
              <a:ext uri="{FF2B5EF4-FFF2-40B4-BE49-F238E27FC236}">
                <a16:creationId xmlns:a16="http://schemas.microsoft.com/office/drawing/2014/main" id="{0B96ED9F-5B25-480B-A18C-FF1AFD4E137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use the F12 Developer Tools to:</a:t>
            </a:r>
          </a:p>
          <a:p>
            <a:pPr lvl="0"/>
            <a:endParaRPr lang="en-US" b="0" kern="0">
              <a:solidFill>
                <a:srgbClr val="000000"/>
              </a:solidFill>
            </a:endParaRPr>
          </a:p>
          <a:p>
            <a:pPr lvl="0"/>
            <a:r>
              <a:rPr lang="en-US" b="0" kern="0">
                <a:solidFill>
                  <a:srgbClr val="000000"/>
                </a:solidFill>
              </a:rPr>
              <a:t>Set a breakpoint in JavaScript code</a:t>
            </a:r>
          </a:p>
          <a:p>
            <a:pPr lvl="0"/>
            <a:r>
              <a:rPr lang="en-US" b="0" kern="0">
                <a:solidFill>
                  <a:srgbClr val="000000"/>
                </a:solidFill>
              </a:rPr>
              <a:t>Step through JavaScript code and examine variables</a:t>
            </a:r>
            <a:endParaRPr lang="en-US" b="0" kern="0" dirty="0">
              <a:solidFill>
                <a:srgbClr val="000000"/>
              </a:solidFill>
            </a:endParaRPr>
          </a:p>
        </p:txBody>
      </p:sp>
    </p:spTree>
    <p:extLst>
      <p:ext uri="{BB962C8B-B14F-4D97-AF65-F5344CB8AC3E}">
        <p14:creationId xmlns:p14="http://schemas.microsoft.com/office/powerpoint/2010/main" val="201363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f3a2c2e9-874d-457a-8875-979c052899c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308A-04A6-4BCB-88F2-1D64AD584835}"/>
              </a:ext>
            </a:extLst>
          </p:cNvPr>
          <p:cNvSpPr>
            <a:spLocks noGrp="1"/>
          </p:cNvSpPr>
          <p:nvPr>
            <p:ph type="title"/>
          </p:nvPr>
        </p:nvSpPr>
        <p:spPr/>
        <p:txBody>
          <a:bodyPr/>
          <a:lstStyle/>
          <a:p>
            <a:r>
              <a:rPr lang="en-US"/>
              <a:t>Demonstration: Using the F12 Developer Tools to Profile a Web Application</a:t>
            </a:r>
          </a:p>
        </p:txBody>
      </p:sp>
      <p:sp>
        <p:nvSpPr>
          <p:cNvPr id="4" name="Content Placeholder 2">
            <a:extLst>
              <a:ext uri="{FF2B5EF4-FFF2-40B4-BE49-F238E27FC236}">
                <a16:creationId xmlns:a16="http://schemas.microsoft.com/office/drawing/2014/main" id="{12BD6133-4E5D-4092-A0AC-D20482B3419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use the F12 Developer Tools to:</a:t>
            </a:r>
          </a:p>
          <a:p>
            <a:pPr lvl="0"/>
            <a:endParaRPr lang="en-US" b="0" kern="0">
              <a:solidFill>
                <a:srgbClr val="000000"/>
              </a:solidFill>
            </a:endParaRPr>
          </a:p>
          <a:p>
            <a:pPr lvl="0"/>
            <a:r>
              <a:rPr lang="en-US" b="0" kern="0">
                <a:solidFill>
                  <a:srgbClr val="000000"/>
                </a:solidFill>
              </a:rPr>
              <a:t>Examine the network traffic for a web application</a:t>
            </a:r>
          </a:p>
          <a:p>
            <a:pPr lvl="0"/>
            <a:r>
              <a:rPr lang="en-US" b="0" kern="0">
                <a:solidFill>
                  <a:srgbClr val="000000"/>
                </a:solidFill>
              </a:rPr>
              <a:t>Capture profile data for a web application</a:t>
            </a:r>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103457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fc522a8-6bad-4bb2-a4bc-b9f433c9d75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24F9-B108-4814-A361-7325A449636D}"/>
              </a:ext>
            </a:extLst>
          </p:cNvPr>
          <p:cNvSpPr>
            <a:spLocks noGrp="1"/>
          </p:cNvSpPr>
          <p:nvPr>
            <p:ph type="title"/>
          </p:nvPr>
        </p:nvSpPr>
        <p:spPr/>
        <p:txBody>
          <a:bodyPr/>
          <a:lstStyle/>
          <a:p>
            <a:r>
              <a:rPr lang="en-US"/>
              <a:t>Demonstration: Creating Interactive Pages with HTML5 APIs</a:t>
            </a:r>
          </a:p>
        </p:txBody>
      </p:sp>
      <p:sp>
        <p:nvSpPr>
          <p:cNvPr id="4" name="Content Placeholder 2">
            <a:extLst>
              <a:ext uri="{FF2B5EF4-FFF2-40B4-BE49-F238E27FC236}">
                <a16:creationId xmlns:a16="http://schemas.microsoft.com/office/drawing/2014/main" id="{B2F4085F-5FD3-482A-A634-9D6E106323B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3503982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F670-E8B4-4E47-B3A8-30B1BEB6E74E}"/>
              </a:ext>
            </a:extLst>
          </p:cNvPr>
          <p:cNvSpPr>
            <a:spLocks noGrp="1"/>
          </p:cNvSpPr>
          <p:nvPr>
            <p:ph type="title"/>
          </p:nvPr>
        </p:nvSpPr>
        <p:spPr/>
        <p:txBody>
          <a:bodyPr/>
          <a:lstStyle/>
          <a:p>
            <a:r>
              <a:rPr lang="en-US"/>
              <a:t>Lab: Creating Interactive Pages with HTML5 APIs</a:t>
            </a:r>
          </a:p>
        </p:txBody>
      </p:sp>
      <p:sp>
        <p:nvSpPr>
          <p:cNvPr id="3" name="Text Placeholder 2">
            <a:extLst>
              <a:ext uri="{FF2B5EF4-FFF2-40B4-BE49-F238E27FC236}">
                <a16:creationId xmlns:a16="http://schemas.microsoft.com/office/drawing/2014/main" id="{28D3FBD7-0D74-4349-8E91-792962F6D79D}"/>
              </a:ext>
            </a:extLst>
          </p:cNvPr>
          <p:cNvSpPr>
            <a:spLocks noGrp="1"/>
          </p:cNvSpPr>
          <p:nvPr>
            <p:ph type="body" idx="1"/>
          </p:nvPr>
        </p:nvSpPr>
        <p:spPr/>
        <p:txBody>
          <a:bodyPr/>
          <a:lstStyle/>
          <a:p>
            <a:r>
              <a:rPr lang="en-US" dirty="0"/>
              <a:t>Exercise 1: Dragging and Dropping Images
Exercise 2: Incorporating Video
Exercise 3: Using the Geolocation API to Report the User's Current Location</a:t>
            </a:r>
          </a:p>
        </p:txBody>
      </p:sp>
      <p:sp>
        <p:nvSpPr>
          <p:cNvPr id="4" name="TextBox 3">
            <a:extLst>
              <a:ext uri="{FF2B5EF4-FFF2-40B4-BE49-F238E27FC236}">
                <a16:creationId xmlns:a16="http://schemas.microsoft.com/office/drawing/2014/main" id="{958841DC-FC21-401D-AEDA-8A33541F34F9}"/>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44672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35BC-5122-4CCA-B262-B8A598E12E20}"/>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A322B661-64E4-4D84-A1E7-1970F965D829}"/>
              </a:ext>
            </a:extLst>
          </p:cNvPr>
          <p:cNvSpPr txBox="1"/>
          <p:nvPr/>
        </p:nvSpPr>
        <p:spPr>
          <a:xfrm>
            <a:off x="458788" y="1021215"/>
            <a:ext cx="8119156" cy="485774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a:t>
            </a:r>
            <a:r>
              <a:rPr lang="en-US" sz="2400" b="0" dirty="0" err="1">
                <a:latin typeface="Segoe UI" panose="020B0502040204020203" pitchFamily="34" charset="0"/>
                <a:ea typeface="Calibri" panose="020F0502020204030204" pitchFamily="34" charset="0"/>
                <a:cs typeface="Segoe UI" panose="020B0502040204020203" pitchFamily="34" charset="0"/>
              </a:rPr>
              <a:t>ContosoConf</a:t>
            </a:r>
            <a:r>
              <a:rPr lang="en-US" sz="2400" b="0" dirty="0">
                <a:latin typeface="Segoe UI" panose="020B0502040204020203" pitchFamily="34" charset="0"/>
                <a:ea typeface="Calibri" panose="020F0502020204030204" pitchFamily="34" charset="0"/>
                <a:cs typeface="Segoe UI" panose="020B0502040204020203" pitchFamily="34" charset="0"/>
              </a:rPr>
              <a:t> organizers want to highlight the latest HTML5 technologies to create an interactive experience for the visitors to the conference website. Specifically, the conference organizers have asked you to add the following features to the application:</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marL="174625" marR="0" lvl="0"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Conference speakers need a way to generate their badges. Add a web page that enables a speaker to drag-and-drop a profile picture to start creating their badge.</a:t>
            </a:r>
          </a:p>
          <a:p>
            <a:pPr marL="174625" marR="0" lvl="0"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A video from a previous conference is available. Make this video available on the Home page.</a:t>
            </a:r>
          </a:p>
          <a:p>
            <a:pPr marL="174625"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Customize the Location page to display information about the visitor’s current physical location.</a:t>
            </a:r>
          </a:p>
        </p:txBody>
      </p:sp>
    </p:spTree>
    <p:extLst>
      <p:ext uri="{BB962C8B-B14F-4D97-AF65-F5344CB8AC3E}">
        <p14:creationId xmlns:p14="http://schemas.microsoft.com/office/powerpoint/2010/main" val="98910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5F5C-566E-4B68-BCC8-CDA3C95F42D4}"/>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C56C5F81-0E09-4FF0-841D-D476FDDD23D9}"/>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627916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07A9-7920-4F50-B1BA-F0835D21D97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C59170A-B8B1-4A74-8BEB-560DDA34A3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118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EDEE-1A14-4D2E-888D-D4EE1C619E51}"/>
              </a:ext>
            </a:extLst>
          </p:cNvPr>
          <p:cNvSpPr>
            <a:spLocks noGrp="1"/>
          </p:cNvSpPr>
          <p:nvPr>
            <p:ph type="title"/>
          </p:nvPr>
        </p:nvSpPr>
        <p:spPr/>
        <p:txBody>
          <a:bodyPr/>
          <a:lstStyle/>
          <a:p>
            <a:r>
              <a:rPr lang="en-US"/>
              <a:t>Lesson 1: Interacting with Files</a:t>
            </a:r>
          </a:p>
        </p:txBody>
      </p:sp>
      <p:sp>
        <p:nvSpPr>
          <p:cNvPr id="3" name="Text Placeholder 2">
            <a:extLst>
              <a:ext uri="{FF2B5EF4-FFF2-40B4-BE49-F238E27FC236}">
                <a16:creationId xmlns:a16="http://schemas.microsoft.com/office/drawing/2014/main" id="{C0EDBE47-5CAD-4904-8BFC-C85283BEB54D}"/>
              </a:ext>
            </a:extLst>
          </p:cNvPr>
          <p:cNvSpPr>
            <a:spLocks noGrp="1"/>
          </p:cNvSpPr>
          <p:nvPr>
            <p:ph type="body" idx="1"/>
          </p:nvPr>
        </p:nvSpPr>
        <p:spPr/>
        <p:txBody>
          <a:bodyPr/>
          <a:lstStyle/>
          <a:p>
            <a:r>
              <a:rPr lang="en-US"/>
              <a:t>HTML5 File Interfaces
The FileReader Interface
Reading a Text File
Reading a Binary File
Implementing Drag-and-Drop</a:t>
            </a:r>
          </a:p>
        </p:txBody>
      </p:sp>
    </p:spTree>
    <p:extLst>
      <p:ext uri="{BB962C8B-B14F-4D97-AF65-F5344CB8AC3E}">
        <p14:creationId xmlns:p14="http://schemas.microsoft.com/office/powerpoint/2010/main" val="230894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8DC1-C3E0-4893-AA02-E4ABD4CF5EE8}"/>
              </a:ext>
            </a:extLst>
          </p:cNvPr>
          <p:cNvSpPr>
            <a:spLocks noGrp="1"/>
          </p:cNvSpPr>
          <p:nvPr>
            <p:ph type="title"/>
          </p:nvPr>
        </p:nvSpPr>
        <p:spPr/>
        <p:txBody>
          <a:bodyPr/>
          <a:lstStyle/>
          <a:p>
            <a:r>
              <a:rPr lang="en-US"/>
              <a:t>HTML5 File Interfaces</a:t>
            </a:r>
          </a:p>
        </p:txBody>
      </p:sp>
      <p:sp>
        <p:nvSpPr>
          <p:cNvPr id="4" name="Content Placeholder 2">
            <a:extLst>
              <a:ext uri="{FF2B5EF4-FFF2-40B4-BE49-F238E27FC236}">
                <a16:creationId xmlns:a16="http://schemas.microsoft.com/office/drawing/2014/main" id="{02C8830E-DE63-4763-ACF8-40FF122B768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HTML5 File API enables a web application to access the local file system</a:t>
            </a:r>
          </a:p>
          <a:p>
            <a:pPr lvl="0"/>
            <a:r>
              <a:rPr lang="en-US" b="0" kern="0">
                <a:solidFill>
                  <a:srgbClr val="000000"/>
                </a:solidFill>
              </a:rPr>
              <a:t>There are four key interfaces:</a:t>
            </a:r>
          </a:p>
          <a:p>
            <a:pPr marL="0" lvl="0" indent="0">
              <a:buNone/>
            </a:pPr>
            <a:endParaRPr lang="en-US" b="0" kern="0">
              <a:solidFill>
                <a:srgbClr val="000000"/>
              </a:solidFill>
            </a:endParaRPr>
          </a:p>
          <a:p>
            <a:pPr lvl="1"/>
            <a:r>
              <a:rPr lang="en-US" kern="0">
                <a:solidFill>
                  <a:srgbClr val="000000"/>
                </a:solidFill>
              </a:rPr>
              <a:t>Blob </a:t>
            </a:r>
            <a:r>
              <a:rPr lang="en-US" b="0" kern="0">
                <a:solidFill>
                  <a:srgbClr val="000000"/>
                </a:solidFill>
              </a:rPr>
              <a:t>– immutable raw binary data</a:t>
            </a:r>
            <a:endParaRPr lang="en-US" kern="0">
              <a:solidFill>
                <a:srgbClr val="000000"/>
              </a:solidFill>
            </a:endParaRPr>
          </a:p>
          <a:p>
            <a:pPr lvl="1"/>
            <a:r>
              <a:rPr lang="en-US" kern="0">
                <a:solidFill>
                  <a:srgbClr val="000000"/>
                </a:solidFill>
              </a:rPr>
              <a:t>File  </a:t>
            </a:r>
            <a:r>
              <a:rPr lang="en-US" b="0" kern="0">
                <a:solidFill>
                  <a:srgbClr val="000000"/>
                </a:solidFill>
              </a:rPr>
              <a:t>- readonly information about</a:t>
            </a:r>
            <a:br>
              <a:rPr lang="en-US" b="0" kern="0">
                <a:solidFill>
                  <a:srgbClr val="000000"/>
                </a:solidFill>
              </a:rPr>
            </a:br>
            <a:r>
              <a:rPr lang="en-US" b="0" kern="0">
                <a:solidFill>
                  <a:srgbClr val="000000"/>
                </a:solidFill>
              </a:rPr>
              <a:t>a file</a:t>
            </a:r>
          </a:p>
          <a:p>
            <a:pPr lvl="1"/>
            <a:r>
              <a:rPr lang="en-US" kern="0">
                <a:solidFill>
                  <a:srgbClr val="000000"/>
                </a:solidFill>
              </a:rPr>
              <a:t>FileList</a:t>
            </a:r>
            <a:r>
              <a:rPr lang="en-US" b="0" kern="0">
                <a:solidFill>
                  <a:srgbClr val="000000"/>
                </a:solidFill>
              </a:rPr>
              <a:t> – an array of files</a:t>
            </a:r>
          </a:p>
          <a:p>
            <a:pPr lvl="1"/>
            <a:r>
              <a:rPr lang="en-US" kern="0">
                <a:solidFill>
                  <a:srgbClr val="000000"/>
                </a:solidFill>
              </a:rPr>
              <a:t>FileReader </a:t>
            </a:r>
            <a:r>
              <a:rPr lang="en-US" b="0" kern="0">
                <a:solidFill>
                  <a:srgbClr val="000000"/>
                </a:solidFill>
              </a:rPr>
              <a:t>– methods for reading </a:t>
            </a:r>
            <a:br>
              <a:rPr lang="en-US" b="0" kern="0">
                <a:solidFill>
                  <a:srgbClr val="000000"/>
                </a:solidFill>
              </a:rPr>
            </a:br>
            <a:r>
              <a:rPr lang="en-US" b="0" kern="0">
                <a:solidFill>
                  <a:srgbClr val="000000"/>
                </a:solidFill>
              </a:rPr>
              <a:t>data from a file or blob</a:t>
            </a:r>
            <a:endParaRPr lang="en-US" kern="0" dirty="0">
              <a:solidFill>
                <a:srgbClr val="000000"/>
              </a:solidFill>
            </a:endParaRPr>
          </a:p>
        </p:txBody>
      </p:sp>
      <p:grpSp>
        <p:nvGrpSpPr>
          <p:cNvPr id="5" name="Group 4" descr="An image depicting code running in a browser reading data from a file on disk.">
            <a:extLst>
              <a:ext uri="{FF2B5EF4-FFF2-40B4-BE49-F238E27FC236}">
                <a16:creationId xmlns:a16="http://schemas.microsoft.com/office/drawing/2014/main" id="{B3F91BC6-DD31-4A2C-B4B1-97E9BAB88743}"/>
              </a:ext>
            </a:extLst>
          </p:cNvPr>
          <p:cNvGrpSpPr/>
          <p:nvPr/>
        </p:nvGrpSpPr>
        <p:grpSpPr>
          <a:xfrm>
            <a:off x="5521583" y="1600200"/>
            <a:ext cx="2895600" cy="4095005"/>
            <a:chOff x="5521583" y="1600200"/>
            <a:chExt cx="2895600" cy="4095005"/>
          </a:xfrm>
        </p:grpSpPr>
        <p:pic>
          <p:nvPicPr>
            <p:cNvPr id="6" name="Picture 2">
              <a:extLst>
                <a:ext uri="{FF2B5EF4-FFF2-40B4-BE49-F238E27FC236}">
                  <a16:creationId xmlns:a16="http://schemas.microsoft.com/office/drawing/2014/main" id="{0BF66092-8713-4AB9-BA73-93355CF7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83" y="1600200"/>
              <a:ext cx="2895600" cy="2105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1532B7-5A9B-49C4-89F4-56350089AA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566" y="4521396"/>
              <a:ext cx="1453634" cy="1173809"/>
            </a:xfrm>
            <a:prstGeom prst="rect">
              <a:avLst/>
            </a:prstGeom>
          </p:spPr>
        </p:pic>
        <p:cxnSp>
          <p:nvCxnSpPr>
            <p:cNvPr id="8" name="Straight Arrow Connector 7">
              <a:extLst>
                <a:ext uri="{FF2B5EF4-FFF2-40B4-BE49-F238E27FC236}">
                  <a16:creationId xmlns:a16="http://schemas.microsoft.com/office/drawing/2014/main" id="{3FFC3877-C5C9-4B95-9D3F-F68FB3CE7ED4}"/>
                </a:ext>
              </a:extLst>
            </p:cNvPr>
            <p:cNvCxnSpPr/>
            <p:nvPr/>
          </p:nvCxnSpPr>
          <p:spPr bwMode="auto">
            <a:xfrm flipV="1">
              <a:off x="6969383" y="3200400"/>
              <a:ext cx="0" cy="152400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75949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57C7-83AF-4A3F-A692-0FFF1012E983}"/>
              </a:ext>
            </a:extLst>
          </p:cNvPr>
          <p:cNvSpPr>
            <a:spLocks noGrp="1"/>
          </p:cNvSpPr>
          <p:nvPr>
            <p:ph type="title"/>
          </p:nvPr>
        </p:nvSpPr>
        <p:spPr/>
        <p:txBody>
          <a:bodyPr/>
          <a:lstStyle/>
          <a:p>
            <a:r>
              <a:rPr lang="en-US"/>
              <a:t>The FileReader Interface</a:t>
            </a:r>
          </a:p>
        </p:txBody>
      </p:sp>
      <p:sp>
        <p:nvSpPr>
          <p:cNvPr id="4" name="Content Placeholder 2">
            <a:extLst>
              <a:ext uri="{FF2B5EF4-FFF2-40B4-BE49-F238E27FC236}">
                <a16:creationId xmlns:a16="http://schemas.microsoft.com/office/drawing/2014/main" id="{CC9AC51D-5BAF-4938-A882-75506EA0272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a:t>
            </a:r>
            <a:r>
              <a:rPr lang="en-US" kern="0" dirty="0" err="1">
                <a:solidFill>
                  <a:srgbClr val="000000"/>
                </a:solidFill>
              </a:rPr>
              <a:t>FileReader</a:t>
            </a:r>
            <a:r>
              <a:rPr lang="en-US" b="0" kern="0" dirty="0">
                <a:solidFill>
                  <a:srgbClr val="000000"/>
                </a:solidFill>
              </a:rPr>
              <a:t> interface provides methods for reading a file or blob:</a:t>
            </a:r>
          </a:p>
          <a:p>
            <a:pPr lvl="1"/>
            <a:r>
              <a:rPr lang="en-US" kern="0" dirty="0" err="1">
                <a:solidFill>
                  <a:srgbClr val="000000"/>
                </a:solidFill>
              </a:rPr>
              <a:t>readAsText</a:t>
            </a:r>
            <a:r>
              <a:rPr lang="en-US" kern="0" dirty="0">
                <a:solidFill>
                  <a:srgbClr val="000000"/>
                </a:solidFill>
              </a:rPr>
              <a:t>()</a:t>
            </a:r>
            <a:r>
              <a:rPr lang="en-US" b="0" kern="0" dirty="0">
                <a:solidFill>
                  <a:srgbClr val="000000"/>
                </a:solidFill>
              </a:rPr>
              <a:t> – used for reading text files</a:t>
            </a:r>
          </a:p>
          <a:p>
            <a:pPr lvl="1"/>
            <a:r>
              <a:rPr lang="en-US" kern="0" dirty="0" err="1">
                <a:solidFill>
                  <a:srgbClr val="000000"/>
                </a:solidFill>
              </a:rPr>
              <a:t>readAsDataURL</a:t>
            </a:r>
            <a:r>
              <a:rPr lang="en-US" kern="0" dirty="0">
                <a:solidFill>
                  <a:srgbClr val="000000"/>
                </a:solidFill>
              </a:rPr>
              <a:t>()</a:t>
            </a:r>
            <a:r>
              <a:rPr lang="en-US" b="0" kern="0" dirty="0">
                <a:solidFill>
                  <a:srgbClr val="000000"/>
                </a:solidFill>
              </a:rPr>
              <a:t> – used for reading binary files</a:t>
            </a:r>
          </a:p>
          <a:p>
            <a:pPr lvl="1"/>
            <a:r>
              <a:rPr lang="en-US" kern="0" dirty="0" err="1">
                <a:solidFill>
                  <a:srgbClr val="000000"/>
                </a:solidFill>
              </a:rPr>
              <a:t>readAsArrayBuffer</a:t>
            </a:r>
            <a:r>
              <a:rPr lang="en-US" kern="0" dirty="0">
                <a:solidFill>
                  <a:srgbClr val="000000"/>
                </a:solidFill>
              </a:rPr>
              <a:t>()</a:t>
            </a:r>
            <a:r>
              <a:rPr lang="en-US" b="0" kern="0" dirty="0">
                <a:solidFill>
                  <a:srgbClr val="000000"/>
                </a:solidFill>
              </a:rPr>
              <a:t> – used for reading data into a buffer array</a:t>
            </a:r>
          </a:p>
          <a:p>
            <a:pPr lvl="0"/>
            <a:endParaRPr lang="en-US" kern="0" dirty="0">
              <a:solidFill>
                <a:srgbClr val="000000"/>
              </a:solidFill>
            </a:endParaRPr>
          </a:p>
          <a:p>
            <a:pPr lvl="0"/>
            <a:r>
              <a:rPr lang="en-US" kern="0" dirty="0" err="1">
                <a:solidFill>
                  <a:srgbClr val="000000"/>
                </a:solidFill>
              </a:rPr>
              <a:t>FileReader</a:t>
            </a:r>
            <a:r>
              <a:rPr lang="en-US" b="0" kern="0" dirty="0">
                <a:solidFill>
                  <a:srgbClr val="000000"/>
                </a:solidFill>
              </a:rPr>
              <a:t> reads data asynchronously and fires events:</a:t>
            </a:r>
          </a:p>
        </p:txBody>
      </p:sp>
      <p:sp>
        <p:nvSpPr>
          <p:cNvPr id="5" name="Content Placeholder 2">
            <a:extLst>
              <a:ext uri="{FF2B5EF4-FFF2-40B4-BE49-F238E27FC236}">
                <a16:creationId xmlns:a16="http://schemas.microsoft.com/office/drawing/2014/main" id="{99A4C9C3-FD9D-4CC4-947F-4300371792E7}"/>
              </a:ext>
            </a:extLst>
          </p:cNvPr>
          <p:cNvSpPr txBox="1">
            <a:spLocks/>
          </p:cNvSpPr>
          <p:nvPr/>
        </p:nvSpPr>
        <p:spPr bwMode="auto">
          <a:xfrm>
            <a:off x="318655" y="5063444"/>
            <a:ext cx="8119156" cy="803956"/>
          </a:xfrm>
          <a:prstGeom prst="rect">
            <a:avLst/>
          </a:prstGeom>
          <a:noFill/>
          <a:ln w="9525">
            <a:noFill/>
            <a:miter lim="800000"/>
            <a:headEnd/>
            <a:tailEnd/>
          </a:ln>
        </p:spPr>
        <p:txBody>
          <a:bodyPr vert="horz" wrap="square" lIns="0" tIns="0" rIns="0" bIns="0" numCol="3"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2950" lvl="1" indent="-285750">
              <a:spcBef>
                <a:spcPct val="0"/>
              </a:spcBef>
              <a:buSzTx/>
            </a:pPr>
            <a:r>
              <a:rPr lang="en-US" sz="1800" dirty="0">
                <a:solidFill>
                  <a:srgbClr val="000000"/>
                </a:solidFill>
                <a:ea typeface="+mn-ea"/>
              </a:rPr>
              <a:t>progress</a:t>
            </a:r>
          </a:p>
          <a:p>
            <a:pPr marL="742950" lvl="1" indent="-285750">
              <a:spcBef>
                <a:spcPct val="0"/>
              </a:spcBef>
              <a:buSzTx/>
            </a:pPr>
            <a:r>
              <a:rPr lang="en-US" sz="1800" dirty="0">
                <a:solidFill>
                  <a:srgbClr val="000000"/>
                </a:solidFill>
                <a:ea typeface="+mn-ea"/>
              </a:rPr>
              <a:t>load</a:t>
            </a:r>
          </a:p>
          <a:p>
            <a:pPr marL="742950" lvl="1" indent="-285750">
              <a:spcBef>
                <a:spcPct val="0"/>
              </a:spcBef>
              <a:buSzTx/>
            </a:pPr>
            <a:r>
              <a:rPr lang="en-US" sz="1800" dirty="0">
                <a:solidFill>
                  <a:srgbClr val="000000"/>
                </a:solidFill>
                <a:ea typeface="+mn-ea"/>
              </a:rPr>
              <a:t>abort</a:t>
            </a:r>
          </a:p>
          <a:p>
            <a:pPr marL="742950" lvl="1" indent="-285750">
              <a:spcBef>
                <a:spcPct val="0"/>
              </a:spcBef>
              <a:buSzTx/>
            </a:pPr>
            <a:r>
              <a:rPr lang="en-US" sz="1800" dirty="0">
                <a:solidFill>
                  <a:srgbClr val="000000"/>
                </a:solidFill>
                <a:ea typeface="+mn-ea"/>
              </a:rPr>
              <a:t>error</a:t>
            </a:r>
          </a:p>
          <a:p>
            <a:pPr marL="742950" lvl="1" indent="-285750">
              <a:spcBef>
                <a:spcPct val="0"/>
              </a:spcBef>
              <a:buSzTx/>
            </a:pPr>
            <a:r>
              <a:rPr lang="en-US" sz="1800" dirty="0" err="1">
                <a:solidFill>
                  <a:srgbClr val="000000"/>
                </a:solidFill>
                <a:ea typeface="+mn-ea"/>
              </a:rPr>
              <a:t>loadend</a:t>
            </a:r>
            <a:endParaRPr lang="en-US" sz="1800" dirty="0">
              <a:solidFill>
                <a:srgbClr val="000000"/>
              </a:solidFill>
              <a:ea typeface="+mn-ea"/>
            </a:endParaRPr>
          </a:p>
        </p:txBody>
      </p:sp>
    </p:spTree>
    <p:extLst>
      <p:ext uri="{BB962C8B-B14F-4D97-AF65-F5344CB8AC3E}">
        <p14:creationId xmlns:p14="http://schemas.microsoft.com/office/powerpoint/2010/main" val="159990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07F1-E9DB-4C2F-B2FA-EEC81130C3C0}"/>
              </a:ext>
            </a:extLst>
          </p:cNvPr>
          <p:cNvSpPr>
            <a:spLocks noGrp="1"/>
          </p:cNvSpPr>
          <p:nvPr>
            <p:ph type="title"/>
          </p:nvPr>
        </p:nvSpPr>
        <p:spPr/>
        <p:txBody>
          <a:bodyPr/>
          <a:lstStyle/>
          <a:p>
            <a:r>
              <a:rPr lang="en-US"/>
              <a:t>Reading a Text File</a:t>
            </a:r>
          </a:p>
        </p:txBody>
      </p:sp>
      <p:sp>
        <p:nvSpPr>
          <p:cNvPr id="4" name="Content Placeholder 2">
            <a:extLst>
              <a:ext uri="{FF2B5EF4-FFF2-40B4-BE49-F238E27FC236}">
                <a16:creationId xmlns:a16="http://schemas.microsoft.com/office/drawing/2014/main" id="{5C9994A8-90E1-4A61-8C18-530B815E110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To read a text file:</a:t>
            </a:r>
          </a:p>
          <a:p>
            <a:pPr marL="0" lvl="0" indent="0">
              <a:buNone/>
            </a:pPr>
            <a:endParaRPr lang="en-US" b="0" kern="0">
              <a:solidFill>
                <a:srgbClr val="000000"/>
              </a:solidFill>
            </a:endParaRPr>
          </a:p>
          <a:p>
            <a:pPr marL="457200" lvl="0" indent="-457200">
              <a:buFont typeface="+mj-lt"/>
              <a:buAutoNum type="arabicPeriod"/>
            </a:pPr>
            <a:r>
              <a:rPr lang="en-US" sz="2400" b="0" kern="0">
                <a:solidFill>
                  <a:srgbClr val="000000"/>
                </a:solidFill>
              </a:rPr>
              <a:t>Get a File or Blob object, either by using an </a:t>
            </a:r>
            <a:r>
              <a:rPr lang="en-US" sz="2400" kern="0">
                <a:solidFill>
                  <a:srgbClr val="000000"/>
                </a:solidFill>
              </a:rPr>
              <a:t>&lt;input type="field"&gt;</a:t>
            </a:r>
            <a:r>
              <a:rPr lang="en-US" sz="2400" b="0" kern="0">
                <a:solidFill>
                  <a:srgbClr val="000000"/>
                </a:solidFill>
              </a:rPr>
              <a:t> element or by drag-and-drop.</a:t>
            </a:r>
          </a:p>
          <a:p>
            <a:pPr marL="457200" lvl="0" indent="-457200">
              <a:buFont typeface="+mj-lt"/>
              <a:buAutoNum type="arabicPeriod"/>
            </a:pPr>
            <a:r>
              <a:rPr lang="en-US" sz="2400" b="0" kern="0">
                <a:solidFill>
                  <a:srgbClr val="000000"/>
                </a:solidFill>
              </a:rPr>
              <a:t>Create a </a:t>
            </a:r>
            <a:r>
              <a:rPr lang="en-US" sz="2400" kern="0">
                <a:solidFill>
                  <a:srgbClr val="000000"/>
                </a:solidFill>
              </a:rPr>
              <a:t>FileReader</a:t>
            </a:r>
            <a:r>
              <a:rPr lang="en-US" sz="2400" b="0" kern="0">
                <a:solidFill>
                  <a:srgbClr val="000000"/>
                </a:solidFill>
              </a:rPr>
              <a:t> object and handle events such as </a:t>
            </a:r>
            <a:r>
              <a:rPr lang="en-US" sz="2400" kern="0">
                <a:solidFill>
                  <a:srgbClr val="000000"/>
                </a:solidFill>
              </a:rPr>
              <a:t>load</a:t>
            </a:r>
            <a:r>
              <a:rPr lang="en-US" sz="2400" b="0" kern="0">
                <a:solidFill>
                  <a:srgbClr val="000000"/>
                </a:solidFill>
              </a:rPr>
              <a:t> and </a:t>
            </a:r>
            <a:r>
              <a:rPr lang="en-US" sz="2400" kern="0">
                <a:solidFill>
                  <a:srgbClr val="000000"/>
                </a:solidFill>
              </a:rPr>
              <a:t>error</a:t>
            </a:r>
            <a:r>
              <a:rPr lang="en-US" sz="2400" b="0" kern="0">
                <a:solidFill>
                  <a:srgbClr val="000000"/>
                </a:solidFill>
              </a:rPr>
              <a:t>.</a:t>
            </a:r>
          </a:p>
          <a:p>
            <a:pPr marL="457200" lvl="0" indent="-457200">
              <a:buFont typeface="+mj-lt"/>
              <a:buAutoNum type="arabicPeriod"/>
            </a:pPr>
            <a:r>
              <a:rPr lang="en-US" sz="2400" b="0" kern="0">
                <a:solidFill>
                  <a:srgbClr val="000000"/>
                </a:solidFill>
              </a:rPr>
              <a:t>Invoke  </a:t>
            </a:r>
            <a:r>
              <a:rPr lang="en-US" sz="2400" kern="0">
                <a:solidFill>
                  <a:srgbClr val="000000"/>
                </a:solidFill>
              </a:rPr>
              <a:t>readAsText()</a:t>
            </a:r>
            <a:r>
              <a:rPr lang="en-US" sz="2400" b="0" kern="0">
                <a:solidFill>
                  <a:srgbClr val="000000"/>
                </a:solidFill>
              </a:rPr>
              <a:t>  on the </a:t>
            </a:r>
            <a:r>
              <a:rPr lang="en-US" sz="2400" kern="0">
                <a:solidFill>
                  <a:srgbClr val="000000"/>
                </a:solidFill>
              </a:rPr>
              <a:t>FileReader</a:t>
            </a:r>
            <a:r>
              <a:rPr lang="en-US" sz="2400" b="0" kern="0">
                <a:solidFill>
                  <a:srgbClr val="000000"/>
                </a:solidFill>
              </a:rPr>
              <a:t> object.</a:t>
            </a:r>
          </a:p>
          <a:p>
            <a:pPr marL="457200" lvl="0" indent="-457200">
              <a:buFont typeface="+mj-lt"/>
              <a:buAutoNum type="arabicPeriod"/>
            </a:pPr>
            <a:r>
              <a:rPr lang="en-US" sz="2400" b="0" kern="0">
                <a:solidFill>
                  <a:srgbClr val="000000"/>
                </a:solidFill>
              </a:rPr>
              <a:t>In the </a:t>
            </a:r>
            <a:r>
              <a:rPr lang="en-US" sz="2400" kern="0">
                <a:solidFill>
                  <a:srgbClr val="000000"/>
                </a:solidFill>
              </a:rPr>
              <a:t>load</a:t>
            </a:r>
            <a:r>
              <a:rPr lang="en-US" sz="2400" b="0" kern="0">
                <a:solidFill>
                  <a:srgbClr val="000000"/>
                </a:solidFill>
              </a:rPr>
              <a:t> event handler function, access the text content in the </a:t>
            </a:r>
            <a:r>
              <a:rPr lang="en-US" sz="2400" kern="0">
                <a:solidFill>
                  <a:srgbClr val="000000"/>
                </a:solidFill>
              </a:rPr>
              <a:t>result</a:t>
            </a:r>
            <a:r>
              <a:rPr lang="en-US" sz="2400" b="0" kern="0">
                <a:solidFill>
                  <a:srgbClr val="000000"/>
                </a:solidFill>
              </a:rPr>
              <a:t> property of the event target.</a:t>
            </a:r>
          </a:p>
          <a:p>
            <a:pPr marL="457200" lvl="0" indent="-457200">
              <a:buFont typeface="+mj-lt"/>
              <a:buAutoNum type="arabicPeriod"/>
            </a:pPr>
            <a:r>
              <a:rPr lang="en-US" sz="2400" b="0" kern="0">
                <a:solidFill>
                  <a:srgbClr val="000000"/>
                </a:solidFill>
              </a:rPr>
              <a:t>In the </a:t>
            </a:r>
            <a:r>
              <a:rPr lang="en-US" sz="2400" kern="0">
                <a:solidFill>
                  <a:srgbClr val="000000"/>
                </a:solidFill>
              </a:rPr>
              <a:t>error</a:t>
            </a:r>
            <a:r>
              <a:rPr lang="en-US" sz="2400" b="0" kern="0">
                <a:solidFill>
                  <a:srgbClr val="000000"/>
                </a:solidFill>
              </a:rPr>
              <a:t> event handler function, implement appropriate error handling.</a:t>
            </a:r>
          </a:p>
          <a:p>
            <a:pPr marL="0" lvl="0" indent="0">
              <a:buNone/>
            </a:pPr>
            <a:endParaRPr lang="en-US" sz="2400" b="0" kern="0" dirty="0">
              <a:solidFill>
                <a:srgbClr val="000000"/>
              </a:solidFill>
            </a:endParaRPr>
          </a:p>
        </p:txBody>
      </p:sp>
      <p:sp>
        <p:nvSpPr>
          <p:cNvPr id="5" name="Rectangle 4">
            <a:extLst>
              <a:ext uri="{FF2B5EF4-FFF2-40B4-BE49-F238E27FC236}">
                <a16:creationId xmlns:a16="http://schemas.microsoft.com/office/drawing/2014/main" id="{781B86EF-20CA-470C-8430-56C345B5B5F2}"/>
              </a:ext>
            </a:extLst>
          </p:cNvPr>
          <p:cNvSpPr/>
          <p:nvPr/>
        </p:nvSpPr>
        <p:spPr bwMode="auto">
          <a:xfrm>
            <a:off x="1941370" y="3622965"/>
            <a:ext cx="20764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Tree>
    <p:extLst>
      <p:ext uri="{BB962C8B-B14F-4D97-AF65-F5344CB8AC3E}">
        <p14:creationId xmlns:p14="http://schemas.microsoft.com/office/powerpoint/2010/main" val="12402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1a3411-1b9b-4dfe-b7f8-be58143dcf6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F9FB-9C85-428E-A963-2ADE33B8C1AE}"/>
              </a:ext>
            </a:extLst>
          </p:cNvPr>
          <p:cNvSpPr>
            <a:spLocks noGrp="1"/>
          </p:cNvSpPr>
          <p:nvPr>
            <p:ph type="title"/>
          </p:nvPr>
        </p:nvSpPr>
        <p:spPr/>
        <p:txBody>
          <a:bodyPr/>
          <a:lstStyle/>
          <a:p>
            <a:r>
              <a:rPr lang="en-US"/>
              <a:t>Reading a Binary File</a:t>
            </a:r>
          </a:p>
        </p:txBody>
      </p:sp>
      <p:sp>
        <p:nvSpPr>
          <p:cNvPr id="4" name="Content Placeholder 2">
            <a:extLst>
              <a:ext uri="{FF2B5EF4-FFF2-40B4-BE49-F238E27FC236}">
                <a16:creationId xmlns:a16="http://schemas.microsoft.com/office/drawing/2014/main" id="{3FF13209-2EE5-470E-B990-A5FC532AF04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To read a binary file:</a:t>
            </a:r>
          </a:p>
          <a:p>
            <a:pPr marL="0" lvl="0" indent="0">
              <a:buNone/>
            </a:pPr>
            <a:endParaRPr lang="en-US" b="0" kern="0">
              <a:solidFill>
                <a:srgbClr val="000000"/>
              </a:solidFill>
            </a:endParaRPr>
          </a:p>
          <a:p>
            <a:pPr marL="457200" lvl="0" indent="-457200">
              <a:buFont typeface="+mj-lt"/>
              <a:buAutoNum type="arabicPeriod"/>
            </a:pPr>
            <a:r>
              <a:rPr lang="en-US" sz="2400" b="0" kern="0">
                <a:solidFill>
                  <a:srgbClr val="000000"/>
                </a:solidFill>
              </a:rPr>
              <a:t>Get a File or Blob object, either by using an </a:t>
            </a:r>
            <a:r>
              <a:rPr lang="en-US" sz="2400" kern="0">
                <a:solidFill>
                  <a:srgbClr val="000000"/>
                </a:solidFill>
              </a:rPr>
              <a:t>&lt;input type=“file"&gt;</a:t>
            </a:r>
            <a:r>
              <a:rPr lang="en-US" sz="2400" b="0" kern="0">
                <a:solidFill>
                  <a:srgbClr val="000000"/>
                </a:solidFill>
              </a:rPr>
              <a:t> element or by drag and drop.</a:t>
            </a:r>
          </a:p>
          <a:p>
            <a:pPr marL="457200" lvl="0" indent="-457200">
              <a:buFont typeface="+mj-lt"/>
              <a:buAutoNum type="arabicPeriod"/>
            </a:pPr>
            <a:r>
              <a:rPr lang="en-US" sz="2400" b="0" kern="0">
                <a:solidFill>
                  <a:srgbClr val="000000"/>
                </a:solidFill>
              </a:rPr>
              <a:t>Create a </a:t>
            </a:r>
            <a:r>
              <a:rPr lang="en-US" sz="2400" kern="0">
                <a:solidFill>
                  <a:srgbClr val="000000"/>
                </a:solidFill>
              </a:rPr>
              <a:t>FileReader</a:t>
            </a:r>
            <a:r>
              <a:rPr lang="en-US" sz="2400" b="0" kern="0">
                <a:solidFill>
                  <a:srgbClr val="000000"/>
                </a:solidFill>
              </a:rPr>
              <a:t> object and handle events such as </a:t>
            </a:r>
            <a:r>
              <a:rPr lang="en-US" sz="2400" kern="0">
                <a:solidFill>
                  <a:srgbClr val="000000"/>
                </a:solidFill>
              </a:rPr>
              <a:t>load</a:t>
            </a:r>
            <a:r>
              <a:rPr lang="en-US" sz="2400" b="0" kern="0">
                <a:solidFill>
                  <a:srgbClr val="000000"/>
                </a:solidFill>
              </a:rPr>
              <a:t> and </a:t>
            </a:r>
            <a:r>
              <a:rPr lang="en-US" sz="2400" kern="0">
                <a:solidFill>
                  <a:srgbClr val="000000"/>
                </a:solidFill>
              </a:rPr>
              <a:t>error</a:t>
            </a:r>
            <a:r>
              <a:rPr lang="en-US" sz="2400" b="0" kern="0">
                <a:solidFill>
                  <a:srgbClr val="000000"/>
                </a:solidFill>
              </a:rPr>
              <a:t>.</a:t>
            </a:r>
          </a:p>
          <a:p>
            <a:pPr marL="457200" lvl="0" indent="-457200">
              <a:buFont typeface="+mj-lt"/>
              <a:buAutoNum type="arabicPeriod"/>
            </a:pPr>
            <a:r>
              <a:rPr lang="en-US" sz="2400" b="0" kern="0">
                <a:solidFill>
                  <a:srgbClr val="000000"/>
                </a:solidFill>
              </a:rPr>
              <a:t>Invoke  </a:t>
            </a:r>
            <a:r>
              <a:rPr lang="en-US" sz="2400" kern="0">
                <a:solidFill>
                  <a:srgbClr val="000000"/>
                </a:solidFill>
              </a:rPr>
              <a:t>readAsDataURL()</a:t>
            </a:r>
            <a:r>
              <a:rPr lang="en-US" sz="2400" b="0" kern="0">
                <a:solidFill>
                  <a:srgbClr val="000000"/>
                </a:solidFill>
              </a:rPr>
              <a:t>  on the </a:t>
            </a:r>
            <a:r>
              <a:rPr lang="en-US" sz="2400" kern="0">
                <a:solidFill>
                  <a:srgbClr val="000000"/>
                </a:solidFill>
              </a:rPr>
              <a:t>FileReader</a:t>
            </a:r>
            <a:r>
              <a:rPr lang="en-US" sz="2400" b="0" kern="0">
                <a:solidFill>
                  <a:srgbClr val="000000"/>
                </a:solidFill>
              </a:rPr>
              <a:t> object.</a:t>
            </a:r>
          </a:p>
          <a:p>
            <a:pPr marL="457200" lvl="0" indent="-457200">
              <a:buFont typeface="+mj-lt"/>
              <a:buAutoNum type="arabicPeriod"/>
            </a:pPr>
            <a:r>
              <a:rPr lang="en-US" sz="2400" b="0" kern="0">
                <a:solidFill>
                  <a:srgbClr val="000000"/>
                </a:solidFill>
              </a:rPr>
              <a:t>In the </a:t>
            </a:r>
            <a:r>
              <a:rPr lang="en-US" sz="2400" kern="0">
                <a:solidFill>
                  <a:srgbClr val="000000"/>
                </a:solidFill>
              </a:rPr>
              <a:t>load</a:t>
            </a:r>
            <a:r>
              <a:rPr lang="en-US" sz="2400" b="0" kern="0">
                <a:solidFill>
                  <a:srgbClr val="000000"/>
                </a:solidFill>
              </a:rPr>
              <a:t> event handler function, access the text content in the </a:t>
            </a:r>
            <a:r>
              <a:rPr lang="en-US" sz="2400" kern="0">
                <a:solidFill>
                  <a:srgbClr val="000000"/>
                </a:solidFill>
              </a:rPr>
              <a:t>result</a:t>
            </a:r>
            <a:r>
              <a:rPr lang="en-US" sz="2400" b="0" kern="0">
                <a:solidFill>
                  <a:srgbClr val="000000"/>
                </a:solidFill>
              </a:rPr>
              <a:t> property of the event target.</a:t>
            </a:r>
          </a:p>
          <a:p>
            <a:pPr marL="457200" lvl="0" indent="-457200">
              <a:buFont typeface="+mj-lt"/>
              <a:buAutoNum type="arabicPeriod"/>
            </a:pPr>
            <a:r>
              <a:rPr lang="en-US" sz="2400" b="0" kern="0">
                <a:solidFill>
                  <a:srgbClr val="000000"/>
                </a:solidFill>
              </a:rPr>
              <a:t>In the </a:t>
            </a:r>
            <a:r>
              <a:rPr lang="en-US" sz="2400" kern="0">
                <a:solidFill>
                  <a:srgbClr val="000000"/>
                </a:solidFill>
              </a:rPr>
              <a:t>error</a:t>
            </a:r>
            <a:r>
              <a:rPr lang="en-US" sz="2400" b="0" kern="0">
                <a:solidFill>
                  <a:srgbClr val="000000"/>
                </a:solidFill>
              </a:rPr>
              <a:t> event handler function, implement appropriate error handling.</a:t>
            </a:r>
          </a:p>
          <a:p>
            <a:pPr lvl="0"/>
            <a:endParaRPr lang="en-US" b="0" kern="0" dirty="0">
              <a:solidFill>
                <a:srgbClr val="000000"/>
              </a:solidFill>
            </a:endParaRPr>
          </a:p>
        </p:txBody>
      </p:sp>
      <p:sp>
        <p:nvSpPr>
          <p:cNvPr id="5" name="Rectangle 4">
            <a:extLst>
              <a:ext uri="{FF2B5EF4-FFF2-40B4-BE49-F238E27FC236}">
                <a16:creationId xmlns:a16="http://schemas.microsoft.com/office/drawing/2014/main" id="{4DFFC3FF-EE36-434B-8192-D4B94BCD4E09}"/>
              </a:ext>
            </a:extLst>
          </p:cNvPr>
          <p:cNvSpPr/>
          <p:nvPr/>
        </p:nvSpPr>
        <p:spPr bwMode="auto">
          <a:xfrm>
            <a:off x="1979470" y="3628160"/>
            <a:ext cx="26098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Tree>
    <p:extLst>
      <p:ext uri="{BB962C8B-B14F-4D97-AF65-F5344CB8AC3E}">
        <p14:creationId xmlns:p14="http://schemas.microsoft.com/office/powerpoint/2010/main" val="301170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7b0be28-b0f4-4c57-9ca5-d994ca53bb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14F7-BC8D-485F-B0BA-A65265305C23}"/>
              </a:ext>
            </a:extLst>
          </p:cNvPr>
          <p:cNvSpPr>
            <a:spLocks noGrp="1"/>
          </p:cNvSpPr>
          <p:nvPr>
            <p:ph type="title"/>
          </p:nvPr>
        </p:nvSpPr>
        <p:spPr/>
        <p:txBody>
          <a:bodyPr/>
          <a:lstStyle/>
          <a:p>
            <a:r>
              <a:rPr lang="en-US"/>
              <a:t>Implementing Drag-and-Drop</a:t>
            </a:r>
          </a:p>
        </p:txBody>
      </p:sp>
      <p:sp>
        <p:nvSpPr>
          <p:cNvPr id="4" name="Content Placeholder 2">
            <a:extLst>
              <a:ext uri="{FF2B5EF4-FFF2-40B4-BE49-F238E27FC236}">
                <a16:creationId xmlns:a16="http://schemas.microsoft.com/office/drawing/2014/main" id="{7B34E8D2-9EB7-47A6-BA4F-D55881D2429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HTML5 supports drag-and-drop</a:t>
            </a:r>
          </a:p>
          <a:p>
            <a:pPr lvl="1"/>
            <a:r>
              <a:rPr lang="en-US" b="0" kern="0">
                <a:solidFill>
                  <a:srgbClr val="000000"/>
                </a:solidFill>
              </a:rPr>
              <a:t>The user can drag HTML elements, or files </a:t>
            </a:r>
            <a:br>
              <a:rPr lang="en-US" b="0" kern="0">
                <a:solidFill>
                  <a:srgbClr val="000000"/>
                </a:solidFill>
              </a:rPr>
            </a:br>
            <a:r>
              <a:rPr lang="en-US" b="0" kern="0">
                <a:solidFill>
                  <a:srgbClr val="000000"/>
                </a:solidFill>
              </a:rPr>
              <a:t>from the local file system</a:t>
            </a:r>
          </a:p>
          <a:p>
            <a:pPr lvl="1"/>
            <a:r>
              <a:rPr lang="en-US" b="0" kern="0">
                <a:solidFill>
                  <a:srgbClr val="000000"/>
                </a:solidFill>
              </a:rPr>
              <a:t>The user can drop items onto drop-enabled</a:t>
            </a:r>
            <a:br>
              <a:rPr lang="en-US" b="0" kern="0">
                <a:solidFill>
                  <a:srgbClr val="000000"/>
                </a:solidFill>
              </a:rPr>
            </a:br>
            <a:r>
              <a:rPr lang="en-US" b="0" kern="0">
                <a:solidFill>
                  <a:srgbClr val="000000"/>
                </a:solidFill>
              </a:rPr>
              <a:t>target elements</a:t>
            </a:r>
          </a:p>
          <a:p>
            <a:pPr lvl="1"/>
            <a:endParaRPr lang="en-US" b="0" kern="0">
              <a:solidFill>
                <a:srgbClr val="000000"/>
              </a:solidFill>
            </a:endParaRPr>
          </a:p>
          <a:p>
            <a:pPr lvl="0"/>
            <a:r>
              <a:rPr lang="en-US" b="0" kern="0">
                <a:solidFill>
                  <a:srgbClr val="000000"/>
                </a:solidFill>
              </a:rPr>
              <a:t>To support drag and drop operations</a:t>
            </a:r>
          </a:p>
          <a:p>
            <a:pPr lvl="1"/>
            <a:r>
              <a:rPr lang="en-US" b="0" kern="0">
                <a:solidFill>
                  <a:srgbClr val="000000"/>
                </a:solidFill>
              </a:rPr>
              <a:t>Enable drag support on HTML elements, if required</a:t>
            </a:r>
          </a:p>
          <a:p>
            <a:pPr lvl="1"/>
            <a:r>
              <a:rPr lang="en-US" b="0" kern="0">
                <a:solidFill>
                  <a:srgbClr val="000000"/>
                </a:solidFill>
              </a:rPr>
              <a:t>Enable drop support on HTML drop target elements</a:t>
            </a:r>
          </a:p>
          <a:p>
            <a:pPr lvl="1"/>
            <a:r>
              <a:rPr lang="en-US" b="0" kern="0">
                <a:solidFill>
                  <a:srgbClr val="000000"/>
                </a:solidFill>
              </a:rPr>
              <a:t>Handle dragover and drop events on HTML drop target elements</a:t>
            </a:r>
            <a:endParaRPr lang="en-US" b="0" kern="0" dirty="0">
              <a:solidFill>
                <a:srgbClr val="000000"/>
              </a:solidFill>
            </a:endParaRPr>
          </a:p>
        </p:txBody>
      </p:sp>
      <p:pic>
        <p:nvPicPr>
          <p:cNvPr id="5" name="Picture 2" descr="An image depicting an item being dragged.">
            <a:extLst>
              <a:ext uri="{FF2B5EF4-FFF2-40B4-BE49-F238E27FC236}">
                <a16:creationId xmlns:a16="http://schemas.microsoft.com/office/drawing/2014/main" id="{406F52D3-7FCD-46ED-9E3D-5DBE614BB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524" y="1085850"/>
            <a:ext cx="2236076"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31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04A0-B2F5-47D6-9832-32720F20F407}"/>
              </a:ext>
            </a:extLst>
          </p:cNvPr>
          <p:cNvSpPr>
            <a:spLocks noGrp="1"/>
          </p:cNvSpPr>
          <p:nvPr>
            <p:ph type="title"/>
          </p:nvPr>
        </p:nvSpPr>
        <p:spPr/>
        <p:txBody>
          <a:bodyPr/>
          <a:lstStyle/>
          <a:p>
            <a:r>
              <a:rPr lang="en-US"/>
              <a:t>Lesson 2: Incorporating Multimedia</a:t>
            </a:r>
          </a:p>
        </p:txBody>
      </p:sp>
      <p:sp>
        <p:nvSpPr>
          <p:cNvPr id="3" name="Text Placeholder 2">
            <a:extLst>
              <a:ext uri="{FF2B5EF4-FFF2-40B4-BE49-F238E27FC236}">
                <a16:creationId xmlns:a16="http://schemas.microsoft.com/office/drawing/2014/main" id="{1ABEE5AB-DC09-4D7C-908E-90E3B5F7406C}"/>
              </a:ext>
            </a:extLst>
          </p:cNvPr>
          <p:cNvSpPr>
            <a:spLocks noGrp="1"/>
          </p:cNvSpPr>
          <p:nvPr>
            <p:ph type="body" idx="1"/>
          </p:nvPr>
        </p:nvSpPr>
        <p:spPr/>
        <p:txBody>
          <a:bodyPr/>
          <a:lstStyle/>
          <a:p>
            <a:r>
              <a:rPr lang="en-US"/>
              <a:t>Playing Video Content by Using the &lt;video&gt; Tag
Supporting Multiple Video Formats
Interacting with Video in JavaScript Code
Playing Audio Content by Using the &lt;audio&gt; Tag</a:t>
            </a:r>
          </a:p>
        </p:txBody>
      </p:sp>
    </p:spTree>
    <p:extLst>
      <p:ext uri="{BB962C8B-B14F-4D97-AF65-F5344CB8AC3E}">
        <p14:creationId xmlns:p14="http://schemas.microsoft.com/office/powerpoint/2010/main" val="271190452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3130</Words>
  <Application>Microsoft Office PowerPoint</Application>
  <PresentationFormat>On-screen Show (4:3)</PresentationFormat>
  <Paragraphs>360</Paragraphs>
  <Slides>28</Slides>
  <Notes>28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Times New Roman</vt:lpstr>
      <vt:lpstr>Segoe UI</vt:lpstr>
      <vt:lpstr>Lucida Sans Unicode</vt:lpstr>
      <vt:lpstr>Calibri</vt:lpstr>
      <vt:lpstr>Verdana</vt:lpstr>
      <vt:lpstr>Wingdings</vt:lpstr>
      <vt:lpstr>NG_MOC_Core_ModuleNew2</vt:lpstr>
      <vt:lpstr>Module 8</vt:lpstr>
      <vt:lpstr>Module Overview</vt:lpstr>
      <vt:lpstr>Lesson 1: Interacting with Files</vt:lpstr>
      <vt:lpstr>HTML5 File Interfaces</vt:lpstr>
      <vt:lpstr>The FileReader Interface</vt:lpstr>
      <vt:lpstr>Reading a Text File</vt:lpstr>
      <vt:lpstr>Reading a Binary File</vt:lpstr>
      <vt:lpstr>Implementing Drag-and-Drop</vt:lpstr>
      <vt:lpstr>Lesson 2: Incorporating Multimedia</vt:lpstr>
      <vt:lpstr>Playing Video Content by Using the &lt;video&gt; Tag</vt:lpstr>
      <vt:lpstr>Supporting Multiple Video Formats</vt:lpstr>
      <vt:lpstr>Interacting with Video in JavaScript Code</vt:lpstr>
      <vt:lpstr>Playing Audio Content by Using the &lt;audio&gt; Tag</vt:lpstr>
      <vt:lpstr>Lesson 3: Reacting to Browser Location and Context</vt:lpstr>
      <vt:lpstr>The HTML5 Geolocation API</vt:lpstr>
      <vt:lpstr>Requesting Geolocation Information</vt:lpstr>
      <vt:lpstr>Processing Geolocation Information</vt:lpstr>
      <vt:lpstr>Handling Geolocation Errors</vt:lpstr>
      <vt:lpstr>Detecting the Context for a Page</vt:lpstr>
      <vt:lpstr>Lesson 4: Debugging and Profiling a Web Application</vt:lpstr>
      <vt:lpstr>Overview of the F12 Developer Tools in Microsoft Edge</vt:lpstr>
      <vt:lpstr>Demonstration: Using the F12 Developer Tools to Debug JavaScript Code</vt:lpstr>
      <vt:lpstr>Demonstration: Using the F12 Developer Tools to Profile a Web Application</vt:lpstr>
      <vt:lpstr>Demonstration: Creating Interactive Pages with HTML5 APIs</vt:lpstr>
      <vt:lpstr>Lab: Creating Interactive Pages with HTML5 APIs</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2018-10-04T05:54:10Z</dcterms:created>
  <dcterms:modified xsi:type="dcterms:W3CDTF">2018-10-15T21:33:37Z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v-kahers@microsoft.com</vt:lpwstr>
  </property>
  <property fmtid="{D5CDD505-2E9C-101B-9397-08002B2CF9AE}" pid="5" name="MSIP_Label_f42aa342-8706-4288-bd11-ebb85995028c_SetDate">
    <vt:lpwstr>2018-10-15T21:33:32.1187253Z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