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Lst>
  <p:sldSz cx="9144000" cy="6858000" type="screen4x3"/>
  <p:notesSz cx="6858000" cy="9144000"/>
  <p:embeddedFontLst>
    <p:embeddedFont>
      <p:font typeface="Calibri" panose="020F0502020204030204" pitchFamily="34" charset="0"/>
      <p:regular r:id="rId20"/>
      <p:bold r:id="rId21"/>
      <p:italic r:id="rId22"/>
      <p:boldItalic r:id="rId23"/>
    </p:embeddedFont>
    <p:embeddedFont>
      <p:font typeface="Lucida Sans Typewriter" panose="020B0509030504030204" pitchFamily="49" charset="0"/>
      <p:regular r:id="rId24"/>
      <p:bold r:id="rId25"/>
      <p:italic r:id="rId26"/>
      <p:boldItalic r:id="rId27"/>
    </p:embeddedFont>
    <p:embeddedFont>
      <p:font typeface="Lucida Sans Unicode" panose="020B0602030504020204" pitchFamily="34" charset="0"/>
      <p:regular r:id="rId28"/>
    </p:embeddedFont>
    <p:embeddedFont>
      <p:font typeface="Segoe" panose="020B0502040504020203" pitchFamily="34" charset="0"/>
      <p:regular r:id="rId29"/>
      <p:bold r:id="rId30"/>
      <p:italic r:id="rId31"/>
      <p:boldItalic r:id="rId32"/>
    </p:embeddedFont>
    <p:embeddedFont>
      <p:font typeface="Segoe UI" panose="020B0502040204020203" pitchFamily="34" charset="0"/>
      <p:regular r:id="rId33"/>
      <p:bold r:id="rId34"/>
      <p:italic r:id="rId35"/>
      <p:boldItalic r:id="rId36"/>
    </p:embeddedFont>
    <p:embeddedFont>
      <p:font typeface="Verdana" panose="020B0604030504040204" pitchFamily="34" charset="0"/>
      <p:regular r:id="rId37"/>
      <p:bold r:id="rId38"/>
      <p:italic r:id="rId39"/>
      <p:boldItalic r:id="rId40"/>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4" autoAdjust="0"/>
    <p:restoredTop sz="94660"/>
  </p:normalViewPr>
  <p:slideViewPr>
    <p:cSldViewPr snapToGrid="0">
      <p:cViewPr varScale="1">
        <p:scale>
          <a:sx n="69" d="100"/>
          <a:sy n="69" d="100"/>
        </p:scale>
        <p:origin x="1854" y="66"/>
      </p:cViewPr>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7E0BB6-FFC0-468D-9C67-2249B76B4A08}" type="datetimeFigureOut">
              <a:rPr lang="en-US" smtClean="0"/>
              <a:t>10/4/2018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C09BA6-C4A4-4324-8E3F-1CF98C6B3A64}" type="slidenum">
              <a:rPr lang="en-US" smtClean="0"/>
              <a:t>‹#›</a:t>
            </a:fld>
            <a:endParaRPr lang="en-US"/>
          </a:p>
        </p:txBody>
      </p:sp>
    </p:spTree>
    <p:extLst>
      <p:ext uri="{BB962C8B-B14F-4D97-AF65-F5344CB8AC3E}">
        <p14:creationId xmlns:p14="http://schemas.microsoft.com/office/powerpoint/2010/main" val="442158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9_DEMO.md"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9_LAB_MANUAL.md"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github.com/MicrosoftLearning/20480-Programming-in-HTML5-with-JavaScript-and-CSS3/blob/master/Instructions/20480C_MOD09_LAK.md"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course requires an Internet connection to download components from NuGet within Microsoft Visual Studio, to download source files for labs and demos. If there is no Internet connection, modify the course to be delivered from a disconnected student device.</a:t>
            </a:r>
          </a:p>
        </p:txBody>
      </p:sp>
      <p:sp>
        <p:nvSpPr>
          <p:cNvPr id="4" name="Slide Number Placeholder 3"/>
          <p:cNvSpPr>
            <a:spLocks noGrp="1"/>
          </p:cNvSpPr>
          <p:nvPr>
            <p:ph type="sldNum" sz="quarter" idx="5"/>
          </p:nvPr>
        </p:nvSpPr>
        <p:spPr/>
        <p:txBody>
          <a:bodyPr/>
          <a:lstStyle/>
          <a:p>
            <a:fld id="{D6C09BA6-C4A4-4324-8E3F-1CF98C6B3A64}" type="slidenum">
              <a:rPr lang="en-US" smtClean="0"/>
              <a:t>1</a:t>
            </a:fld>
            <a:endParaRPr lang="en-US"/>
          </a:p>
        </p:txBody>
      </p:sp>
      <p:sp>
        <p:nvSpPr>
          <p:cNvPr id="5" name="Rectangle 4">
            <a:extLst>
              <a:ext uri="{FF2B5EF4-FFF2-40B4-BE49-F238E27FC236}">
                <a16:creationId xmlns:a16="http://schemas.microsoft.com/office/drawing/2014/main" id="{80F56FC0-6C5D-4065-AF97-B2429CC14ED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363246F7-D8BE-435F-8C04-2993CA20BAB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935328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manifest file is an ordinary text file. Visual Studio does not currently provide any special tooling to help you write the contents for this file. However, be careful to correctly specify the names of the sections and resources, otherwise caching may not work as expected.</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6C09BA6-C4A4-4324-8E3F-1CF98C6B3A64}" type="slidenum">
              <a:rPr lang="en-US" smtClean="0"/>
              <a:t>10</a:t>
            </a:fld>
            <a:endParaRPr lang="en-US"/>
          </a:p>
        </p:txBody>
      </p:sp>
      <p:sp>
        <p:nvSpPr>
          <p:cNvPr id="5" name="Rectangle 4">
            <a:extLst>
              <a:ext uri="{FF2B5EF4-FFF2-40B4-BE49-F238E27FC236}">
                <a16:creationId xmlns:a16="http://schemas.microsoft.com/office/drawing/2014/main" id="{A6781DC8-789B-4302-8A92-FCECF08CB77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C6DC1061-C8BE-49DC-BD3E-A85C7C9BA1D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3964503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These features of the Application Cache are mainly informational. They can be used to determine the status of the cache and are useful if the cache is behaving in an unexpected manner.</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6C09BA6-C4A4-4324-8E3F-1CF98C6B3A64}" type="slidenum">
              <a:rPr lang="en-US" smtClean="0"/>
              <a:t>11</a:t>
            </a:fld>
            <a:endParaRPr lang="en-US"/>
          </a:p>
        </p:txBody>
      </p:sp>
      <p:sp>
        <p:nvSpPr>
          <p:cNvPr id="5" name="Rectangle 4">
            <a:extLst>
              <a:ext uri="{FF2B5EF4-FFF2-40B4-BE49-F238E27FC236}">
                <a16:creationId xmlns:a16="http://schemas.microsoft.com/office/drawing/2014/main" id="{C184CFC3-C417-4B9F-BD6E-40205A70829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C1CC86A8-D68C-4EA1-A38B-924D9938F78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1950284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that caching can cause a website to use outdated resources even if a web page is refreshed in the browser. To use the latest resources, the application cache must be updated.</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6C09BA6-C4A4-4324-8E3F-1CF98C6B3A64}" type="slidenum">
              <a:rPr lang="en-US" smtClean="0"/>
              <a:t>12</a:t>
            </a:fld>
            <a:endParaRPr lang="en-US"/>
          </a:p>
        </p:txBody>
      </p:sp>
      <p:sp>
        <p:nvSpPr>
          <p:cNvPr id="5" name="Rectangle 4">
            <a:extLst>
              <a:ext uri="{FF2B5EF4-FFF2-40B4-BE49-F238E27FC236}">
                <a16:creationId xmlns:a16="http://schemas.microsoft.com/office/drawing/2014/main" id="{F2DDB6F9-1162-481F-A6DB-E136ADFF481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E1443B80-3653-483A-B117-1AEC0BDABB3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2967551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that caching is not an all-encompassing solution, and that sometimes it is better to degrade the functionality of an application and temporarily disable the features that require an active network connection.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6C09BA6-C4A4-4324-8E3F-1CF98C6B3A64}" type="slidenum">
              <a:rPr lang="en-US" smtClean="0"/>
              <a:t>13</a:t>
            </a:fld>
            <a:endParaRPr lang="en-US"/>
          </a:p>
        </p:txBody>
      </p:sp>
      <p:sp>
        <p:nvSpPr>
          <p:cNvPr id="5" name="Rectangle 4">
            <a:extLst>
              <a:ext uri="{FF2B5EF4-FFF2-40B4-BE49-F238E27FC236}">
                <a16:creationId xmlns:a16="http://schemas.microsoft.com/office/drawing/2014/main" id="{9045D80E-4AB8-4A2C-82E1-7801A5C4402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256E1CE0-D3E6-4CEE-9A56-602E3825A97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1287350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“Demonstration: Adding Offline Support to Web Applications“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https://github.com/MicrosoftLearning/20480-Programming-in-HTML5-with-JavaScript-and-CSS3/blob/master/Instructions/20480C_MOD09_DEMO.md</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6C09BA6-C4A4-4324-8E3F-1CF98C6B3A64}" type="slidenum">
              <a:rPr lang="en-US" smtClean="0"/>
              <a:t>14</a:t>
            </a:fld>
            <a:endParaRPr lang="en-US"/>
          </a:p>
        </p:txBody>
      </p:sp>
      <p:sp>
        <p:nvSpPr>
          <p:cNvPr id="5" name="Rectangle 4">
            <a:extLst>
              <a:ext uri="{FF2B5EF4-FFF2-40B4-BE49-F238E27FC236}">
                <a16:creationId xmlns:a16="http://schemas.microsoft.com/office/drawing/2014/main" id="{5A01D073-749C-4F57-991D-45B9667404B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BFC8403F-45ED-450F-83FB-CF33154EFC9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1706933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https://github.com/MicrosoftLearning/20480-Programming-in-HTML5-with-JavaScript-and-CSS3/blob/master/Instructions/20480C_MOD09_LAB_MANUAL.md</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val="tx"/>
                    </a:ext>
                  </a:extLst>
                </a:hlinkClick>
              </a:rPr>
              <a:t>https://github.com/MicrosoftLearning/20480-Programming-in-HTML5-with-JavaScript-and-CSS3/blob/master/Instructions/20480C_MOD09_LAK.md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1: Caching Offline Data by Using the Application Cache API</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make the </a:t>
            </a:r>
            <a:r>
              <a:rPr lang="en-US" sz="1000" b="1" dirty="0">
                <a:latin typeface="Arial" panose="020B0604020202020204" pitchFamily="34" charset="0"/>
                <a:ea typeface="Calibri" panose="020F0502020204030204" pitchFamily="34" charset="0"/>
                <a:cs typeface="Times New Roman" panose="02020603050405020304" pitchFamily="18" charset="0"/>
              </a:rPr>
              <a:t>Home</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About</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Schedule</a:t>
            </a:r>
            <a:r>
              <a:rPr lang="en-US" sz="1000" dirty="0">
                <a:latin typeface="Arial" panose="020B0604020202020204" pitchFamily="34" charset="0"/>
                <a:ea typeface="Calibri" panose="020F0502020204030204" pitchFamily="34" charset="0"/>
                <a:cs typeface="Segoe UI" panose="020B0502040204020203" pitchFamily="34"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Location</a:t>
            </a:r>
            <a:r>
              <a:rPr lang="en-US" sz="1000" dirty="0">
                <a:latin typeface="Arial" panose="020B0604020202020204" pitchFamily="34" charset="0"/>
                <a:ea typeface="Calibri" panose="020F0502020204030204" pitchFamily="34" charset="0"/>
                <a:cs typeface="Segoe UI" panose="020B0502040204020203" pitchFamily="34" charset="0"/>
              </a:rPr>
              <a:t> pages available offline.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First, you will complete the creation of an application manifest file, which lists all of the files that should be cached for offline access. Next, you will reference the manifest file from the </a:t>
            </a:r>
            <a:r>
              <a:rPr lang="en-US" sz="1000" b="1" dirty="0">
                <a:latin typeface="Arial" panose="020B0604020202020204" pitchFamily="34" charset="0"/>
                <a:ea typeface="Calibri" panose="020F0502020204030204" pitchFamily="34" charset="0"/>
                <a:cs typeface="Times New Roman" panose="02020603050405020304" pitchFamily="18" charset="0"/>
              </a:rPr>
              <a:t>Home</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About</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Schedule</a:t>
            </a:r>
            <a:r>
              <a:rPr lang="en-US" sz="1000" dirty="0">
                <a:latin typeface="Arial" panose="020B0604020202020204" pitchFamily="34" charset="0"/>
                <a:ea typeface="Calibri" panose="020F0502020204030204" pitchFamily="34" charset="0"/>
                <a:cs typeface="Segoe UI" panose="020B0502040204020203" pitchFamily="34"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Location</a:t>
            </a:r>
            <a:r>
              <a:rPr lang="en-US" sz="1000" dirty="0">
                <a:latin typeface="Arial" panose="020B0604020202020204" pitchFamily="34" charset="0"/>
                <a:ea typeface="Calibri" panose="020F0502020204030204" pitchFamily="34" charset="0"/>
                <a:cs typeface="Segoe UI" panose="020B0502040204020203" pitchFamily="34" charset="0"/>
              </a:rPr>
              <a:t> pages. Then, you will write JavaScript code that adapts the page navigation, hiding links to pages that are not available offline. Finally, you will run the application and view the </a:t>
            </a:r>
            <a:r>
              <a:rPr lang="en-US" sz="1000" b="1" dirty="0">
                <a:latin typeface="Arial" panose="020B0604020202020204" pitchFamily="34" charset="0"/>
                <a:ea typeface="Calibri" panose="020F0502020204030204" pitchFamily="34" charset="0"/>
                <a:cs typeface="Times New Roman" panose="02020603050405020304" pitchFamily="18" charset="0"/>
              </a:rPr>
              <a:t>Schedule</a:t>
            </a:r>
            <a:r>
              <a:rPr lang="en-US" sz="1000" dirty="0">
                <a:latin typeface="Arial" panose="020B0604020202020204" pitchFamily="34" charset="0"/>
                <a:ea typeface="Calibri" panose="020F0502020204030204" pitchFamily="34" charset="0"/>
                <a:cs typeface="Segoe UI" panose="020B0502040204020203" pitchFamily="34" charset="0"/>
              </a:rPr>
              <a:t> page. You will stop the web server and then reload the </a:t>
            </a:r>
            <a:r>
              <a:rPr lang="en-US" sz="1000" b="1" dirty="0">
                <a:latin typeface="Arial" panose="020B0604020202020204" pitchFamily="34" charset="0"/>
                <a:ea typeface="Calibri" panose="020F0502020204030204" pitchFamily="34" charset="0"/>
                <a:cs typeface="Times New Roman" panose="02020603050405020304" pitchFamily="18" charset="0"/>
              </a:rPr>
              <a:t>Schedule</a:t>
            </a:r>
            <a:r>
              <a:rPr lang="en-US" sz="1000" dirty="0">
                <a:latin typeface="Arial" panose="020B0604020202020204" pitchFamily="34" charset="0"/>
                <a:ea typeface="Calibri" panose="020F0502020204030204" pitchFamily="34" charset="0"/>
                <a:cs typeface="Segoe UI" panose="020B0502040204020203" pitchFamily="34" charset="0"/>
              </a:rPr>
              <a:t> page to verify that it works offline.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2: Persisting User Data by Using the Local Storage API</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Currently, the </a:t>
            </a:r>
            <a:r>
              <a:rPr lang="en-US" sz="1000" b="1" dirty="0">
                <a:latin typeface="Arial" panose="020B0604020202020204" pitchFamily="34" charset="0"/>
                <a:ea typeface="Calibri" panose="020F0502020204030204" pitchFamily="34" charset="0"/>
                <a:cs typeface="Times New Roman" panose="02020603050405020304" pitchFamily="18" charset="0"/>
              </a:rPr>
              <a:t>Schedule</a:t>
            </a:r>
            <a:r>
              <a:rPr lang="en-US" sz="1000" dirty="0">
                <a:latin typeface="Arial" panose="020B0604020202020204" pitchFamily="34" charset="0"/>
                <a:ea typeface="Calibri" panose="020F0502020204030204" pitchFamily="34" charset="0"/>
                <a:cs typeface="Segoe UI" panose="020B0502040204020203" pitchFamily="34" charset="0"/>
              </a:rPr>
              <a:t> page is able to display sessions when offline, but this information does not include whether the attendee selected the session by using the star icon. This information is stored on a remote server that is inaccessible when the application is running offline. However, attendees also need to see the sessions they have selected. This information should be saved locally on an attendee’s computer, so it is available offline.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update the JavaScript code for the Schedule page to record an attendee's selected sessions. You will create an object that wraps the Local Storage API. Then you will use this wrapper to save information locally about starred sessions. Finally, you will run the application, view the Schedule page, and verify that the starred sessions are persisted even when the web server is not available.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 </a:t>
            </a:r>
            <a:r>
              <a:rPr lang="en-US" sz="1000" dirty="0">
                <a:latin typeface="Arial" panose="020B0604020202020204" pitchFamily="34" charset="0"/>
                <a:ea typeface="Calibri" panose="020F0502020204030204" pitchFamily="34" charset="0"/>
                <a:cs typeface="Times New Roman" panose="02020603050405020304" pitchFamily="18" charset="0"/>
              </a:rPr>
              <a:t>The Local Storage API is very simple. It can only save and load string key-value pairs. Persisting more complex data requires serialization. In this exercise, you will use a wrapper around the Local Storage API.</a:t>
            </a:r>
          </a:p>
        </p:txBody>
      </p:sp>
      <p:sp>
        <p:nvSpPr>
          <p:cNvPr id="4" name="Slide Number Placeholder 3"/>
          <p:cNvSpPr>
            <a:spLocks noGrp="1"/>
          </p:cNvSpPr>
          <p:nvPr>
            <p:ph type="sldNum" sz="quarter" idx="5"/>
          </p:nvPr>
        </p:nvSpPr>
        <p:spPr/>
        <p:txBody>
          <a:bodyPr/>
          <a:lstStyle/>
          <a:p>
            <a:fld id="{D6C09BA6-C4A4-4324-8E3F-1CF98C6B3A64}" type="slidenum">
              <a:rPr lang="en-US" smtClean="0"/>
              <a:t>15</a:t>
            </a:fld>
            <a:endParaRPr lang="en-US"/>
          </a:p>
        </p:txBody>
      </p:sp>
      <p:sp>
        <p:nvSpPr>
          <p:cNvPr id="5" name="Rectangle 4">
            <a:extLst>
              <a:ext uri="{FF2B5EF4-FFF2-40B4-BE49-F238E27FC236}">
                <a16:creationId xmlns:a16="http://schemas.microsoft.com/office/drawing/2014/main" id="{742189DA-D1A9-4A88-91B6-106764DA177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ADB676B4-077A-44E7-81AC-8E108D574F8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2278425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5"/>
          </p:nvPr>
        </p:nvSpPr>
        <p:spPr/>
        <p:txBody>
          <a:bodyPr/>
          <a:lstStyle/>
          <a:p>
            <a:fld id="{D6C09BA6-C4A4-4324-8E3F-1CF98C6B3A64}" type="slidenum">
              <a:rPr lang="en-US" smtClean="0"/>
              <a:t>16</a:t>
            </a:fld>
            <a:endParaRPr lang="en-US"/>
          </a:p>
        </p:txBody>
      </p:sp>
      <p:sp>
        <p:nvSpPr>
          <p:cNvPr id="5" name="Rectangle 4">
            <a:extLst>
              <a:ext uri="{FF2B5EF4-FFF2-40B4-BE49-F238E27FC236}">
                <a16:creationId xmlns:a16="http://schemas.microsoft.com/office/drawing/2014/main" id="{024011CD-F725-4C39-AF2D-283032DA42A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FE56E847-9AAE-480C-A82B-B68EB04A748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1308757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What are the primary differences between data retained on a user's device by using session storage and by using local storage?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Data stored by using session storage has a different scope and lifetime than data retained by using local storage.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Data stored by using session storage is only available during the browser session that actually stored the data. The data is removed when the user's browsing session finishes. Data stored by using local storage can be accessed by other browser sessions, and is only removed when the user requests that the browser delete it.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configure a web page to use the application cache to cache a resource locally. If the resource is modified at the web server, then the browser automatically downloads the latest version. True or false?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(√)False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Cached resources are not updated. You can force the browser to refresh the cache either by making a significant change to the manifest file and refreshing the page, or by using the </a:t>
            </a:r>
            <a:r>
              <a:rPr lang="en-US" sz="1000" b="1" dirty="0">
                <a:latin typeface="Arial" panose="020B0604020202020204" pitchFamily="34" charset="0"/>
                <a:ea typeface="Calibri" panose="020F0502020204030204" pitchFamily="34" charset="0"/>
                <a:cs typeface="Times New Roman" panose="02020603050405020304" pitchFamily="18" charset="0"/>
              </a:rPr>
              <a:t>update() </a:t>
            </a:r>
            <a:r>
              <a:rPr lang="en-US" sz="1000" dirty="0">
                <a:latin typeface="Arial" panose="020B0604020202020204" pitchFamily="34" charset="0"/>
                <a:ea typeface="Calibri" panose="020F0502020204030204" pitchFamily="34" charset="0"/>
                <a:cs typeface="Times New Roman" panose="02020603050405020304" pitchFamily="18" charset="0"/>
              </a:rPr>
              <a:t>and </a:t>
            </a:r>
            <a:r>
              <a:rPr lang="en-US" sz="1000" b="1" dirty="0" err="1">
                <a:latin typeface="Arial" panose="020B0604020202020204" pitchFamily="34" charset="0"/>
                <a:ea typeface="Calibri" panose="020F0502020204030204" pitchFamily="34" charset="0"/>
                <a:cs typeface="Times New Roman" panose="02020603050405020304" pitchFamily="18" charset="0"/>
              </a:rPr>
              <a:t>swapCache</a:t>
            </a:r>
            <a:r>
              <a:rPr lang="en-US" sz="1000" b="1" dirty="0">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Times New Roman" panose="02020603050405020304" pitchFamily="18" charset="0"/>
              </a:rPr>
              <a:t>functions of the </a:t>
            </a:r>
            <a:r>
              <a:rPr lang="en-US" sz="1000" b="1" dirty="0" err="1">
                <a:latin typeface="Arial" panose="020B0604020202020204" pitchFamily="34" charset="0"/>
                <a:ea typeface="Calibri" panose="020F0502020204030204" pitchFamily="34" charset="0"/>
                <a:cs typeface="Times New Roman" panose="02020603050405020304" pitchFamily="18" charset="0"/>
              </a:rPr>
              <a:t>applicationCache</a:t>
            </a:r>
            <a:r>
              <a:rPr lang="en-US" sz="1000" dirty="0">
                <a:latin typeface="Arial" panose="020B0604020202020204" pitchFamily="34" charset="0"/>
                <a:ea typeface="Calibri" panose="020F0502020204030204" pitchFamily="34" charset="0"/>
                <a:cs typeface="Times New Roman" panose="02020603050405020304" pitchFamily="18" charset="0"/>
              </a:rPr>
              <a:t> object.</a:t>
            </a:r>
          </a:p>
        </p:txBody>
      </p:sp>
      <p:sp>
        <p:nvSpPr>
          <p:cNvPr id="4" name="Slide Number Placeholder 3"/>
          <p:cNvSpPr>
            <a:spLocks noGrp="1"/>
          </p:cNvSpPr>
          <p:nvPr>
            <p:ph type="sldNum" sz="quarter" idx="5"/>
          </p:nvPr>
        </p:nvSpPr>
        <p:spPr/>
        <p:txBody>
          <a:bodyPr/>
          <a:lstStyle/>
          <a:p>
            <a:fld id="{D6C09BA6-C4A4-4324-8E3F-1CF98C6B3A64}" type="slidenum">
              <a:rPr lang="en-US" smtClean="0"/>
              <a:t>17</a:t>
            </a:fld>
            <a:endParaRPr lang="en-US"/>
          </a:p>
        </p:txBody>
      </p:sp>
      <p:sp>
        <p:nvSpPr>
          <p:cNvPr id="5" name="Rectangle 4">
            <a:extLst>
              <a:ext uri="{FF2B5EF4-FFF2-40B4-BE49-F238E27FC236}">
                <a16:creationId xmlns:a16="http://schemas.microsoft.com/office/drawing/2014/main" id="{37347F55-20CC-4DA2-AAF4-DF9A8F3C76C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69FF8D3E-8D6B-4751-B826-E82519213FC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758469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module focusses on the Session Storage API, the Local Storage API, and the Application Cache. This module also summarizes other common technologies such as cookies and the Indexed Database API, but it does not provide much detail on how to use them; students can use the additional reading links to find out more information.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6C09BA6-C4A4-4324-8E3F-1CF98C6B3A64}" type="slidenum">
              <a:rPr lang="en-US" smtClean="0"/>
              <a:t>2</a:t>
            </a:fld>
            <a:endParaRPr lang="en-US"/>
          </a:p>
        </p:txBody>
      </p:sp>
      <p:sp>
        <p:nvSpPr>
          <p:cNvPr id="5" name="Rectangle 4">
            <a:extLst>
              <a:ext uri="{FF2B5EF4-FFF2-40B4-BE49-F238E27FC236}">
                <a16:creationId xmlns:a16="http://schemas.microsoft.com/office/drawing/2014/main" id="{7B93A23D-BB82-4BCB-8086-67F8671491D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199B31CB-BDAF-458B-9C5B-5822FEB6323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2794291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lesson focusses on the new storage paradigms of session and local storage. It is not that cookies are replaced by these technologies—cookies are intended to maintain session state information, rather than to handle intermittent connections—but the new storage mechanisms provide better storage paradigms for most development uses. Cookies used as intended are still a useful web technology.</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6C09BA6-C4A4-4324-8E3F-1CF98C6B3A64}" type="slidenum">
              <a:rPr lang="en-US" smtClean="0"/>
              <a:t>3</a:t>
            </a:fld>
            <a:endParaRPr lang="en-US"/>
          </a:p>
        </p:txBody>
      </p:sp>
      <p:sp>
        <p:nvSpPr>
          <p:cNvPr id="5" name="Rectangle 4">
            <a:extLst>
              <a:ext uri="{FF2B5EF4-FFF2-40B4-BE49-F238E27FC236}">
                <a16:creationId xmlns:a16="http://schemas.microsoft.com/office/drawing/2014/main" id="{0C53A0A9-5541-4F67-BFA6-33F6D44E01F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E01C52A6-F250-49AC-AF40-B7C1F307E7B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806181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topic provides some background underlining the reason and need for the new session and local storage technologies. Do not spend more than two or three minutes on this topic.</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that cookies are designed to simulate user sessions in a session-less environment, but the issues that they handle are similar to those of building web pages that have to cope with intermittent network connections.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6C09BA6-C4A4-4324-8E3F-1CF98C6B3A64}" type="slidenum">
              <a:rPr lang="en-US" smtClean="0"/>
              <a:t>4</a:t>
            </a:fld>
            <a:endParaRPr lang="en-US"/>
          </a:p>
        </p:txBody>
      </p:sp>
      <p:sp>
        <p:nvSpPr>
          <p:cNvPr id="5" name="Rectangle 4">
            <a:extLst>
              <a:ext uri="{FF2B5EF4-FFF2-40B4-BE49-F238E27FC236}">
                <a16:creationId xmlns:a16="http://schemas.microsoft.com/office/drawing/2014/main" id="{13D50395-4C78-4EE8-AF46-977EBA86FA2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88BE5545-FEC4-4F21-8904-5049B285B4D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3011443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There is no specified maximum size for session storage; any limits depend on the operating system, the browser, and the resources available on the device for storing data locally. Data may be stored in memory or on disk; again, the underlying storage mechanism used depends on the browser.</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6C09BA6-C4A4-4324-8E3F-1CF98C6B3A64}" type="slidenum">
              <a:rPr lang="en-US" smtClean="0"/>
              <a:t>5</a:t>
            </a:fld>
            <a:endParaRPr lang="en-US"/>
          </a:p>
        </p:txBody>
      </p:sp>
      <p:sp>
        <p:nvSpPr>
          <p:cNvPr id="5" name="Rectangle 4">
            <a:extLst>
              <a:ext uri="{FF2B5EF4-FFF2-40B4-BE49-F238E27FC236}">
                <a16:creationId xmlns:a16="http://schemas.microsoft.com/office/drawing/2014/main" id="{575FE949-FAC5-408A-8D42-2D4DE25F4AF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521CD49A-CF6B-41A2-8F76-D2592C4C4F5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1591928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that the local storage API is fundamentally the same as the session storage API. The primary differences are the lifetime and scope of data held in storage.</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local storage API supersedes the global storage API proposed as part of the original Web Storage specification.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6C09BA6-C4A4-4324-8E3F-1CF98C6B3A64}" type="slidenum">
              <a:rPr lang="en-US" smtClean="0"/>
              <a:t>6</a:t>
            </a:fld>
            <a:endParaRPr lang="en-US"/>
          </a:p>
        </p:txBody>
      </p:sp>
      <p:sp>
        <p:nvSpPr>
          <p:cNvPr id="5" name="Rectangle 4">
            <a:extLst>
              <a:ext uri="{FF2B5EF4-FFF2-40B4-BE49-F238E27FC236}">
                <a16:creationId xmlns:a16="http://schemas.microsoft.com/office/drawing/2014/main" id="{BBE25330-9ED9-446A-8218-964DAD7082A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E27C3563-6D2D-4E8B-959D-B2813D4404F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4257398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D6C09BA6-C4A4-4324-8E3F-1CF98C6B3A64}" type="slidenum">
              <a:rPr lang="en-US" smtClean="0"/>
              <a:t>7</a:t>
            </a:fld>
            <a:endParaRPr lang="en-US"/>
          </a:p>
        </p:txBody>
      </p:sp>
      <p:sp>
        <p:nvSpPr>
          <p:cNvPr id="5" name="Rectangle 4">
            <a:extLst>
              <a:ext uri="{FF2B5EF4-FFF2-40B4-BE49-F238E27FC236}">
                <a16:creationId xmlns:a16="http://schemas.microsoft.com/office/drawing/2014/main" id="{55EEC6B0-DC6D-419E-B8DF-5D073305654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9EF29BDD-61BD-4486-BD82-757A9C4F5DA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903051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topic is a very brief summary of the main features of the IndexedDB API. </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Because the information is not encrypted, applications should not use IndexedDB to store sensitive information that the user would not want others to see.</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Highlight that the IndexedDB API must be enabled in </a:t>
            </a:r>
            <a:r>
              <a:rPr lang="en-US" sz="1000">
                <a:latin typeface="Arial" panose="020B0604020202020204" pitchFamily="34" charset="0"/>
                <a:ea typeface="Times New Roman" panose="02020603050405020304" pitchFamily="18" charset="0"/>
                <a:cs typeface="Times New Roman" panose="02020603050405020304" pitchFamily="18" charset="0"/>
              </a:rPr>
              <a:t>Microsoft Edge</a:t>
            </a:r>
            <a:r>
              <a:rPr lang="en-US" sz="1000">
                <a:latin typeface="Arial" panose="020B0604020202020204" pitchFamily="34" charset="0"/>
                <a:ea typeface="Calibri" panose="020F0502020204030204" pitchFamily="34" charset="0"/>
                <a:cs typeface="Segoe UI" panose="020B0502040204020203" pitchFamily="34" charset="0"/>
              </a:rPr>
              <a:t> for web applications to be able to use it.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6C09BA6-C4A4-4324-8E3F-1CF98C6B3A64}" type="slidenum">
              <a:rPr lang="en-US" smtClean="0"/>
              <a:t>8</a:t>
            </a:fld>
            <a:endParaRPr lang="en-US"/>
          </a:p>
        </p:txBody>
      </p:sp>
      <p:sp>
        <p:nvSpPr>
          <p:cNvPr id="5" name="Rectangle 4">
            <a:extLst>
              <a:ext uri="{FF2B5EF4-FFF2-40B4-BE49-F238E27FC236}">
                <a16:creationId xmlns:a16="http://schemas.microsoft.com/office/drawing/2014/main" id="{0D3DF5D4-7E16-4A7E-A957-C9704C81BCB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888619EF-3369-4A51-8CB6-646B5259E3E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1752043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HTML5 application cache is controlled by using a manifest file that defines the contents of the cache. Creating a manifest file is simple enough, but there are consequences in using it that affect page refreshes; pressing F5 to reload a web page may not apply if the page is configured to use the application cache. Take time to thoroughly explain the implications of using the application cache. </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6C09BA6-C4A4-4324-8E3F-1CF98C6B3A64}" type="slidenum">
              <a:rPr lang="en-US" smtClean="0"/>
              <a:t>9</a:t>
            </a:fld>
            <a:endParaRPr lang="en-US"/>
          </a:p>
        </p:txBody>
      </p:sp>
      <p:sp>
        <p:nvSpPr>
          <p:cNvPr id="5" name="Rectangle 4">
            <a:extLst>
              <a:ext uri="{FF2B5EF4-FFF2-40B4-BE49-F238E27FC236}">
                <a16:creationId xmlns:a16="http://schemas.microsoft.com/office/drawing/2014/main" id="{62152748-C324-4F8E-88FE-A6764CA9011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1C4643A5-BF11-4908-906C-D389755FD75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1346607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856953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6706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2131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8E7D7-CEA8-4485-8982-7265688FC955}"/>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66F674E-898A-49A1-95BA-87A6C8167392}"/>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8857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3131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669897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9701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7463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50060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5159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638327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722916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7148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BFFE9-88BF-43A4-9436-3A9BEAF98464}"/>
              </a:ext>
            </a:extLst>
          </p:cNvPr>
          <p:cNvSpPr>
            <a:spLocks noGrp="1"/>
          </p:cNvSpPr>
          <p:nvPr>
            <p:ph type="ctrTitle" sz="quarter"/>
          </p:nvPr>
        </p:nvSpPr>
        <p:spPr>
          <a:xfrm>
            <a:off x="3200400" y="1828800"/>
            <a:ext cx="5732417" cy="1016000"/>
          </a:xfrm>
        </p:spPr>
        <p:txBody>
          <a:bodyPr/>
          <a:lstStyle/>
          <a:p>
            <a:r>
              <a:rPr lang="en-US"/>
              <a:t>Module 9</a:t>
            </a:r>
          </a:p>
        </p:txBody>
      </p:sp>
      <p:sp>
        <p:nvSpPr>
          <p:cNvPr id="3" name="Subtitle 2">
            <a:extLst>
              <a:ext uri="{FF2B5EF4-FFF2-40B4-BE49-F238E27FC236}">
                <a16:creationId xmlns:a16="http://schemas.microsoft.com/office/drawing/2014/main" id="{20DCE8F3-117A-4DD9-901B-E96E4CB5B4D2}"/>
              </a:ext>
            </a:extLst>
          </p:cNvPr>
          <p:cNvSpPr>
            <a:spLocks noGrp="1"/>
          </p:cNvSpPr>
          <p:nvPr>
            <p:ph type="subTitle" sz="quarter" idx="1"/>
          </p:nvPr>
        </p:nvSpPr>
        <p:spPr/>
        <p:txBody>
          <a:bodyPr/>
          <a:lstStyle/>
          <a:p>
            <a:r>
              <a:rPr lang="en-US"/>
              <a:t>Adding Offline Support to Web Applications
</a:t>
            </a:r>
          </a:p>
        </p:txBody>
      </p:sp>
    </p:spTree>
    <p:extLst>
      <p:ext uri="{BB962C8B-B14F-4D97-AF65-F5344CB8AC3E}">
        <p14:creationId xmlns:p14="http://schemas.microsoft.com/office/powerpoint/2010/main" val="875742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3792C-9774-4854-9058-1208BD67F80C}"/>
              </a:ext>
            </a:extLst>
          </p:cNvPr>
          <p:cNvSpPr>
            <a:spLocks noGrp="1"/>
          </p:cNvSpPr>
          <p:nvPr>
            <p:ph type="title"/>
          </p:nvPr>
        </p:nvSpPr>
        <p:spPr/>
        <p:txBody>
          <a:bodyPr/>
          <a:lstStyle/>
          <a:p>
            <a:r>
              <a:rPr lang="en-US"/>
              <a:t>Configuring the Application Cache</a:t>
            </a:r>
          </a:p>
        </p:txBody>
      </p:sp>
      <p:sp>
        <p:nvSpPr>
          <p:cNvPr id="4" name="Content Placeholder 2">
            <a:extLst>
              <a:ext uri="{FF2B5EF4-FFF2-40B4-BE49-F238E27FC236}">
                <a16:creationId xmlns:a16="http://schemas.microsoft.com/office/drawing/2014/main" id="{F0B7017F-96AF-4CC1-870C-8B041BECD64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 application cache </a:t>
            </a:r>
            <a:br>
              <a:rPr lang="en-US" b="0" kern="0">
                <a:solidFill>
                  <a:srgbClr val="000000"/>
                </a:solidFill>
              </a:rPr>
            </a:br>
            <a:r>
              <a:rPr lang="en-US" b="0" kern="0">
                <a:solidFill>
                  <a:srgbClr val="000000"/>
                </a:solidFill>
              </a:rPr>
              <a:t>manifest file specifies the</a:t>
            </a:r>
            <a:br>
              <a:rPr lang="en-US" b="0" kern="0">
                <a:solidFill>
                  <a:srgbClr val="000000"/>
                </a:solidFill>
              </a:rPr>
            </a:br>
            <a:r>
              <a:rPr lang="en-US" b="0" kern="0">
                <a:solidFill>
                  <a:srgbClr val="000000"/>
                </a:solidFill>
              </a:rPr>
              <a:t>resources to cache, and</a:t>
            </a:r>
            <a:br>
              <a:rPr lang="en-US" b="0" kern="0">
                <a:solidFill>
                  <a:srgbClr val="000000"/>
                </a:solidFill>
              </a:rPr>
            </a:br>
            <a:r>
              <a:rPr lang="en-US" b="0" kern="0">
                <a:solidFill>
                  <a:srgbClr val="000000"/>
                </a:solidFill>
              </a:rPr>
              <a:t>how they should be</a:t>
            </a:r>
            <a:br>
              <a:rPr lang="en-US" b="0" kern="0">
                <a:solidFill>
                  <a:srgbClr val="000000"/>
                </a:solidFill>
              </a:rPr>
            </a:br>
            <a:r>
              <a:rPr lang="en-US" b="0" kern="0">
                <a:solidFill>
                  <a:srgbClr val="000000"/>
                </a:solidFill>
              </a:rPr>
              <a:t>updated:</a:t>
            </a: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Each web page that </a:t>
            </a:r>
            <a:br>
              <a:rPr lang="en-US" b="0" kern="0">
                <a:solidFill>
                  <a:srgbClr val="000000"/>
                </a:solidFill>
              </a:rPr>
            </a:br>
            <a:r>
              <a:rPr lang="en-US" b="0" kern="0">
                <a:solidFill>
                  <a:srgbClr val="000000"/>
                </a:solidFill>
              </a:rPr>
              <a:t>uses cached resources </a:t>
            </a:r>
            <a:br>
              <a:rPr lang="en-US" b="0" kern="0">
                <a:solidFill>
                  <a:srgbClr val="000000"/>
                </a:solidFill>
              </a:rPr>
            </a:br>
            <a:r>
              <a:rPr lang="en-US" b="0" kern="0">
                <a:solidFill>
                  <a:srgbClr val="000000"/>
                </a:solidFill>
              </a:rPr>
              <a:t>should reference the</a:t>
            </a:r>
            <a:br>
              <a:rPr lang="en-US" b="0" kern="0">
                <a:solidFill>
                  <a:srgbClr val="000000"/>
                </a:solidFill>
              </a:rPr>
            </a:br>
            <a:r>
              <a:rPr lang="en-US" b="0" kern="0">
                <a:solidFill>
                  <a:srgbClr val="000000"/>
                </a:solidFill>
              </a:rPr>
              <a:t>manifest file:</a:t>
            </a:r>
            <a:endParaRPr lang="en-US" b="0" kern="0" dirty="0">
              <a:solidFill>
                <a:srgbClr val="000000"/>
              </a:solidFill>
            </a:endParaRPr>
          </a:p>
        </p:txBody>
      </p:sp>
      <p:sp>
        <p:nvSpPr>
          <p:cNvPr id="5" name="TextBox 4">
            <a:extLst>
              <a:ext uri="{FF2B5EF4-FFF2-40B4-BE49-F238E27FC236}">
                <a16:creationId xmlns:a16="http://schemas.microsoft.com/office/drawing/2014/main" id="{2CB3ABCA-1BD8-4930-AD42-60B92EB190CD}"/>
              </a:ext>
            </a:extLst>
          </p:cNvPr>
          <p:cNvSpPr txBox="1"/>
          <p:nvPr/>
        </p:nvSpPr>
        <p:spPr>
          <a:xfrm>
            <a:off x="4724400" y="1066800"/>
            <a:ext cx="3542958" cy="3970318"/>
          </a:xfrm>
          <a:prstGeom prst="rect">
            <a:avLst/>
          </a:prstGeom>
          <a:solidFill>
            <a:schemeClr val="bg1">
              <a:lumMod val="95000"/>
            </a:schemeClr>
          </a:solidFill>
        </p:spPr>
        <p:txBody>
          <a:bodyPr wrap="none" rtlCol="0">
            <a:spAutoFit/>
          </a:bodyPr>
          <a:lstStyle/>
          <a:p>
            <a:pPr lvl="0"/>
            <a:r>
              <a:rPr lang="en-US" b="0" dirty="0">
                <a:solidFill>
                  <a:srgbClr val="000000"/>
                </a:solidFill>
                <a:latin typeface="Lucida Sans Unicode" panose="020B0602030504020204" pitchFamily="34" charset="0"/>
                <a:cs typeface="Lucida Sans Unicode" panose="020B0602030504020204" pitchFamily="34" charset="0"/>
              </a:rPr>
              <a:t>CACHE MANIFEST</a:t>
            </a:r>
            <a:endParaRPr lang="en-GB" b="0" dirty="0">
              <a:solidFill>
                <a:srgbClr val="000000"/>
              </a:solidFill>
              <a:latin typeface="Lucida Sans Unicode" panose="020B0602030504020204" pitchFamily="34" charset="0"/>
              <a:cs typeface="Lucida Sans Unicode" panose="020B0602030504020204" pitchFamily="34" charset="0"/>
            </a:endParaRPr>
          </a:p>
          <a:p>
            <a:pPr lvl="0"/>
            <a:r>
              <a:rPr lang="en-US" b="0" dirty="0">
                <a:solidFill>
                  <a:srgbClr val="000000"/>
                </a:solidFill>
                <a:latin typeface="Lucida Sans Unicode" panose="020B0602030504020204" pitchFamily="34" charset="0"/>
                <a:cs typeface="Lucida Sans Unicode" panose="020B0602030504020204" pitchFamily="34" charset="0"/>
              </a:rPr>
              <a:t>	</a:t>
            </a:r>
            <a:endParaRPr lang="en-GB" b="0" dirty="0">
              <a:solidFill>
                <a:srgbClr val="000000"/>
              </a:solidFill>
              <a:latin typeface="Lucida Sans Unicode" panose="020B0602030504020204" pitchFamily="34" charset="0"/>
              <a:cs typeface="Lucida Sans Unicode" panose="020B0602030504020204" pitchFamily="34" charset="0"/>
            </a:endParaRPr>
          </a:p>
          <a:p>
            <a:pPr lvl="0"/>
            <a:r>
              <a:rPr lang="en-US" b="0" dirty="0">
                <a:solidFill>
                  <a:srgbClr val="000000"/>
                </a:solidFill>
                <a:latin typeface="Lucida Sans Unicode" panose="020B0602030504020204" pitchFamily="34" charset="0"/>
                <a:cs typeface="Lucida Sans Unicode" panose="020B0602030504020204" pitchFamily="34" charset="0"/>
              </a:rPr>
              <a:t>CACHE:</a:t>
            </a:r>
          </a:p>
          <a:p>
            <a:pPr lvl="0"/>
            <a:r>
              <a:rPr lang="en-US" b="0" dirty="0">
                <a:solidFill>
                  <a:srgbClr val="000000"/>
                </a:solidFill>
                <a:latin typeface="Lucida Sans Unicode" panose="020B0602030504020204" pitchFamily="34" charset="0"/>
                <a:cs typeface="Lucida Sans Unicode" panose="020B0602030504020204" pitchFamily="34" charset="0"/>
              </a:rPr>
              <a:t>index.html</a:t>
            </a:r>
            <a:br>
              <a:rPr lang="en-US" b="0" dirty="0">
                <a:solidFill>
                  <a:srgbClr val="000000"/>
                </a:solidFill>
                <a:latin typeface="Lucida Sans Unicode" panose="020B0602030504020204" pitchFamily="34" charset="0"/>
                <a:cs typeface="Lucida Sans Unicode" panose="020B0602030504020204" pitchFamily="34" charset="0"/>
              </a:rPr>
            </a:br>
            <a:r>
              <a:rPr lang="en-US" b="0" dirty="0">
                <a:solidFill>
                  <a:srgbClr val="000000"/>
                </a:solidFill>
                <a:latin typeface="Lucida Sans Unicode" panose="020B0602030504020204" pitchFamily="34" charset="0"/>
                <a:cs typeface="Lucida Sans Unicode" panose="020B0602030504020204" pitchFamily="34" charset="0"/>
              </a:rPr>
              <a:t>verification.js</a:t>
            </a:r>
            <a:br>
              <a:rPr lang="en-US" b="0" dirty="0">
                <a:solidFill>
                  <a:srgbClr val="000000"/>
                </a:solidFill>
                <a:latin typeface="Lucida Sans Unicode" panose="020B0602030504020204" pitchFamily="34" charset="0"/>
                <a:cs typeface="Lucida Sans Unicode" panose="020B0602030504020204" pitchFamily="34" charset="0"/>
              </a:rPr>
            </a:br>
            <a:r>
              <a:rPr lang="en-US" b="0" dirty="0">
                <a:solidFill>
                  <a:srgbClr val="000000"/>
                </a:solidFill>
                <a:latin typeface="Lucida Sans Unicode" panose="020B0602030504020204" pitchFamily="34" charset="0"/>
                <a:cs typeface="Lucida Sans Unicode" panose="020B0602030504020204" pitchFamily="34" charset="0"/>
              </a:rPr>
              <a:t>site.css</a:t>
            </a:r>
            <a:endParaRPr lang="en-GB" b="0" dirty="0">
              <a:solidFill>
                <a:srgbClr val="000000"/>
              </a:solidFill>
              <a:latin typeface="Lucida Sans Unicode" panose="020B0602030504020204" pitchFamily="34" charset="0"/>
              <a:cs typeface="Lucida Sans Unicode" panose="020B0602030504020204" pitchFamily="34" charset="0"/>
            </a:endParaRPr>
          </a:p>
          <a:p>
            <a:pPr lvl="0"/>
            <a:r>
              <a:rPr lang="en-US" b="0" dirty="0">
                <a:solidFill>
                  <a:srgbClr val="000000"/>
                </a:solidFill>
                <a:latin typeface="Lucida Sans Unicode" panose="020B0602030504020204" pitchFamily="34" charset="0"/>
                <a:cs typeface="Lucida Sans Unicode" panose="020B0602030504020204" pitchFamily="34" charset="0"/>
              </a:rPr>
              <a:t>graphics/logo.jpg</a:t>
            </a:r>
            <a:endParaRPr lang="en-GB" b="0" dirty="0">
              <a:solidFill>
                <a:srgbClr val="000000"/>
              </a:solidFill>
              <a:latin typeface="Lucida Sans Unicode" panose="020B0602030504020204" pitchFamily="34" charset="0"/>
              <a:cs typeface="Lucida Sans Unicode" panose="020B0602030504020204" pitchFamily="34" charset="0"/>
            </a:endParaRPr>
          </a:p>
          <a:p>
            <a:pPr lvl="0"/>
            <a:r>
              <a:rPr lang="en-US" b="0" dirty="0">
                <a:solidFill>
                  <a:srgbClr val="000000"/>
                </a:solidFill>
                <a:latin typeface="Lucida Sans Unicode" panose="020B0602030504020204" pitchFamily="34" charset="0"/>
                <a:cs typeface="Lucida Sans Unicode" panose="020B0602030504020204" pitchFamily="34" charset="0"/>
              </a:rPr>
              <a:t> </a:t>
            </a:r>
            <a:endParaRPr lang="en-GB" b="0" dirty="0">
              <a:solidFill>
                <a:srgbClr val="000000"/>
              </a:solidFill>
              <a:latin typeface="Lucida Sans Unicode" panose="020B0602030504020204" pitchFamily="34" charset="0"/>
              <a:cs typeface="Lucida Sans Unicode" panose="020B0602030504020204" pitchFamily="34" charset="0"/>
            </a:endParaRPr>
          </a:p>
          <a:p>
            <a:pPr lvl="0"/>
            <a:r>
              <a:rPr lang="en-US" b="0" dirty="0">
                <a:solidFill>
                  <a:srgbClr val="000000"/>
                </a:solidFill>
                <a:latin typeface="Lucida Sans Unicode" panose="020B0602030504020204" pitchFamily="34" charset="0"/>
                <a:cs typeface="Lucida Sans Unicode" panose="020B0602030504020204" pitchFamily="34" charset="0"/>
              </a:rPr>
              <a:t>NETWORK:</a:t>
            </a:r>
            <a:endParaRPr lang="en-GB" b="0" dirty="0">
              <a:solidFill>
                <a:srgbClr val="000000"/>
              </a:solidFill>
              <a:latin typeface="Lucida Sans Unicode" panose="020B0602030504020204" pitchFamily="34" charset="0"/>
              <a:cs typeface="Lucida Sans Unicode" panose="020B0602030504020204" pitchFamily="34" charset="0"/>
            </a:endParaRPr>
          </a:p>
          <a:p>
            <a:pPr lvl="0"/>
            <a:r>
              <a:rPr lang="en-US" b="0" dirty="0">
                <a:solidFill>
                  <a:srgbClr val="000000"/>
                </a:solidFill>
                <a:latin typeface="Lucida Sans Unicode" panose="020B0602030504020204" pitchFamily="34" charset="0"/>
                <a:cs typeface="Lucida Sans Unicode" panose="020B0602030504020204" pitchFamily="34" charset="0"/>
              </a:rPr>
              <a:t>/login</a:t>
            </a:r>
            <a:endParaRPr lang="en-GB" b="0" dirty="0">
              <a:solidFill>
                <a:srgbClr val="000000"/>
              </a:solidFill>
              <a:latin typeface="Lucida Sans Unicode" panose="020B0602030504020204" pitchFamily="34" charset="0"/>
              <a:cs typeface="Lucida Sans Unicode" panose="020B0602030504020204" pitchFamily="34" charset="0"/>
            </a:endParaRPr>
          </a:p>
          <a:p>
            <a:pPr lvl="0"/>
            <a:r>
              <a:rPr lang="en-US" b="0" dirty="0">
                <a:solidFill>
                  <a:srgbClr val="000000"/>
                </a:solidFill>
                <a:latin typeface="Lucida Sans Unicode" panose="020B0602030504020204" pitchFamily="34" charset="0"/>
                <a:cs typeface="Lucida Sans Unicode" panose="020B0602030504020204" pitchFamily="34" charset="0"/>
              </a:rPr>
              <a:t> </a:t>
            </a:r>
            <a:endParaRPr lang="en-GB" b="0" dirty="0">
              <a:solidFill>
                <a:srgbClr val="000000"/>
              </a:solidFill>
              <a:latin typeface="Lucida Sans Unicode" panose="020B0602030504020204" pitchFamily="34" charset="0"/>
              <a:cs typeface="Lucida Sans Unicode" panose="020B0602030504020204" pitchFamily="34" charset="0"/>
            </a:endParaRPr>
          </a:p>
          <a:p>
            <a:pPr lvl="0"/>
            <a:r>
              <a:rPr lang="en-US" b="0" dirty="0">
                <a:solidFill>
                  <a:srgbClr val="000000"/>
                </a:solidFill>
                <a:latin typeface="Lucida Sans Unicode" panose="020B0602030504020204" pitchFamily="34" charset="0"/>
                <a:cs typeface="Lucida Sans Unicode" panose="020B0602030504020204" pitchFamily="34" charset="0"/>
              </a:rPr>
              <a:t># alternatives paths</a:t>
            </a:r>
            <a:endParaRPr lang="en-GB" b="0" dirty="0">
              <a:solidFill>
                <a:srgbClr val="000000"/>
              </a:solidFill>
              <a:latin typeface="Lucida Sans Unicode" panose="020B0602030504020204" pitchFamily="34" charset="0"/>
              <a:cs typeface="Lucida Sans Unicode" panose="020B0602030504020204" pitchFamily="34" charset="0"/>
            </a:endParaRPr>
          </a:p>
          <a:p>
            <a:pPr lvl="0"/>
            <a:r>
              <a:rPr lang="en-US" b="0" dirty="0">
                <a:solidFill>
                  <a:srgbClr val="000000"/>
                </a:solidFill>
                <a:latin typeface="Lucida Sans Unicode" panose="020B0602030504020204" pitchFamily="34" charset="0"/>
                <a:cs typeface="Lucida Sans Unicode" panose="020B0602030504020204" pitchFamily="34" charset="0"/>
              </a:rPr>
              <a:t>FALLBACK:</a:t>
            </a:r>
            <a:endParaRPr lang="en-GB" b="0" dirty="0">
              <a:solidFill>
                <a:srgbClr val="000000"/>
              </a:solidFill>
              <a:latin typeface="Lucida Sans Unicode" panose="020B0602030504020204" pitchFamily="34" charset="0"/>
              <a:cs typeface="Lucida Sans Unicode" panose="020B0602030504020204" pitchFamily="34" charset="0"/>
            </a:endParaRPr>
          </a:p>
          <a:p>
            <a:pPr lvl="0"/>
            <a:r>
              <a:rPr lang="en-US" b="0" dirty="0">
                <a:solidFill>
                  <a:srgbClr val="000000"/>
                </a:solidFill>
                <a:latin typeface="Lucida Sans Unicode" panose="020B0602030504020204" pitchFamily="34" charset="0"/>
                <a:cs typeface="Lucida Sans Unicode" panose="020B0602030504020204" pitchFamily="34" charset="0"/>
              </a:rPr>
              <a:t>/ajax/account/  /noCode.htm</a:t>
            </a:r>
            <a:endParaRPr lang="en-GB" b="0" dirty="0">
              <a:solidFill>
                <a:srgbClr val="000000"/>
              </a:solidFill>
              <a:latin typeface="Lucida Sans Unicode" panose="020B0602030504020204" pitchFamily="34" charset="0"/>
              <a:cs typeface="Lucida Sans Unicode" panose="020B0602030504020204" pitchFamily="34" charset="0"/>
            </a:endParaRPr>
          </a:p>
        </p:txBody>
      </p:sp>
      <p:sp>
        <p:nvSpPr>
          <p:cNvPr id="6" name="TextBox 5">
            <a:extLst>
              <a:ext uri="{FF2B5EF4-FFF2-40B4-BE49-F238E27FC236}">
                <a16:creationId xmlns:a16="http://schemas.microsoft.com/office/drawing/2014/main" id="{513497BF-E55D-4D70-ADEC-BFC6D3D57E44}"/>
              </a:ext>
            </a:extLst>
          </p:cNvPr>
          <p:cNvSpPr txBox="1"/>
          <p:nvPr/>
        </p:nvSpPr>
        <p:spPr>
          <a:xfrm>
            <a:off x="609600" y="6024504"/>
            <a:ext cx="5205271" cy="369332"/>
          </a:xfrm>
          <a:prstGeom prst="rect">
            <a:avLst/>
          </a:prstGeom>
          <a:solidFill>
            <a:schemeClr val="bg1">
              <a:lumMod val="95000"/>
            </a:schemeClr>
          </a:solidFill>
        </p:spPr>
        <p:txBody>
          <a:bodyPr wrap="none" rtlCol="0">
            <a:spAutoFit/>
          </a:bodyPr>
          <a:lstStyle>
            <a:defPPr>
              <a:defRPr lang="en-US"/>
            </a:defPPr>
            <a:lvl1pPr lvl="0">
              <a:defRPr b="0">
                <a:solidFill>
                  <a:srgbClr val="000000"/>
                </a:solidFill>
                <a:latin typeface="Lucida Sans Unicode" panose="020B0602030504020204" pitchFamily="34" charset="0"/>
                <a:cs typeface="Lucida Sans Unicode" panose="020B0602030504020204" pitchFamily="34" charset="0"/>
              </a:defRPr>
            </a:lvl1pPr>
          </a:lstStyle>
          <a:p>
            <a:r>
              <a:rPr lang="en-GB"/>
              <a:t>&lt;html manifest="appcache.manifest"&gt; </a:t>
            </a:r>
            <a:endParaRPr lang="en-GB" dirty="0"/>
          </a:p>
        </p:txBody>
      </p:sp>
    </p:spTree>
    <p:extLst>
      <p:ext uri="{BB962C8B-B14F-4D97-AF65-F5344CB8AC3E}">
        <p14:creationId xmlns:p14="http://schemas.microsoft.com/office/powerpoint/2010/main" val="1636056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8CFE4-DF41-42E7-897F-432CAB1947F4}"/>
              </a:ext>
            </a:extLst>
          </p:cNvPr>
          <p:cNvSpPr>
            <a:spLocks noGrp="1"/>
          </p:cNvSpPr>
          <p:nvPr>
            <p:ph type="title"/>
          </p:nvPr>
        </p:nvSpPr>
        <p:spPr/>
        <p:txBody>
          <a:bodyPr/>
          <a:lstStyle/>
          <a:p>
            <a:r>
              <a:rPr lang="en-US"/>
              <a:t>Monitoring with the Application Cache</a:t>
            </a:r>
          </a:p>
        </p:txBody>
      </p:sp>
      <p:sp>
        <p:nvSpPr>
          <p:cNvPr id="4" name="Content Placeholder 2">
            <a:extLst>
              <a:ext uri="{FF2B5EF4-FFF2-40B4-BE49-F238E27FC236}">
                <a16:creationId xmlns:a16="http://schemas.microsoft.com/office/drawing/2014/main" id="{741ACAC9-3780-4430-97BC-DCA7B3FD717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Use the </a:t>
            </a:r>
            <a:r>
              <a:rPr lang="en-US" kern="0" dirty="0" err="1">
                <a:solidFill>
                  <a:srgbClr val="000000"/>
                </a:solidFill>
              </a:rPr>
              <a:t>applicationCache</a:t>
            </a:r>
            <a:r>
              <a:rPr lang="en-US" b="0" kern="0" dirty="0">
                <a:solidFill>
                  <a:srgbClr val="000000"/>
                </a:solidFill>
              </a:rPr>
              <a:t> object to monitor the cache:</a:t>
            </a: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Examine the </a:t>
            </a:r>
            <a:r>
              <a:rPr lang="en-US" kern="0" dirty="0">
                <a:solidFill>
                  <a:srgbClr val="000000"/>
                </a:solidFill>
              </a:rPr>
              <a:t>status</a:t>
            </a:r>
            <a:r>
              <a:rPr lang="en-US" b="0" kern="0" dirty="0">
                <a:solidFill>
                  <a:srgbClr val="000000"/>
                </a:solidFill>
              </a:rPr>
              <a:t> property to determine cache state:</a:t>
            </a:r>
          </a:p>
          <a:p>
            <a:pPr lvl="0"/>
            <a:endParaRPr lang="en-US" b="0" kern="0" dirty="0">
              <a:solidFill>
                <a:srgbClr val="000000"/>
              </a:solidFill>
            </a:endParaRPr>
          </a:p>
          <a:p>
            <a:pPr marL="0" lvl="0" indent="0">
              <a:buNone/>
            </a:pPr>
            <a:r>
              <a:rPr lang="en-US" sz="1800" b="0" kern="0" dirty="0">
                <a:solidFill>
                  <a:srgbClr val="000000"/>
                </a:solidFill>
              </a:rPr>
              <a:t>0 	UNCACHED	No resources have been downloaded.</a:t>
            </a:r>
            <a:endParaRPr lang="en-GB" sz="1800" b="0" kern="0" dirty="0">
              <a:solidFill>
                <a:srgbClr val="000000"/>
              </a:solidFill>
            </a:endParaRPr>
          </a:p>
          <a:p>
            <a:pPr marL="0" lvl="0" indent="0">
              <a:buNone/>
            </a:pPr>
            <a:r>
              <a:rPr lang="en-US" sz="1800" b="0" kern="0" dirty="0">
                <a:solidFill>
                  <a:srgbClr val="000000"/>
                </a:solidFill>
              </a:rPr>
              <a:t>1 	IDLE		All cached resources have been downloaded.</a:t>
            </a:r>
            <a:endParaRPr lang="en-GB" sz="1800" b="0" kern="0" dirty="0">
              <a:solidFill>
                <a:srgbClr val="000000"/>
              </a:solidFill>
            </a:endParaRPr>
          </a:p>
          <a:p>
            <a:pPr marL="0" lvl="0" indent="0">
              <a:buNone/>
            </a:pPr>
            <a:r>
              <a:rPr lang="en-US" sz="1800" b="0" kern="0" dirty="0">
                <a:solidFill>
                  <a:srgbClr val="000000"/>
                </a:solidFill>
              </a:rPr>
              <a:t>2	CHECKING 	The cache is being checked for updates.</a:t>
            </a:r>
            <a:endParaRPr lang="en-GB" sz="1800" b="0" kern="0" dirty="0">
              <a:solidFill>
                <a:srgbClr val="000000"/>
              </a:solidFill>
            </a:endParaRPr>
          </a:p>
          <a:p>
            <a:pPr marL="0" lvl="0" indent="0">
              <a:buNone/>
            </a:pPr>
            <a:r>
              <a:rPr lang="en-US" sz="1800" b="0" kern="0" dirty="0">
                <a:solidFill>
                  <a:srgbClr val="000000"/>
                </a:solidFill>
              </a:rPr>
              <a:t>3	DOWNLOADING  Resources are being downloaded to the cache.</a:t>
            </a:r>
            <a:endParaRPr lang="en-GB" sz="1800" b="0" kern="0" dirty="0">
              <a:solidFill>
                <a:srgbClr val="000000"/>
              </a:solidFill>
            </a:endParaRPr>
          </a:p>
          <a:p>
            <a:pPr marL="0" lvl="0" indent="0">
              <a:buNone/>
            </a:pPr>
            <a:r>
              <a:rPr lang="en-US" sz="1800" b="0" kern="0" dirty="0">
                <a:solidFill>
                  <a:srgbClr val="000000"/>
                </a:solidFill>
              </a:rPr>
              <a:t>4	UPDATEREADY	The cache has been updated with new resources.</a:t>
            </a:r>
            <a:endParaRPr lang="en-GB" sz="1800" b="0" kern="0" dirty="0">
              <a:solidFill>
                <a:srgbClr val="000000"/>
              </a:solidFill>
            </a:endParaRPr>
          </a:p>
          <a:p>
            <a:pPr marL="0" lvl="0" indent="0">
              <a:buNone/>
            </a:pPr>
            <a:r>
              <a:rPr lang="en-US" sz="1800" b="0" kern="0" dirty="0">
                <a:solidFill>
                  <a:srgbClr val="000000"/>
                </a:solidFill>
              </a:rPr>
              <a:t>5	OBSOLETE	The manifest is missing and no cache is available.</a:t>
            </a:r>
            <a:endParaRPr lang="en-GB" sz="1800" b="0" kern="0" dirty="0">
              <a:solidFill>
                <a:srgbClr val="000000"/>
              </a:solidFill>
            </a:endParaRPr>
          </a:p>
          <a:p>
            <a:pPr marL="0" lvl="0" indent="0">
              <a:buNone/>
            </a:pPr>
            <a:endParaRPr lang="en-US" sz="1800" b="0" kern="0" dirty="0">
              <a:solidFill>
                <a:srgbClr val="000000"/>
              </a:solidFill>
            </a:endParaRPr>
          </a:p>
          <a:p>
            <a:pPr marL="0" lvl="0" indent="0">
              <a:buNone/>
            </a:pPr>
            <a:endParaRPr lang="en-US" b="0" kern="0" dirty="0">
              <a:solidFill>
                <a:srgbClr val="000000"/>
              </a:solidFill>
            </a:endParaRPr>
          </a:p>
        </p:txBody>
      </p:sp>
      <p:sp>
        <p:nvSpPr>
          <p:cNvPr id="5" name="TextBox 4">
            <a:extLst>
              <a:ext uri="{FF2B5EF4-FFF2-40B4-BE49-F238E27FC236}">
                <a16:creationId xmlns:a16="http://schemas.microsoft.com/office/drawing/2014/main" id="{6A7551BD-2694-4224-93F0-77802D91D10A}"/>
              </a:ext>
            </a:extLst>
          </p:cNvPr>
          <p:cNvSpPr txBox="1"/>
          <p:nvPr/>
        </p:nvSpPr>
        <p:spPr>
          <a:xfrm>
            <a:off x="533400" y="1972270"/>
            <a:ext cx="8092280" cy="923330"/>
          </a:xfrm>
          <a:prstGeom prst="rect">
            <a:avLst/>
          </a:prstGeom>
          <a:solidFill>
            <a:schemeClr val="bg1">
              <a:lumMod val="95000"/>
            </a:schemeClr>
          </a:solidFill>
        </p:spPr>
        <p:txBody>
          <a:bodyPr wrap="none" rtlCol="0">
            <a:spAutoFit/>
          </a:bodyPr>
          <a:lstStyle/>
          <a:p>
            <a:pPr lvl="0"/>
            <a:r>
              <a:rPr lang="en-US" b="0" dirty="0" err="1">
                <a:solidFill>
                  <a:srgbClr val="000000"/>
                </a:solidFill>
                <a:latin typeface="Lucida Sans Unicode" pitchFamily="34" charset="0"/>
                <a:cs typeface="Lucida Sans Unicode" pitchFamily="34" charset="0"/>
              </a:rPr>
              <a:t>applicationCache.addEventListener</a:t>
            </a:r>
            <a:r>
              <a:rPr lang="en-US" b="0" dirty="0">
                <a:solidFill>
                  <a:srgbClr val="000000"/>
                </a:solidFill>
                <a:latin typeface="Lucida Sans Unicode" pitchFamily="34" charset="0"/>
                <a:cs typeface="Lucida Sans Unicode" pitchFamily="34" charset="0"/>
              </a:rPr>
              <a:t>( "error", function() {</a:t>
            </a:r>
            <a:endParaRPr lang="en-GB" b="0" dirty="0">
              <a:solidFill>
                <a:srgbClr val="000000"/>
              </a:solidFill>
              <a:latin typeface="Lucida Sans Unicode" pitchFamily="34" charset="0"/>
              <a:cs typeface="Lucida Sans Unicode" pitchFamily="34" charset="0"/>
            </a:endParaRPr>
          </a:p>
          <a:p>
            <a:pPr lvl="0"/>
            <a:r>
              <a:rPr lang="en-US" b="0" dirty="0">
                <a:solidFill>
                  <a:srgbClr val="000000"/>
                </a:solidFill>
                <a:latin typeface="Lucida Sans Unicode" pitchFamily="34" charset="0"/>
                <a:cs typeface="Lucida Sans Unicode" pitchFamily="34" charset="0"/>
              </a:rPr>
              <a:t>    alert( "Error while downloading resources to the application cache");</a:t>
            </a:r>
            <a:endParaRPr lang="en-GB" b="0" dirty="0">
              <a:solidFill>
                <a:srgbClr val="000000"/>
              </a:solidFill>
              <a:latin typeface="Lucida Sans Unicode" pitchFamily="34" charset="0"/>
              <a:cs typeface="Lucida Sans Unicode" pitchFamily="34" charset="0"/>
            </a:endParaRPr>
          </a:p>
          <a:p>
            <a:pPr lvl="0"/>
            <a:r>
              <a:rPr lang="en-US" b="0" dirty="0">
                <a:solidFill>
                  <a:srgbClr val="000000"/>
                </a:solidFill>
                <a:latin typeface="Lucida Sans Unicode" pitchFamily="34" charset="0"/>
                <a:cs typeface="Lucida Sans Unicode" pitchFamily="34" charset="0"/>
              </a:rPr>
              <a:t>}, true );</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363723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711E2-BED3-45FC-AF36-CD14E21CC175}"/>
              </a:ext>
            </a:extLst>
          </p:cNvPr>
          <p:cNvSpPr>
            <a:spLocks noGrp="1"/>
          </p:cNvSpPr>
          <p:nvPr>
            <p:ph type="title"/>
          </p:nvPr>
        </p:nvSpPr>
        <p:spPr>
          <a:xfrm>
            <a:off x="460374" y="-2"/>
            <a:ext cx="8586643" cy="740664"/>
          </a:xfrm>
        </p:spPr>
        <p:txBody>
          <a:bodyPr/>
          <a:lstStyle/>
          <a:p>
            <a:r>
              <a:rPr lang="en-US" dirty="0"/>
              <a:t>Triggering Resource Updates by Using the Manifest</a:t>
            </a:r>
          </a:p>
        </p:txBody>
      </p:sp>
      <p:sp>
        <p:nvSpPr>
          <p:cNvPr id="4" name="Content Placeholder 2">
            <a:extLst>
              <a:ext uri="{FF2B5EF4-FFF2-40B4-BE49-F238E27FC236}">
                <a16:creationId xmlns:a16="http://schemas.microsoft.com/office/drawing/2014/main" id="{95E85C74-FB76-47AC-843A-982A7B64752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A web page may continue to use cached resources even if newer versions are available</a:t>
            </a:r>
          </a:p>
          <a:p>
            <a:pPr lvl="0"/>
            <a:r>
              <a:rPr lang="en-GB" b="0" kern="0">
                <a:solidFill>
                  <a:srgbClr val="000000"/>
                </a:solidFill>
              </a:rPr>
              <a:t>To force an update:</a:t>
            </a:r>
          </a:p>
          <a:p>
            <a:pPr lvl="1"/>
            <a:r>
              <a:rPr lang="en-GB" b="0" kern="0">
                <a:solidFill>
                  <a:srgbClr val="000000"/>
                </a:solidFill>
              </a:rPr>
              <a:t>Make a significant change to the manifest file, or</a:t>
            </a:r>
          </a:p>
          <a:p>
            <a:pPr lvl="1"/>
            <a:r>
              <a:rPr lang="en-GB" b="0" kern="0">
                <a:solidFill>
                  <a:srgbClr val="000000"/>
                </a:solidFill>
              </a:rPr>
              <a:t>Initiate a check for updates by using the </a:t>
            </a:r>
            <a:r>
              <a:rPr lang="en-GB" kern="0">
                <a:solidFill>
                  <a:srgbClr val="000000"/>
                </a:solidFill>
              </a:rPr>
              <a:t>update() </a:t>
            </a:r>
            <a:r>
              <a:rPr lang="en-GB" b="0" kern="0">
                <a:solidFill>
                  <a:srgbClr val="000000"/>
                </a:solidFill>
              </a:rPr>
              <a:t>function, and then use the </a:t>
            </a:r>
            <a:r>
              <a:rPr lang="en-GB" kern="0">
                <a:solidFill>
                  <a:srgbClr val="000000"/>
                </a:solidFill>
              </a:rPr>
              <a:t>swapCache() </a:t>
            </a:r>
            <a:r>
              <a:rPr lang="en-GB" b="0" kern="0">
                <a:solidFill>
                  <a:srgbClr val="000000"/>
                </a:solidFill>
              </a:rPr>
              <a:t>function</a:t>
            </a:r>
            <a:endParaRPr lang="en-GB" b="0" kern="0" dirty="0">
              <a:solidFill>
                <a:srgbClr val="000000"/>
              </a:solidFill>
            </a:endParaRPr>
          </a:p>
        </p:txBody>
      </p:sp>
      <p:sp>
        <p:nvSpPr>
          <p:cNvPr id="5" name="TextBox 4">
            <a:extLst>
              <a:ext uri="{FF2B5EF4-FFF2-40B4-BE49-F238E27FC236}">
                <a16:creationId xmlns:a16="http://schemas.microsoft.com/office/drawing/2014/main" id="{2D83B910-70EA-4724-AC36-FCC0C4C0E397}"/>
              </a:ext>
            </a:extLst>
          </p:cNvPr>
          <p:cNvSpPr txBox="1"/>
          <p:nvPr/>
        </p:nvSpPr>
        <p:spPr>
          <a:xfrm>
            <a:off x="685800" y="4038600"/>
            <a:ext cx="7924800" cy="1938992"/>
          </a:xfrm>
          <a:prstGeom prst="rect">
            <a:avLst/>
          </a:prstGeom>
          <a:solidFill>
            <a:schemeClr val="bg1">
              <a:lumMod val="95000"/>
            </a:schemeClr>
          </a:solidFill>
        </p:spPr>
        <p:txBody>
          <a:bodyPr wrap="square" rtlCol="0">
            <a:spAutoFit/>
          </a:bodyPr>
          <a:lstStyle/>
          <a:p>
            <a:pPr lvl="0"/>
            <a:r>
              <a:rPr lang="en-US" sz="2400" b="0" dirty="0" err="1">
                <a:solidFill>
                  <a:srgbClr val="000000"/>
                </a:solidFill>
                <a:latin typeface="Lucida Sans Unicode" pitchFamily="34" charset="0"/>
                <a:cs typeface="Lucida Sans Unicode" pitchFamily="34" charset="0"/>
              </a:rPr>
              <a:t>applicationCache.update</a:t>
            </a:r>
            <a:r>
              <a:rPr lang="en-US" sz="2400" b="0" dirty="0">
                <a:solidFill>
                  <a:srgbClr val="000000"/>
                </a:solidFill>
                <a:latin typeface="Lucida Sans Unicode" pitchFamily="34" charset="0"/>
                <a:cs typeface="Lucida Sans Unicode" pitchFamily="34" charset="0"/>
              </a:rPr>
              <a:t>();</a:t>
            </a:r>
            <a:endParaRPr lang="en-GB" sz="2400" b="0" dirty="0">
              <a:solidFill>
                <a:srgbClr val="000000"/>
              </a:solidFill>
              <a:latin typeface="Lucida Sans Unicode" pitchFamily="34" charset="0"/>
              <a:cs typeface="Lucida Sans Unicode" pitchFamily="34" charset="0"/>
            </a:endParaRPr>
          </a:p>
          <a:p>
            <a:pPr lvl="0"/>
            <a:r>
              <a:rPr lang="en-US" sz="2400" b="0" dirty="0">
                <a:solidFill>
                  <a:srgbClr val="000000"/>
                </a:solidFill>
                <a:latin typeface="Lucida Sans Unicode" pitchFamily="34" charset="0"/>
                <a:cs typeface="Lucida Sans Unicode" pitchFamily="34" charset="0"/>
              </a:rPr>
              <a:t>...</a:t>
            </a:r>
            <a:endParaRPr lang="en-GB" sz="2400" b="0" dirty="0">
              <a:solidFill>
                <a:srgbClr val="000000"/>
              </a:solidFill>
              <a:latin typeface="Lucida Sans Unicode" pitchFamily="34" charset="0"/>
              <a:cs typeface="Lucida Sans Unicode" pitchFamily="34" charset="0"/>
            </a:endParaRPr>
          </a:p>
          <a:p>
            <a:pPr lvl="0"/>
            <a:r>
              <a:rPr lang="en-US" sz="2400" b="0" dirty="0">
                <a:solidFill>
                  <a:srgbClr val="000000"/>
                </a:solidFill>
                <a:latin typeface="Lucida Sans Unicode" pitchFamily="34" charset="0"/>
                <a:cs typeface="Lucida Sans Unicode" pitchFamily="34" charset="0"/>
              </a:rPr>
              <a:t>if (</a:t>
            </a:r>
            <a:r>
              <a:rPr lang="en-US" sz="2400" b="0" dirty="0" err="1">
                <a:solidFill>
                  <a:srgbClr val="000000"/>
                </a:solidFill>
                <a:latin typeface="Lucida Sans Unicode" pitchFamily="34" charset="0"/>
                <a:cs typeface="Lucida Sans Unicode" pitchFamily="34" charset="0"/>
              </a:rPr>
              <a:t>applicationCache.status</a:t>
            </a:r>
            <a:r>
              <a:rPr lang="en-US" sz="2400" b="0" dirty="0">
                <a:solidFill>
                  <a:srgbClr val="000000"/>
                </a:solidFill>
                <a:latin typeface="Lucida Sans Unicode" pitchFamily="34" charset="0"/>
                <a:cs typeface="Lucida Sans Unicode" pitchFamily="34" charset="0"/>
              </a:rPr>
              <a:t> == 4 ) {</a:t>
            </a:r>
            <a:endParaRPr lang="en-GB" sz="2400" b="0" dirty="0">
              <a:solidFill>
                <a:srgbClr val="000000"/>
              </a:solidFill>
              <a:latin typeface="Lucida Sans Unicode" pitchFamily="34" charset="0"/>
              <a:cs typeface="Lucida Sans Unicode" pitchFamily="34" charset="0"/>
            </a:endParaRPr>
          </a:p>
          <a:p>
            <a:pPr lvl="0"/>
            <a:r>
              <a:rPr lang="en-US" sz="2400" b="0" dirty="0">
                <a:solidFill>
                  <a:srgbClr val="000000"/>
                </a:solidFill>
                <a:latin typeface="Lucida Sans Unicode" pitchFamily="34" charset="0"/>
                <a:cs typeface="Lucida Sans Unicode" pitchFamily="34" charset="0"/>
              </a:rPr>
              <a:t>    </a:t>
            </a:r>
            <a:r>
              <a:rPr lang="en-US" sz="2400" b="0" dirty="0" err="1">
                <a:solidFill>
                  <a:srgbClr val="000000"/>
                </a:solidFill>
                <a:latin typeface="Lucida Sans Unicode" pitchFamily="34" charset="0"/>
                <a:cs typeface="Lucida Sans Unicode" pitchFamily="34" charset="0"/>
              </a:rPr>
              <a:t>applicationCache.swapCache</a:t>
            </a:r>
            <a:r>
              <a:rPr lang="en-US" sz="2400" b="0" dirty="0">
                <a:solidFill>
                  <a:srgbClr val="000000"/>
                </a:solidFill>
                <a:latin typeface="Lucida Sans Unicode" pitchFamily="34" charset="0"/>
                <a:cs typeface="Lucida Sans Unicode" pitchFamily="34" charset="0"/>
              </a:rPr>
              <a:t>();</a:t>
            </a:r>
            <a:endParaRPr lang="en-GB" sz="2400" b="0" dirty="0">
              <a:solidFill>
                <a:srgbClr val="000000"/>
              </a:solidFill>
              <a:latin typeface="Lucida Sans Unicode" pitchFamily="34" charset="0"/>
              <a:cs typeface="Lucida Sans Unicode" pitchFamily="34" charset="0"/>
            </a:endParaRPr>
          </a:p>
          <a:p>
            <a:pPr lvl="0"/>
            <a:r>
              <a:rPr lang="en-US" sz="2400" b="0" dirty="0">
                <a:solidFill>
                  <a:srgbClr val="000000"/>
                </a:solidFill>
                <a:latin typeface="Lucida Sans Unicode" pitchFamily="34" charset="0"/>
                <a:cs typeface="Lucida Sans Unicode" pitchFamily="34" charset="0"/>
              </a:rPr>
              <a:t>}</a:t>
            </a:r>
            <a:endParaRPr lang="en-GB" sz="24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807318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A9BC6-266D-40BC-9B35-1052BC241527}"/>
              </a:ext>
            </a:extLst>
          </p:cNvPr>
          <p:cNvSpPr>
            <a:spLocks noGrp="1"/>
          </p:cNvSpPr>
          <p:nvPr>
            <p:ph type="title"/>
          </p:nvPr>
        </p:nvSpPr>
        <p:spPr/>
        <p:txBody>
          <a:bodyPr/>
          <a:lstStyle/>
          <a:p>
            <a:r>
              <a:rPr lang="en-US"/>
              <a:t>Testing for Network Connectivity</a:t>
            </a:r>
          </a:p>
        </p:txBody>
      </p:sp>
      <p:sp>
        <p:nvSpPr>
          <p:cNvPr id="4" name="Content Placeholder 2">
            <a:extLst>
              <a:ext uri="{FF2B5EF4-FFF2-40B4-BE49-F238E27FC236}">
                <a16:creationId xmlns:a16="http://schemas.microsoft.com/office/drawing/2014/main" id="{02D15A83-4F2A-47B3-882C-E84F3015224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Sometimes it is better to disable functionality that requires a network connection</a:t>
            </a:r>
          </a:p>
          <a:p>
            <a:pPr lvl="0"/>
            <a:endParaRPr lang="en-US" b="0" kern="0">
              <a:solidFill>
                <a:srgbClr val="000000"/>
              </a:solidFill>
            </a:endParaRPr>
          </a:p>
          <a:p>
            <a:pPr lvl="0"/>
            <a:r>
              <a:rPr lang="en-US" b="0" kern="0">
                <a:solidFill>
                  <a:srgbClr val="000000"/>
                </a:solidFill>
              </a:rPr>
              <a:t>Use the </a:t>
            </a:r>
            <a:r>
              <a:rPr lang="en-US" kern="0">
                <a:solidFill>
                  <a:srgbClr val="000000"/>
                </a:solidFill>
              </a:rPr>
              <a:t>onLine</a:t>
            </a:r>
            <a:r>
              <a:rPr lang="en-US" b="0" kern="0">
                <a:solidFill>
                  <a:srgbClr val="000000"/>
                </a:solidFill>
              </a:rPr>
              <a:t> property of the </a:t>
            </a:r>
            <a:r>
              <a:rPr lang="en-US" kern="0">
                <a:solidFill>
                  <a:srgbClr val="000000"/>
                </a:solidFill>
              </a:rPr>
              <a:t>navigator</a:t>
            </a:r>
            <a:r>
              <a:rPr lang="en-US" b="0" kern="0">
                <a:solidFill>
                  <a:srgbClr val="000000"/>
                </a:solidFill>
              </a:rPr>
              <a:t> object to detect the network status</a:t>
            </a:r>
          </a:p>
          <a:p>
            <a:pPr lvl="0"/>
            <a:endParaRPr lang="en-US" b="0" kern="0">
              <a:solidFill>
                <a:srgbClr val="000000"/>
              </a:solidFill>
            </a:endParaRPr>
          </a:p>
          <a:p>
            <a:pPr lvl="0"/>
            <a:r>
              <a:rPr lang="en-US" b="0" kern="0">
                <a:solidFill>
                  <a:srgbClr val="000000"/>
                </a:solidFill>
              </a:rPr>
              <a:t>Handle the </a:t>
            </a:r>
            <a:r>
              <a:rPr lang="en-US" kern="0">
                <a:solidFill>
                  <a:srgbClr val="000000"/>
                </a:solidFill>
              </a:rPr>
              <a:t>online</a:t>
            </a:r>
            <a:r>
              <a:rPr lang="en-US" b="0" kern="0">
                <a:solidFill>
                  <a:srgbClr val="000000"/>
                </a:solidFill>
              </a:rPr>
              <a:t> and </a:t>
            </a:r>
            <a:r>
              <a:rPr lang="en-US" kern="0">
                <a:solidFill>
                  <a:srgbClr val="000000"/>
                </a:solidFill>
              </a:rPr>
              <a:t>offline</a:t>
            </a:r>
            <a:r>
              <a:rPr lang="en-US" b="0" kern="0">
                <a:solidFill>
                  <a:srgbClr val="000000"/>
                </a:solidFill>
              </a:rPr>
              <a:t> events of the window object to track changes to network connectivity</a:t>
            </a:r>
            <a:endParaRPr lang="en-US" b="0" kern="0" dirty="0">
              <a:solidFill>
                <a:srgbClr val="000000"/>
              </a:solidFill>
            </a:endParaRPr>
          </a:p>
        </p:txBody>
      </p:sp>
    </p:spTree>
    <p:extLst>
      <p:ext uri="{BB962C8B-B14F-4D97-AF65-F5344CB8AC3E}">
        <p14:creationId xmlns:p14="http://schemas.microsoft.com/office/powerpoint/2010/main" val="489886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bc0bc0af-2ebd-4087-bc66-86d9035d872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0F4A6-2108-4752-B086-D6E240512477}"/>
              </a:ext>
            </a:extLst>
          </p:cNvPr>
          <p:cNvSpPr>
            <a:spLocks noGrp="1"/>
          </p:cNvSpPr>
          <p:nvPr>
            <p:ph type="title"/>
          </p:nvPr>
        </p:nvSpPr>
        <p:spPr/>
        <p:txBody>
          <a:bodyPr/>
          <a:lstStyle/>
          <a:p>
            <a:r>
              <a:rPr lang="en-US"/>
              <a:t>Demonstration: Adding Offline Support to Web Applications</a:t>
            </a:r>
          </a:p>
        </p:txBody>
      </p:sp>
      <p:sp>
        <p:nvSpPr>
          <p:cNvPr id="4" name="Content Placeholder 2">
            <a:extLst>
              <a:ext uri="{FF2B5EF4-FFF2-40B4-BE49-F238E27FC236}">
                <a16:creationId xmlns:a16="http://schemas.microsoft.com/office/drawing/2014/main" id="{F1FB96C8-0F53-49DA-9BBA-619F6CB06FE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In this demonstration, you will learn about the tasks that you will perform in the lab for this module.</a:t>
            </a:r>
            <a:endParaRPr lang="en-GB" b="0" kern="0" dirty="0">
              <a:solidFill>
                <a:srgbClr val="000000"/>
              </a:solidFill>
            </a:endParaRPr>
          </a:p>
        </p:txBody>
      </p:sp>
    </p:spTree>
    <p:extLst>
      <p:ext uri="{BB962C8B-B14F-4D97-AF65-F5344CB8AC3E}">
        <p14:creationId xmlns:p14="http://schemas.microsoft.com/office/powerpoint/2010/main" val="4132693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D725-01E4-4F39-9A86-AF460B89C3CB}"/>
              </a:ext>
            </a:extLst>
          </p:cNvPr>
          <p:cNvSpPr>
            <a:spLocks noGrp="1"/>
          </p:cNvSpPr>
          <p:nvPr>
            <p:ph type="title"/>
          </p:nvPr>
        </p:nvSpPr>
        <p:spPr/>
        <p:txBody>
          <a:bodyPr/>
          <a:lstStyle/>
          <a:p>
            <a:r>
              <a:rPr lang="en-US"/>
              <a:t>Lab: Adding Offline Support to Web Applications</a:t>
            </a:r>
          </a:p>
        </p:txBody>
      </p:sp>
      <p:sp>
        <p:nvSpPr>
          <p:cNvPr id="3" name="Text Placeholder 2">
            <a:extLst>
              <a:ext uri="{FF2B5EF4-FFF2-40B4-BE49-F238E27FC236}">
                <a16:creationId xmlns:a16="http://schemas.microsoft.com/office/drawing/2014/main" id="{87559C4B-E5C8-4B63-A984-ACB2048AFCA5}"/>
              </a:ext>
            </a:extLst>
          </p:cNvPr>
          <p:cNvSpPr>
            <a:spLocks noGrp="1"/>
          </p:cNvSpPr>
          <p:nvPr>
            <p:ph type="body" idx="1"/>
          </p:nvPr>
        </p:nvSpPr>
        <p:spPr/>
        <p:txBody>
          <a:bodyPr/>
          <a:lstStyle/>
          <a:p>
            <a:r>
              <a:rPr lang="en-US"/>
              <a:t>Exercise 1: Caching Offline Data by Using the Application Cache API
Exercise 2: Persisting User Data by Using the Local Storage API</a:t>
            </a:r>
          </a:p>
        </p:txBody>
      </p:sp>
      <p:sp>
        <p:nvSpPr>
          <p:cNvPr id="4" name="TextBox 3">
            <a:extLst>
              <a:ext uri="{FF2B5EF4-FFF2-40B4-BE49-F238E27FC236}">
                <a16:creationId xmlns:a16="http://schemas.microsoft.com/office/drawing/2014/main" id="{B109E022-F1CE-4402-9ABA-4FD441784C29}"/>
              </a:ext>
            </a:extLst>
          </p:cNvPr>
          <p:cNvSpPr txBox="1"/>
          <p:nvPr/>
        </p:nvSpPr>
        <p:spPr>
          <a:xfrm>
            <a:off x="458788" y="6163356"/>
            <a:ext cx="4529573" cy="523220"/>
          </a:xfrm>
          <a:prstGeom prst="rect">
            <a:avLst/>
          </a:prstGeom>
          <a:noFill/>
        </p:spPr>
        <p:txBody>
          <a:bodyPr vert="horz" wrap="none" rtlCol="0">
            <a:spAutoFit/>
          </a:bodyPr>
          <a:lstStyle/>
          <a:p>
            <a:r>
              <a:rPr lang="en-US" sz="2800" b="0">
                <a:latin typeface="Segoe UI" panose="020B0502040204020203" pitchFamily="34" charset="0"/>
              </a:rPr>
              <a:t>Estimated Time: 60 minutes</a:t>
            </a:r>
          </a:p>
        </p:txBody>
      </p:sp>
    </p:spTree>
    <p:extLst>
      <p:ext uri="{BB962C8B-B14F-4D97-AF65-F5344CB8AC3E}">
        <p14:creationId xmlns:p14="http://schemas.microsoft.com/office/powerpoint/2010/main" val="3446491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05E1-DB36-454E-BDF3-9CB036A493B5}"/>
              </a:ext>
            </a:extLst>
          </p:cNvPr>
          <p:cNvSpPr>
            <a:spLocks noGrp="1"/>
          </p:cNvSpPr>
          <p:nvPr>
            <p:ph type="title"/>
          </p:nvPr>
        </p:nvSpPr>
        <p:spPr/>
        <p:txBody>
          <a:bodyPr/>
          <a:lstStyle/>
          <a:p>
            <a:r>
              <a:rPr lang="en-US"/>
              <a:t>Lab Scenario</a:t>
            </a:r>
          </a:p>
        </p:txBody>
      </p:sp>
      <p:sp>
        <p:nvSpPr>
          <p:cNvPr id="4" name="TextBox 3">
            <a:extLst>
              <a:ext uri="{FF2B5EF4-FFF2-40B4-BE49-F238E27FC236}">
                <a16:creationId xmlns:a16="http://schemas.microsoft.com/office/drawing/2014/main" id="{C5C1AD00-A360-41D4-8099-7DE924F46CEF}"/>
              </a:ext>
            </a:extLst>
          </p:cNvPr>
          <p:cNvSpPr txBox="1"/>
          <p:nvPr/>
        </p:nvSpPr>
        <p:spPr>
          <a:xfrm>
            <a:off x="458788" y="1021215"/>
            <a:ext cx="8119156" cy="5622052"/>
          </a:xfrm>
          <a:prstGeom prst="rect">
            <a:avLst/>
          </a:prstGeom>
          <a:noFill/>
        </p:spPr>
        <p:txBody>
          <a:bodyPr vert="horz" wrap="square" rtlCol="0">
            <a:spAutoFit/>
          </a:bodyPr>
          <a:lstStyle/>
          <a:p>
            <a:pPr marL="0" marR="0">
              <a:spcBef>
                <a:spcPts val="600"/>
              </a:spcBef>
              <a:spcAft>
                <a:spcPts val="800"/>
              </a:spcAft>
            </a:pPr>
            <a:r>
              <a:rPr lang="en-US" sz="2400" b="0" dirty="0">
                <a:latin typeface="Segoe UI" panose="020B0502040204020203" pitchFamily="34" charset="0"/>
                <a:ea typeface="Calibri" panose="020F0502020204030204" pitchFamily="34" charset="0"/>
                <a:cs typeface="Segoe UI" panose="020B0502040204020203" pitchFamily="34" charset="0"/>
              </a:rPr>
              <a:t>The conference organizers are concerned that the venue has poor Wi-Fi coverage in some locations, meaning that attendees might not always be able to access the conference website on their tablets and laptops. The Schedule page is especially important because attendees need to know when sessions are running. </a:t>
            </a:r>
            <a:endParaRPr lang="en-US" sz="2400" b="0" dirty="0">
              <a:latin typeface="Segoe UI" panose="020B0502040204020203" pitchFamily="34" charset="0"/>
              <a:ea typeface="Calibri" panose="020F0502020204030204" pitchFamily="34" charset="0"/>
              <a:cs typeface="Times New Roman" panose="02020603050405020304" pitchFamily="18" charset="0"/>
            </a:endParaRPr>
          </a:p>
          <a:p>
            <a:pPr>
              <a:spcBef>
                <a:spcPts val="600"/>
              </a:spcBef>
              <a:spcAft>
                <a:spcPts val="800"/>
              </a:spcAft>
            </a:pPr>
            <a:r>
              <a:rPr lang="en-US" sz="2400" b="0" dirty="0">
                <a:latin typeface="Segoe UI" panose="020B0502040204020203" pitchFamily="34" charset="0"/>
                <a:ea typeface="Calibri" panose="020F0502020204030204" pitchFamily="34" charset="0"/>
                <a:cs typeface="Segoe UI" panose="020B0502040204020203" pitchFamily="34" charset="0"/>
              </a:rPr>
              <a:t>You have decided to make parts of the web application available offline by using the offline web application features of HTML5. After an attendee has visited the online </a:t>
            </a:r>
            <a:r>
              <a:rPr lang="en-US" sz="2400" b="0" dirty="0">
                <a:latin typeface="Segoe UI" panose="020B0502040204020203" pitchFamily="34" charset="0"/>
                <a:cs typeface="Segoe UI" panose="020B0502040204020203" pitchFamily="34" charset="0"/>
              </a:rPr>
              <a:t>website once, their browser will have downloaded and cached the important pages. If a Wi-Fi connection is unavailable, the attendee will still be able to view the website by using the cached information.</a:t>
            </a:r>
          </a:p>
          <a:p>
            <a:pPr marL="0" marR="0">
              <a:spcBef>
                <a:spcPts val="600"/>
              </a:spcBef>
              <a:spcAft>
                <a:spcPts val="800"/>
              </a:spcAft>
            </a:pPr>
            <a:endParaRPr lang="en-US" sz="2400" b="0" dirty="0">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9775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B34DD-DDFF-464B-A3D1-75B2BBF299F1}"/>
              </a:ext>
            </a:extLst>
          </p:cNvPr>
          <p:cNvSpPr>
            <a:spLocks noGrp="1"/>
          </p:cNvSpPr>
          <p:nvPr>
            <p:ph type="title"/>
          </p:nvPr>
        </p:nvSpPr>
        <p:spPr/>
        <p:txBody>
          <a:bodyPr/>
          <a:lstStyle/>
          <a:p>
            <a:r>
              <a:rPr lang="en-US"/>
              <a:t>Module Review and Takeaways</a:t>
            </a:r>
          </a:p>
        </p:txBody>
      </p:sp>
      <p:sp>
        <p:nvSpPr>
          <p:cNvPr id="3" name="Text Placeholder 2">
            <a:extLst>
              <a:ext uri="{FF2B5EF4-FFF2-40B4-BE49-F238E27FC236}">
                <a16:creationId xmlns:a16="http://schemas.microsoft.com/office/drawing/2014/main" id="{667BF041-93BD-4A51-B266-4D2BC9068D0D}"/>
              </a:ext>
            </a:extLst>
          </p:cNvPr>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1217310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1E4B-0DD1-49C1-89AE-BDAF16D1878C}"/>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id="{924100F0-1E85-4E13-AFEA-6E08176DFEE5}"/>
              </a:ext>
            </a:extLst>
          </p:cNvPr>
          <p:cNvSpPr>
            <a:spLocks noGrp="1"/>
          </p:cNvSpPr>
          <p:nvPr>
            <p:ph type="body" idx="1"/>
          </p:nvPr>
        </p:nvSpPr>
        <p:spPr/>
        <p:txBody>
          <a:bodyPr/>
          <a:lstStyle/>
          <a:p>
            <a:r>
              <a:rPr lang="en-US"/>
              <a:t>Reading and Writing Data Locally
Adding Offline Support by Using the Application Cache</a:t>
            </a:r>
          </a:p>
        </p:txBody>
      </p:sp>
    </p:spTree>
    <p:extLst>
      <p:ext uri="{BB962C8B-B14F-4D97-AF65-F5344CB8AC3E}">
        <p14:creationId xmlns:p14="http://schemas.microsoft.com/office/powerpoint/2010/main" val="3097954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A23BE-184A-4411-BBDD-B69708269E47}"/>
              </a:ext>
            </a:extLst>
          </p:cNvPr>
          <p:cNvSpPr>
            <a:spLocks noGrp="1"/>
          </p:cNvSpPr>
          <p:nvPr>
            <p:ph type="title"/>
          </p:nvPr>
        </p:nvSpPr>
        <p:spPr/>
        <p:txBody>
          <a:bodyPr/>
          <a:lstStyle/>
          <a:p>
            <a:r>
              <a:rPr lang="en-US"/>
              <a:t>Lesson 1: Reading and Writing Data Locally</a:t>
            </a:r>
          </a:p>
        </p:txBody>
      </p:sp>
      <p:sp>
        <p:nvSpPr>
          <p:cNvPr id="3" name="Text Placeholder 2">
            <a:extLst>
              <a:ext uri="{FF2B5EF4-FFF2-40B4-BE49-F238E27FC236}">
                <a16:creationId xmlns:a16="http://schemas.microsoft.com/office/drawing/2014/main" id="{58E9F7A1-6951-4461-972D-AD3244A93909}"/>
              </a:ext>
            </a:extLst>
          </p:cNvPr>
          <p:cNvSpPr>
            <a:spLocks noGrp="1"/>
          </p:cNvSpPr>
          <p:nvPr>
            <p:ph type="body" idx="1"/>
          </p:nvPr>
        </p:nvSpPr>
        <p:spPr/>
        <p:txBody>
          <a:bodyPr/>
          <a:lstStyle/>
          <a:p>
            <a:r>
              <a:rPr lang="en-US"/>
              <a:t>Maintaining Session State Information by Using Cookies
Persisting Session Data by Using Session Storage
Persisting Data Across Sessions by Using Local Storage
Handling Storage Events
Storing Structured Data by Using the Indexed Database API</a:t>
            </a:r>
          </a:p>
        </p:txBody>
      </p:sp>
    </p:spTree>
    <p:extLst>
      <p:ext uri="{BB962C8B-B14F-4D97-AF65-F5344CB8AC3E}">
        <p14:creationId xmlns:p14="http://schemas.microsoft.com/office/powerpoint/2010/main" val="912533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5FFD9-967D-489E-8040-BC4BCC63FC3E}"/>
              </a:ext>
            </a:extLst>
          </p:cNvPr>
          <p:cNvSpPr>
            <a:spLocks noGrp="1"/>
          </p:cNvSpPr>
          <p:nvPr>
            <p:ph type="title"/>
          </p:nvPr>
        </p:nvSpPr>
        <p:spPr>
          <a:xfrm>
            <a:off x="460375" y="-2"/>
            <a:ext cx="8863734" cy="740664"/>
          </a:xfrm>
        </p:spPr>
        <p:txBody>
          <a:bodyPr/>
          <a:lstStyle/>
          <a:p>
            <a:r>
              <a:rPr lang="en-US" dirty="0"/>
              <a:t>Maintaining Session State Information by Using Cookies</a:t>
            </a:r>
          </a:p>
        </p:txBody>
      </p:sp>
      <p:sp>
        <p:nvSpPr>
          <p:cNvPr id="4" name="Content Placeholder 2">
            <a:extLst>
              <a:ext uri="{FF2B5EF4-FFF2-40B4-BE49-F238E27FC236}">
                <a16:creationId xmlns:a16="http://schemas.microsoft.com/office/drawing/2014/main" id="{CC8FE03A-AEDD-4DC5-B8C1-D731C9B589E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Cookies:</a:t>
            </a:r>
          </a:p>
          <a:p>
            <a:pPr lvl="1"/>
            <a:r>
              <a:rPr lang="en-US" b="0" kern="0">
                <a:solidFill>
                  <a:srgbClr val="000000"/>
                </a:solidFill>
              </a:rPr>
              <a:t>Were designed to implement session tokens</a:t>
            </a:r>
          </a:p>
          <a:p>
            <a:pPr lvl="1"/>
            <a:r>
              <a:rPr lang="en-US" b="0" kern="0">
                <a:solidFill>
                  <a:srgbClr val="000000"/>
                </a:solidFill>
              </a:rPr>
              <a:t>Are sent to the server on every page request</a:t>
            </a:r>
          </a:p>
          <a:p>
            <a:pPr lvl="1"/>
            <a:r>
              <a:rPr lang="en-US" b="0" kern="0">
                <a:solidFill>
                  <a:srgbClr val="000000"/>
                </a:solidFill>
              </a:rPr>
              <a:t>Are small files of limited size, up to 4 KB</a:t>
            </a:r>
          </a:p>
          <a:p>
            <a:pPr lvl="1"/>
            <a:r>
              <a:rPr lang="en-US" b="0" kern="0">
                <a:solidFill>
                  <a:srgbClr val="000000"/>
                </a:solidFill>
              </a:rPr>
              <a:t>Are open to abuse</a:t>
            </a:r>
          </a:p>
          <a:p>
            <a:pPr lvl="1"/>
            <a:r>
              <a:rPr lang="en-US" b="0" kern="0">
                <a:solidFill>
                  <a:srgbClr val="000000"/>
                </a:solidFill>
              </a:rPr>
              <a:t>Have no synchronization or concurrency mechanism</a:t>
            </a:r>
            <a:br>
              <a:rPr lang="en-US" b="0" kern="0">
                <a:solidFill>
                  <a:srgbClr val="000000"/>
                </a:solidFill>
              </a:rPr>
            </a:br>
            <a:endParaRPr lang="en-US" b="0" kern="0">
              <a:solidFill>
                <a:srgbClr val="000000"/>
              </a:solidFill>
            </a:endParaRPr>
          </a:p>
          <a:p>
            <a:pPr lvl="0"/>
            <a:r>
              <a:rPr lang="en-US" b="0" kern="0">
                <a:solidFill>
                  <a:srgbClr val="000000"/>
                </a:solidFill>
              </a:rPr>
              <a:t>Cookies were not designed for general-purpose data storage </a:t>
            </a:r>
            <a:endParaRPr lang="en-US" b="0" kern="0" dirty="0">
              <a:solidFill>
                <a:srgbClr val="000000"/>
              </a:solidFill>
            </a:endParaRPr>
          </a:p>
        </p:txBody>
      </p:sp>
    </p:spTree>
    <p:extLst>
      <p:ext uri="{BB962C8B-B14F-4D97-AF65-F5344CB8AC3E}">
        <p14:creationId xmlns:p14="http://schemas.microsoft.com/office/powerpoint/2010/main" val="1120634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502AA-A2E1-4E00-A070-198E5A89DE22}"/>
              </a:ext>
            </a:extLst>
          </p:cNvPr>
          <p:cNvSpPr>
            <a:spLocks noGrp="1"/>
          </p:cNvSpPr>
          <p:nvPr>
            <p:ph type="title"/>
          </p:nvPr>
        </p:nvSpPr>
        <p:spPr/>
        <p:txBody>
          <a:bodyPr/>
          <a:lstStyle/>
          <a:p>
            <a:r>
              <a:rPr lang="en-US"/>
              <a:t>Persisting Session Data by Using Session Storage</a:t>
            </a:r>
          </a:p>
        </p:txBody>
      </p:sp>
      <p:sp>
        <p:nvSpPr>
          <p:cNvPr id="4" name="Content Placeholder 2">
            <a:extLst>
              <a:ext uri="{FF2B5EF4-FFF2-40B4-BE49-F238E27FC236}">
                <a16:creationId xmlns:a16="http://schemas.microsoft.com/office/drawing/2014/main" id="{D15C83A3-E2AC-4645-8561-D812F07331B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Use the </a:t>
            </a:r>
            <a:r>
              <a:rPr lang="en-US" kern="0">
                <a:solidFill>
                  <a:srgbClr val="000000"/>
                </a:solidFill>
              </a:rPr>
              <a:t>sessionStorage</a:t>
            </a:r>
            <a:r>
              <a:rPr lang="en-US" b="0" kern="0">
                <a:solidFill>
                  <a:srgbClr val="000000"/>
                </a:solidFill>
              </a:rPr>
              <a:t> object to store and retrieve text data for a session:</a:t>
            </a:r>
            <a:br>
              <a:rPr lang="en-US" b="0" kern="0">
                <a:solidFill>
                  <a:srgbClr val="000000"/>
                </a:solidFill>
              </a:rPr>
            </a:br>
            <a:br>
              <a:rPr lang="en-US" b="0" kern="0">
                <a:solidFill>
                  <a:srgbClr val="000000"/>
                </a:solidFill>
              </a:rPr>
            </a:br>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Session data is only available in the session that creates it</a:t>
            </a:r>
          </a:p>
          <a:p>
            <a:pPr lvl="1"/>
            <a:r>
              <a:rPr lang="en-US" b="0" kern="0">
                <a:solidFill>
                  <a:srgbClr val="000000"/>
                </a:solidFill>
              </a:rPr>
              <a:t>Session storage is cleared when the user finishes the browser session</a:t>
            </a:r>
            <a:endParaRPr lang="en-US" b="0" kern="0" dirty="0">
              <a:solidFill>
                <a:srgbClr val="000000"/>
              </a:solidFill>
            </a:endParaRPr>
          </a:p>
        </p:txBody>
      </p:sp>
      <p:sp>
        <p:nvSpPr>
          <p:cNvPr id="5" name="TextBox 4">
            <a:extLst>
              <a:ext uri="{FF2B5EF4-FFF2-40B4-BE49-F238E27FC236}">
                <a16:creationId xmlns:a16="http://schemas.microsoft.com/office/drawing/2014/main" id="{FAF17216-0B1F-4950-AAD5-3435EEBD1CB8}"/>
              </a:ext>
            </a:extLst>
          </p:cNvPr>
          <p:cNvSpPr txBox="1"/>
          <p:nvPr/>
        </p:nvSpPr>
        <p:spPr>
          <a:xfrm>
            <a:off x="685800" y="1905000"/>
            <a:ext cx="6670416" cy="2308324"/>
          </a:xfrm>
          <a:prstGeom prst="rect">
            <a:avLst/>
          </a:prstGeom>
          <a:solidFill>
            <a:schemeClr val="bg1">
              <a:lumMod val="95000"/>
            </a:schemeClr>
          </a:solidFill>
        </p:spPr>
        <p:txBody>
          <a:bodyPr wrap="none" rtlCol="0">
            <a:spAutoFit/>
          </a:bodyPr>
          <a:lstStyle/>
          <a:p>
            <a:pPr lvl="0"/>
            <a:r>
              <a:rPr lang="en-US" b="0" dirty="0" err="1">
                <a:solidFill>
                  <a:srgbClr val="000000"/>
                </a:solidFill>
                <a:latin typeface="Lucida Sans Unicode" panose="020B0602030504020204" pitchFamily="34" charset="0"/>
                <a:cs typeface="Lucida Sans Unicode" panose="020B0602030504020204" pitchFamily="34" charset="0"/>
              </a:rPr>
              <a:t>sessionStorage.setItem</a:t>
            </a:r>
            <a:r>
              <a:rPr lang="en-US" b="0" dirty="0">
                <a:solidFill>
                  <a:srgbClr val="000000"/>
                </a:solidFill>
                <a:latin typeface="Lucida Sans Unicode" panose="020B0602030504020204" pitchFamily="34" charset="0"/>
                <a:cs typeface="Lucida Sans Unicode" panose="020B0602030504020204" pitchFamily="34" charset="0"/>
              </a:rPr>
              <a:t>("</a:t>
            </a:r>
            <a:r>
              <a:rPr lang="en-US" b="0" dirty="0" err="1">
                <a:solidFill>
                  <a:srgbClr val="000000"/>
                </a:solidFill>
                <a:latin typeface="Lucida Sans Unicode" panose="020B0602030504020204" pitchFamily="34" charset="0"/>
                <a:cs typeface="Lucida Sans Unicode" panose="020B0602030504020204" pitchFamily="34" charset="0"/>
              </a:rPr>
              <a:t>myKey</a:t>
            </a:r>
            <a:r>
              <a:rPr lang="en-US" b="0" dirty="0">
                <a:solidFill>
                  <a:srgbClr val="000000"/>
                </a:solidFill>
                <a:latin typeface="Lucida Sans Unicode" panose="020B0602030504020204" pitchFamily="34" charset="0"/>
                <a:cs typeface="Lucida Sans Unicode" panose="020B0602030504020204" pitchFamily="34" charset="0"/>
              </a:rPr>
              <a:t>", "some text value");</a:t>
            </a:r>
            <a:br>
              <a:rPr lang="en-GB" b="0" dirty="0">
                <a:solidFill>
                  <a:srgbClr val="000000"/>
                </a:solidFill>
                <a:latin typeface="Lucida Sans Unicode" panose="020B0602030504020204" pitchFamily="34" charset="0"/>
                <a:cs typeface="Lucida Sans Unicode" panose="020B0602030504020204" pitchFamily="34" charset="0"/>
              </a:rPr>
            </a:br>
            <a:r>
              <a:rPr lang="en-US" b="0" dirty="0">
                <a:solidFill>
                  <a:srgbClr val="000000"/>
                </a:solidFill>
                <a:latin typeface="Lucida Sans Unicode" panose="020B0602030504020204" pitchFamily="34" charset="0"/>
                <a:cs typeface="Lucida Sans Unicode" panose="020B0602030504020204" pitchFamily="34" charset="0"/>
              </a:rPr>
              <a:t>var textFromSession1 = </a:t>
            </a:r>
            <a:r>
              <a:rPr lang="en-US" b="0" dirty="0" err="1">
                <a:solidFill>
                  <a:srgbClr val="000000"/>
                </a:solidFill>
                <a:latin typeface="Lucida Sans Unicode" panose="020B0602030504020204" pitchFamily="34" charset="0"/>
                <a:cs typeface="Lucida Sans Unicode" panose="020B0602030504020204" pitchFamily="34" charset="0"/>
              </a:rPr>
              <a:t>sessionStorage.getItem</a:t>
            </a:r>
            <a:r>
              <a:rPr lang="en-US" b="0" dirty="0">
                <a:solidFill>
                  <a:srgbClr val="000000"/>
                </a:solidFill>
                <a:latin typeface="Lucida Sans Unicode" panose="020B0602030504020204" pitchFamily="34" charset="0"/>
                <a:cs typeface="Lucida Sans Unicode" panose="020B0602030504020204" pitchFamily="34" charset="0"/>
              </a:rPr>
              <a:t>("</a:t>
            </a:r>
            <a:r>
              <a:rPr lang="en-US" b="0" dirty="0" err="1">
                <a:solidFill>
                  <a:srgbClr val="000000"/>
                </a:solidFill>
                <a:latin typeface="Lucida Sans Unicode" panose="020B0602030504020204" pitchFamily="34" charset="0"/>
                <a:cs typeface="Lucida Sans Unicode" panose="020B0602030504020204" pitchFamily="34" charset="0"/>
              </a:rPr>
              <a:t>myKey</a:t>
            </a:r>
            <a:r>
              <a:rPr lang="en-US" b="0" dirty="0">
                <a:solidFill>
                  <a:srgbClr val="000000"/>
                </a:solidFill>
                <a:latin typeface="Lucida Sans Unicode" panose="020B0602030504020204" pitchFamily="34" charset="0"/>
                <a:cs typeface="Lucida Sans Unicode" panose="020B0602030504020204" pitchFamily="34" charset="0"/>
              </a:rPr>
              <a:t>");</a:t>
            </a:r>
            <a:br>
              <a:rPr lang="en-US" b="0" dirty="0">
                <a:solidFill>
                  <a:srgbClr val="000000"/>
                </a:solidFill>
                <a:latin typeface="Lucida Sans Unicode" panose="020B0602030504020204" pitchFamily="34" charset="0"/>
                <a:cs typeface="Lucida Sans Unicode" panose="020B0602030504020204" pitchFamily="34" charset="0"/>
              </a:rPr>
            </a:br>
            <a:br>
              <a:rPr lang="en-GB" b="0" dirty="0">
                <a:solidFill>
                  <a:srgbClr val="000000"/>
                </a:solidFill>
                <a:latin typeface="Lucida Sans Unicode" panose="020B0602030504020204" pitchFamily="34" charset="0"/>
                <a:cs typeface="Lucida Sans Unicode" panose="020B0602030504020204" pitchFamily="34" charset="0"/>
              </a:rPr>
            </a:br>
            <a:r>
              <a:rPr lang="en-US" b="0" dirty="0" err="1">
                <a:solidFill>
                  <a:srgbClr val="000000"/>
                </a:solidFill>
                <a:latin typeface="Lucida Sans Unicode" panose="020B0602030504020204" pitchFamily="34" charset="0"/>
                <a:cs typeface="Lucida Sans Unicode" panose="020B0602030504020204" pitchFamily="34" charset="0"/>
              </a:rPr>
              <a:t>sessionStorage</a:t>
            </a:r>
            <a:r>
              <a:rPr lang="en-US" b="0" dirty="0">
                <a:solidFill>
                  <a:srgbClr val="000000"/>
                </a:solidFill>
                <a:latin typeface="Lucida Sans Unicode" panose="020B0602030504020204" pitchFamily="34" charset="0"/>
                <a:cs typeface="Lucida Sans Unicode" panose="020B0602030504020204" pitchFamily="34" charset="0"/>
              </a:rPr>
              <a:t>["</a:t>
            </a:r>
            <a:r>
              <a:rPr lang="en-US" b="0" dirty="0" err="1">
                <a:solidFill>
                  <a:srgbClr val="000000"/>
                </a:solidFill>
                <a:latin typeface="Lucida Sans Unicode" panose="020B0602030504020204" pitchFamily="34" charset="0"/>
                <a:cs typeface="Lucida Sans Unicode" panose="020B0602030504020204" pitchFamily="34" charset="0"/>
              </a:rPr>
              <a:t>myKey</a:t>
            </a:r>
            <a:r>
              <a:rPr lang="en-US" b="0" dirty="0">
                <a:solidFill>
                  <a:srgbClr val="000000"/>
                </a:solidFill>
                <a:latin typeface="Lucida Sans Unicode" panose="020B0602030504020204" pitchFamily="34" charset="0"/>
                <a:cs typeface="Lucida Sans Unicode" panose="020B0602030504020204" pitchFamily="34" charset="0"/>
              </a:rPr>
              <a:t>"] = "some text value";</a:t>
            </a:r>
            <a:br>
              <a:rPr lang="en-GB" b="0" dirty="0">
                <a:solidFill>
                  <a:srgbClr val="000000"/>
                </a:solidFill>
                <a:latin typeface="Lucida Sans Unicode" panose="020B0602030504020204" pitchFamily="34" charset="0"/>
                <a:cs typeface="Lucida Sans Unicode" panose="020B0602030504020204" pitchFamily="34" charset="0"/>
              </a:rPr>
            </a:br>
            <a:r>
              <a:rPr lang="en-US" b="0" dirty="0">
                <a:solidFill>
                  <a:srgbClr val="000000"/>
                </a:solidFill>
                <a:latin typeface="Lucida Sans Unicode" panose="020B0602030504020204" pitchFamily="34" charset="0"/>
                <a:cs typeface="Lucida Sans Unicode" panose="020B0602030504020204" pitchFamily="34" charset="0"/>
              </a:rPr>
              <a:t>var textFromSession2 = </a:t>
            </a:r>
            <a:r>
              <a:rPr lang="en-US" b="0" dirty="0" err="1">
                <a:solidFill>
                  <a:srgbClr val="000000"/>
                </a:solidFill>
                <a:latin typeface="Lucida Sans Unicode" panose="020B0602030504020204" pitchFamily="34" charset="0"/>
                <a:cs typeface="Lucida Sans Unicode" panose="020B0602030504020204" pitchFamily="34" charset="0"/>
              </a:rPr>
              <a:t>sessionStorage</a:t>
            </a:r>
            <a:r>
              <a:rPr lang="en-US" b="0" dirty="0">
                <a:solidFill>
                  <a:srgbClr val="000000"/>
                </a:solidFill>
                <a:latin typeface="Lucida Sans Unicode" panose="020B0602030504020204" pitchFamily="34" charset="0"/>
                <a:cs typeface="Lucida Sans Unicode" panose="020B0602030504020204" pitchFamily="34" charset="0"/>
              </a:rPr>
              <a:t>["</a:t>
            </a:r>
            <a:r>
              <a:rPr lang="en-US" b="0" dirty="0" err="1">
                <a:solidFill>
                  <a:srgbClr val="000000"/>
                </a:solidFill>
                <a:latin typeface="Lucida Sans Unicode" panose="020B0602030504020204" pitchFamily="34" charset="0"/>
                <a:cs typeface="Lucida Sans Unicode" panose="020B0602030504020204" pitchFamily="34" charset="0"/>
              </a:rPr>
              <a:t>myKey</a:t>
            </a:r>
            <a:r>
              <a:rPr lang="en-US" b="0" dirty="0">
                <a:solidFill>
                  <a:srgbClr val="000000"/>
                </a:solidFill>
                <a:latin typeface="Lucida Sans Unicode" panose="020B0602030504020204" pitchFamily="34" charset="0"/>
                <a:cs typeface="Lucida Sans Unicode" panose="020B0602030504020204" pitchFamily="34" charset="0"/>
              </a:rPr>
              <a:t>"];</a:t>
            </a:r>
            <a:br>
              <a:rPr lang="en-GB" b="0" dirty="0">
                <a:solidFill>
                  <a:srgbClr val="000000"/>
                </a:solidFill>
                <a:latin typeface="Lucida Sans Unicode" panose="020B0602030504020204" pitchFamily="34" charset="0"/>
                <a:cs typeface="Lucida Sans Unicode" panose="020B0602030504020204" pitchFamily="34" charset="0"/>
              </a:rPr>
            </a:br>
            <a:br>
              <a:rPr lang="en-GB" b="0" dirty="0">
                <a:solidFill>
                  <a:srgbClr val="000000"/>
                </a:solidFill>
                <a:latin typeface="Lucida Sans Unicode" panose="020B0602030504020204" pitchFamily="34" charset="0"/>
                <a:cs typeface="Lucida Sans Unicode" panose="020B0602030504020204" pitchFamily="34" charset="0"/>
              </a:rPr>
            </a:br>
            <a:r>
              <a:rPr lang="en-US" b="0" dirty="0" err="1">
                <a:solidFill>
                  <a:srgbClr val="000000"/>
                </a:solidFill>
                <a:latin typeface="Lucida Sans Unicode" panose="020B0602030504020204" pitchFamily="34" charset="0"/>
                <a:cs typeface="Lucida Sans Unicode" panose="020B0602030504020204" pitchFamily="34" charset="0"/>
              </a:rPr>
              <a:t>sessionStorage.myKey</a:t>
            </a:r>
            <a:r>
              <a:rPr lang="en-US" b="0" dirty="0">
                <a:solidFill>
                  <a:srgbClr val="000000"/>
                </a:solidFill>
                <a:latin typeface="Lucida Sans Unicode" panose="020B0602030504020204" pitchFamily="34" charset="0"/>
                <a:cs typeface="Lucida Sans Unicode" panose="020B0602030504020204" pitchFamily="34" charset="0"/>
              </a:rPr>
              <a:t> = "some text value";</a:t>
            </a:r>
            <a:br>
              <a:rPr lang="en-GB" b="0" dirty="0">
                <a:solidFill>
                  <a:srgbClr val="000000"/>
                </a:solidFill>
                <a:latin typeface="Lucida Sans Unicode" panose="020B0602030504020204" pitchFamily="34" charset="0"/>
                <a:cs typeface="Lucida Sans Unicode" panose="020B0602030504020204" pitchFamily="34" charset="0"/>
              </a:rPr>
            </a:br>
            <a:r>
              <a:rPr lang="en-US" b="0" dirty="0">
                <a:solidFill>
                  <a:srgbClr val="000000"/>
                </a:solidFill>
                <a:latin typeface="Lucida Sans Unicode" panose="020B0602030504020204" pitchFamily="34" charset="0"/>
                <a:cs typeface="Lucida Sans Unicode" panose="020B0602030504020204" pitchFamily="34" charset="0"/>
              </a:rPr>
              <a:t>var textFromSession3 = </a:t>
            </a:r>
            <a:r>
              <a:rPr lang="en-US" b="0" dirty="0" err="1">
                <a:solidFill>
                  <a:srgbClr val="000000"/>
                </a:solidFill>
                <a:latin typeface="Lucida Sans Unicode" panose="020B0602030504020204" pitchFamily="34" charset="0"/>
                <a:cs typeface="Lucida Sans Unicode" panose="020B0602030504020204" pitchFamily="34" charset="0"/>
              </a:rPr>
              <a:t>sessionStorage.myKey</a:t>
            </a:r>
            <a:r>
              <a:rPr lang="en-US" b="0" dirty="0">
                <a:solidFill>
                  <a:srgbClr val="000000"/>
                </a:solidFill>
                <a:latin typeface="Lucida Sans Unicode" panose="020B0602030504020204" pitchFamily="34" charset="0"/>
                <a:cs typeface="Lucida Sans Unicode" panose="020B0602030504020204" pitchFamily="34" charset="0"/>
              </a:rPr>
              <a:t>;</a:t>
            </a:r>
            <a:endParaRPr lang="en-GB" b="0"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117933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9F3F5-DE7B-4F7D-8DE2-E0DEBCFC501F}"/>
              </a:ext>
            </a:extLst>
          </p:cNvPr>
          <p:cNvSpPr>
            <a:spLocks noGrp="1"/>
          </p:cNvSpPr>
          <p:nvPr>
            <p:ph type="title"/>
          </p:nvPr>
        </p:nvSpPr>
        <p:spPr>
          <a:xfrm>
            <a:off x="460375" y="-2"/>
            <a:ext cx="9002280" cy="740664"/>
          </a:xfrm>
        </p:spPr>
        <p:txBody>
          <a:bodyPr/>
          <a:lstStyle/>
          <a:p>
            <a:r>
              <a:rPr lang="en-US" dirty="0"/>
              <a:t>Persisting Data Across Sessions by Using Local Storage</a:t>
            </a:r>
          </a:p>
        </p:txBody>
      </p:sp>
      <p:sp>
        <p:nvSpPr>
          <p:cNvPr id="4" name="Content Placeholder 2">
            <a:extLst>
              <a:ext uri="{FF2B5EF4-FFF2-40B4-BE49-F238E27FC236}">
                <a16:creationId xmlns:a16="http://schemas.microsoft.com/office/drawing/2014/main" id="{4AC44D63-0E78-454D-9BA9-F95FCA368DC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latin typeface="Segoe" pitchFamily="34" charset="0"/>
              </a:rPr>
              <a:t>Use the </a:t>
            </a:r>
            <a:r>
              <a:rPr lang="en-GB" kern="0">
                <a:solidFill>
                  <a:srgbClr val="000000"/>
                </a:solidFill>
                <a:latin typeface="Segoe" pitchFamily="34" charset="0"/>
              </a:rPr>
              <a:t>localStorage</a:t>
            </a:r>
            <a:r>
              <a:rPr lang="en-GB" b="0" kern="0">
                <a:solidFill>
                  <a:srgbClr val="000000"/>
                </a:solidFill>
                <a:latin typeface="Segoe" pitchFamily="34" charset="0"/>
              </a:rPr>
              <a:t> object to persist data across sessions and web pages:</a:t>
            </a:r>
          </a:p>
          <a:p>
            <a:pPr lvl="0"/>
            <a:endParaRPr lang="en-GB" sz="1800" b="0" kern="0">
              <a:solidFill>
                <a:srgbClr val="000000"/>
              </a:solidFill>
              <a:latin typeface="Segoe" pitchFamily="34" charset="0"/>
            </a:endParaRPr>
          </a:p>
          <a:p>
            <a:pPr lvl="0"/>
            <a:endParaRPr lang="en-GB" sz="1800" b="0" kern="0">
              <a:solidFill>
                <a:srgbClr val="000000"/>
              </a:solidFill>
              <a:latin typeface="Segoe" pitchFamily="34" charset="0"/>
            </a:endParaRPr>
          </a:p>
          <a:p>
            <a:pPr lvl="0"/>
            <a:endParaRPr lang="en-GB" sz="1800" b="0" kern="0">
              <a:solidFill>
                <a:srgbClr val="000000"/>
              </a:solidFill>
              <a:latin typeface="Segoe" pitchFamily="34" charset="0"/>
            </a:endParaRPr>
          </a:p>
          <a:p>
            <a:pPr lvl="0"/>
            <a:endParaRPr lang="en-GB" sz="1800" b="0" kern="0">
              <a:solidFill>
                <a:srgbClr val="000000"/>
              </a:solidFill>
              <a:latin typeface="Segoe" pitchFamily="34" charset="0"/>
            </a:endParaRPr>
          </a:p>
          <a:p>
            <a:pPr lvl="0"/>
            <a:endParaRPr lang="en-GB" sz="1800" b="0" kern="0">
              <a:solidFill>
                <a:srgbClr val="000000"/>
              </a:solidFill>
              <a:latin typeface="Segoe" pitchFamily="34" charset="0"/>
            </a:endParaRPr>
          </a:p>
          <a:p>
            <a:pPr lvl="0"/>
            <a:endParaRPr lang="en-GB" sz="1800" b="0" kern="0">
              <a:solidFill>
                <a:srgbClr val="000000"/>
              </a:solidFill>
              <a:latin typeface="Segoe" pitchFamily="34" charset="0"/>
            </a:endParaRPr>
          </a:p>
          <a:p>
            <a:pPr lvl="0"/>
            <a:endParaRPr lang="en-GB" sz="1800" b="0" kern="0">
              <a:solidFill>
                <a:srgbClr val="000000"/>
              </a:solidFill>
              <a:latin typeface="Segoe" pitchFamily="34" charset="0"/>
            </a:endParaRPr>
          </a:p>
          <a:p>
            <a:pPr lvl="0"/>
            <a:endParaRPr lang="en-GB" b="0" kern="0">
              <a:solidFill>
                <a:srgbClr val="000000"/>
              </a:solidFill>
            </a:endParaRPr>
          </a:p>
          <a:p>
            <a:pPr lvl="0"/>
            <a:r>
              <a:rPr lang="en-GB" b="0" kern="0">
                <a:solidFill>
                  <a:srgbClr val="000000"/>
                </a:solidFill>
              </a:rPr>
              <a:t>Data is persisted until it is explicitly removed</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AE01ADAE-71D1-4239-97E6-481E92681A82}"/>
              </a:ext>
            </a:extLst>
          </p:cNvPr>
          <p:cNvSpPr txBox="1"/>
          <p:nvPr/>
        </p:nvSpPr>
        <p:spPr>
          <a:xfrm>
            <a:off x="685800" y="1981200"/>
            <a:ext cx="5686172" cy="2308324"/>
          </a:xfrm>
          <a:prstGeom prst="rect">
            <a:avLst/>
          </a:prstGeom>
          <a:solidFill>
            <a:schemeClr val="bg1">
              <a:lumMod val="95000"/>
            </a:schemeClr>
          </a:solidFill>
        </p:spPr>
        <p:txBody>
          <a:bodyPr wrap="none" rtlCol="0">
            <a:spAutoFit/>
          </a:bodyPr>
          <a:lstStyle/>
          <a:p>
            <a:pPr lvl="0"/>
            <a:r>
              <a:rPr lang="en-US" b="0" dirty="0" err="1">
                <a:solidFill>
                  <a:srgbClr val="000000"/>
                </a:solidFill>
                <a:latin typeface="Lucida Sans Unicode" panose="020B0602030504020204" pitchFamily="34" charset="0"/>
                <a:cs typeface="Lucida Sans Unicode" panose="020B0602030504020204" pitchFamily="34" charset="0"/>
              </a:rPr>
              <a:t>localStorage.setItem</a:t>
            </a:r>
            <a:r>
              <a:rPr lang="en-US" b="0" dirty="0">
                <a:solidFill>
                  <a:srgbClr val="000000"/>
                </a:solidFill>
                <a:latin typeface="Lucida Sans Unicode" panose="020B0602030504020204" pitchFamily="34" charset="0"/>
                <a:cs typeface="Lucida Sans Unicode" panose="020B0602030504020204" pitchFamily="34" charset="0"/>
              </a:rPr>
              <a:t>("</a:t>
            </a:r>
            <a:r>
              <a:rPr lang="en-US" b="0" dirty="0" err="1">
                <a:solidFill>
                  <a:srgbClr val="000000"/>
                </a:solidFill>
                <a:latin typeface="Lucida Sans Unicode" panose="020B0602030504020204" pitchFamily="34" charset="0"/>
                <a:cs typeface="Lucida Sans Unicode" panose="020B0602030504020204" pitchFamily="34" charset="0"/>
              </a:rPr>
              <a:t>myKey</a:t>
            </a:r>
            <a:r>
              <a:rPr lang="en-US" b="0" dirty="0">
                <a:solidFill>
                  <a:srgbClr val="000000"/>
                </a:solidFill>
                <a:latin typeface="Lucida Sans Unicode" panose="020B0602030504020204" pitchFamily="34" charset="0"/>
                <a:cs typeface="Lucida Sans Unicode" panose="020B0602030504020204" pitchFamily="34" charset="0"/>
              </a:rPr>
              <a:t>", "some text value");</a:t>
            </a:r>
            <a:br>
              <a:rPr lang="en-GB" b="0" dirty="0">
                <a:solidFill>
                  <a:srgbClr val="000000"/>
                </a:solidFill>
                <a:latin typeface="Lucida Sans Unicode" panose="020B0602030504020204" pitchFamily="34" charset="0"/>
                <a:cs typeface="Lucida Sans Unicode" panose="020B0602030504020204" pitchFamily="34" charset="0"/>
              </a:rPr>
            </a:br>
            <a:r>
              <a:rPr lang="en-US" b="0" dirty="0">
                <a:solidFill>
                  <a:srgbClr val="000000"/>
                </a:solidFill>
                <a:latin typeface="Lucida Sans Unicode" panose="020B0602030504020204" pitchFamily="34" charset="0"/>
                <a:cs typeface="Lucida Sans Unicode" panose="020B0602030504020204" pitchFamily="34" charset="0"/>
              </a:rPr>
              <a:t>var </a:t>
            </a:r>
            <a:r>
              <a:rPr lang="en-US" b="0" dirty="0" err="1">
                <a:solidFill>
                  <a:srgbClr val="000000"/>
                </a:solidFill>
                <a:latin typeface="Lucida Sans Unicode" panose="020B0602030504020204" pitchFamily="34" charset="0"/>
                <a:cs typeface="Lucida Sans Unicode" panose="020B0602030504020204" pitchFamily="34" charset="0"/>
              </a:rPr>
              <a:t>textData</a:t>
            </a:r>
            <a:r>
              <a:rPr lang="en-US" b="0" dirty="0">
                <a:solidFill>
                  <a:srgbClr val="000000"/>
                </a:solidFill>
                <a:latin typeface="Lucida Sans Unicode" panose="020B0602030504020204" pitchFamily="34" charset="0"/>
                <a:cs typeface="Lucida Sans Unicode" panose="020B0602030504020204" pitchFamily="34" charset="0"/>
              </a:rPr>
              <a:t> = </a:t>
            </a:r>
            <a:r>
              <a:rPr lang="en-US" b="0" dirty="0" err="1">
                <a:solidFill>
                  <a:srgbClr val="000000"/>
                </a:solidFill>
                <a:latin typeface="Lucida Sans Unicode" panose="020B0602030504020204" pitchFamily="34" charset="0"/>
                <a:cs typeface="Lucida Sans Unicode" panose="020B0602030504020204" pitchFamily="34" charset="0"/>
              </a:rPr>
              <a:t>localStorage.getItem</a:t>
            </a:r>
            <a:r>
              <a:rPr lang="en-US" b="0" dirty="0">
                <a:solidFill>
                  <a:srgbClr val="000000"/>
                </a:solidFill>
                <a:latin typeface="Lucida Sans Unicode" panose="020B0602030504020204" pitchFamily="34" charset="0"/>
                <a:cs typeface="Lucida Sans Unicode" panose="020B0602030504020204" pitchFamily="34" charset="0"/>
              </a:rPr>
              <a:t>(“</a:t>
            </a:r>
            <a:r>
              <a:rPr lang="en-US" b="0" dirty="0" err="1">
                <a:solidFill>
                  <a:srgbClr val="000000"/>
                </a:solidFill>
                <a:latin typeface="Lucida Sans Unicode" panose="020B0602030504020204" pitchFamily="34" charset="0"/>
                <a:cs typeface="Lucida Sans Unicode" panose="020B0602030504020204" pitchFamily="34" charset="0"/>
              </a:rPr>
              <a:t>myKey</a:t>
            </a:r>
            <a:r>
              <a:rPr lang="en-US" b="0" dirty="0">
                <a:solidFill>
                  <a:srgbClr val="000000"/>
                </a:solidFill>
                <a:latin typeface="Lucida Sans Unicode" panose="020B0602030504020204" pitchFamily="34" charset="0"/>
                <a:cs typeface="Lucida Sans Unicode" panose="020B0602030504020204" pitchFamily="34" charset="0"/>
              </a:rPr>
              <a:t>");</a:t>
            </a:r>
            <a:br>
              <a:rPr lang="en-US" b="0" dirty="0">
                <a:solidFill>
                  <a:srgbClr val="000000"/>
                </a:solidFill>
                <a:latin typeface="Lucida Sans Unicode" panose="020B0602030504020204" pitchFamily="34" charset="0"/>
                <a:cs typeface="Lucida Sans Unicode" panose="020B0602030504020204" pitchFamily="34" charset="0"/>
              </a:rPr>
            </a:br>
            <a:br>
              <a:rPr lang="en-GB" b="0" dirty="0">
                <a:solidFill>
                  <a:srgbClr val="000000"/>
                </a:solidFill>
                <a:latin typeface="Lucida Sans Unicode" panose="020B0602030504020204" pitchFamily="34" charset="0"/>
                <a:cs typeface="Lucida Sans Unicode" panose="020B0602030504020204" pitchFamily="34" charset="0"/>
              </a:rPr>
            </a:br>
            <a:r>
              <a:rPr lang="en-US" b="0" dirty="0" err="1">
                <a:solidFill>
                  <a:srgbClr val="000000"/>
                </a:solidFill>
                <a:latin typeface="Lucida Sans Unicode" panose="020B0602030504020204" pitchFamily="34" charset="0"/>
                <a:cs typeface="Lucida Sans Unicode" panose="020B0602030504020204" pitchFamily="34" charset="0"/>
              </a:rPr>
              <a:t>localStorage</a:t>
            </a:r>
            <a:r>
              <a:rPr lang="en-US" b="0" dirty="0">
                <a:solidFill>
                  <a:srgbClr val="000000"/>
                </a:solidFill>
                <a:latin typeface="Lucida Sans Unicode" panose="020B0602030504020204" pitchFamily="34" charset="0"/>
                <a:cs typeface="Lucida Sans Unicode" panose="020B0602030504020204" pitchFamily="34" charset="0"/>
              </a:rPr>
              <a:t>["</a:t>
            </a:r>
            <a:r>
              <a:rPr lang="en-US" b="0" dirty="0" err="1">
                <a:solidFill>
                  <a:srgbClr val="000000"/>
                </a:solidFill>
                <a:latin typeface="Lucida Sans Unicode" panose="020B0602030504020204" pitchFamily="34" charset="0"/>
                <a:cs typeface="Lucida Sans Unicode" panose="020B0602030504020204" pitchFamily="34" charset="0"/>
              </a:rPr>
              <a:t>myKey</a:t>
            </a:r>
            <a:r>
              <a:rPr lang="en-US" b="0" dirty="0">
                <a:solidFill>
                  <a:srgbClr val="000000"/>
                </a:solidFill>
                <a:latin typeface="Lucida Sans Unicode" panose="020B0602030504020204" pitchFamily="34" charset="0"/>
                <a:cs typeface="Lucida Sans Unicode" panose="020B0602030504020204" pitchFamily="34" charset="0"/>
              </a:rPr>
              <a:t>"] = "some text value";</a:t>
            </a:r>
            <a:br>
              <a:rPr lang="en-GB" b="0" dirty="0">
                <a:solidFill>
                  <a:srgbClr val="000000"/>
                </a:solidFill>
                <a:latin typeface="Lucida Sans Unicode" panose="020B0602030504020204" pitchFamily="34" charset="0"/>
                <a:cs typeface="Lucida Sans Unicode" panose="020B0602030504020204" pitchFamily="34" charset="0"/>
              </a:rPr>
            </a:br>
            <a:r>
              <a:rPr lang="en-US" b="0" dirty="0">
                <a:solidFill>
                  <a:srgbClr val="000000"/>
                </a:solidFill>
                <a:latin typeface="Lucida Sans Unicode" panose="020B0602030504020204" pitchFamily="34" charset="0"/>
                <a:cs typeface="Lucida Sans Unicode" panose="020B0602030504020204" pitchFamily="34" charset="0"/>
              </a:rPr>
              <a:t>var </a:t>
            </a:r>
            <a:r>
              <a:rPr lang="en-US" b="0" dirty="0" err="1">
                <a:solidFill>
                  <a:srgbClr val="000000"/>
                </a:solidFill>
                <a:latin typeface="Lucida Sans Unicode" panose="020B0602030504020204" pitchFamily="34" charset="0"/>
                <a:cs typeface="Lucida Sans Unicode" panose="020B0602030504020204" pitchFamily="34" charset="0"/>
              </a:rPr>
              <a:t>textData</a:t>
            </a:r>
            <a:r>
              <a:rPr lang="en-US" b="0" dirty="0">
                <a:solidFill>
                  <a:srgbClr val="000000"/>
                </a:solidFill>
                <a:latin typeface="Lucida Sans Unicode" panose="020B0602030504020204" pitchFamily="34" charset="0"/>
                <a:cs typeface="Lucida Sans Unicode" panose="020B0602030504020204" pitchFamily="34" charset="0"/>
              </a:rPr>
              <a:t> = </a:t>
            </a:r>
            <a:r>
              <a:rPr lang="en-US" b="0" dirty="0" err="1">
                <a:solidFill>
                  <a:srgbClr val="000000"/>
                </a:solidFill>
                <a:latin typeface="Lucida Sans Unicode" panose="020B0602030504020204" pitchFamily="34" charset="0"/>
                <a:cs typeface="Lucida Sans Unicode" panose="020B0602030504020204" pitchFamily="34" charset="0"/>
              </a:rPr>
              <a:t>sessionStorage</a:t>
            </a:r>
            <a:r>
              <a:rPr lang="en-US" b="0" dirty="0">
                <a:solidFill>
                  <a:srgbClr val="000000"/>
                </a:solidFill>
                <a:latin typeface="Lucida Sans Unicode" panose="020B0602030504020204" pitchFamily="34" charset="0"/>
                <a:cs typeface="Lucida Sans Unicode" panose="020B0602030504020204" pitchFamily="34" charset="0"/>
              </a:rPr>
              <a:t>["</a:t>
            </a:r>
            <a:r>
              <a:rPr lang="en-US" b="0" dirty="0" err="1">
                <a:solidFill>
                  <a:srgbClr val="000000"/>
                </a:solidFill>
                <a:latin typeface="Lucida Sans Unicode" panose="020B0602030504020204" pitchFamily="34" charset="0"/>
                <a:cs typeface="Lucida Sans Unicode" panose="020B0602030504020204" pitchFamily="34" charset="0"/>
              </a:rPr>
              <a:t>myKey</a:t>
            </a:r>
            <a:r>
              <a:rPr lang="en-US" b="0" dirty="0">
                <a:solidFill>
                  <a:srgbClr val="000000"/>
                </a:solidFill>
                <a:latin typeface="Lucida Sans Unicode" panose="020B0602030504020204" pitchFamily="34" charset="0"/>
                <a:cs typeface="Lucida Sans Unicode" panose="020B0602030504020204" pitchFamily="34" charset="0"/>
              </a:rPr>
              <a:t>"];</a:t>
            </a:r>
            <a:br>
              <a:rPr lang="en-GB" b="0" dirty="0">
                <a:solidFill>
                  <a:srgbClr val="000000"/>
                </a:solidFill>
                <a:latin typeface="Lucida Sans Unicode" panose="020B0602030504020204" pitchFamily="34" charset="0"/>
                <a:cs typeface="Lucida Sans Unicode" panose="020B0602030504020204" pitchFamily="34" charset="0"/>
              </a:rPr>
            </a:br>
            <a:br>
              <a:rPr lang="en-GB" b="0" dirty="0">
                <a:solidFill>
                  <a:srgbClr val="000000"/>
                </a:solidFill>
                <a:latin typeface="Lucida Sans Unicode" panose="020B0602030504020204" pitchFamily="34" charset="0"/>
                <a:cs typeface="Lucida Sans Unicode" panose="020B0602030504020204" pitchFamily="34" charset="0"/>
              </a:rPr>
            </a:br>
            <a:r>
              <a:rPr lang="en-US" b="0" dirty="0" err="1">
                <a:solidFill>
                  <a:srgbClr val="000000"/>
                </a:solidFill>
                <a:latin typeface="Lucida Sans Unicode" panose="020B0602030504020204" pitchFamily="34" charset="0"/>
                <a:cs typeface="Lucida Sans Unicode" panose="020B0602030504020204" pitchFamily="34" charset="0"/>
              </a:rPr>
              <a:t>localStorage.myKey</a:t>
            </a:r>
            <a:r>
              <a:rPr lang="en-US" b="0" dirty="0">
                <a:solidFill>
                  <a:srgbClr val="000000"/>
                </a:solidFill>
                <a:latin typeface="Lucida Sans Unicode" panose="020B0602030504020204" pitchFamily="34" charset="0"/>
                <a:cs typeface="Lucida Sans Unicode" panose="020B0602030504020204" pitchFamily="34" charset="0"/>
              </a:rPr>
              <a:t> = "some text value";</a:t>
            </a:r>
            <a:br>
              <a:rPr lang="en-GB" b="0" dirty="0">
                <a:solidFill>
                  <a:srgbClr val="000000"/>
                </a:solidFill>
                <a:latin typeface="Lucida Sans Unicode" panose="020B0602030504020204" pitchFamily="34" charset="0"/>
                <a:cs typeface="Lucida Sans Unicode" panose="020B0602030504020204" pitchFamily="34" charset="0"/>
              </a:rPr>
            </a:br>
            <a:r>
              <a:rPr lang="en-US" b="0" dirty="0">
                <a:solidFill>
                  <a:srgbClr val="000000"/>
                </a:solidFill>
                <a:latin typeface="Lucida Sans Unicode" panose="020B0602030504020204" pitchFamily="34" charset="0"/>
                <a:cs typeface="Lucida Sans Unicode" panose="020B0602030504020204" pitchFamily="34" charset="0"/>
              </a:rPr>
              <a:t>var </a:t>
            </a:r>
            <a:r>
              <a:rPr lang="en-US" b="0" dirty="0" err="1">
                <a:solidFill>
                  <a:srgbClr val="000000"/>
                </a:solidFill>
                <a:latin typeface="Lucida Sans Unicode" panose="020B0602030504020204" pitchFamily="34" charset="0"/>
                <a:cs typeface="Lucida Sans Unicode" panose="020B0602030504020204" pitchFamily="34" charset="0"/>
              </a:rPr>
              <a:t>textData</a:t>
            </a:r>
            <a:r>
              <a:rPr lang="en-US" b="0" dirty="0">
                <a:solidFill>
                  <a:srgbClr val="000000"/>
                </a:solidFill>
                <a:latin typeface="Lucida Sans Unicode" panose="020B0602030504020204" pitchFamily="34" charset="0"/>
                <a:cs typeface="Lucida Sans Unicode" panose="020B0602030504020204" pitchFamily="34" charset="0"/>
              </a:rPr>
              <a:t> = </a:t>
            </a:r>
            <a:r>
              <a:rPr lang="en-US" b="0" dirty="0" err="1">
                <a:solidFill>
                  <a:srgbClr val="000000"/>
                </a:solidFill>
                <a:latin typeface="Lucida Sans Unicode" panose="020B0602030504020204" pitchFamily="34" charset="0"/>
                <a:cs typeface="Lucida Sans Unicode" panose="020B0602030504020204" pitchFamily="34" charset="0"/>
              </a:rPr>
              <a:t>sessionStorage.myKey</a:t>
            </a:r>
            <a:r>
              <a:rPr lang="en-US" b="0" dirty="0">
                <a:solidFill>
                  <a:srgbClr val="000000"/>
                </a:solidFill>
                <a:latin typeface="Lucida Sans Unicode" panose="020B0602030504020204" pitchFamily="34" charset="0"/>
                <a:cs typeface="Lucida Sans Unicode" panose="020B0602030504020204" pitchFamily="34" charset="0"/>
              </a:rPr>
              <a:t>;</a:t>
            </a:r>
            <a:endParaRPr lang="en-GB" b="0"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358046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AA9F-D64E-4444-B48A-7776FD5DC708}"/>
              </a:ext>
            </a:extLst>
          </p:cNvPr>
          <p:cNvSpPr>
            <a:spLocks noGrp="1"/>
          </p:cNvSpPr>
          <p:nvPr>
            <p:ph type="title"/>
          </p:nvPr>
        </p:nvSpPr>
        <p:spPr/>
        <p:txBody>
          <a:bodyPr/>
          <a:lstStyle/>
          <a:p>
            <a:r>
              <a:rPr lang="en-US"/>
              <a:t>Handling Storage Events</a:t>
            </a:r>
          </a:p>
        </p:txBody>
      </p:sp>
      <p:sp>
        <p:nvSpPr>
          <p:cNvPr id="4" name="Content Placeholder 2">
            <a:extLst>
              <a:ext uri="{FF2B5EF4-FFF2-40B4-BE49-F238E27FC236}">
                <a16:creationId xmlns:a16="http://schemas.microsoft.com/office/drawing/2014/main" id="{74C1D1B7-FF0B-456B-AAD5-C6E401FA12F0}"/>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Use the </a:t>
            </a:r>
            <a:r>
              <a:rPr lang="en-US" kern="0" dirty="0">
                <a:solidFill>
                  <a:srgbClr val="000000"/>
                </a:solidFill>
              </a:rPr>
              <a:t>storage</a:t>
            </a:r>
            <a:r>
              <a:rPr lang="en-US" b="0" kern="0" dirty="0">
                <a:solidFill>
                  <a:srgbClr val="000000"/>
                </a:solidFill>
              </a:rPr>
              <a:t> event to notify a web page of changes made to session and local storage:</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marL="0" lvl="0" indent="0">
              <a:buNone/>
            </a:pPr>
            <a:endParaRPr lang="en-US" sz="1800" b="0" kern="0" dirty="0">
              <a:solidFill>
                <a:srgbClr val="000000"/>
              </a:solidFill>
              <a:latin typeface="Lucida Sans Typewriter" pitchFamily="49" charset="0"/>
            </a:endParaRPr>
          </a:p>
          <a:p>
            <a:pPr lvl="0"/>
            <a:r>
              <a:rPr lang="en-US" b="0" kern="0" dirty="0">
                <a:solidFill>
                  <a:srgbClr val="000000"/>
                </a:solidFill>
                <a:latin typeface="Segoe" pitchFamily="34" charset="0"/>
              </a:rPr>
              <a:t>Properties of the event object:</a:t>
            </a:r>
            <a:br>
              <a:rPr lang="en-US" b="0" kern="0" dirty="0">
                <a:solidFill>
                  <a:srgbClr val="000000"/>
                </a:solidFill>
                <a:latin typeface="Segoe" pitchFamily="34" charset="0"/>
              </a:rPr>
            </a:br>
            <a:r>
              <a:rPr lang="en-US" b="0" kern="0" dirty="0">
                <a:solidFill>
                  <a:srgbClr val="000000"/>
                </a:solidFill>
                <a:latin typeface="Segoe" pitchFamily="34" charset="0"/>
              </a:rPr>
              <a:t>	</a:t>
            </a:r>
            <a:r>
              <a:rPr lang="en-US" sz="2000" b="0" kern="0" dirty="0">
                <a:solidFill>
                  <a:srgbClr val="000000"/>
                </a:solidFill>
              </a:rPr>
              <a:t>key 		– name of the value which has changed</a:t>
            </a:r>
            <a:br>
              <a:rPr lang="en-US" sz="2000" b="0" kern="0" dirty="0">
                <a:solidFill>
                  <a:srgbClr val="000000"/>
                </a:solidFill>
              </a:rPr>
            </a:br>
            <a:r>
              <a:rPr lang="en-US" sz="2000" b="0" kern="0" dirty="0">
                <a:solidFill>
                  <a:srgbClr val="000000"/>
                </a:solidFill>
              </a:rPr>
              <a:t>	</a:t>
            </a:r>
            <a:r>
              <a:rPr lang="en-US" sz="2000" b="0" kern="0" dirty="0" err="1">
                <a:solidFill>
                  <a:srgbClr val="000000"/>
                </a:solidFill>
              </a:rPr>
              <a:t>oldValue</a:t>
            </a:r>
            <a:r>
              <a:rPr lang="en-US" sz="2000" b="0" kern="0" dirty="0">
                <a:solidFill>
                  <a:srgbClr val="000000"/>
                </a:solidFill>
              </a:rPr>
              <a:t> 	– the original value</a:t>
            </a:r>
            <a:br>
              <a:rPr lang="en-US" sz="2000" b="0" kern="0" dirty="0">
                <a:solidFill>
                  <a:srgbClr val="000000"/>
                </a:solidFill>
              </a:rPr>
            </a:br>
            <a:r>
              <a:rPr lang="en-US" sz="2000" b="0" kern="0" dirty="0">
                <a:solidFill>
                  <a:srgbClr val="000000"/>
                </a:solidFill>
              </a:rPr>
              <a:t>	</a:t>
            </a:r>
            <a:r>
              <a:rPr lang="en-US" sz="2000" b="0" kern="0" dirty="0" err="1">
                <a:solidFill>
                  <a:srgbClr val="000000"/>
                </a:solidFill>
              </a:rPr>
              <a:t>newValue</a:t>
            </a:r>
            <a:r>
              <a:rPr lang="en-US" sz="2000" b="0" kern="0" dirty="0">
                <a:solidFill>
                  <a:srgbClr val="000000"/>
                </a:solidFill>
              </a:rPr>
              <a:t> 	– the new value</a:t>
            </a:r>
            <a:br>
              <a:rPr lang="en-US" sz="2000" b="0" kern="0" dirty="0">
                <a:solidFill>
                  <a:srgbClr val="000000"/>
                </a:solidFill>
              </a:rPr>
            </a:br>
            <a:r>
              <a:rPr lang="en-US" sz="2000" b="0" kern="0" dirty="0">
                <a:solidFill>
                  <a:srgbClr val="000000"/>
                </a:solidFill>
              </a:rPr>
              <a:t>	</a:t>
            </a:r>
            <a:r>
              <a:rPr lang="en-US" sz="2000" b="0" kern="0" dirty="0" err="1">
                <a:solidFill>
                  <a:srgbClr val="000000"/>
                </a:solidFill>
              </a:rPr>
              <a:t>url</a:t>
            </a:r>
            <a:r>
              <a:rPr lang="en-US" sz="2000" b="0" kern="0" dirty="0">
                <a:solidFill>
                  <a:srgbClr val="000000"/>
                </a:solidFill>
              </a:rPr>
              <a:t> 		– the origin of the event</a:t>
            </a:r>
            <a:br>
              <a:rPr lang="en-GB" sz="2000" b="0" kern="0" dirty="0">
                <a:solidFill>
                  <a:srgbClr val="000000"/>
                </a:solidFill>
              </a:rPr>
            </a:br>
            <a:r>
              <a:rPr lang="en-GB" sz="2000" b="0" kern="0" dirty="0">
                <a:solidFill>
                  <a:srgbClr val="000000"/>
                </a:solidFill>
              </a:rPr>
              <a:t>	</a:t>
            </a:r>
            <a:r>
              <a:rPr lang="en-US" sz="2000" b="0" kern="0" dirty="0" err="1">
                <a:solidFill>
                  <a:srgbClr val="000000"/>
                </a:solidFill>
              </a:rPr>
              <a:t>storageArea</a:t>
            </a:r>
            <a:r>
              <a:rPr lang="en-US" sz="2000" b="0" kern="0" dirty="0">
                <a:solidFill>
                  <a:srgbClr val="000000"/>
                </a:solidFill>
              </a:rPr>
              <a:t> 	– a reference to the store that has changed</a:t>
            </a:r>
            <a:endParaRPr lang="en-GB" sz="2000" b="0" kern="0" dirty="0">
              <a:solidFill>
                <a:srgbClr val="000000"/>
              </a:solidFill>
            </a:endParaRPr>
          </a:p>
          <a:p>
            <a:pPr marL="0" lvl="0" indent="0">
              <a:buNone/>
            </a:pPr>
            <a:endParaRPr lang="en-GB" sz="1800" b="0" kern="0" dirty="0">
              <a:solidFill>
                <a:srgbClr val="000000"/>
              </a:solidFill>
              <a:latin typeface="Lucida Sans Typewriter" pitchFamily="49" charset="0"/>
            </a:endParaRPr>
          </a:p>
          <a:p>
            <a:pPr marL="0" lvl="0" indent="0">
              <a:buNone/>
            </a:pPr>
            <a:endParaRPr lang="en-US" b="0" kern="0" dirty="0">
              <a:solidFill>
                <a:srgbClr val="000000"/>
              </a:solidFill>
            </a:endParaRPr>
          </a:p>
        </p:txBody>
      </p:sp>
      <p:sp>
        <p:nvSpPr>
          <p:cNvPr id="5" name="TextBox 4">
            <a:extLst>
              <a:ext uri="{FF2B5EF4-FFF2-40B4-BE49-F238E27FC236}">
                <a16:creationId xmlns:a16="http://schemas.microsoft.com/office/drawing/2014/main" id="{DB7AA6AF-4048-4AA4-9D22-83B3156CE2F1}"/>
              </a:ext>
            </a:extLst>
          </p:cNvPr>
          <p:cNvSpPr txBox="1"/>
          <p:nvPr/>
        </p:nvSpPr>
        <p:spPr>
          <a:xfrm>
            <a:off x="706585" y="2036323"/>
            <a:ext cx="7620000" cy="1477328"/>
          </a:xfrm>
          <a:prstGeom prst="rect">
            <a:avLst/>
          </a:prstGeom>
          <a:solidFill>
            <a:schemeClr val="bg1">
              <a:lumMod val="95000"/>
            </a:schemeClr>
          </a:solidFill>
        </p:spPr>
        <p:txBody>
          <a:bodyPr wrap="square" rtlCol="0">
            <a:spAutoFit/>
          </a:bodyPr>
          <a:lstStyle/>
          <a:p>
            <a:pPr lvl="0"/>
            <a:r>
              <a:rPr lang="en-US" b="0" dirty="0">
                <a:solidFill>
                  <a:srgbClr val="000000"/>
                </a:solidFill>
                <a:latin typeface="Lucida Sans Unicode" pitchFamily="34" charset="0"/>
                <a:cs typeface="Lucida Sans Unicode" pitchFamily="34" charset="0"/>
              </a:rPr>
              <a:t>function </a:t>
            </a:r>
            <a:r>
              <a:rPr lang="en-US" b="0" dirty="0" err="1">
                <a:solidFill>
                  <a:srgbClr val="000000"/>
                </a:solidFill>
                <a:latin typeface="Lucida Sans Unicode" pitchFamily="34" charset="0"/>
                <a:cs typeface="Lucida Sans Unicode" pitchFamily="34" charset="0"/>
              </a:rPr>
              <a:t>myStorageCallback</a:t>
            </a:r>
            <a:r>
              <a:rPr lang="en-US" b="0" dirty="0">
                <a:solidFill>
                  <a:srgbClr val="000000"/>
                </a:solidFill>
                <a:latin typeface="Lucida Sans Unicode" pitchFamily="34" charset="0"/>
                <a:cs typeface="Lucida Sans Unicode" pitchFamily="34" charset="0"/>
              </a:rPr>
              <a:t>( e ) {</a:t>
            </a:r>
            <a:endParaRPr lang="en-GB" b="0" dirty="0">
              <a:solidFill>
                <a:srgbClr val="000000"/>
              </a:solidFill>
              <a:latin typeface="Lucida Sans Unicode" pitchFamily="34" charset="0"/>
              <a:cs typeface="Lucida Sans Unicode" pitchFamily="34" charset="0"/>
            </a:endParaRPr>
          </a:p>
          <a:p>
            <a:pPr lvl="0"/>
            <a:r>
              <a:rPr lang="en-US" b="0" dirty="0">
                <a:solidFill>
                  <a:srgbClr val="000000"/>
                </a:solidFill>
                <a:latin typeface="Lucida Sans Unicode" pitchFamily="34" charset="0"/>
                <a:cs typeface="Lucida Sans Unicode" pitchFamily="34" charset="0"/>
              </a:rPr>
              <a:t>    alert( "Key:" + </a:t>
            </a:r>
            <a:r>
              <a:rPr lang="en-US" b="0" dirty="0" err="1">
                <a:solidFill>
                  <a:srgbClr val="000000"/>
                </a:solidFill>
                <a:latin typeface="Lucida Sans Unicode" pitchFamily="34" charset="0"/>
                <a:cs typeface="Lucida Sans Unicode" pitchFamily="34" charset="0"/>
              </a:rPr>
              <a:t>e.key</a:t>
            </a:r>
            <a:r>
              <a:rPr lang="en-US" b="0" dirty="0">
                <a:solidFill>
                  <a:srgbClr val="000000"/>
                </a:solidFill>
                <a:latin typeface="Lucida Sans Unicode" pitchFamily="34" charset="0"/>
                <a:cs typeface="Lucida Sans Unicode" pitchFamily="34" charset="0"/>
              </a:rPr>
              <a:t> + " changed to " + </a:t>
            </a:r>
            <a:r>
              <a:rPr lang="en-US" b="0" dirty="0" err="1">
                <a:solidFill>
                  <a:srgbClr val="000000"/>
                </a:solidFill>
                <a:latin typeface="Lucida Sans Unicode" pitchFamily="34" charset="0"/>
                <a:cs typeface="Lucida Sans Unicode" pitchFamily="34" charset="0"/>
              </a:rPr>
              <a:t>e.newValue</a:t>
            </a:r>
            <a:r>
              <a:rPr lang="en-US" b="0" dirty="0">
                <a:solidFill>
                  <a:srgbClr val="000000"/>
                </a:solidFill>
                <a:latin typeface="Lucida Sans Unicode" pitchFamily="34" charset="0"/>
                <a:cs typeface="Lucida Sans Unicode" pitchFamily="34" charset="0"/>
              </a:rPr>
              <a:t> );</a:t>
            </a:r>
            <a:endParaRPr lang="en-GB" b="0" dirty="0">
              <a:solidFill>
                <a:srgbClr val="000000"/>
              </a:solidFill>
              <a:latin typeface="Lucida Sans Unicode" pitchFamily="34" charset="0"/>
              <a:cs typeface="Lucida Sans Unicode" pitchFamily="34" charset="0"/>
            </a:endParaRPr>
          </a:p>
          <a:p>
            <a:pPr lvl="0"/>
            <a:r>
              <a:rPr lang="en-US" b="0" dirty="0">
                <a:solidFill>
                  <a:srgbClr val="000000"/>
                </a:solidFill>
                <a:latin typeface="Lucida Sans Unicode" pitchFamily="34" charset="0"/>
                <a:cs typeface="Lucida Sans Unicode" pitchFamily="34" charset="0"/>
              </a:rPr>
              <a:t>}</a:t>
            </a:r>
          </a:p>
          <a:p>
            <a:pPr lvl="0"/>
            <a:r>
              <a:rPr lang="en-US" b="0" dirty="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a:p>
            <a:pPr lvl="0"/>
            <a:r>
              <a:rPr lang="en-US" b="0" dirty="0" err="1">
                <a:solidFill>
                  <a:srgbClr val="000000"/>
                </a:solidFill>
                <a:latin typeface="Lucida Sans Unicode" pitchFamily="34" charset="0"/>
                <a:cs typeface="Lucida Sans Unicode" pitchFamily="34" charset="0"/>
              </a:rPr>
              <a:t>window.addEventListener</a:t>
            </a:r>
            <a:r>
              <a:rPr lang="en-US" b="0" dirty="0">
                <a:solidFill>
                  <a:srgbClr val="000000"/>
                </a:solidFill>
                <a:latin typeface="Lucida Sans Unicode" pitchFamily="34" charset="0"/>
                <a:cs typeface="Lucida Sans Unicode" pitchFamily="34" charset="0"/>
              </a:rPr>
              <a:t>(</a:t>
            </a:r>
            <a:r>
              <a:rPr lang="en-US" b="0" dirty="0">
                <a:solidFill>
                  <a:srgbClr val="000000"/>
                </a:solidFill>
                <a:latin typeface="Lucida Sans Typewriter" pitchFamily="49" charset="0"/>
              </a:rPr>
              <a:t>"</a:t>
            </a:r>
            <a:r>
              <a:rPr lang="en-US" b="0" dirty="0">
                <a:solidFill>
                  <a:srgbClr val="000000"/>
                </a:solidFill>
                <a:latin typeface="Lucida Sans Unicode" pitchFamily="34" charset="0"/>
                <a:cs typeface="Lucida Sans Unicode" pitchFamily="34" charset="0"/>
              </a:rPr>
              <a:t>storage</a:t>
            </a:r>
            <a:r>
              <a:rPr lang="en-US" b="0" dirty="0">
                <a:solidFill>
                  <a:srgbClr val="000000"/>
                </a:solidFill>
                <a:latin typeface="Lucida Sans Typewriter" pitchFamily="49" charset="0"/>
              </a:rPr>
              <a:t>"</a:t>
            </a:r>
            <a:r>
              <a:rPr lang="en-US" b="0" dirty="0">
                <a:solidFill>
                  <a:srgbClr val="000000"/>
                </a:solidFill>
                <a:latin typeface="Lucida Sans Unicode" pitchFamily="34" charset="0"/>
                <a:cs typeface="Lucida Sans Unicode" pitchFamily="34" charset="0"/>
              </a:rPr>
              <a:t>, </a:t>
            </a:r>
            <a:r>
              <a:rPr lang="en-US" b="0" dirty="0" err="1">
                <a:solidFill>
                  <a:srgbClr val="000000"/>
                </a:solidFill>
                <a:latin typeface="Lucida Sans Unicode" pitchFamily="34" charset="0"/>
                <a:cs typeface="Lucida Sans Unicode" pitchFamily="34" charset="0"/>
              </a:rPr>
              <a:t>myStorageCallback</a:t>
            </a:r>
            <a:r>
              <a:rPr lang="en-US" b="0" dirty="0">
                <a:solidFill>
                  <a:srgbClr val="000000"/>
                </a:solidFill>
                <a:latin typeface="Lucida Sans Unicode" pitchFamily="34" charset="0"/>
                <a:cs typeface="Lucida Sans Unicode" pitchFamily="34" charset="0"/>
              </a:rPr>
              <a:t>, true );</a:t>
            </a:r>
            <a:endParaRPr lang="en-GB" dirty="0">
              <a:solidFill>
                <a:srgbClr val="000000"/>
              </a:solidFill>
            </a:endParaRPr>
          </a:p>
        </p:txBody>
      </p:sp>
    </p:spTree>
    <p:extLst>
      <p:ext uri="{BB962C8B-B14F-4D97-AF65-F5344CB8AC3E}">
        <p14:creationId xmlns:p14="http://schemas.microsoft.com/office/powerpoint/2010/main" val="941045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b077271c-77e7-434b-95dc-64d2c8222bb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55297-C0BB-4B61-AD72-6B2C22DAE531}"/>
              </a:ext>
            </a:extLst>
          </p:cNvPr>
          <p:cNvSpPr>
            <a:spLocks noGrp="1"/>
          </p:cNvSpPr>
          <p:nvPr>
            <p:ph type="title"/>
          </p:nvPr>
        </p:nvSpPr>
        <p:spPr/>
        <p:txBody>
          <a:bodyPr/>
          <a:lstStyle/>
          <a:p>
            <a:r>
              <a:rPr lang="en-US"/>
              <a:t>Storing Structured Data by Using the Indexed Database API</a:t>
            </a:r>
          </a:p>
        </p:txBody>
      </p:sp>
      <p:sp>
        <p:nvSpPr>
          <p:cNvPr id="4" name="Content Placeholder 2">
            <a:extLst>
              <a:ext uri="{FF2B5EF4-FFF2-40B4-BE49-F238E27FC236}">
                <a16:creationId xmlns:a16="http://schemas.microsoft.com/office/drawing/2014/main" id="{E062FD75-71B5-4981-AD71-4BAA91E8C2F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IndexedDB provides an efficient means for storing structured data on the user’s computer</a:t>
            </a:r>
          </a:p>
          <a:p>
            <a:pPr lvl="0"/>
            <a:r>
              <a:rPr lang="en-US" b="0" kern="0">
                <a:solidFill>
                  <a:srgbClr val="000000"/>
                </a:solidFill>
              </a:rPr>
              <a:t>The API is asynchronous, and includes the following features:</a:t>
            </a:r>
          </a:p>
          <a:p>
            <a:pPr lvl="1"/>
            <a:r>
              <a:rPr lang="en-US" b="0" kern="0">
                <a:solidFill>
                  <a:srgbClr val="000000"/>
                </a:solidFill>
              </a:rPr>
              <a:t>Multiple object stores</a:t>
            </a:r>
          </a:p>
          <a:p>
            <a:pPr lvl="1"/>
            <a:r>
              <a:rPr lang="en-US" kern="0">
                <a:solidFill>
                  <a:srgbClr val="000000"/>
                </a:solidFill>
              </a:rPr>
              <a:t>add()</a:t>
            </a:r>
            <a:r>
              <a:rPr lang="en-US" b="0" kern="0">
                <a:solidFill>
                  <a:srgbClr val="000000"/>
                </a:solidFill>
              </a:rPr>
              <a:t>, </a:t>
            </a:r>
            <a:r>
              <a:rPr lang="en-US" kern="0">
                <a:solidFill>
                  <a:srgbClr val="000000"/>
                </a:solidFill>
              </a:rPr>
              <a:t>put()</a:t>
            </a:r>
            <a:r>
              <a:rPr lang="en-US" b="0" kern="0">
                <a:solidFill>
                  <a:srgbClr val="000000"/>
                </a:solidFill>
              </a:rPr>
              <a:t>, </a:t>
            </a:r>
            <a:r>
              <a:rPr lang="en-US" kern="0">
                <a:solidFill>
                  <a:srgbClr val="000000"/>
                </a:solidFill>
              </a:rPr>
              <a:t>get()</a:t>
            </a:r>
            <a:r>
              <a:rPr lang="en-US" b="0" kern="0">
                <a:solidFill>
                  <a:srgbClr val="000000"/>
                </a:solidFill>
              </a:rPr>
              <a:t>, and </a:t>
            </a:r>
            <a:r>
              <a:rPr lang="en-US" kern="0">
                <a:solidFill>
                  <a:srgbClr val="000000"/>
                </a:solidFill>
              </a:rPr>
              <a:t>delete()</a:t>
            </a:r>
            <a:r>
              <a:rPr lang="en-US" b="0" kern="0">
                <a:solidFill>
                  <a:srgbClr val="000000"/>
                </a:solidFill>
              </a:rPr>
              <a:t> operations on data</a:t>
            </a:r>
          </a:p>
          <a:p>
            <a:pPr lvl="1"/>
            <a:r>
              <a:rPr lang="en-US" b="0" kern="0">
                <a:solidFill>
                  <a:srgbClr val="000000"/>
                </a:solidFill>
              </a:rPr>
              <a:t>Transactions</a:t>
            </a:r>
          </a:p>
          <a:p>
            <a:pPr lvl="1"/>
            <a:r>
              <a:rPr lang="en-US" b="0" kern="0">
                <a:solidFill>
                  <a:srgbClr val="000000"/>
                </a:solidFill>
              </a:rPr>
              <a:t>Queries by using cursors</a:t>
            </a:r>
          </a:p>
          <a:p>
            <a:pPr lvl="1"/>
            <a:r>
              <a:rPr lang="en-US" b="0" kern="0">
                <a:solidFill>
                  <a:srgbClr val="000000"/>
                </a:solidFill>
              </a:rPr>
              <a:t>Indexes to speed up common queries</a:t>
            </a:r>
          </a:p>
          <a:p>
            <a:pPr lvl="1"/>
            <a:endParaRPr lang="en-US" b="0" kern="0" dirty="0">
              <a:solidFill>
                <a:srgbClr val="000000"/>
              </a:solidFill>
            </a:endParaRPr>
          </a:p>
        </p:txBody>
      </p:sp>
    </p:spTree>
    <p:extLst>
      <p:ext uri="{BB962C8B-B14F-4D97-AF65-F5344CB8AC3E}">
        <p14:creationId xmlns:p14="http://schemas.microsoft.com/office/powerpoint/2010/main" val="3124733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BA99-AF51-4E6F-A607-BEF0278272FD}"/>
              </a:ext>
            </a:extLst>
          </p:cNvPr>
          <p:cNvSpPr>
            <a:spLocks noGrp="1"/>
          </p:cNvSpPr>
          <p:nvPr>
            <p:ph type="title"/>
          </p:nvPr>
        </p:nvSpPr>
        <p:spPr/>
        <p:txBody>
          <a:bodyPr/>
          <a:lstStyle/>
          <a:p>
            <a:r>
              <a:rPr lang="en-US"/>
              <a:t>Lesson 2: Adding Offline Support by Using the Application Cache</a:t>
            </a:r>
          </a:p>
        </p:txBody>
      </p:sp>
      <p:sp>
        <p:nvSpPr>
          <p:cNvPr id="3" name="Text Placeholder 2">
            <a:extLst>
              <a:ext uri="{FF2B5EF4-FFF2-40B4-BE49-F238E27FC236}">
                <a16:creationId xmlns:a16="http://schemas.microsoft.com/office/drawing/2014/main" id="{40E1AB64-A693-4BA5-A942-2BB000D03714}"/>
              </a:ext>
            </a:extLst>
          </p:cNvPr>
          <p:cNvSpPr>
            <a:spLocks noGrp="1"/>
          </p:cNvSpPr>
          <p:nvPr>
            <p:ph type="body" idx="1"/>
          </p:nvPr>
        </p:nvSpPr>
        <p:spPr/>
        <p:txBody>
          <a:bodyPr/>
          <a:lstStyle/>
          <a:p>
            <a:r>
              <a:rPr lang="en-US"/>
              <a:t>Configuring the Application Cache
Monitoring with the Application Cache
Triggering Resource Updates by Using the Manifest
Testing for Network Connectivity
Demonstration: Adding Offline Support to Web Applications</a:t>
            </a:r>
          </a:p>
        </p:txBody>
      </p:sp>
    </p:spTree>
    <p:extLst>
      <p:ext uri="{BB962C8B-B14F-4D97-AF65-F5344CB8AC3E}">
        <p14:creationId xmlns:p14="http://schemas.microsoft.com/office/powerpoint/2010/main" val="2423671098"/>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2039</Words>
  <Application>Microsoft Office PowerPoint</Application>
  <PresentationFormat>On-screen Show (4:3)</PresentationFormat>
  <Paragraphs>209</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Segoe UI</vt:lpstr>
      <vt:lpstr>Verdana</vt:lpstr>
      <vt:lpstr>Calibri</vt:lpstr>
      <vt:lpstr>Wingdings</vt:lpstr>
      <vt:lpstr>Lucida Sans Typewriter</vt:lpstr>
      <vt:lpstr>Segoe</vt:lpstr>
      <vt:lpstr>Lucida Sans Unicode</vt:lpstr>
      <vt:lpstr>Arial</vt:lpstr>
      <vt:lpstr>Times New Roman</vt:lpstr>
      <vt:lpstr>NG_MOC_Core_ModuleNew2</vt:lpstr>
      <vt:lpstr>Module 9</vt:lpstr>
      <vt:lpstr>Module Overview</vt:lpstr>
      <vt:lpstr>Lesson 1: Reading and Writing Data Locally</vt:lpstr>
      <vt:lpstr>Maintaining Session State Information by Using Cookies</vt:lpstr>
      <vt:lpstr>Persisting Session Data by Using Session Storage</vt:lpstr>
      <vt:lpstr>Persisting Data Across Sessions by Using Local Storage</vt:lpstr>
      <vt:lpstr>Handling Storage Events</vt:lpstr>
      <vt:lpstr>Storing Structured Data by Using the Indexed Database API</vt:lpstr>
      <vt:lpstr>Lesson 2: Adding Offline Support by Using the Application Cache</vt:lpstr>
      <vt:lpstr>Configuring the Application Cache</vt:lpstr>
      <vt:lpstr>Monitoring with the Application Cache</vt:lpstr>
      <vt:lpstr>Triggering Resource Updates by Using the Manifest</vt:lpstr>
      <vt:lpstr>Testing for Network Connectivity</vt:lpstr>
      <vt:lpstr>Demonstration: Adding Offline Support to Web Applications</vt:lpstr>
      <vt:lpstr>Lab: Adding Offline Support to Web Applications</vt:lpstr>
      <vt:lpstr>Lab Scenario</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2018-10-04T05:59:31Z</dcterms:created>
  <dcterms:modified xsi:type="dcterms:W3CDTF">2018-10-04T08:31:50Z</dcterms:modified>
</cp:coreProperties>
</file>