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Lst>
  <p:sldSz cx="9144000" cy="6858000" type="screen4x3"/>
  <p:notesSz cx="6858000" cy="9144000"/>
  <p:embeddedFontLst>
    <p:embeddedFont>
      <p:font typeface="Calibri" panose="020F0502020204030204" pitchFamily="34" charset="0"/>
      <p:regular r:id="rId18"/>
      <p:bold r:id="rId19"/>
      <p:italic r:id="rId20"/>
      <p:boldItalic r:id="rId21"/>
    </p:embeddedFont>
    <p:embeddedFont>
      <p:font typeface="Lucida Sans Unicode" panose="020B0602030504020204" pitchFamily="34" charset="0"/>
      <p:regular r:id="rId22"/>
    </p:embeddedFont>
    <p:embeddedFont>
      <p:font typeface="Segoe UI" panose="020B0502040204020203" pitchFamily="34" charset="0"/>
      <p:regular r:id="rId23"/>
      <p:bold r:id="rId24"/>
      <p:italic r:id="rId25"/>
      <p:boldItalic r:id="rId26"/>
    </p:embeddedFont>
    <p:embeddedFont>
      <p:font typeface="Verdana" panose="020B0604030504040204" pitchFamily="34" charset="0"/>
      <p:regular r:id="rId27"/>
      <p:bold r:id="rId28"/>
      <p:italic r:id="rId29"/>
      <p:boldItalic r:id="rId3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294" autoAdjust="0"/>
    <p:restoredTop sz="94291" autoAdjust="0"/>
  </p:normalViewPr>
  <p:slideViewPr>
    <p:cSldViewPr snapToGrid="0">
      <p:cViewPr varScale="1">
        <p:scale>
          <a:sx n="69" d="100"/>
          <a:sy n="69" d="100"/>
        </p:scale>
        <p:origin x="1854" y="66"/>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A4592B-1918-4E5E-94D0-3699A0EC922F}" type="datetimeFigureOut">
              <a:rPr lang="en-US" smtClean="0"/>
              <a:t>10/4/2018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214BC-C93B-4AE0-8CA3-11ACA1C94AC2}" type="slidenum">
              <a:rPr lang="en-US" smtClean="0"/>
              <a:t>‹#›</a:t>
            </a:fld>
            <a:endParaRPr lang="en-US"/>
          </a:p>
        </p:txBody>
      </p:sp>
    </p:spTree>
    <p:extLst>
      <p:ext uri="{BB962C8B-B14F-4D97-AF65-F5344CB8AC3E}">
        <p14:creationId xmlns:p14="http://schemas.microsoft.com/office/powerpoint/2010/main" val="933602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10_DEMO.m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10_LAB_MANUAL.md"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github.com/MicrosoftLearning/20480-Programming-in-HTML5-with-JavaScript-and-CSS3/blob/master/Instructions/20480C_MOD10_LAK.md"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This course requires an internet connection to download components from NuGet within Microsoft Visual Studio, to download source files for labs and demos. If there is no internet connection, modify the course to be delivered from a disconnected student device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71214BC-C93B-4AE0-8CA3-11ACA1C94AC2}" type="slidenum">
              <a:rPr lang="en-US" smtClean="0"/>
              <a:t>1</a:t>
            </a:fld>
            <a:endParaRPr lang="en-US"/>
          </a:p>
        </p:txBody>
      </p:sp>
      <p:sp>
        <p:nvSpPr>
          <p:cNvPr id="5" name="Rectangle 4">
            <a:extLst>
              <a:ext uri="{FF2B5EF4-FFF2-40B4-BE49-F238E27FC236}">
                <a16:creationId xmlns:a16="http://schemas.microsoft.com/office/drawing/2014/main" id="{8A684F73-04CD-4791-A20E-BF8F68E468C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200D9360-F551-4B44-A503-F3E4AF75CBA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Implementing an Adaptive User Interface</a:t>
            </a:r>
          </a:p>
        </p:txBody>
      </p:sp>
    </p:spTree>
    <p:extLst>
      <p:ext uri="{BB962C8B-B14F-4D97-AF65-F5344CB8AC3E}">
        <p14:creationId xmlns:p14="http://schemas.microsoft.com/office/powerpoint/2010/main" val="1812097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list of recommendations in this topic is not comprehensive, but can be used as a starting point for optimizing content for printing. Students may have additional suggestions.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71214BC-C93B-4AE0-8CA3-11ACA1C94AC2}" type="slidenum">
              <a:rPr lang="en-US" smtClean="0"/>
              <a:t>10</a:t>
            </a:fld>
            <a:endParaRPr lang="en-US"/>
          </a:p>
        </p:txBody>
      </p:sp>
      <p:sp>
        <p:nvSpPr>
          <p:cNvPr id="5" name="Rectangle 4">
            <a:extLst>
              <a:ext uri="{FF2B5EF4-FFF2-40B4-BE49-F238E27FC236}">
                <a16:creationId xmlns:a16="http://schemas.microsoft.com/office/drawing/2014/main" id="{09688149-636F-40A5-B5EE-5EA07177BC0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F16F9630-01E4-4F27-B149-DA88D0A5D52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Implementing an Adaptive User Interface</a:t>
            </a:r>
          </a:p>
        </p:txBody>
      </p:sp>
    </p:spTree>
    <p:extLst>
      <p:ext uri="{BB962C8B-B14F-4D97-AF65-F5344CB8AC3E}">
        <p14:creationId xmlns:p14="http://schemas.microsoft.com/office/powerpoint/2010/main" val="3380262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You will find the steps in the “Demonstration: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Implementing an Adaptive User Interface</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https://github.com/MicrosoftLearning/20480-Programming-in-HTML5-with-JavaScript-and-CSS3/blob/master/Instructions/20480C_MOD10_DEMO.md</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71214BC-C93B-4AE0-8CA3-11ACA1C94AC2}" type="slidenum">
              <a:rPr lang="en-US" smtClean="0"/>
              <a:t>11</a:t>
            </a:fld>
            <a:endParaRPr lang="en-US"/>
          </a:p>
        </p:txBody>
      </p:sp>
      <p:sp>
        <p:nvSpPr>
          <p:cNvPr id="5" name="Rectangle 4">
            <a:extLst>
              <a:ext uri="{FF2B5EF4-FFF2-40B4-BE49-F238E27FC236}">
                <a16:creationId xmlns:a16="http://schemas.microsoft.com/office/drawing/2014/main" id="{DBA13E6E-CEB7-4235-BEE9-34BCE11136A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3F7A7D6-C912-48BF-8A7A-CE2A39DE3AD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Implementing an Adaptive User Interface</a:t>
            </a:r>
          </a:p>
        </p:txBody>
      </p:sp>
    </p:spTree>
    <p:extLst>
      <p:ext uri="{BB962C8B-B14F-4D97-AF65-F5344CB8AC3E}">
        <p14:creationId xmlns:p14="http://schemas.microsoft.com/office/powerpoint/2010/main" val="312128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https://github.com/MicrosoftLearning/20480-Programming-in-HTML5-with-JavaScript-and-CSS3/blob/master/Instructions/20480C_MOD10_LAB_MANUAL.md</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https://github.com/MicrosoftLearning/20480-Programming-in-HTML5-with-JavaScript-and-CSS3/blob/master/Instructions/20480C_MOD10_LAK.md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1: Creating a Print-Friendly Style Sheet</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add a style sheet for formatting web pages in a style suitable for printing. You will ensure that this style sheet is used only when a page is being printed.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the style sheet, you will add rules to override the layout of the website, removing the header and footer, and reformatting the </a:t>
            </a:r>
            <a:r>
              <a:rPr lang="en-US" sz="1000" b="1" dirty="0">
                <a:latin typeface="Arial" panose="020B0604020202020204" pitchFamily="34" charset="0"/>
                <a:ea typeface="Calibri" panose="020F0502020204030204" pitchFamily="34" charset="0"/>
                <a:cs typeface="Times New Roman" panose="02020603050405020304" pitchFamily="18" charset="0"/>
              </a:rPr>
              <a:t>About</a:t>
            </a:r>
            <a:r>
              <a:rPr lang="en-US" sz="1000" dirty="0">
                <a:latin typeface="Arial" panose="020B0604020202020204" pitchFamily="34" charset="0"/>
                <a:ea typeface="Calibri" panose="020F0502020204030204" pitchFamily="34" charset="0"/>
                <a:cs typeface="Segoe UI" panose="020B0502040204020203" pitchFamily="34" charset="0"/>
              </a:rPr>
              <a:t> page to display the information in a single wide column. To test the application, you will view the </a:t>
            </a:r>
            <a:r>
              <a:rPr lang="en-US" sz="1000" b="1" dirty="0">
                <a:latin typeface="Arial" panose="020B0604020202020204" pitchFamily="34" charset="0"/>
                <a:ea typeface="Calibri" panose="020F0502020204030204" pitchFamily="34" charset="0"/>
                <a:cs typeface="Times New Roman" panose="02020603050405020304" pitchFamily="18" charset="0"/>
              </a:rPr>
              <a:t>About</a:t>
            </a:r>
            <a:r>
              <a:rPr lang="en-US" sz="1000" dirty="0">
                <a:latin typeface="Arial" panose="020B0604020202020204" pitchFamily="34" charset="0"/>
                <a:ea typeface="Calibri" panose="020F0502020204030204" pitchFamily="34" charset="0"/>
                <a:cs typeface="Segoe UI" panose="020B0502040204020203" pitchFamily="34" charset="0"/>
              </a:rPr>
              <a:t> page and verify that the print preview displays a correctly formatted version of the page.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Adapting Page Layout to Fit Different Form Factors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create a style sheet that enables the pages in the Contoso Conference website to adapt to different device form factors.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First, you will view the application running in a small window to simulate a small device, such as a smartphone. Then you will use CSS media queries to define rules that change the website layout to better suit small devices.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Finally, you will run the application again and verify that the website layout adapts to large and small screen sizes.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71214BC-C93B-4AE0-8CA3-11ACA1C94AC2}" type="slidenum">
              <a:rPr lang="en-US" smtClean="0"/>
              <a:t>12</a:t>
            </a:fld>
            <a:endParaRPr lang="en-US"/>
          </a:p>
        </p:txBody>
      </p:sp>
      <p:sp>
        <p:nvSpPr>
          <p:cNvPr id="5" name="Rectangle 4">
            <a:extLst>
              <a:ext uri="{FF2B5EF4-FFF2-40B4-BE49-F238E27FC236}">
                <a16:creationId xmlns:a16="http://schemas.microsoft.com/office/drawing/2014/main" id="{8B90E498-B956-47FE-82FA-FE90FA6BF34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FD397045-0B0B-4888-8466-6CAC8DBD3A9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Implementing an Adaptive User Interface</a:t>
            </a:r>
          </a:p>
        </p:txBody>
      </p:sp>
    </p:spTree>
    <p:extLst>
      <p:ext uri="{BB962C8B-B14F-4D97-AF65-F5344CB8AC3E}">
        <p14:creationId xmlns:p14="http://schemas.microsoft.com/office/powerpoint/2010/main" val="423875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071214BC-C93B-4AE0-8CA3-11ACA1C94AC2}" type="slidenum">
              <a:rPr lang="en-US" smtClean="0"/>
              <a:t>13</a:t>
            </a:fld>
            <a:endParaRPr lang="en-US"/>
          </a:p>
        </p:txBody>
      </p:sp>
      <p:sp>
        <p:nvSpPr>
          <p:cNvPr id="5" name="Rectangle 4">
            <a:extLst>
              <a:ext uri="{FF2B5EF4-FFF2-40B4-BE49-F238E27FC236}">
                <a16:creationId xmlns:a16="http://schemas.microsoft.com/office/drawing/2014/main" id="{563467D2-33C1-4014-B913-483B3D4543C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FE25AE5-7AFF-40FF-938A-7304DEA5D94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Implementing an Adaptive User Interface</a:t>
            </a:r>
          </a:p>
        </p:txBody>
      </p:sp>
    </p:spTree>
    <p:extLst>
      <p:ext uri="{BB962C8B-B14F-4D97-AF65-F5344CB8AC3E}">
        <p14:creationId xmlns:p14="http://schemas.microsoft.com/office/powerpoint/2010/main" val="755440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are the main device characteristics used by media queries to detect whether a client device is a hand-held tablet?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device-width</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device-height</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orientation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Tablets typically have a portrait resolution of 800 x 600 or 1024 x 768, so you could write a media query using the </a:t>
            </a:r>
            <a:r>
              <a:rPr lang="en-US" sz="1000" b="1" dirty="0">
                <a:latin typeface="Arial" panose="020B0604020202020204" pitchFamily="34" charset="0"/>
                <a:ea typeface="Calibri" panose="020F0502020204030204" pitchFamily="34" charset="0"/>
                <a:cs typeface="Times New Roman" panose="02020603050405020304" pitchFamily="18" charset="0"/>
              </a:rPr>
              <a:t>min</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max</a:t>
            </a:r>
            <a:r>
              <a:rPr lang="en-US" sz="1000" dirty="0">
                <a:latin typeface="Arial" panose="020B0604020202020204" pitchFamily="34" charset="0"/>
                <a:ea typeface="Calibri" panose="020F0502020204030204" pitchFamily="34" charset="0"/>
                <a:cs typeface="Times New Roman" panose="02020603050405020304" pitchFamily="18" charset="0"/>
              </a:rPr>
              <a:t> measurements of the </a:t>
            </a:r>
            <a:r>
              <a:rPr lang="en-US" sz="1000" b="1" dirty="0">
                <a:latin typeface="Arial" panose="020B0604020202020204" pitchFamily="34" charset="0"/>
                <a:ea typeface="Calibri" panose="020F0502020204030204" pitchFamily="34" charset="0"/>
                <a:cs typeface="Times New Roman" panose="02020603050405020304" pitchFamily="18" charset="0"/>
              </a:rPr>
              <a:t>device-width</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device-height </a:t>
            </a:r>
            <a:r>
              <a:rPr lang="en-US" sz="1000" dirty="0">
                <a:latin typeface="Arial" panose="020B0604020202020204" pitchFamily="34" charset="0"/>
                <a:ea typeface="Calibri" panose="020F0502020204030204" pitchFamily="34" charset="0"/>
                <a:cs typeface="Times New Roman" panose="02020603050405020304" pitchFamily="18" charset="0"/>
              </a:rPr>
              <a:t>properties to match the resolution. You could also query the </a:t>
            </a:r>
            <a:r>
              <a:rPr lang="en-US" sz="1000" b="1" dirty="0">
                <a:latin typeface="Arial" panose="020B0604020202020204" pitchFamily="34" charset="0"/>
                <a:ea typeface="Calibri" panose="020F0502020204030204" pitchFamily="34" charset="0"/>
                <a:cs typeface="Times New Roman" panose="02020603050405020304" pitchFamily="18" charset="0"/>
              </a:rPr>
              <a:t>orientation</a:t>
            </a:r>
            <a:r>
              <a:rPr lang="en-US" sz="1000" dirty="0">
                <a:latin typeface="Arial" panose="020B0604020202020204" pitchFamily="34" charset="0"/>
                <a:ea typeface="Calibri" panose="020F0502020204030204" pitchFamily="34" charset="0"/>
                <a:cs typeface="Times New Roman" panose="02020603050405020304" pitchFamily="18" charset="0"/>
              </a:rPr>
              <a:t> property to check whether the </a:t>
            </a:r>
            <a:r>
              <a:rPr lang="en-US" sz="1000" b="1" dirty="0">
                <a:latin typeface="Arial" panose="020B0604020202020204" pitchFamily="34" charset="0"/>
                <a:ea typeface="Calibri" panose="020F0502020204030204" pitchFamily="34" charset="0"/>
                <a:cs typeface="Times New Roman" panose="02020603050405020304" pitchFamily="18" charset="0"/>
              </a:rPr>
              <a:t>width</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height</a:t>
            </a:r>
            <a:r>
              <a:rPr lang="en-US" sz="1000" dirty="0">
                <a:latin typeface="Arial" panose="020B0604020202020204" pitchFamily="34" charset="0"/>
                <a:ea typeface="Calibri" panose="020F0502020204030204" pitchFamily="34" charset="0"/>
                <a:cs typeface="Times New Roman" panose="02020603050405020304" pitchFamily="18" charset="0"/>
              </a:rPr>
              <a:t> measurements should be swapped, if the device is operating in landscape mode.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Don't use the </a:t>
            </a:r>
            <a:r>
              <a:rPr lang="en-US" sz="1000" b="1" dirty="0">
                <a:latin typeface="Arial" panose="020B0604020202020204" pitchFamily="34" charset="0"/>
                <a:ea typeface="Calibri" panose="020F0502020204030204" pitchFamily="34" charset="0"/>
                <a:cs typeface="Times New Roman" panose="02020603050405020304" pitchFamily="18" charset="0"/>
              </a:rPr>
              <a:t>handheld</a:t>
            </a:r>
            <a:r>
              <a:rPr lang="en-US" sz="1000" dirty="0">
                <a:latin typeface="Arial" panose="020B0604020202020204" pitchFamily="34" charset="0"/>
                <a:ea typeface="Calibri" panose="020F0502020204030204" pitchFamily="34" charset="0"/>
                <a:cs typeface="Times New Roman" panose="02020603050405020304" pitchFamily="18" charset="0"/>
              </a:rPr>
              <a:t> media type because the definition of this type is outdated.</a:t>
            </a:r>
          </a:p>
        </p:txBody>
      </p:sp>
      <p:sp>
        <p:nvSpPr>
          <p:cNvPr id="4" name="Slide Number Placeholder 3"/>
          <p:cNvSpPr>
            <a:spLocks noGrp="1"/>
          </p:cNvSpPr>
          <p:nvPr>
            <p:ph type="sldNum" sz="quarter" idx="5"/>
          </p:nvPr>
        </p:nvSpPr>
        <p:spPr/>
        <p:txBody>
          <a:bodyPr/>
          <a:lstStyle/>
          <a:p>
            <a:fld id="{071214BC-C93B-4AE0-8CA3-11ACA1C94AC2}" type="slidenum">
              <a:rPr lang="en-US" smtClean="0"/>
              <a:t>14</a:t>
            </a:fld>
            <a:endParaRPr lang="en-US"/>
          </a:p>
        </p:txBody>
      </p:sp>
      <p:sp>
        <p:nvSpPr>
          <p:cNvPr id="5" name="Rectangle 4">
            <a:extLst>
              <a:ext uri="{FF2B5EF4-FFF2-40B4-BE49-F238E27FC236}">
                <a16:creationId xmlns:a16="http://schemas.microsoft.com/office/drawing/2014/main" id="{57F22B24-985D-4E0D-9974-4A1D439B430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75634AD9-A3F5-4A3E-816B-94E32DEE742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Implementing an Adaptive User Interface</a:t>
            </a:r>
          </a:p>
        </p:txBody>
      </p:sp>
      <p:sp>
        <p:nvSpPr>
          <p:cNvPr id="7" name="TextBox 6">
            <a:extLst>
              <a:ext uri="{FF2B5EF4-FFF2-40B4-BE49-F238E27FC236}">
                <a16:creationId xmlns:a16="http://schemas.microsoft.com/office/drawing/2014/main" id="{16544B43-0F7E-437A-9DE0-FCAA97255D08}"/>
              </a:ext>
            </a:extLst>
          </p:cNvPr>
          <p:cNvSpPr txBox="1"/>
          <p:nvPr/>
        </p:nvSpPr>
        <p:spPr>
          <a:xfrm>
            <a:off x="0" y="8890000"/>
            <a:ext cx="1997663"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2540568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How can you style content to adapt to the type and form factor of the device on which a user is viewing your web site?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Use a media query.</a:t>
            </a:r>
          </a:p>
          <a:p>
            <a:pPr>
              <a:lnSpc>
                <a:spcPct val="107000"/>
              </a:lnSpc>
              <a:spcAft>
                <a:spcPts val="800"/>
              </a:spcAft>
            </a:pPr>
            <a:r>
              <a:rPr lang="en-US" sz="1000" b="1" dirty="0">
                <a:latin typeface="Arial" panose="020B0604020202020204" pitchFamily="34" charset="0"/>
                <a:ea typeface="Calibri" panose="020F0502020204030204" pitchFamily="34" charset="0"/>
                <a:cs typeface="Segoe UI" panose="020B0502040204020203" pitchFamily="34"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Use the media attribute of the &lt;link&gt; element to load an appropriate style sheet: for the device and form factor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&lt;link </a:t>
            </a:r>
            <a:r>
              <a:rPr lang="en-US" sz="1000" dirty="0" err="1">
                <a:latin typeface="Arial" panose="020B0604020202020204" pitchFamily="34" charset="0"/>
                <a:ea typeface="Calibri" panose="020F0502020204030204" pitchFamily="34" charset="0"/>
                <a:cs typeface="Times New Roman" panose="02020603050405020304" pitchFamily="18" charset="0"/>
              </a:rPr>
              <a:t>rel</a:t>
            </a:r>
            <a:r>
              <a:rPr lang="en-US" sz="1000" dirty="0">
                <a:latin typeface="Arial" panose="020B0604020202020204" pitchFamily="34" charset="0"/>
                <a:ea typeface="Calibri" panose="020F0502020204030204" pitchFamily="34" charset="0"/>
                <a:cs typeface="Times New Roman" panose="02020603050405020304" pitchFamily="18" charset="0"/>
              </a:rPr>
              <a:t>="stylesheet" type="text/</a:t>
            </a:r>
            <a:r>
              <a:rPr lang="en-US" sz="1000" dirty="0" err="1">
                <a:latin typeface="Arial" panose="020B0604020202020204" pitchFamily="34" charset="0"/>
                <a:ea typeface="Calibri" panose="020F0502020204030204" pitchFamily="34" charset="0"/>
                <a:cs typeface="Times New Roman" panose="02020603050405020304" pitchFamily="18" charset="0"/>
              </a:rPr>
              <a:t>css</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dirty="0" err="1">
                <a:latin typeface="Arial" panose="020B0604020202020204" pitchFamily="34" charset="0"/>
                <a:ea typeface="Calibri" panose="020F0502020204030204" pitchFamily="34" charset="0"/>
                <a:cs typeface="Times New Roman" panose="02020603050405020304" pitchFamily="18" charset="0"/>
              </a:rPr>
              <a:t>href</a:t>
            </a:r>
            <a:r>
              <a:rPr lang="en-US" sz="1000" dirty="0">
                <a:latin typeface="Arial" panose="020B0604020202020204" pitchFamily="34" charset="0"/>
                <a:ea typeface="Calibri" panose="020F0502020204030204" pitchFamily="34" charset="0"/>
                <a:cs typeface="Times New Roman" panose="02020603050405020304" pitchFamily="18" charset="0"/>
              </a:rPr>
              <a:t>="mobile.css"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media="screen and (max-device-width: 480px)" /&gt;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also use the @media rule in a style sheet to define the layout for different devices and form factors: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@media screen and (max-device-width: 480px)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article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column-count: 1;</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endParaRPr lang="en-US" sz="1000" dirty="0"/>
          </a:p>
        </p:txBody>
      </p:sp>
      <p:sp>
        <p:nvSpPr>
          <p:cNvPr id="4" name="Slide Number Placeholder 3"/>
          <p:cNvSpPr>
            <a:spLocks noGrp="1"/>
          </p:cNvSpPr>
          <p:nvPr>
            <p:ph type="sldNum" sz="quarter" idx="5"/>
          </p:nvPr>
        </p:nvSpPr>
        <p:spPr/>
        <p:txBody>
          <a:bodyPr/>
          <a:lstStyle/>
          <a:p>
            <a:fld id="{071214BC-C93B-4AE0-8CA3-11ACA1C94AC2}" type="slidenum">
              <a:rPr lang="en-US" smtClean="0"/>
              <a:t>15</a:t>
            </a:fld>
            <a:endParaRPr lang="en-US"/>
          </a:p>
        </p:txBody>
      </p:sp>
      <p:sp>
        <p:nvSpPr>
          <p:cNvPr id="5" name="Rectangle 4">
            <a:extLst>
              <a:ext uri="{FF2B5EF4-FFF2-40B4-BE49-F238E27FC236}">
                <a16:creationId xmlns:a16="http://schemas.microsoft.com/office/drawing/2014/main" id="{2A2E7755-AFF6-4E3A-8E52-89639FC23A9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F0456CB0-62A5-480C-A8F0-BEE94819971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Implementing an Adaptive User Interface</a:t>
            </a:r>
          </a:p>
        </p:txBody>
      </p:sp>
    </p:spTree>
    <p:extLst>
      <p:ext uri="{BB962C8B-B14F-4D97-AF65-F5344CB8AC3E}">
        <p14:creationId xmlns:p14="http://schemas.microsoft.com/office/powerpoint/2010/main" val="1990949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Make the point to students that a page on a website might appear nicely formatted when it is viewed in the developer's own environment, but that not all users will be using the same environment, or even the same browser, and that the resulting layout can be quite different.</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As an experiment, if some students have a smartphone or tablet device with them, get them to view their own company website and see how it looks on a device with a small form factor. Alternatively, give them the URLs of one or two websites that don't adapt well to mobile devices, so students can see the results.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71214BC-C93B-4AE0-8CA3-11ACA1C94AC2}" type="slidenum">
              <a:rPr lang="en-US" smtClean="0"/>
              <a:t>2</a:t>
            </a:fld>
            <a:endParaRPr lang="en-US"/>
          </a:p>
        </p:txBody>
      </p:sp>
      <p:sp>
        <p:nvSpPr>
          <p:cNvPr id="5" name="Rectangle 4">
            <a:extLst>
              <a:ext uri="{FF2B5EF4-FFF2-40B4-BE49-F238E27FC236}">
                <a16:creationId xmlns:a16="http://schemas.microsoft.com/office/drawing/2014/main" id="{3A6CB617-CA1A-450D-97B8-21E892E366E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60D385BD-BDBC-4D28-BBB7-690A3D27012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Implementing an Adaptive User Interface</a:t>
            </a:r>
          </a:p>
        </p:txBody>
      </p:sp>
    </p:spTree>
    <p:extLst>
      <p:ext uri="{BB962C8B-B14F-4D97-AF65-F5344CB8AC3E}">
        <p14:creationId xmlns:p14="http://schemas.microsoft.com/office/powerpoint/2010/main" val="598346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lesson is primarily theoretical. The practical implementation details are covered in lesson 2.</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first topic contrasts the strategies of building an adaptive user interface and building mobile device-specific versions of web pages, but the main thrust of this lesson (and the module) is the adaptive approach to the user interface.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Don't spend more than 15 minutes on this lesson.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71214BC-C93B-4AE0-8CA3-11ACA1C94AC2}" type="slidenum">
              <a:rPr lang="en-US" smtClean="0"/>
              <a:t>3</a:t>
            </a:fld>
            <a:endParaRPr lang="en-US"/>
          </a:p>
        </p:txBody>
      </p:sp>
      <p:sp>
        <p:nvSpPr>
          <p:cNvPr id="5" name="Rectangle 4">
            <a:extLst>
              <a:ext uri="{FF2B5EF4-FFF2-40B4-BE49-F238E27FC236}">
                <a16:creationId xmlns:a16="http://schemas.microsoft.com/office/drawing/2014/main" id="{1599D4FC-5D21-4401-ABA0-F14B5762893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4B6000E-406F-4052-8D23-5951182EE03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Implementing an Adaptive User Interface</a:t>
            </a:r>
          </a:p>
        </p:txBody>
      </p:sp>
    </p:spTree>
    <p:extLst>
      <p:ext uri="{BB962C8B-B14F-4D97-AF65-F5344CB8AC3E}">
        <p14:creationId xmlns:p14="http://schemas.microsoft.com/office/powerpoint/2010/main" val="2886894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Responsive web </a:t>
            </a:r>
            <a:r>
              <a:rPr lang="en-US" sz="1000" dirty="0">
                <a:latin typeface="Arial" panose="020B0604020202020204" pitchFamily="34" charset="0"/>
                <a:ea typeface="Calibri" panose="020F0502020204030204" pitchFamily="34" charset="0"/>
                <a:cs typeface="Times New Roman" panose="02020603050405020304" pitchFamily="18" charset="0"/>
              </a:rPr>
              <a:t>design</a:t>
            </a:r>
            <a:r>
              <a:rPr lang="en-US" sz="1000" dirty="0">
                <a:latin typeface="Arial" panose="020B0604020202020204" pitchFamily="34" charset="0"/>
                <a:ea typeface="Calibri" panose="020F0502020204030204" pitchFamily="34" charset="0"/>
                <a:cs typeface="Segoe UI" panose="020B0502040204020203" pitchFamily="34" charset="0"/>
              </a:rPr>
              <a:t> accommodates today’s dizzying array of notebooks, tablets, smartphones, laptops, and big-screen desktops—and anticipates tomorrow’s array—via fluid design experiences that squash and stretch and swell and shrink. Ethan Marcotte pioneered this design approach, which takes standards-based progressive enhancement to the next level, and which achieves its magic via fluid grids, flexible images, and media queries.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If an organization has the budget and the time for it, a native experience such as a mobile-only website should always outperform a responsive website in terms of speed and user experience, at the expense of the additional cost and effort required to build and maintain parallel sets of web pages.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This module concentrates on the adaptive approach, introducing the techniques—media queries, media types, browser sniffs, and so on—that enable the website to respond appropriately.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71214BC-C93B-4AE0-8CA3-11ACA1C94AC2}" type="slidenum">
              <a:rPr lang="en-US" smtClean="0"/>
              <a:t>4</a:t>
            </a:fld>
            <a:endParaRPr lang="en-US"/>
          </a:p>
        </p:txBody>
      </p:sp>
      <p:sp>
        <p:nvSpPr>
          <p:cNvPr id="5" name="Rectangle 4">
            <a:extLst>
              <a:ext uri="{FF2B5EF4-FFF2-40B4-BE49-F238E27FC236}">
                <a16:creationId xmlns:a16="http://schemas.microsoft.com/office/drawing/2014/main" id="{C61CE813-AFAD-4D43-B162-50DEDAB12C2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C2B87A2-A5B9-42BE-BF06-77115E7567B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Implementing an Adaptive User Interface</a:t>
            </a:r>
          </a:p>
        </p:txBody>
      </p:sp>
    </p:spTree>
    <p:extLst>
      <p:ext uri="{BB962C8B-B14F-4D97-AF65-F5344CB8AC3E}">
        <p14:creationId xmlns:p14="http://schemas.microsoft.com/office/powerpoint/2010/main" val="1470877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This topic presents a selection of factors to consider when creating a responsive design for a website, and also of the actions to take. Point out that implementing every feature listed in this topic will probably not mean that students have a perfect site. Trying to do too much may even degrade site performance. Beta testing can help developers determine which measures are necessary and which are a step too far.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Speech style sheets are not covered in this course.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71214BC-C93B-4AE0-8CA3-11ACA1C94AC2}" type="slidenum">
              <a:rPr lang="en-US" smtClean="0"/>
              <a:t>5</a:t>
            </a:fld>
            <a:endParaRPr lang="en-US"/>
          </a:p>
        </p:txBody>
      </p:sp>
      <p:sp>
        <p:nvSpPr>
          <p:cNvPr id="5" name="Rectangle 4">
            <a:extLst>
              <a:ext uri="{FF2B5EF4-FFF2-40B4-BE49-F238E27FC236}">
                <a16:creationId xmlns:a16="http://schemas.microsoft.com/office/drawing/2014/main" id="{01BA7DB7-6B55-46A5-A9B6-85392A83E4F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6227C5CE-E9DE-4BBC-8DD0-A52DEA8CEE5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Implementing an Adaptive User Interface</a:t>
            </a:r>
          </a:p>
        </p:txBody>
      </p:sp>
    </p:spTree>
    <p:extLst>
      <p:ext uri="{BB962C8B-B14F-4D97-AF65-F5344CB8AC3E}">
        <p14:creationId xmlns:p14="http://schemas.microsoft.com/office/powerpoint/2010/main" val="2618676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lesson covers the practical implementation details of building an adaptive user interface by using the features available in CSS. Other techniques are available, and some of these were listed in lesson 1. Spend time to make sure that students understand how to apply media queries to styles.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71214BC-C93B-4AE0-8CA3-11ACA1C94AC2}" type="slidenum">
              <a:rPr lang="en-US" smtClean="0"/>
              <a:t>6</a:t>
            </a:fld>
            <a:endParaRPr lang="en-US"/>
          </a:p>
        </p:txBody>
      </p:sp>
      <p:sp>
        <p:nvSpPr>
          <p:cNvPr id="5" name="Rectangle 4">
            <a:extLst>
              <a:ext uri="{FF2B5EF4-FFF2-40B4-BE49-F238E27FC236}">
                <a16:creationId xmlns:a16="http://schemas.microsoft.com/office/drawing/2014/main" id="{85BA119C-0F37-4A19-A6E8-809B90FC7C0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C187E1CE-0B2F-4E14-8267-C4D9D33D62C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Implementing an Adaptive User Interface</a:t>
            </a:r>
          </a:p>
        </p:txBody>
      </p:sp>
    </p:spTree>
    <p:extLst>
      <p:ext uri="{BB962C8B-B14F-4D97-AF65-F5344CB8AC3E}">
        <p14:creationId xmlns:p14="http://schemas.microsoft.com/office/powerpoint/2010/main" val="3612813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that unrecognized media types are ignored. So if an @media rule is not working correctly, check to see whether the media type is spelled correctly. Additionally, some vendors support additional media types in their browsers; these types may be ignored as unrecognized types by browsers from other vendors.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list of media types is subject to change and extension, so new media types (3D for example) may be available in the future.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Advise students against using the </a:t>
            </a:r>
            <a:r>
              <a:rPr lang="en-US" sz="1000" b="1">
                <a:latin typeface="Arial" panose="020B0604020202020204" pitchFamily="34" charset="0"/>
                <a:ea typeface="Calibri" panose="020F0502020204030204" pitchFamily="34" charset="0"/>
                <a:cs typeface="Times New Roman" panose="02020603050405020304" pitchFamily="18" charset="0"/>
              </a:rPr>
              <a:t>handheld</a:t>
            </a:r>
            <a:r>
              <a:rPr lang="en-US" sz="1000">
                <a:latin typeface="Arial" panose="020B0604020202020204" pitchFamily="34" charset="0"/>
                <a:ea typeface="Calibri" panose="020F0502020204030204" pitchFamily="34" charset="0"/>
                <a:cs typeface="Segoe UI" panose="020B0502040204020203" pitchFamily="34" charset="0"/>
              </a:rPr>
              <a:t> media type; the specification for this type is outdated. Instead, recommend to students that they use a media query to detect the resolution of the device; this is described in the next topic.</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71214BC-C93B-4AE0-8CA3-11ACA1C94AC2}" type="slidenum">
              <a:rPr lang="en-US" smtClean="0"/>
              <a:t>7</a:t>
            </a:fld>
            <a:endParaRPr lang="en-US"/>
          </a:p>
        </p:txBody>
      </p:sp>
      <p:sp>
        <p:nvSpPr>
          <p:cNvPr id="5" name="Rectangle 4">
            <a:extLst>
              <a:ext uri="{FF2B5EF4-FFF2-40B4-BE49-F238E27FC236}">
                <a16:creationId xmlns:a16="http://schemas.microsoft.com/office/drawing/2014/main" id="{47CA14A7-C8B6-4F93-827A-FF42CD06AF9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74205920-F616-4814-B089-A5405A58589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Implementing an Adaptive User Interface</a:t>
            </a:r>
          </a:p>
        </p:txBody>
      </p:sp>
    </p:spTree>
    <p:extLst>
      <p:ext uri="{BB962C8B-B14F-4D97-AF65-F5344CB8AC3E}">
        <p14:creationId xmlns:p14="http://schemas.microsoft.com/office/powerpoint/2010/main" val="2258362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Media queries work in most modern browsers.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If time allows, describe how you can also include media queries in @import statements: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ts val="1000"/>
              </a:lnSpc>
              <a:spcBef>
                <a:spcPts val="600"/>
              </a:spcBef>
              <a:spcAft>
                <a:spcPts val="600"/>
              </a:spcAft>
            </a:pPr>
            <a:r>
              <a:rPr lang="en-US" sz="1000">
                <a:latin typeface="Arial" panose="020B0604020202020204" pitchFamily="34" charset="0"/>
                <a:ea typeface="Times New Roman" panose="02020603050405020304" pitchFamily="18" charset="0"/>
                <a:cs typeface="Times New Roman" panose="02020603050405020304" pitchFamily="18" charset="0"/>
              </a:rPr>
              <a:t>@import url("mobile.css") screen and (max-device-width: 480px);</a:t>
            </a: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Again, if time allows, mention the CSS </a:t>
            </a:r>
            <a:r>
              <a:rPr lang="en-US" sz="1000">
                <a:latin typeface="Arial" panose="020B0604020202020204" pitchFamily="34" charset="0"/>
                <a:ea typeface="Calibri" panose="020F0502020204030204" pitchFamily="34" charset="0"/>
                <a:cs typeface="Times New Roman" panose="02020603050405020304" pitchFamily="18" charset="0"/>
              </a:rPr>
              <a:t>@Viewport rule \ &lt;meta name="viewport" … /&gt; </a:t>
            </a:r>
            <a:r>
              <a:rPr lang="en-US" sz="1000">
                <a:latin typeface="Arial" panose="020B0604020202020204" pitchFamily="34" charset="0"/>
                <a:ea typeface="Calibri" panose="020F0502020204030204" pitchFamily="34" charset="0"/>
                <a:cs typeface="Segoe UI" panose="020B0502040204020203" pitchFamily="34" charset="0"/>
              </a:rPr>
              <a:t>for working with smartphones. It enables the developer to tell the mobile browser how wide or high the browser window is (the default is 980px) and the level of zoom it should start at.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71214BC-C93B-4AE0-8CA3-11ACA1C94AC2}" type="slidenum">
              <a:rPr lang="en-US" smtClean="0"/>
              <a:t>8</a:t>
            </a:fld>
            <a:endParaRPr lang="en-US"/>
          </a:p>
        </p:txBody>
      </p:sp>
      <p:sp>
        <p:nvSpPr>
          <p:cNvPr id="5" name="Rectangle 4">
            <a:extLst>
              <a:ext uri="{FF2B5EF4-FFF2-40B4-BE49-F238E27FC236}">
                <a16:creationId xmlns:a16="http://schemas.microsoft.com/office/drawing/2014/main" id="{5328692F-3F52-4ECA-BB03-674A383AB81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D2D81FE7-8A96-496C-ADCC-67FBB22F113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Implementing an Adaptive User Interface</a:t>
            </a:r>
          </a:p>
        </p:txBody>
      </p:sp>
    </p:spTree>
    <p:extLst>
      <p:ext uri="{BB962C8B-B14F-4D97-AF65-F5344CB8AC3E}">
        <p14:creationId xmlns:p14="http://schemas.microsoft.com/office/powerpoint/2010/main" val="286673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Conditional comments were introduced with Internet Explorer 5 and are specific to Microsoft. Emphasize that they are not available in Internet Explorer 10 operating in standards mode; only use them to detect earlier versions of Internet Explorer running in quirks mode (the web page does not start with the </a:t>
            </a:r>
            <a:r>
              <a:rPr lang="en-US" sz="1000" b="1">
                <a:latin typeface="Arial" panose="020B0604020202020204" pitchFamily="34" charset="0"/>
                <a:ea typeface="Calibri" panose="020F0502020204030204" pitchFamily="34" charset="0"/>
                <a:cs typeface="Times New Roman" panose="02020603050405020304" pitchFamily="18" charset="0"/>
              </a:rPr>
              <a:t>&lt;!DOCTYPE html&gt;</a:t>
            </a:r>
            <a:r>
              <a:rPr lang="en-US" sz="1000">
                <a:latin typeface="Arial" panose="020B0604020202020204" pitchFamily="34" charset="0"/>
                <a:ea typeface="Calibri" panose="020F0502020204030204" pitchFamily="34" charset="0"/>
                <a:cs typeface="Times New Roman" panose="02020603050405020304" pitchFamily="18" charset="0"/>
              </a:rPr>
              <a:t> element).</a:t>
            </a:r>
          </a:p>
        </p:txBody>
      </p:sp>
      <p:sp>
        <p:nvSpPr>
          <p:cNvPr id="4" name="Slide Number Placeholder 3"/>
          <p:cNvSpPr>
            <a:spLocks noGrp="1"/>
          </p:cNvSpPr>
          <p:nvPr>
            <p:ph type="sldNum" sz="quarter" idx="5"/>
          </p:nvPr>
        </p:nvSpPr>
        <p:spPr/>
        <p:txBody>
          <a:bodyPr/>
          <a:lstStyle/>
          <a:p>
            <a:fld id="{071214BC-C93B-4AE0-8CA3-11ACA1C94AC2}" type="slidenum">
              <a:rPr lang="en-US" smtClean="0"/>
              <a:t>9</a:t>
            </a:fld>
            <a:endParaRPr lang="en-US"/>
          </a:p>
        </p:txBody>
      </p:sp>
      <p:sp>
        <p:nvSpPr>
          <p:cNvPr id="5" name="Rectangle 4">
            <a:extLst>
              <a:ext uri="{FF2B5EF4-FFF2-40B4-BE49-F238E27FC236}">
                <a16:creationId xmlns:a16="http://schemas.microsoft.com/office/drawing/2014/main" id="{A61D4F97-3B84-4ADD-A2B0-01C8BFA7336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37CD8CEB-701C-4CB8-A866-E79ADFCFF25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Implementing an Adaptive User Interface</a:t>
            </a:r>
          </a:p>
        </p:txBody>
      </p:sp>
    </p:spTree>
    <p:extLst>
      <p:ext uri="{BB962C8B-B14F-4D97-AF65-F5344CB8AC3E}">
        <p14:creationId xmlns:p14="http://schemas.microsoft.com/office/powerpoint/2010/main" val="308454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4470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055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282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943E-1108-4480-884E-14C40CD7D1BF}"/>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7BAF6DEA-9548-430D-BCAE-E9B81487F989}"/>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600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4035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13939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1076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6148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25796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162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698670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92857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67211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D528-5303-4DDC-946F-8DD7702A6A34}"/>
              </a:ext>
            </a:extLst>
          </p:cNvPr>
          <p:cNvSpPr>
            <a:spLocks noGrp="1"/>
          </p:cNvSpPr>
          <p:nvPr>
            <p:ph type="ctrTitle" sz="quarter"/>
          </p:nvPr>
        </p:nvSpPr>
        <p:spPr>
          <a:xfrm>
            <a:off x="3200400" y="1828800"/>
            <a:ext cx="5732417" cy="1016000"/>
          </a:xfrm>
        </p:spPr>
        <p:txBody>
          <a:bodyPr/>
          <a:lstStyle/>
          <a:p>
            <a:r>
              <a:rPr lang="en-US"/>
              <a:t>Module 10</a:t>
            </a:r>
          </a:p>
        </p:txBody>
      </p:sp>
      <p:sp>
        <p:nvSpPr>
          <p:cNvPr id="3" name="Subtitle 2">
            <a:extLst>
              <a:ext uri="{FF2B5EF4-FFF2-40B4-BE49-F238E27FC236}">
                <a16:creationId xmlns:a16="http://schemas.microsoft.com/office/drawing/2014/main" id="{5E08BF94-A019-40B6-A67D-0AB1F16143F1}"/>
              </a:ext>
            </a:extLst>
          </p:cNvPr>
          <p:cNvSpPr>
            <a:spLocks noGrp="1"/>
          </p:cNvSpPr>
          <p:nvPr>
            <p:ph type="subTitle" sz="quarter" idx="1"/>
          </p:nvPr>
        </p:nvSpPr>
        <p:spPr/>
        <p:txBody>
          <a:bodyPr/>
          <a:lstStyle/>
          <a:p>
            <a:r>
              <a:rPr lang="en-US"/>
              <a:t>Implementing an Adaptive User Interface
</a:t>
            </a:r>
          </a:p>
        </p:txBody>
      </p:sp>
    </p:spTree>
    <p:extLst>
      <p:ext uri="{BB962C8B-B14F-4D97-AF65-F5344CB8AC3E}">
        <p14:creationId xmlns:p14="http://schemas.microsoft.com/office/powerpoint/2010/main" val="293536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ef7fde1-d9c8-4c5a-ba67-9ddb654f772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377E8-F171-4CFC-B962-5CC09BF44BE1}"/>
              </a:ext>
            </a:extLst>
          </p:cNvPr>
          <p:cNvSpPr>
            <a:spLocks noGrp="1"/>
          </p:cNvSpPr>
          <p:nvPr>
            <p:ph type="title"/>
          </p:nvPr>
        </p:nvSpPr>
        <p:spPr/>
        <p:txBody>
          <a:bodyPr/>
          <a:lstStyle/>
          <a:p>
            <a:r>
              <a:rPr lang="en-US"/>
              <a:t>Defining Style Sheets for Printing</a:t>
            </a:r>
          </a:p>
        </p:txBody>
      </p:sp>
      <p:sp>
        <p:nvSpPr>
          <p:cNvPr id="4" name="Content Placeholder 2">
            <a:extLst>
              <a:ext uri="{FF2B5EF4-FFF2-40B4-BE49-F238E27FC236}">
                <a16:creationId xmlns:a16="http://schemas.microsoft.com/office/drawing/2014/main" id="{A55BBBE9-E667-4123-8754-3BB5B29F24D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Add print styles to control how content is printed</a:t>
            </a:r>
          </a:p>
          <a:p>
            <a:pPr lvl="1"/>
            <a:r>
              <a:rPr lang="en-US" b="0" kern="0">
                <a:solidFill>
                  <a:srgbClr val="000000"/>
                </a:solidFill>
              </a:rPr>
              <a:t>Specify the </a:t>
            </a:r>
            <a:r>
              <a:rPr lang="en-US" kern="0">
                <a:solidFill>
                  <a:srgbClr val="000000"/>
                </a:solidFill>
              </a:rPr>
              <a:t>print</a:t>
            </a:r>
            <a:r>
              <a:rPr lang="en-US" b="0" kern="0">
                <a:solidFill>
                  <a:srgbClr val="000000"/>
                </a:solidFill>
              </a:rPr>
              <a:t> media type in CSS rules</a:t>
            </a:r>
          </a:p>
          <a:p>
            <a:pPr lvl="0"/>
            <a:r>
              <a:rPr lang="en-US" b="0" kern="0">
                <a:solidFill>
                  <a:srgbClr val="000000"/>
                </a:solidFill>
              </a:rPr>
              <a:t>Perform the following optimizations</a:t>
            </a:r>
          </a:p>
          <a:p>
            <a:pPr lvl="1"/>
            <a:r>
              <a:rPr lang="en-US" b="0" kern="0">
                <a:solidFill>
                  <a:srgbClr val="000000"/>
                </a:solidFill>
              </a:rPr>
              <a:t>Remove page headers, footers, navigation, background, graphics, and animations</a:t>
            </a:r>
          </a:p>
          <a:p>
            <a:pPr lvl="1"/>
            <a:r>
              <a:rPr lang="en-US" b="0" kern="0">
                <a:solidFill>
                  <a:srgbClr val="000000"/>
                </a:solidFill>
              </a:rPr>
              <a:t>Set the size of the font and remove text effects</a:t>
            </a:r>
          </a:p>
          <a:p>
            <a:pPr lvl="1"/>
            <a:r>
              <a:rPr lang="en-US" b="0" kern="0">
                <a:solidFill>
                  <a:srgbClr val="000000"/>
                </a:solidFill>
              </a:rPr>
              <a:t>Expand the text for links and abbreviations</a:t>
            </a:r>
          </a:p>
          <a:p>
            <a:pPr lvl="1"/>
            <a:r>
              <a:rPr lang="en-US" b="0" kern="0">
                <a:solidFill>
                  <a:srgbClr val="000000"/>
                </a:solidFill>
              </a:rPr>
              <a:t>Lay out the content in one column</a:t>
            </a:r>
          </a:p>
          <a:p>
            <a:pPr lvl="1"/>
            <a:r>
              <a:rPr lang="en-US" b="0" kern="0">
                <a:solidFill>
                  <a:srgbClr val="000000"/>
                </a:solidFill>
              </a:rPr>
              <a:t>Define the target size and layout of the printed page</a:t>
            </a:r>
            <a:endParaRPr lang="en-US" b="0" kern="0" dirty="0">
              <a:solidFill>
                <a:srgbClr val="000000"/>
              </a:solidFill>
            </a:endParaRPr>
          </a:p>
        </p:txBody>
      </p:sp>
    </p:spTree>
    <p:extLst>
      <p:ext uri="{BB962C8B-B14F-4D97-AF65-F5344CB8AC3E}">
        <p14:creationId xmlns:p14="http://schemas.microsoft.com/office/powerpoint/2010/main" val="2332210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b59af1c2-9c01-4030-a5e4-be9ac2fd623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DDF73-6804-4956-B06C-CE06352ED647}"/>
              </a:ext>
            </a:extLst>
          </p:cNvPr>
          <p:cNvSpPr>
            <a:spLocks noGrp="1"/>
          </p:cNvSpPr>
          <p:nvPr>
            <p:ph type="title"/>
          </p:nvPr>
        </p:nvSpPr>
        <p:spPr/>
        <p:txBody>
          <a:bodyPr/>
          <a:lstStyle/>
          <a:p>
            <a:r>
              <a:rPr lang="en-US"/>
              <a:t>Demonstration: Implementing an Adaptive User Interface</a:t>
            </a:r>
          </a:p>
        </p:txBody>
      </p:sp>
      <p:sp>
        <p:nvSpPr>
          <p:cNvPr id="4" name="Content Placeholder 2">
            <a:extLst>
              <a:ext uri="{FF2B5EF4-FFF2-40B4-BE49-F238E27FC236}">
                <a16:creationId xmlns:a16="http://schemas.microsoft.com/office/drawing/2014/main" id="{0702A061-6769-4D0C-8111-13F484ECF85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learn about the tasks that you will perform in the lab for this module.</a:t>
            </a:r>
            <a:endParaRPr lang="en-GB" b="0" kern="0" dirty="0">
              <a:solidFill>
                <a:srgbClr val="000000"/>
              </a:solidFill>
            </a:endParaRPr>
          </a:p>
        </p:txBody>
      </p:sp>
    </p:spTree>
    <p:extLst>
      <p:ext uri="{BB962C8B-B14F-4D97-AF65-F5344CB8AC3E}">
        <p14:creationId xmlns:p14="http://schemas.microsoft.com/office/powerpoint/2010/main" val="3153173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A2392-E13A-4031-9AF4-E8777CE070A3}"/>
              </a:ext>
            </a:extLst>
          </p:cNvPr>
          <p:cNvSpPr>
            <a:spLocks noGrp="1"/>
          </p:cNvSpPr>
          <p:nvPr>
            <p:ph type="title"/>
          </p:nvPr>
        </p:nvSpPr>
        <p:spPr/>
        <p:txBody>
          <a:bodyPr/>
          <a:lstStyle/>
          <a:p>
            <a:r>
              <a:rPr lang="en-US"/>
              <a:t>Lab: Implementing an Adaptive User Interface</a:t>
            </a:r>
          </a:p>
        </p:txBody>
      </p:sp>
      <p:sp>
        <p:nvSpPr>
          <p:cNvPr id="3" name="Text Placeholder 2">
            <a:extLst>
              <a:ext uri="{FF2B5EF4-FFF2-40B4-BE49-F238E27FC236}">
                <a16:creationId xmlns:a16="http://schemas.microsoft.com/office/drawing/2014/main" id="{74CB943E-7C67-4EAA-A1EA-6175A95E9DA2}"/>
              </a:ext>
            </a:extLst>
          </p:cNvPr>
          <p:cNvSpPr>
            <a:spLocks noGrp="1"/>
          </p:cNvSpPr>
          <p:nvPr>
            <p:ph type="body" idx="1"/>
          </p:nvPr>
        </p:nvSpPr>
        <p:spPr/>
        <p:txBody>
          <a:bodyPr/>
          <a:lstStyle/>
          <a:p>
            <a:r>
              <a:rPr lang="en-US"/>
              <a:t>Exercise 1: Creating a Print-Friendly Style Sheet
Exercise 2: Adapting Page Layout to Fit Different Form Factors</a:t>
            </a:r>
          </a:p>
        </p:txBody>
      </p:sp>
      <p:sp>
        <p:nvSpPr>
          <p:cNvPr id="4" name="TextBox 3">
            <a:extLst>
              <a:ext uri="{FF2B5EF4-FFF2-40B4-BE49-F238E27FC236}">
                <a16:creationId xmlns:a16="http://schemas.microsoft.com/office/drawing/2014/main" id="{83684F43-60CF-4D4C-98DE-ED5B598230C4}"/>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60 minutes</a:t>
            </a:r>
          </a:p>
        </p:txBody>
      </p:sp>
    </p:spTree>
    <p:extLst>
      <p:ext uri="{BB962C8B-B14F-4D97-AF65-F5344CB8AC3E}">
        <p14:creationId xmlns:p14="http://schemas.microsoft.com/office/powerpoint/2010/main" val="956267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5D652-E642-4653-BC0D-8DC93A0AA66D}"/>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id="{08C2800E-AB52-4BC0-AE3B-9DA935A20701}"/>
              </a:ext>
            </a:extLst>
          </p:cNvPr>
          <p:cNvSpPr txBox="1"/>
          <p:nvPr/>
        </p:nvSpPr>
        <p:spPr>
          <a:xfrm>
            <a:off x="458788" y="1021215"/>
            <a:ext cx="8119156" cy="5073184"/>
          </a:xfrm>
          <a:prstGeom prst="rect">
            <a:avLst/>
          </a:prstGeom>
          <a:noFill/>
        </p:spPr>
        <p:txBody>
          <a:bodyPr vert="horz" wrap="square" rtlCol="0">
            <a:spAutoFit/>
          </a:bodyPr>
          <a:lstStyle/>
          <a:p>
            <a:pPr>
              <a:spcBef>
                <a:spcPts val="600"/>
              </a:spcBef>
              <a:spcAft>
                <a:spcPts val="800"/>
              </a:spcAft>
            </a:pPr>
            <a:r>
              <a:rPr lang="en-US" sz="2400" b="0" dirty="0">
                <a:latin typeface="Segoe UI" panose="020B0502040204020203" pitchFamily="34" charset="0"/>
                <a:ea typeface="Calibri" panose="020F0502020204030204" pitchFamily="34" charset="0"/>
                <a:cs typeface="Segoe UI" panose="020B0502040204020203" pitchFamily="34" charset="0"/>
              </a:rPr>
              <a:t>Most conference attendees are expected to use a laptop to view the live version of the Contoso Conference website, but some may wish to print a hard copy of some of the information. Other attendees might use smartphones or other handheld devices to view the website. The different requirements and form factors of a printer or a handheld device compared to a laptop make it necessary for the user interface of the web application to detect device capabilities and adapt itself accordingly. For example, some website elements, such as the header, are not necessary for printing, while </a:t>
            </a:r>
            <a:r>
              <a:rPr lang="en-US" sz="2400" b="0" dirty="0">
                <a:latin typeface="Segoe UI" panose="020B0502040204020203" pitchFamily="34" charset="0"/>
                <a:cs typeface="Segoe UI" panose="020B0502040204020203" pitchFamily="34" charset="0"/>
              </a:rPr>
              <a:t>the smaller screens of smartphones are not ideal for viewing full-sized websites. </a:t>
            </a:r>
          </a:p>
          <a:p>
            <a:pPr marL="0" marR="0">
              <a:spcBef>
                <a:spcPts val="600"/>
              </a:spcBef>
              <a:spcAft>
                <a:spcPts val="800"/>
              </a:spcAft>
            </a:pPr>
            <a:endParaRPr lang="en-US" sz="2400" b="0" dirty="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7339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08D52-5A65-42C0-8AF7-CD71820BC734}"/>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id="{D9421CE4-D655-484F-9CA6-4A802C3D0180}"/>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2881629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8892-FA4A-4017-BA0B-137668A5B58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764893E-85B7-4829-A32E-F6AB315FCEF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6535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165C-CE0C-450A-8970-8BDB60D419C3}"/>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9D0F0A5A-4202-4BD8-BDBC-CCE04C1F5758}"/>
              </a:ext>
            </a:extLst>
          </p:cNvPr>
          <p:cNvSpPr>
            <a:spLocks noGrp="1"/>
          </p:cNvSpPr>
          <p:nvPr>
            <p:ph type="body" idx="1"/>
          </p:nvPr>
        </p:nvSpPr>
        <p:spPr/>
        <p:txBody>
          <a:bodyPr/>
          <a:lstStyle/>
          <a:p>
            <a:r>
              <a:rPr lang="en-US"/>
              <a:t>Supporting Multiple Form Factors
Creating an Adaptive User Interface</a:t>
            </a:r>
          </a:p>
        </p:txBody>
      </p:sp>
    </p:spTree>
    <p:extLst>
      <p:ext uri="{BB962C8B-B14F-4D97-AF65-F5344CB8AC3E}">
        <p14:creationId xmlns:p14="http://schemas.microsoft.com/office/powerpoint/2010/main" val="269044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3B1FF-D445-464E-9E02-C31FD769853A}"/>
              </a:ext>
            </a:extLst>
          </p:cNvPr>
          <p:cNvSpPr>
            <a:spLocks noGrp="1"/>
          </p:cNvSpPr>
          <p:nvPr>
            <p:ph type="title"/>
          </p:nvPr>
        </p:nvSpPr>
        <p:spPr/>
        <p:txBody>
          <a:bodyPr/>
          <a:lstStyle/>
          <a:p>
            <a:r>
              <a:rPr lang="en-US"/>
              <a:t>Lesson 1: Supporting Multiple Form Factors</a:t>
            </a:r>
          </a:p>
        </p:txBody>
      </p:sp>
      <p:sp>
        <p:nvSpPr>
          <p:cNvPr id="3" name="Text Placeholder 2">
            <a:extLst>
              <a:ext uri="{FF2B5EF4-FFF2-40B4-BE49-F238E27FC236}">
                <a16:creationId xmlns:a16="http://schemas.microsoft.com/office/drawing/2014/main" id="{6C74279F-D0DE-4D4F-A915-021AE11852F5}"/>
              </a:ext>
            </a:extLst>
          </p:cNvPr>
          <p:cNvSpPr>
            <a:spLocks noGrp="1"/>
          </p:cNvSpPr>
          <p:nvPr>
            <p:ph type="body" idx="1"/>
          </p:nvPr>
        </p:nvSpPr>
        <p:spPr/>
        <p:txBody>
          <a:bodyPr/>
          <a:lstStyle/>
          <a:p>
            <a:r>
              <a:rPr lang="en-US"/>
              <a:t>Why Design an Adaptive User Interface?
Considerations for Supporting Different Types of Device</a:t>
            </a:r>
          </a:p>
        </p:txBody>
      </p:sp>
    </p:spTree>
    <p:extLst>
      <p:ext uri="{BB962C8B-B14F-4D97-AF65-F5344CB8AC3E}">
        <p14:creationId xmlns:p14="http://schemas.microsoft.com/office/powerpoint/2010/main" val="380567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88D98-CC31-4161-A531-1BAAA70D1683}"/>
              </a:ext>
            </a:extLst>
          </p:cNvPr>
          <p:cNvSpPr>
            <a:spLocks noGrp="1"/>
          </p:cNvSpPr>
          <p:nvPr>
            <p:ph type="title"/>
          </p:nvPr>
        </p:nvSpPr>
        <p:spPr/>
        <p:txBody>
          <a:bodyPr/>
          <a:lstStyle/>
          <a:p>
            <a:r>
              <a:rPr lang="en-US"/>
              <a:t>Why Design an Adaptive User Interface?</a:t>
            </a:r>
          </a:p>
        </p:txBody>
      </p:sp>
      <p:sp>
        <p:nvSpPr>
          <p:cNvPr id="4" name="Content Placeholder 2">
            <a:extLst>
              <a:ext uri="{FF2B5EF4-FFF2-40B4-BE49-F238E27FC236}">
                <a16:creationId xmlns:a16="http://schemas.microsoft.com/office/drawing/2014/main" id="{2CF9E2DB-382A-45A1-A97C-01D3C31D518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The core of a web site is its content</a:t>
            </a:r>
          </a:p>
          <a:p>
            <a:pPr lvl="0"/>
            <a:r>
              <a:rPr lang="en-US" sz="2400" b="0" kern="0">
                <a:solidFill>
                  <a:srgbClr val="000000"/>
                </a:solidFill>
              </a:rPr>
              <a:t>Implement an adaptive user interface so that a website can present itself better:</a:t>
            </a:r>
          </a:p>
          <a:p>
            <a:pPr lvl="1"/>
            <a:r>
              <a:rPr lang="en-US" sz="2000" b="0" kern="0">
                <a:solidFill>
                  <a:srgbClr val="000000"/>
                </a:solidFill>
              </a:rPr>
              <a:t>To smartphones</a:t>
            </a:r>
          </a:p>
          <a:p>
            <a:pPr lvl="1"/>
            <a:r>
              <a:rPr lang="en-US" sz="2000" b="0" kern="0">
                <a:solidFill>
                  <a:srgbClr val="000000"/>
                </a:solidFill>
              </a:rPr>
              <a:t>To tablets</a:t>
            </a:r>
          </a:p>
          <a:p>
            <a:pPr lvl="1"/>
            <a:r>
              <a:rPr lang="en-US" sz="2000" b="0" kern="0">
                <a:solidFill>
                  <a:srgbClr val="000000"/>
                </a:solidFill>
              </a:rPr>
              <a:t>As printed matter</a:t>
            </a:r>
          </a:p>
          <a:p>
            <a:pPr lvl="1"/>
            <a:r>
              <a:rPr lang="en-US" sz="2000" b="0" kern="0">
                <a:solidFill>
                  <a:srgbClr val="000000"/>
                </a:solidFill>
              </a:rPr>
              <a:t>As a spoken page</a:t>
            </a:r>
          </a:p>
          <a:p>
            <a:pPr lvl="1"/>
            <a:endParaRPr lang="en-US" sz="2000" b="0" kern="0">
              <a:solidFill>
                <a:srgbClr val="000000"/>
              </a:solidFill>
            </a:endParaRPr>
          </a:p>
          <a:p>
            <a:pPr lvl="0"/>
            <a:r>
              <a:rPr lang="en-US" sz="2400" b="0" kern="0">
                <a:solidFill>
                  <a:srgbClr val="000000"/>
                </a:solidFill>
              </a:rPr>
              <a:t>Monitor site use to detect how users access your website over time, and modify the design if necessary</a:t>
            </a:r>
          </a:p>
          <a:p>
            <a:pPr lvl="0"/>
            <a:r>
              <a:rPr lang="en-US" sz="2400" b="0" kern="0">
                <a:solidFill>
                  <a:srgbClr val="000000"/>
                </a:solidFill>
              </a:rPr>
              <a:t>Create platform-specific websites if the user statistics suggest this would be beneficial</a:t>
            </a:r>
            <a:endParaRPr lang="en-US" sz="2400" b="0" kern="0" dirty="0">
              <a:solidFill>
                <a:srgbClr val="000000"/>
              </a:solidFill>
            </a:endParaRPr>
          </a:p>
        </p:txBody>
      </p:sp>
    </p:spTree>
    <p:extLst>
      <p:ext uri="{BB962C8B-B14F-4D97-AF65-F5344CB8AC3E}">
        <p14:creationId xmlns:p14="http://schemas.microsoft.com/office/powerpoint/2010/main" val="1408487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60B6-77F5-47D6-B6CE-F03E229C5565}"/>
              </a:ext>
            </a:extLst>
          </p:cNvPr>
          <p:cNvSpPr>
            <a:spLocks noGrp="1"/>
          </p:cNvSpPr>
          <p:nvPr>
            <p:ph type="title"/>
          </p:nvPr>
        </p:nvSpPr>
        <p:spPr/>
        <p:txBody>
          <a:bodyPr/>
          <a:lstStyle/>
          <a:p>
            <a:r>
              <a:rPr lang="en-US"/>
              <a:t>Considerations for Supporting Different Types of Device</a:t>
            </a:r>
          </a:p>
        </p:txBody>
      </p:sp>
      <p:sp>
        <p:nvSpPr>
          <p:cNvPr id="4" name="Content Placeholder 2">
            <a:extLst>
              <a:ext uri="{FF2B5EF4-FFF2-40B4-BE49-F238E27FC236}">
                <a16:creationId xmlns:a16="http://schemas.microsoft.com/office/drawing/2014/main" id="{C8A6FEFB-201A-461B-B91C-CED26AB2F6D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Creating an adaptive user interface requires considering the following items:</a:t>
            </a:r>
          </a:p>
          <a:p>
            <a:pPr lvl="1"/>
            <a:r>
              <a:rPr lang="en-GB" b="0" kern="0">
                <a:solidFill>
                  <a:srgbClr val="000000"/>
                </a:solidFill>
              </a:rPr>
              <a:t>Screen resolution</a:t>
            </a:r>
          </a:p>
          <a:p>
            <a:pPr lvl="1"/>
            <a:r>
              <a:rPr lang="en-GB" b="0" kern="0">
                <a:solidFill>
                  <a:srgbClr val="000000"/>
                </a:solidFill>
              </a:rPr>
              <a:t>Display density</a:t>
            </a:r>
          </a:p>
          <a:p>
            <a:pPr lvl="1"/>
            <a:r>
              <a:rPr lang="en-GB" b="0" kern="0">
                <a:solidFill>
                  <a:srgbClr val="000000"/>
                </a:solidFill>
              </a:rPr>
              <a:t>Input method</a:t>
            </a:r>
          </a:p>
          <a:p>
            <a:pPr lvl="1"/>
            <a:r>
              <a:rPr lang="en-GB" b="0" kern="0">
                <a:solidFill>
                  <a:srgbClr val="000000"/>
                </a:solidFill>
              </a:rPr>
              <a:t>Browser capabilities</a:t>
            </a:r>
          </a:p>
          <a:p>
            <a:pPr marL="0" lvl="0" indent="0">
              <a:buNone/>
            </a:pPr>
            <a:endParaRPr lang="en-GB" b="0" kern="0">
              <a:solidFill>
                <a:srgbClr val="000000"/>
              </a:solidFill>
            </a:endParaRPr>
          </a:p>
          <a:p>
            <a:pPr lvl="0"/>
            <a:r>
              <a:rPr lang="en-GB" b="0" kern="0">
                <a:solidFill>
                  <a:srgbClr val="000000"/>
                </a:solidFill>
              </a:rPr>
              <a:t>Some users may want to print the contents of a page</a:t>
            </a:r>
          </a:p>
          <a:p>
            <a:pPr lvl="0"/>
            <a:r>
              <a:rPr lang="en-GB" b="0" kern="0">
                <a:solidFill>
                  <a:srgbClr val="000000"/>
                </a:solidFill>
              </a:rPr>
              <a:t>Visually impaired users might require screen readers</a:t>
            </a:r>
            <a:endParaRPr lang="en-US" b="0" kern="0" dirty="0">
              <a:solidFill>
                <a:srgbClr val="000000"/>
              </a:solidFill>
            </a:endParaRPr>
          </a:p>
        </p:txBody>
      </p:sp>
    </p:spTree>
    <p:extLst>
      <p:ext uri="{BB962C8B-B14F-4D97-AF65-F5344CB8AC3E}">
        <p14:creationId xmlns:p14="http://schemas.microsoft.com/office/powerpoint/2010/main" val="10176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8D3AC-5727-4087-8598-195F81AF22E5}"/>
              </a:ext>
            </a:extLst>
          </p:cNvPr>
          <p:cNvSpPr>
            <a:spLocks noGrp="1"/>
          </p:cNvSpPr>
          <p:nvPr>
            <p:ph type="title"/>
          </p:nvPr>
        </p:nvSpPr>
        <p:spPr/>
        <p:txBody>
          <a:bodyPr/>
          <a:lstStyle/>
          <a:p>
            <a:r>
              <a:rPr lang="en-US"/>
              <a:t>Lesson 2: Creating an Adaptive User Interface</a:t>
            </a:r>
          </a:p>
        </p:txBody>
      </p:sp>
      <p:sp>
        <p:nvSpPr>
          <p:cNvPr id="3" name="Text Placeholder 2">
            <a:extLst>
              <a:ext uri="{FF2B5EF4-FFF2-40B4-BE49-F238E27FC236}">
                <a16:creationId xmlns:a16="http://schemas.microsoft.com/office/drawing/2014/main" id="{A01E191B-A36F-4323-B1EB-08865A38A70B}"/>
              </a:ext>
            </a:extLst>
          </p:cNvPr>
          <p:cNvSpPr>
            <a:spLocks noGrp="1"/>
          </p:cNvSpPr>
          <p:nvPr>
            <p:ph type="body" idx="1"/>
          </p:nvPr>
        </p:nvSpPr>
        <p:spPr/>
        <p:txBody>
          <a:bodyPr/>
          <a:lstStyle/>
          <a:p>
            <a:r>
              <a:rPr lang="en-US"/>
              <a:t>CSS Media Types
Detecting Device Capabilities by Using Media Queries
Detecting an Older Version of Internet Explorer by Using Conditional Comments
Defining Style Sheets for Printing
Demonstration: Implementing an Adaptive User Interface</a:t>
            </a:r>
          </a:p>
        </p:txBody>
      </p:sp>
    </p:spTree>
    <p:extLst>
      <p:ext uri="{BB962C8B-B14F-4D97-AF65-F5344CB8AC3E}">
        <p14:creationId xmlns:p14="http://schemas.microsoft.com/office/powerpoint/2010/main" val="2150429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64BE9-79E9-4FA7-95BA-A961C9A5C659}"/>
              </a:ext>
            </a:extLst>
          </p:cNvPr>
          <p:cNvSpPr>
            <a:spLocks noGrp="1"/>
          </p:cNvSpPr>
          <p:nvPr>
            <p:ph type="title"/>
          </p:nvPr>
        </p:nvSpPr>
        <p:spPr/>
        <p:txBody>
          <a:bodyPr/>
          <a:lstStyle/>
          <a:p>
            <a:r>
              <a:rPr lang="en-US"/>
              <a:t>CSS Media Types</a:t>
            </a:r>
          </a:p>
        </p:txBody>
      </p:sp>
      <p:sp>
        <p:nvSpPr>
          <p:cNvPr id="4" name="Content Placeholder 2">
            <a:extLst>
              <a:ext uri="{FF2B5EF4-FFF2-40B4-BE49-F238E27FC236}">
                <a16:creationId xmlns:a16="http://schemas.microsoft.com/office/drawing/2014/main" id="{D9ED98BB-A627-40BA-BE86-5EFE14B7D9D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HTML uses the </a:t>
            </a:r>
            <a:r>
              <a:rPr lang="en-US" kern="0">
                <a:solidFill>
                  <a:srgbClr val="000000"/>
                </a:solidFill>
              </a:rPr>
              <a:t>media</a:t>
            </a:r>
            <a:r>
              <a:rPr lang="en-US" b="0" kern="0">
                <a:solidFill>
                  <a:srgbClr val="000000"/>
                </a:solidFill>
              </a:rPr>
              <a:t> attribute to qualify the use of a style sheet for a type of device</a:t>
            </a:r>
          </a:p>
          <a:p>
            <a:pPr lvl="1"/>
            <a:r>
              <a:rPr lang="en-US" b="0" kern="0">
                <a:solidFill>
                  <a:srgbClr val="000000"/>
                </a:solidFill>
              </a:rPr>
              <a:t>screen</a:t>
            </a:r>
          </a:p>
          <a:p>
            <a:pPr lvl="1"/>
            <a:r>
              <a:rPr lang="en-US" b="0" kern="0">
                <a:solidFill>
                  <a:srgbClr val="000000"/>
                </a:solidFill>
              </a:rPr>
              <a:t>print</a:t>
            </a:r>
          </a:p>
          <a:p>
            <a:pPr lvl="1"/>
            <a:r>
              <a:rPr lang="en-US" b="0" kern="0">
                <a:solidFill>
                  <a:srgbClr val="000000"/>
                </a:solidFill>
              </a:rPr>
              <a:t>braille</a:t>
            </a:r>
          </a:p>
          <a:p>
            <a:pPr lvl="1"/>
            <a:r>
              <a:rPr lang="en-US" b="0" kern="0">
                <a:solidFill>
                  <a:srgbClr val="000000"/>
                </a:solidFill>
              </a:rPr>
              <a:t>speech</a:t>
            </a:r>
          </a:p>
          <a:p>
            <a:pPr lvl="1"/>
            <a:r>
              <a:rPr lang="en-US" b="0" kern="0">
                <a:solidFill>
                  <a:srgbClr val="000000"/>
                </a:solidFill>
              </a:rPr>
              <a:t>all</a:t>
            </a:r>
          </a:p>
          <a:p>
            <a:pPr lvl="1"/>
            <a:r>
              <a:rPr lang="en-US" b="0" kern="0">
                <a:solidFill>
                  <a:srgbClr val="000000"/>
                </a:solidFill>
              </a:rPr>
              <a:t>…</a:t>
            </a:r>
          </a:p>
          <a:p>
            <a:pPr lvl="0"/>
            <a:r>
              <a:rPr lang="en-US" b="0" kern="0">
                <a:solidFill>
                  <a:srgbClr val="000000"/>
                </a:solidFill>
              </a:rPr>
              <a:t>CSS defines the </a:t>
            </a:r>
            <a:r>
              <a:rPr lang="en-US" kern="0">
                <a:solidFill>
                  <a:srgbClr val="000000"/>
                </a:solidFill>
              </a:rPr>
              <a:t>@media </a:t>
            </a:r>
            <a:br>
              <a:rPr lang="en-US" b="0" kern="0">
                <a:solidFill>
                  <a:srgbClr val="000000"/>
                </a:solidFill>
              </a:rPr>
            </a:br>
            <a:r>
              <a:rPr lang="en-US" b="0" kern="0">
                <a:solidFill>
                  <a:srgbClr val="000000"/>
                </a:solidFill>
              </a:rPr>
              <a:t>rule to perform the same </a:t>
            </a:r>
            <a:br>
              <a:rPr lang="en-US" b="0" kern="0">
                <a:solidFill>
                  <a:srgbClr val="000000"/>
                </a:solidFill>
              </a:rPr>
            </a:br>
            <a:r>
              <a:rPr lang="en-US" b="0" kern="0">
                <a:solidFill>
                  <a:srgbClr val="000000"/>
                </a:solidFill>
              </a:rPr>
              <a:t>task</a:t>
            </a:r>
            <a:endParaRPr lang="en-US" b="0" kern="0" dirty="0">
              <a:solidFill>
                <a:srgbClr val="000000"/>
              </a:solidFill>
            </a:endParaRPr>
          </a:p>
        </p:txBody>
      </p:sp>
      <p:sp>
        <p:nvSpPr>
          <p:cNvPr id="5" name="TextBox 4">
            <a:extLst>
              <a:ext uri="{FF2B5EF4-FFF2-40B4-BE49-F238E27FC236}">
                <a16:creationId xmlns:a16="http://schemas.microsoft.com/office/drawing/2014/main" id="{74C04380-357F-4F1E-AF9F-E6A02E25E470}"/>
              </a:ext>
            </a:extLst>
          </p:cNvPr>
          <p:cNvSpPr txBox="1"/>
          <p:nvPr/>
        </p:nvSpPr>
        <p:spPr>
          <a:xfrm>
            <a:off x="3505201" y="2309281"/>
            <a:ext cx="4876800" cy="646331"/>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&lt;link rel="stylesheet" type="text\css" </a:t>
            </a:r>
            <a:br>
              <a:rPr lang="en-GB" b="0">
                <a:solidFill>
                  <a:srgbClr val="000000"/>
                </a:solidFill>
                <a:latin typeface="Lucida Sans Unicode" pitchFamily="34" charset="0"/>
                <a:cs typeface="Lucida Sans Unicode" pitchFamily="34" charset="0"/>
              </a:rPr>
            </a:br>
            <a:r>
              <a:rPr lang="en-GB" b="0">
                <a:solidFill>
                  <a:srgbClr val="000000"/>
                </a:solidFill>
                <a:latin typeface="Lucida Sans Unicode" pitchFamily="34" charset="0"/>
                <a:cs typeface="Lucida Sans Unicode" pitchFamily="34" charset="0"/>
              </a:rPr>
              <a:t>   href="print.css" </a:t>
            </a:r>
            <a:r>
              <a:rPr lang="en-GB">
                <a:solidFill>
                  <a:srgbClr val="000000"/>
                </a:solidFill>
                <a:latin typeface="Lucida Sans Unicode" pitchFamily="34" charset="0"/>
                <a:cs typeface="Lucida Sans Unicode" pitchFamily="34" charset="0"/>
              </a:rPr>
              <a:t>media="print"</a:t>
            </a:r>
            <a:r>
              <a:rPr lang="en-GB" b="0">
                <a:solidFill>
                  <a:srgbClr val="000000"/>
                </a:solidFill>
                <a:latin typeface="Lucida Sans Unicode" pitchFamily="34" charset="0"/>
                <a:cs typeface="Lucida Sans Unicode" pitchFamily="34" charset="0"/>
              </a:rPr>
              <a:t> /&gt;</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94789950-74C9-4C47-A9E0-7DA8FE003397}"/>
              </a:ext>
            </a:extLst>
          </p:cNvPr>
          <p:cNvSpPr txBox="1"/>
          <p:nvPr/>
        </p:nvSpPr>
        <p:spPr>
          <a:xfrm>
            <a:off x="5181600" y="4648200"/>
            <a:ext cx="3200400" cy="923330"/>
          </a:xfrm>
          <a:prstGeom prst="rect">
            <a:avLst/>
          </a:prstGeom>
          <a:solidFill>
            <a:schemeClr val="bg1">
              <a:lumMod val="95000"/>
            </a:schemeClr>
          </a:solidFill>
          <a:ln>
            <a:noFill/>
          </a:ln>
          <a:effectLst/>
        </p:spPr>
        <p:txBody>
          <a:bodyPr wrap="square" rtlCol="0">
            <a:spAutoFit/>
          </a:bodyPr>
          <a:lstStyle/>
          <a:p>
            <a:pPr lvl="0"/>
            <a:r>
              <a:rPr lang="en-GB">
                <a:solidFill>
                  <a:srgbClr val="000000"/>
                </a:solidFill>
                <a:latin typeface="Lucida Sans Unicode" pitchFamily="34" charset="0"/>
                <a:cs typeface="Lucida Sans Unicode" pitchFamily="34" charset="0"/>
              </a:rPr>
              <a:t>@media print, projection</a:t>
            </a:r>
            <a:r>
              <a:rPr lang="en-GB" b="0">
                <a:solidFill>
                  <a:srgbClr val="000000"/>
                </a:solidFill>
                <a:latin typeface="Lucida Sans Unicode" pitchFamily="34" charset="0"/>
                <a:cs typeface="Lucida Sans Unicode" pitchFamily="34" charset="0"/>
              </a:rPr>
              <a:t> {</a:t>
            </a:r>
          </a:p>
          <a:p>
            <a:pPr lvl="0"/>
            <a:r>
              <a:rPr lang="en-GB" b="0">
                <a:solidFill>
                  <a:srgbClr val="000000"/>
                </a:solidFill>
                <a:latin typeface="Lucida Sans Unicode" pitchFamily="34" charset="0"/>
                <a:cs typeface="Lucida Sans Unicode" pitchFamily="34" charset="0"/>
              </a:rPr>
              <a:t>   ..print_only_rules..</a:t>
            </a:r>
          </a:p>
          <a:p>
            <a:pPr lvl="0"/>
            <a:r>
              <a:rPr lang="en-GB"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852246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F86C-655A-4CBF-89C4-9E54199990C4}"/>
              </a:ext>
            </a:extLst>
          </p:cNvPr>
          <p:cNvSpPr>
            <a:spLocks noGrp="1"/>
          </p:cNvSpPr>
          <p:nvPr>
            <p:ph type="title"/>
          </p:nvPr>
        </p:nvSpPr>
        <p:spPr>
          <a:xfrm>
            <a:off x="460374" y="-2"/>
            <a:ext cx="8808317" cy="740664"/>
          </a:xfrm>
        </p:spPr>
        <p:txBody>
          <a:bodyPr/>
          <a:lstStyle/>
          <a:p>
            <a:r>
              <a:rPr lang="en-US" dirty="0"/>
              <a:t>Detecting Device Capabilities by Using Media Queries</a:t>
            </a:r>
          </a:p>
        </p:txBody>
      </p:sp>
      <p:sp>
        <p:nvSpPr>
          <p:cNvPr id="4" name="Content Placeholder 2">
            <a:extLst>
              <a:ext uri="{FF2B5EF4-FFF2-40B4-BE49-F238E27FC236}">
                <a16:creationId xmlns:a16="http://schemas.microsoft.com/office/drawing/2014/main" id="{EF78D344-55EC-489A-9958-53B6A772FE8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Use media queries to detect the capabilities of a device</a:t>
            </a:r>
          </a:p>
          <a:p>
            <a:pPr lvl="1"/>
            <a:r>
              <a:rPr lang="en-GB" b="0" kern="0">
                <a:solidFill>
                  <a:srgbClr val="000000"/>
                </a:solidFill>
              </a:rPr>
              <a:t>width</a:t>
            </a:r>
          </a:p>
          <a:p>
            <a:pPr lvl="1"/>
            <a:r>
              <a:rPr lang="en-GB" b="0" kern="0">
                <a:solidFill>
                  <a:srgbClr val="000000"/>
                </a:solidFill>
              </a:rPr>
              <a:t>height</a:t>
            </a:r>
          </a:p>
          <a:p>
            <a:pPr lvl="1"/>
            <a:r>
              <a:rPr lang="en-GB" b="0" kern="0">
                <a:solidFill>
                  <a:srgbClr val="000000"/>
                </a:solidFill>
              </a:rPr>
              <a:t>orientation</a:t>
            </a:r>
          </a:p>
          <a:p>
            <a:pPr lvl="1"/>
            <a:r>
              <a:rPr lang="en-GB" b="0" kern="0">
                <a:solidFill>
                  <a:srgbClr val="000000"/>
                </a:solidFill>
              </a:rPr>
              <a:t>resolution</a:t>
            </a:r>
          </a:p>
          <a:p>
            <a:pPr lvl="1"/>
            <a:r>
              <a:rPr lang="en-GB" b="0" kern="0">
                <a:solidFill>
                  <a:srgbClr val="000000"/>
                </a:solidFill>
              </a:rPr>
              <a:t>…</a:t>
            </a:r>
          </a:p>
          <a:p>
            <a:pPr lvl="1"/>
            <a:r>
              <a:rPr lang="en-GB" b="0" kern="0">
                <a:solidFill>
                  <a:srgbClr val="000000"/>
                </a:solidFill>
              </a:rPr>
              <a:t>vendor-specific</a:t>
            </a:r>
          </a:p>
          <a:p>
            <a:pPr lvl="1"/>
            <a:endParaRPr lang="en-GB" b="0" kern="0">
              <a:solidFill>
                <a:srgbClr val="000000"/>
              </a:solidFill>
            </a:endParaRPr>
          </a:p>
          <a:p>
            <a:pPr lvl="0"/>
            <a:r>
              <a:rPr lang="en-GB" b="0" kern="0">
                <a:solidFill>
                  <a:srgbClr val="000000"/>
                </a:solidFill>
              </a:rPr>
              <a:t>Write styles for a base device and use media queries to override them based on the properties of a device</a:t>
            </a:r>
          </a:p>
          <a:p>
            <a:pPr lvl="1"/>
            <a:endParaRPr lang="en-GB" b="0" kern="0">
              <a:solidFill>
                <a:srgbClr val="000000"/>
              </a:solidFill>
            </a:endParaRPr>
          </a:p>
          <a:p>
            <a:pPr lvl="0"/>
            <a:endParaRPr lang="en-GB" b="0" kern="0" dirty="0">
              <a:solidFill>
                <a:srgbClr val="000000"/>
              </a:solidFill>
            </a:endParaRPr>
          </a:p>
        </p:txBody>
      </p:sp>
      <p:sp>
        <p:nvSpPr>
          <p:cNvPr id="5" name="TextBox 4">
            <a:extLst>
              <a:ext uri="{FF2B5EF4-FFF2-40B4-BE49-F238E27FC236}">
                <a16:creationId xmlns:a16="http://schemas.microsoft.com/office/drawing/2014/main" id="{9DDD1829-2B07-4849-869A-785805265A7B}"/>
              </a:ext>
            </a:extLst>
          </p:cNvPr>
          <p:cNvSpPr txBox="1"/>
          <p:nvPr/>
        </p:nvSpPr>
        <p:spPr>
          <a:xfrm>
            <a:off x="3886200" y="2438400"/>
            <a:ext cx="3962400" cy="1323439"/>
          </a:xfrm>
          <a:prstGeom prst="rect">
            <a:avLst/>
          </a:prstGeom>
          <a:solidFill>
            <a:schemeClr val="bg1">
              <a:lumMod val="95000"/>
            </a:schemeClr>
          </a:solidFill>
          <a:ln>
            <a:noFill/>
          </a:ln>
          <a:effectLst/>
        </p:spPr>
        <p:txBody>
          <a:bodyPr wrap="square" rtlCol="0">
            <a:spAutoFit/>
          </a:bodyPr>
          <a:lstStyle/>
          <a:p>
            <a:pPr lvl="0"/>
            <a:r>
              <a:rPr lang="en-GB" sz="1600" b="0">
                <a:solidFill>
                  <a:srgbClr val="000000"/>
                </a:solidFill>
                <a:latin typeface="Lucida Sans Unicode" pitchFamily="34" charset="0"/>
                <a:cs typeface="Lucida Sans Unicode" pitchFamily="34" charset="0"/>
              </a:rPr>
              <a:t>@media screen </a:t>
            </a:r>
          </a:p>
          <a:p>
            <a:pPr lvl="0"/>
            <a:r>
              <a:rPr lang="en-GB" sz="1600" b="0">
                <a:solidFill>
                  <a:srgbClr val="000000"/>
                </a:solidFill>
                <a:latin typeface="Lucida Sans Unicode" pitchFamily="34" charset="0"/>
                <a:cs typeface="Lucida Sans Unicode" pitchFamily="34" charset="0"/>
              </a:rPr>
              <a:t>   and (max-device-width: 800px) </a:t>
            </a:r>
          </a:p>
          <a:p>
            <a:pPr lvl="0"/>
            <a:r>
              <a:rPr lang="en-GB" sz="1600" b="0">
                <a:solidFill>
                  <a:srgbClr val="000000"/>
                </a:solidFill>
                <a:latin typeface="Lucida Sans Unicode" pitchFamily="34" charset="0"/>
                <a:cs typeface="Lucida Sans Unicode" pitchFamily="34" charset="0"/>
              </a:rPr>
              <a:t>   and (orientation: portrait) {</a:t>
            </a:r>
          </a:p>
          <a:p>
            <a:pPr lvl="0"/>
            <a:r>
              <a:rPr lang="en-GB" sz="1600" b="0">
                <a:solidFill>
                  <a:srgbClr val="000000"/>
                </a:solidFill>
                <a:latin typeface="Lucida Sans Unicode" pitchFamily="34" charset="0"/>
                <a:cs typeface="Lucida Sans Unicode" pitchFamily="34" charset="0"/>
              </a:rPr>
              <a:t>   ...</a:t>
            </a:r>
          </a:p>
          <a:p>
            <a:pPr lvl="0"/>
            <a:r>
              <a:rPr lang="en-GB" sz="1600" b="0">
                <a:solidFill>
                  <a:srgbClr val="000000"/>
                </a:solidFill>
                <a:latin typeface="Lucida Sans Unicode" pitchFamily="34" charset="0"/>
                <a:cs typeface="Lucida Sans Unicode" pitchFamily="34" charset="0"/>
              </a:rPr>
              <a:t>}</a:t>
            </a:r>
            <a:endParaRPr lang="en-GB" sz="16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020729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A3703-9FBF-4FD8-B30B-AEEE75869C01}"/>
              </a:ext>
            </a:extLst>
          </p:cNvPr>
          <p:cNvSpPr>
            <a:spLocks noGrp="1"/>
          </p:cNvSpPr>
          <p:nvPr>
            <p:ph type="title"/>
          </p:nvPr>
        </p:nvSpPr>
        <p:spPr/>
        <p:txBody>
          <a:bodyPr/>
          <a:lstStyle/>
          <a:p>
            <a:r>
              <a:rPr lang="en-US"/>
              <a:t>Detecting an Older Version of Internet Explorer by Using Conditional Comments</a:t>
            </a:r>
          </a:p>
        </p:txBody>
      </p:sp>
      <p:sp>
        <p:nvSpPr>
          <p:cNvPr id="4" name="Content Placeholder 2">
            <a:extLst>
              <a:ext uri="{FF2B5EF4-FFF2-40B4-BE49-F238E27FC236}">
                <a16:creationId xmlns:a16="http://schemas.microsoft.com/office/drawing/2014/main" id="{A27DE1D6-22E3-446D-9823-C990727E587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Conditional comments enable you target specific versions of Internet Explorer prior to version 10</a:t>
            </a:r>
          </a:p>
          <a:p>
            <a:pPr lvl="0"/>
            <a:endParaRPr lang="en-US" b="0" kern="0" dirty="0">
              <a:solidFill>
                <a:srgbClr val="000000"/>
              </a:solidFill>
            </a:endParaRPr>
          </a:p>
          <a:p>
            <a:r>
              <a:rPr lang="en-US" sz="2400" b="0" kern="0" dirty="0">
                <a:solidFill>
                  <a:srgbClr val="000000"/>
                </a:solidFill>
              </a:rPr>
              <a:t>To link style sheets:</a:t>
            </a:r>
          </a:p>
          <a:p>
            <a:endParaRPr lang="en-US" sz="2400" b="0" kern="0" dirty="0">
              <a:solidFill>
                <a:srgbClr val="000000"/>
              </a:solidFill>
            </a:endParaRPr>
          </a:p>
          <a:p>
            <a:endParaRPr lang="en-US" sz="2400" b="0" kern="0" dirty="0">
              <a:solidFill>
                <a:srgbClr val="000000"/>
              </a:solidFill>
            </a:endParaRPr>
          </a:p>
          <a:p>
            <a:r>
              <a:rPr lang="en-US" sz="2400" b="0" kern="0" dirty="0">
                <a:solidFill>
                  <a:srgbClr val="000000"/>
                </a:solidFill>
              </a:rPr>
              <a:t>To add classes for</a:t>
            </a:r>
            <a:br>
              <a:rPr lang="en-US" sz="2400" b="0" kern="0" dirty="0">
                <a:solidFill>
                  <a:srgbClr val="000000"/>
                </a:solidFill>
              </a:rPr>
            </a:br>
            <a:r>
              <a:rPr lang="en-US" sz="2400" b="0" kern="0" dirty="0">
                <a:solidFill>
                  <a:srgbClr val="000000"/>
                </a:solidFill>
              </a:rPr>
              <a:t>styling:</a:t>
            </a:r>
          </a:p>
          <a:p>
            <a:endParaRPr lang="en-US" sz="2400" b="0" kern="0" dirty="0">
              <a:solidFill>
                <a:srgbClr val="000000"/>
              </a:solidFill>
            </a:endParaRPr>
          </a:p>
          <a:p>
            <a:r>
              <a:rPr lang="en-US" sz="2400" b="0" kern="0" dirty="0">
                <a:solidFill>
                  <a:srgbClr val="000000"/>
                </a:solidFill>
              </a:rPr>
              <a:t>To run scripts:</a:t>
            </a:r>
          </a:p>
          <a:p>
            <a:pPr marL="288925" lvl="1" indent="0">
              <a:buNone/>
            </a:pPr>
            <a:endParaRPr lang="en-US" b="0" kern="0" dirty="0">
              <a:solidFill>
                <a:srgbClr val="000000"/>
              </a:solidFill>
            </a:endParaRPr>
          </a:p>
          <a:p>
            <a:pPr marL="288925" lvl="1" indent="0">
              <a:buNone/>
            </a:pPr>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E94FEAD5-FA84-4F61-AC57-AC22317B9272}"/>
              </a:ext>
            </a:extLst>
          </p:cNvPr>
          <p:cNvSpPr txBox="1"/>
          <p:nvPr/>
        </p:nvSpPr>
        <p:spPr>
          <a:xfrm>
            <a:off x="3771900" y="3588603"/>
            <a:ext cx="4991100" cy="830997"/>
          </a:xfrm>
          <a:prstGeom prst="rect">
            <a:avLst/>
          </a:prstGeom>
          <a:solidFill>
            <a:schemeClr val="bg1">
              <a:lumMod val="95000"/>
            </a:schemeClr>
          </a:solidFill>
          <a:ln>
            <a:noFill/>
          </a:ln>
          <a:effectLst/>
        </p:spPr>
        <p:txBody>
          <a:bodyPr wrap="square" rtlCol="0">
            <a:spAutoFit/>
          </a:bodyPr>
          <a:lstStyle/>
          <a:p>
            <a:pPr lvl="0"/>
            <a:r>
              <a:rPr lang="en-GB" sz="1600" b="0">
                <a:solidFill>
                  <a:srgbClr val="000000"/>
                </a:solidFill>
                <a:latin typeface="Lucida Sans Unicode" pitchFamily="34" charset="0"/>
                <a:cs typeface="Lucida Sans Unicode" pitchFamily="34" charset="0"/>
              </a:rPr>
              <a:t>&lt;!--[if lt IE 7 ]&gt; </a:t>
            </a:r>
          </a:p>
          <a:p>
            <a:pPr lvl="0"/>
            <a:r>
              <a:rPr lang="en-GB" sz="1600" b="0">
                <a:solidFill>
                  <a:srgbClr val="000000"/>
                </a:solidFill>
                <a:latin typeface="Lucida Sans Unicode" pitchFamily="34" charset="0"/>
                <a:cs typeface="Lucida Sans Unicode" pitchFamily="34" charset="0"/>
              </a:rPr>
              <a:t>  &lt;html class="ie6"&gt; </a:t>
            </a:r>
          </a:p>
          <a:p>
            <a:pPr lvl="0"/>
            <a:r>
              <a:rPr lang="en-GB" sz="1600" b="0">
                <a:solidFill>
                  <a:srgbClr val="000000"/>
                </a:solidFill>
                <a:latin typeface="Lucida Sans Unicode" pitchFamily="34" charset="0"/>
                <a:cs typeface="Lucida Sans Unicode" pitchFamily="34" charset="0"/>
              </a:rPr>
              <a:t>&lt;![endif]--&gt;</a:t>
            </a:r>
            <a:endParaRPr lang="en-GB" sz="16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61B86A8D-A397-4665-8977-6FC65E4C9876}"/>
              </a:ext>
            </a:extLst>
          </p:cNvPr>
          <p:cNvSpPr txBox="1"/>
          <p:nvPr/>
        </p:nvSpPr>
        <p:spPr>
          <a:xfrm>
            <a:off x="3749415" y="2217003"/>
            <a:ext cx="4991100" cy="830997"/>
          </a:xfrm>
          <a:prstGeom prst="rect">
            <a:avLst/>
          </a:prstGeom>
          <a:solidFill>
            <a:schemeClr val="bg1">
              <a:lumMod val="95000"/>
            </a:schemeClr>
          </a:solidFill>
          <a:ln>
            <a:noFill/>
          </a:ln>
          <a:effectLst/>
        </p:spPr>
        <p:txBody>
          <a:bodyPr wrap="square" rtlCol="0">
            <a:spAutoFit/>
          </a:bodyPr>
          <a:lstStyle/>
          <a:p>
            <a:pPr lvl="0"/>
            <a:r>
              <a:rPr lang="en-GB" sz="1600" b="0">
                <a:solidFill>
                  <a:srgbClr val="000000"/>
                </a:solidFill>
                <a:latin typeface="Lucida Sans Unicode" pitchFamily="34" charset="0"/>
                <a:cs typeface="Lucida Sans Unicode" pitchFamily="34" charset="0"/>
              </a:rPr>
              <a:t>&lt;!--[if gte IE 9]&gt; </a:t>
            </a:r>
          </a:p>
          <a:p>
            <a:pPr lvl="0"/>
            <a:r>
              <a:rPr lang="en-GB" sz="1600" b="0">
                <a:solidFill>
                  <a:srgbClr val="000000"/>
                </a:solidFill>
                <a:latin typeface="Lucida Sans Unicode" pitchFamily="34" charset="0"/>
                <a:cs typeface="Lucida Sans Unicode" pitchFamily="34" charset="0"/>
              </a:rPr>
              <a:t>  &lt;link href="ie9.css" rel="stylesheet" /&gt;</a:t>
            </a:r>
          </a:p>
          <a:p>
            <a:pPr lvl="0"/>
            <a:r>
              <a:rPr lang="en-GB" sz="1600" b="0">
                <a:solidFill>
                  <a:srgbClr val="000000"/>
                </a:solidFill>
                <a:latin typeface="Lucida Sans Unicode" pitchFamily="34" charset="0"/>
                <a:cs typeface="Lucida Sans Unicode" pitchFamily="34" charset="0"/>
              </a:rPr>
              <a:t>&lt;![endif]--&gt;</a:t>
            </a:r>
            <a:endParaRPr lang="en-GB" sz="1600"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522847B6-AE56-4C94-BAA7-45C9E4B930C7}"/>
              </a:ext>
            </a:extLst>
          </p:cNvPr>
          <p:cNvSpPr txBox="1"/>
          <p:nvPr/>
        </p:nvSpPr>
        <p:spPr>
          <a:xfrm>
            <a:off x="1905000" y="5722203"/>
            <a:ext cx="6835514" cy="830997"/>
          </a:xfrm>
          <a:prstGeom prst="rect">
            <a:avLst/>
          </a:prstGeom>
          <a:solidFill>
            <a:schemeClr val="bg1">
              <a:lumMod val="95000"/>
            </a:schemeClr>
          </a:solidFill>
          <a:ln>
            <a:noFill/>
          </a:ln>
          <a:effectLst/>
        </p:spPr>
        <p:txBody>
          <a:bodyPr wrap="square" rtlCol="0">
            <a:spAutoFit/>
          </a:bodyPr>
          <a:lstStyle/>
          <a:p>
            <a:pPr lvl="0"/>
            <a:r>
              <a:rPr lang="en-GB" sz="1600" b="0">
                <a:solidFill>
                  <a:srgbClr val="000000"/>
                </a:solidFill>
                <a:latin typeface="Lucida Sans Unicode" pitchFamily="34" charset="0"/>
                <a:cs typeface="Lucida Sans Unicode" pitchFamily="34" charset="0"/>
              </a:rPr>
              <a:t>&lt;!--[if IE]&gt;</a:t>
            </a:r>
          </a:p>
          <a:p>
            <a:pPr lvl="0"/>
            <a:r>
              <a:rPr lang="en-GB" sz="1600" b="0">
                <a:solidFill>
                  <a:srgbClr val="000000"/>
                </a:solidFill>
                <a:latin typeface="Lucida Sans Unicode" pitchFamily="34" charset="0"/>
                <a:cs typeface="Lucida Sans Unicode" pitchFamily="34" charset="0"/>
              </a:rPr>
              <a:t>  &lt;script src="</a:t>
            </a:r>
            <a:r>
              <a:rPr lang="en-US" sz="1600" b="0">
                <a:solidFill>
                  <a:srgbClr val="000000"/>
                </a:solidFill>
                <a:latin typeface="Lucida Sans Unicode" pitchFamily="34" charset="0"/>
                <a:cs typeface="Lucida Sans Unicode" pitchFamily="34" charset="0"/>
              </a:rPr>
              <a:t>http://contoso.com/scripts/iescript.js</a:t>
            </a:r>
            <a:r>
              <a:rPr lang="en-GB" sz="1600" b="0">
                <a:solidFill>
                  <a:srgbClr val="000000"/>
                </a:solidFill>
                <a:latin typeface="Lucida Sans Unicode" pitchFamily="34" charset="0"/>
                <a:cs typeface="Lucida Sans Unicode" pitchFamily="34" charset="0"/>
              </a:rPr>
              <a:t>"&gt;&lt;/script&gt;</a:t>
            </a:r>
          </a:p>
          <a:p>
            <a:pPr lvl="0"/>
            <a:r>
              <a:rPr lang="en-GB" sz="1600" b="0">
                <a:solidFill>
                  <a:srgbClr val="000000"/>
                </a:solidFill>
                <a:latin typeface="Lucida Sans Unicode" pitchFamily="34" charset="0"/>
                <a:cs typeface="Lucida Sans Unicode" pitchFamily="34" charset="0"/>
              </a:rPr>
              <a:t>&lt;![endif]--&gt;</a:t>
            </a:r>
            <a:endParaRPr lang="en-GB" sz="16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398820409"/>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2187</Words>
  <Application>Microsoft Office PowerPoint</Application>
  <PresentationFormat>On-screen Show (4:3)</PresentationFormat>
  <Paragraphs>194</Paragraphs>
  <Slides>15</Slides>
  <Notes>15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Segoe UI</vt:lpstr>
      <vt:lpstr>Calibri</vt:lpstr>
      <vt:lpstr>Verdana</vt:lpstr>
      <vt:lpstr>Wingdings</vt:lpstr>
      <vt:lpstr>Lucida Sans Unicode</vt:lpstr>
      <vt:lpstr>Arial</vt:lpstr>
      <vt:lpstr>Times New Roman</vt:lpstr>
      <vt:lpstr>NG_MOC_Core_ModuleNew2</vt:lpstr>
      <vt:lpstr>Module 10</vt:lpstr>
      <vt:lpstr>Module Overview</vt:lpstr>
      <vt:lpstr>Lesson 1: Supporting Multiple Form Factors</vt:lpstr>
      <vt:lpstr>Why Design an Adaptive User Interface?</vt:lpstr>
      <vt:lpstr>Considerations for Supporting Different Types of Device</vt:lpstr>
      <vt:lpstr>Lesson 2: Creating an Adaptive User Interface</vt:lpstr>
      <vt:lpstr>CSS Media Types</vt:lpstr>
      <vt:lpstr>Detecting Device Capabilities by Using Media Queries</vt:lpstr>
      <vt:lpstr>Detecting an Older Version of Internet Explorer by Using Conditional Comments</vt:lpstr>
      <vt:lpstr>Defining Style Sheets for Printing</vt:lpstr>
      <vt:lpstr>Demonstration: Implementing an Adaptive User Interface</vt:lpstr>
      <vt:lpstr>Lab: Implementing an Adaptive User Interface</vt:lpstr>
      <vt:lpstr>Lab Scenario</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2018-10-04T06:13:04Z</dcterms:created>
  <dcterms:modified xsi:type="dcterms:W3CDTF">2018-10-04T06:13:09Z</dcterms:modified>
</cp:coreProperties>
</file>