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Lucida Console" panose="020B0609040504020204" pitchFamily="49" charset="0"/>
      <p:regular r:id="rId30"/>
    </p:embeddedFont>
    <p:embeddedFont>
      <p:font typeface="Lucida Sans Unicode" panose="020B0602030504020204" pitchFamily="34" charset="0"/>
      <p:regular r:id="rId31"/>
    </p:embeddedFont>
    <p:embeddedFont>
      <p:font typeface="Segoe UI" panose="020B0502040204020203"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87477" autoAdjust="0"/>
  </p:normalViewPr>
  <p:slideViewPr>
    <p:cSldViewPr snapToGrid="0">
      <p:cViewPr varScale="1">
        <p:scale>
          <a:sx n="69" d="100"/>
          <a:sy n="69" d="100"/>
        </p:scale>
        <p:origin x="1854" y="66"/>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5DD55-4BAC-41BA-87E4-7DF0609002CA}" type="datetimeFigureOut">
              <a:rPr lang="en-US" smtClean="0"/>
              <a:t>10/4/2018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62F97-D7DD-412E-A318-D6FA4F0967AB}" type="slidenum">
              <a:rPr lang="en-US" smtClean="0"/>
              <a:t>‹#›</a:t>
            </a:fld>
            <a:endParaRPr lang="en-US"/>
          </a:p>
        </p:txBody>
      </p:sp>
    </p:spTree>
    <p:extLst>
      <p:ext uri="{BB962C8B-B14F-4D97-AF65-F5344CB8AC3E}">
        <p14:creationId xmlns:p14="http://schemas.microsoft.com/office/powerpoint/2010/main" val="121784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1_DEMO.m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1_DEMO.md"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1_DEMO.md"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1_LAB_MANUAL.md"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11_LAK.md"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1</a:t>
            </a:fld>
            <a:endParaRPr lang="en-US"/>
          </a:p>
        </p:txBody>
      </p:sp>
      <p:sp>
        <p:nvSpPr>
          <p:cNvPr id="5" name="Rectangle 4">
            <a:extLst>
              <a:ext uri="{FF2B5EF4-FFF2-40B4-BE49-F238E27FC236}">
                <a16:creationId xmlns:a16="http://schemas.microsoft.com/office/drawing/2014/main" id="{97CCEA78-C261-472E-A4BD-30353F27B8A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A6F9DDF-FCBE-43A3-8902-DA1ECA516B8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387244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that drawing basic text is very simple, and that attributes are available to decorate the text.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Again, emphasize that complex styling can result in browser performance degradation.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the use of the </a:t>
            </a:r>
            <a:r>
              <a:rPr lang="en-US" sz="1000" b="1">
                <a:latin typeface="Arial" panose="020B0604020202020204" pitchFamily="34" charset="0"/>
                <a:ea typeface="Calibri" panose="020F0502020204030204" pitchFamily="34" charset="0"/>
                <a:cs typeface="Times New Roman" panose="02020603050405020304" pitchFamily="18" charset="0"/>
              </a:rPr>
              <a:t>&lt;g&gt;</a:t>
            </a:r>
            <a:r>
              <a:rPr lang="en-US" sz="1000">
                <a:latin typeface="Arial" panose="020B0604020202020204" pitchFamily="34" charset="0"/>
                <a:ea typeface="Calibri" panose="020F0502020204030204" pitchFamily="34" charset="0"/>
                <a:cs typeface="Segoe UI" panose="020B0502040204020203" pitchFamily="34" charset="0"/>
              </a:rPr>
              <a:t> element inside an </a:t>
            </a:r>
            <a:r>
              <a:rPr lang="en-US" sz="1000" b="1">
                <a:latin typeface="Arial" panose="020B0604020202020204" pitchFamily="34" charset="0"/>
                <a:ea typeface="Calibri" panose="020F0502020204030204" pitchFamily="34" charset="0"/>
                <a:cs typeface="Times New Roman" panose="02020603050405020304" pitchFamily="18" charset="0"/>
              </a:rPr>
              <a:t>&lt;svg</a:t>
            </a:r>
            <a:r>
              <a:rPr lang="en-US" sz="1000">
                <a:latin typeface="Arial" panose="020B0604020202020204" pitchFamily="34" charset="0"/>
                <a:ea typeface="Calibri" panose="020F0502020204030204" pitchFamily="34" charset="0"/>
                <a:cs typeface="Segoe UI" panose="020B0502040204020203" pitchFamily="34" charset="0"/>
              </a:rPr>
              <a:t>&gt; element to group shapes together.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10</a:t>
            </a:fld>
            <a:endParaRPr lang="en-US"/>
          </a:p>
        </p:txBody>
      </p:sp>
      <p:sp>
        <p:nvSpPr>
          <p:cNvPr id="5" name="Rectangle 4">
            <a:extLst>
              <a:ext uri="{FF2B5EF4-FFF2-40B4-BE49-F238E27FC236}">
                <a16:creationId xmlns:a16="http://schemas.microsoft.com/office/drawing/2014/main" id="{21A63859-B366-4C42-92B4-3A5B91A9684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FB0A10C-CAAA-4FC0-9A75-382D155541A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4223658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Keep this topic brief. The demonstration that follows provides more detail and examples, and enables students to see how to transform SVG elements.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SVG also describes how to perform animations. However, SVG animations are not supported by </a:t>
            </a:r>
            <a:r>
              <a:rPr lang="en-US" sz="100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a:latin typeface="Arial" panose="020B0604020202020204" pitchFamily="34" charset="0"/>
                <a:ea typeface="Calibri" panose="020F0502020204030204" pitchFamily="34" charset="0"/>
                <a:cs typeface="Segoe UI" panose="020B0502040204020203" pitchFamily="34" charset="0"/>
              </a:rPr>
              <a:t>. To animate elements on a web page, use CSS animations; these are described in module 12, "Animating the User Interface".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11</a:t>
            </a:fld>
            <a:endParaRPr lang="en-US"/>
          </a:p>
        </p:txBody>
      </p:sp>
      <p:sp>
        <p:nvSpPr>
          <p:cNvPr id="5" name="Rectangle 4">
            <a:extLst>
              <a:ext uri="{FF2B5EF4-FFF2-40B4-BE49-F238E27FC236}">
                <a16:creationId xmlns:a16="http://schemas.microsoft.com/office/drawing/2014/main" id="{F6BCDFBF-6447-4C02-BC8F-CEB3F2F4A69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FC2AD21-BDC3-4A9A-B29A-F29ECAB972B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1791815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HTML document has two buttons that enable you to demonstrate transformations and events. There is a separate </a:t>
            </a:r>
            <a:r>
              <a:rPr lang="en-US" sz="1000" b="1" dirty="0">
                <a:latin typeface="Arial" panose="020B0604020202020204" pitchFamily="34" charset="0"/>
                <a:ea typeface="Calibri" panose="020F0502020204030204" pitchFamily="34" charset="0"/>
                <a:cs typeface="Times New Roman" panose="02020603050405020304" pitchFamily="18" charset="0"/>
              </a:rPr>
              <a:t>&lt;</a:t>
            </a:r>
            <a:r>
              <a:rPr lang="en-US" sz="1000" b="1" dirty="0" err="1">
                <a:latin typeface="Arial" panose="020B0604020202020204" pitchFamily="34" charset="0"/>
                <a:ea typeface="Calibri" panose="020F0502020204030204" pitchFamily="34" charset="0"/>
                <a:cs typeface="Times New Roman" panose="02020603050405020304" pitchFamily="18" charset="0"/>
              </a:rPr>
              <a:t>svg</a:t>
            </a:r>
            <a:r>
              <a:rPr lang="en-US" sz="1000" b="1" dirty="0">
                <a:latin typeface="Arial" panose="020B0604020202020204" pitchFamily="34" charset="0"/>
                <a:ea typeface="Calibri" panose="020F0502020204030204" pitchFamily="34" charset="0"/>
                <a:cs typeface="Times New Roman" panose="02020603050405020304" pitchFamily="18" charset="0"/>
              </a:rPr>
              <a:t>&gt;</a:t>
            </a:r>
            <a:r>
              <a:rPr lang="en-US" sz="1000" dirty="0">
                <a:latin typeface="Arial" panose="020B0604020202020204" pitchFamily="34" charset="0"/>
                <a:ea typeface="Calibri" panose="020F0502020204030204" pitchFamily="34" charset="0"/>
                <a:cs typeface="Times New Roman" panose="02020603050405020304" pitchFamily="18" charset="0"/>
              </a:rPr>
              <a:t> element for each part of the demonstration. When you click one of the buttons on the page, the page uses the DOM to locate the appropriate </a:t>
            </a:r>
            <a:r>
              <a:rPr lang="en-US" sz="1000" b="1" dirty="0">
                <a:latin typeface="Arial" panose="020B0604020202020204" pitchFamily="34" charset="0"/>
                <a:ea typeface="Calibri" panose="020F0502020204030204" pitchFamily="34" charset="0"/>
                <a:cs typeface="Times New Roman" panose="02020603050405020304" pitchFamily="18" charset="0"/>
              </a:rPr>
              <a:t>&lt;</a:t>
            </a:r>
            <a:r>
              <a:rPr lang="en-US" sz="1000" b="1" dirty="0" err="1">
                <a:latin typeface="Arial" panose="020B0604020202020204" pitchFamily="34" charset="0"/>
                <a:ea typeface="Calibri" panose="020F0502020204030204" pitchFamily="34" charset="0"/>
                <a:cs typeface="Times New Roman" panose="02020603050405020304" pitchFamily="18" charset="0"/>
              </a:rPr>
              <a:t>svg</a:t>
            </a:r>
            <a:r>
              <a:rPr lang="en-US" sz="1000" b="1" dirty="0">
                <a:latin typeface="Arial" panose="020B0604020202020204" pitchFamily="34" charset="0"/>
                <a:ea typeface="Calibri" panose="020F0502020204030204" pitchFamily="34" charset="0"/>
                <a:cs typeface="Times New Roman" panose="02020603050405020304" pitchFamily="18" charset="0"/>
              </a:rPr>
              <a:t>&gt;</a:t>
            </a:r>
            <a:r>
              <a:rPr lang="en-US" sz="1000" dirty="0">
                <a:latin typeface="Arial" panose="020B0604020202020204" pitchFamily="34" charset="0"/>
                <a:ea typeface="Calibri" panose="020F0502020204030204" pitchFamily="34" charset="0"/>
                <a:cs typeface="Times New Roman" panose="02020603050405020304" pitchFamily="18" charset="0"/>
              </a:rPr>
              <a:t> element for that part of the demonstration.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click the </a:t>
            </a:r>
            <a:r>
              <a:rPr lang="en-US" sz="1000" b="1" dirty="0">
                <a:latin typeface="Arial" panose="020B0604020202020204" pitchFamily="34" charset="0"/>
                <a:ea typeface="Calibri" panose="020F0502020204030204" pitchFamily="34" charset="0"/>
                <a:cs typeface="Times New Roman" panose="02020603050405020304" pitchFamily="18" charset="0"/>
              </a:rPr>
              <a:t>Transformations</a:t>
            </a:r>
            <a:r>
              <a:rPr lang="en-US" sz="1000" dirty="0">
                <a:latin typeface="Arial" panose="020B0604020202020204" pitchFamily="34" charset="0"/>
                <a:ea typeface="Calibri" panose="020F0502020204030204" pitchFamily="34" charset="0"/>
                <a:cs typeface="Times New Roman" panose="02020603050405020304" pitchFamily="18" charset="0"/>
              </a:rPr>
              <a:t> button, the web page displays two rectangles. The first rectangle is not transformed. The second rectangle has three transformations applied to it: a translation, a scale, and a skew in the X direction.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click the </a:t>
            </a:r>
            <a:r>
              <a:rPr lang="en-US" sz="1000" b="1" dirty="0">
                <a:latin typeface="Arial" panose="020B0604020202020204" pitchFamily="34" charset="0"/>
                <a:ea typeface="Calibri" panose="020F0502020204030204" pitchFamily="34" charset="0"/>
                <a:cs typeface="Times New Roman" panose="02020603050405020304" pitchFamily="18" charset="0"/>
              </a:rPr>
              <a:t>Events</a:t>
            </a:r>
            <a:r>
              <a:rPr lang="en-US" sz="1000" dirty="0">
                <a:latin typeface="Arial" panose="020B0604020202020204" pitchFamily="34" charset="0"/>
                <a:ea typeface="Calibri" panose="020F0502020204030204" pitchFamily="34" charset="0"/>
                <a:cs typeface="Times New Roman" panose="02020603050405020304" pitchFamily="18" charset="0"/>
              </a:rPr>
              <a:t> button, the web page displays two </a:t>
            </a:r>
            <a:r>
              <a:rPr lang="en-US" sz="1000" b="1" dirty="0">
                <a:latin typeface="Arial" panose="020B0604020202020204" pitchFamily="34" charset="0"/>
                <a:ea typeface="Calibri" panose="020F0502020204030204" pitchFamily="34" charset="0"/>
                <a:cs typeface="Times New Roman" panose="02020603050405020304" pitchFamily="18" charset="0"/>
              </a:rPr>
              <a:t>&lt;path&gt;</a:t>
            </a:r>
            <a:r>
              <a:rPr lang="en-US" sz="1000" dirty="0">
                <a:latin typeface="Arial" panose="020B0604020202020204" pitchFamily="34" charset="0"/>
                <a:ea typeface="Calibri" panose="020F0502020204030204" pitchFamily="34" charset="0"/>
                <a:cs typeface="Times New Roman" panose="02020603050405020304" pitchFamily="18" charset="0"/>
              </a:rPr>
              <a:t> shapes representing Alaska and Hawaii. The </a:t>
            </a:r>
            <a:r>
              <a:rPr lang="en-US" sz="1000" b="1" dirty="0" err="1">
                <a:latin typeface="Arial" panose="020B0604020202020204" pitchFamily="34" charset="0"/>
                <a:ea typeface="Calibri" panose="020F0502020204030204" pitchFamily="34" charset="0"/>
                <a:cs typeface="Times New Roman" panose="02020603050405020304" pitchFamily="18" charset="0"/>
              </a:rPr>
              <a:t>onmousedown</a:t>
            </a:r>
            <a:r>
              <a:rPr lang="en-US" sz="1000" dirty="0">
                <a:latin typeface="Arial" panose="020B0604020202020204" pitchFamily="34" charset="0"/>
                <a:ea typeface="Calibri" panose="020F0502020204030204" pitchFamily="34" charset="0"/>
                <a:cs typeface="Times New Roman" panose="02020603050405020304" pitchFamily="18" charset="0"/>
              </a:rPr>
              <a:t> event is handled on each shape, to display a message box when the user clicks on the shape. The web page also defines a CSS rule that changes the color of the shape when the user hovers over the shape with the mouse.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“Demonstration: </a:t>
            </a:r>
            <a:r>
              <a:rPr lang="en-GB" sz="1000" dirty="0">
                <a:solidFill>
                  <a:srgbClr val="000000"/>
                </a:solidFill>
                <a:latin typeface="Arial" panose="020B0604020202020204" pitchFamily="34" charset="0"/>
                <a:ea typeface="Calibri" panose="020F0502020204030204" pitchFamily="34" charset="0"/>
                <a:cs typeface="Segoe UI" panose="020B0502040204020203" pitchFamily="34" charset="0"/>
              </a:rPr>
              <a:t>Using Scalable Vector Graphics (SVG) Transformations and Events</a:t>
            </a:r>
            <a:r>
              <a:rPr lang="en-US" sz="1000" dirty="0">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https://github.com/MicrosoftLearning/20480-Programming-in-HTML5-with-JavaScript-and-CSS3/blob/master/Instructions/20480C_MOD11_DEMO.md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12</a:t>
            </a:fld>
            <a:endParaRPr lang="en-US"/>
          </a:p>
        </p:txBody>
      </p:sp>
      <p:sp>
        <p:nvSpPr>
          <p:cNvPr id="5" name="Rectangle 4">
            <a:extLst>
              <a:ext uri="{FF2B5EF4-FFF2-40B4-BE49-F238E27FC236}">
                <a16:creationId xmlns:a16="http://schemas.microsoft.com/office/drawing/2014/main" id="{7666B0E4-3CD4-415A-B7DE-5ABCF6B4F20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3DA5CB7-CE26-44DE-8222-EC717F20D8D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3303312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a:latin typeface="Arial" panose="020B0604020202020204" pitchFamily="34" charset="0"/>
                <a:ea typeface="Calibri" panose="020F0502020204030204" pitchFamily="34" charset="0"/>
                <a:cs typeface="Segoe UI" panose="020B0502040204020203" pitchFamily="34" charset="0"/>
              </a:rPr>
              <a:t>Mention that the Canvas API is a programmatic interface, compared to the more declarative style of SVG.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13</a:t>
            </a:fld>
            <a:endParaRPr lang="en-US"/>
          </a:p>
        </p:txBody>
      </p:sp>
      <p:sp>
        <p:nvSpPr>
          <p:cNvPr id="5" name="Rectangle 4">
            <a:extLst>
              <a:ext uri="{FF2B5EF4-FFF2-40B4-BE49-F238E27FC236}">
                <a16:creationId xmlns:a16="http://schemas.microsoft.com/office/drawing/2014/main" id="{A7B7B8D6-8223-4E24-8033-47404BAD82A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26C6EEE1-48BE-4A6D-8BF4-330221430C8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622241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Canvas is a programmatic API and that other than the </a:t>
            </a:r>
            <a:r>
              <a:rPr lang="en-US" sz="1000" b="1">
                <a:latin typeface="Arial" panose="020B0604020202020204" pitchFamily="34" charset="0"/>
                <a:ea typeface="Calibri" panose="020F0502020204030204" pitchFamily="34" charset="0"/>
                <a:cs typeface="Times New Roman" panose="02020603050405020304" pitchFamily="18" charset="0"/>
              </a:rPr>
              <a:t>&lt;canvas&gt;</a:t>
            </a:r>
            <a:r>
              <a:rPr lang="en-US" sz="1000">
                <a:latin typeface="Arial" panose="020B0604020202020204" pitchFamily="34" charset="0"/>
                <a:ea typeface="Calibri" panose="020F0502020204030204" pitchFamily="34" charset="0"/>
                <a:cs typeface="Segoe UI" panose="020B0502040204020203" pitchFamily="34" charset="0"/>
              </a:rPr>
              <a:t> element, the DOM has no knowledge of the items that comprise the graphics on a canvas.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14</a:t>
            </a:fld>
            <a:endParaRPr lang="en-US"/>
          </a:p>
        </p:txBody>
      </p:sp>
      <p:sp>
        <p:nvSpPr>
          <p:cNvPr id="5" name="Rectangle 4">
            <a:extLst>
              <a:ext uri="{FF2B5EF4-FFF2-40B4-BE49-F238E27FC236}">
                <a16:creationId xmlns:a16="http://schemas.microsoft.com/office/drawing/2014/main" id="{81DC8EE9-B380-4FC3-A359-B1EB5464EE0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EE00AFA-4E81-476A-8CC0-20B80A70D9B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4225076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basic API is very simple: get a reference to a </a:t>
            </a:r>
            <a:r>
              <a:rPr lang="en-US" sz="1000" b="1">
                <a:latin typeface="Arial" panose="020B0604020202020204" pitchFamily="34" charset="0"/>
                <a:ea typeface="Calibri" panose="020F0502020204030204" pitchFamily="34" charset="0"/>
                <a:cs typeface="Times New Roman" panose="02020603050405020304" pitchFamily="18" charset="0"/>
              </a:rPr>
              <a:t>&lt;canvas&gt;</a:t>
            </a:r>
            <a:r>
              <a:rPr lang="en-US" sz="1000">
                <a:latin typeface="Arial" panose="020B0604020202020204" pitchFamily="34" charset="0"/>
                <a:ea typeface="Calibri" panose="020F0502020204030204" pitchFamily="34" charset="0"/>
                <a:cs typeface="Segoe UI" panose="020B0502040204020203" pitchFamily="34" charset="0"/>
              </a:rPr>
              <a:t> element, and then get a drawing context. Use the drawing context to draw and fill shapes and lines on the canvas.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CSS styling only applies to the </a:t>
            </a:r>
            <a:r>
              <a:rPr lang="en-US" sz="1000" b="1">
                <a:latin typeface="Arial" panose="020B0604020202020204" pitchFamily="34" charset="0"/>
                <a:ea typeface="Calibri" panose="020F0502020204030204" pitchFamily="34" charset="0"/>
                <a:cs typeface="Times New Roman" panose="02020603050405020304" pitchFamily="18" charset="0"/>
              </a:rPr>
              <a:t>&lt;canvas&gt;</a:t>
            </a:r>
            <a:r>
              <a:rPr lang="en-US" sz="1000">
                <a:latin typeface="Arial" panose="020B0604020202020204" pitchFamily="34" charset="0"/>
                <a:ea typeface="Calibri" panose="020F0502020204030204" pitchFamily="34" charset="0"/>
                <a:cs typeface="Segoe UI" panose="020B0502040204020203" pitchFamily="34" charset="0"/>
              </a:rPr>
              <a:t> element itself; you cannot use CSS to style the elements drawn on a canvas.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15</a:t>
            </a:fld>
            <a:endParaRPr lang="en-US"/>
          </a:p>
        </p:txBody>
      </p:sp>
      <p:sp>
        <p:nvSpPr>
          <p:cNvPr id="5" name="Rectangle 4">
            <a:extLst>
              <a:ext uri="{FF2B5EF4-FFF2-40B4-BE49-F238E27FC236}">
                <a16:creationId xmlns:a16="http://schemas.microsoft.com/office/drawing/2014/main" id="{1889CA42-D112-47EA-8489-C7512745A9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20CF37D-3172-4084-945E-1630804451D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2248021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As before, these functions are relatively straightforward. If time allows, walk students through the code in the notes so that the students can see how to use each function in context.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16</a:t>
            </a:fld>
            <a:endParaRPr lang="en-US"/>
          </a:p>
        </p:txBody>
      </p:sp>
      <p:sp>
        <p:nvSpPr>
          <p:cNvPr id="5" name="Rectangle 4">
            <a:extLst>
              <a:ext uri="{FF2B5EF4-FFF2-40B4-BE49-F238E27FC236}">
                <a16:creationId xmlns:a16="http://schemas.microsoft.com/office/drawing/2014/main" id="{4D2EAD3D-C3AA-4CB9-A5EF-9325B8370AF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3C9FD4F-74D9-4762-BE21-F20CCEBF2AD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2067328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code in the notes provides a more complete example; the code on the slide just shows the highlights.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17</a:t>
            </a:fld>
            <a:endParaRPr lang="en-US"/>
          </a:p>
        </p:txBody>
      </p:sp>
      <p:sp>
        <p:nvSpPr>
          <p:cNvPr id="5" name="Rectangle 4">
            <a:extLst>
              <a:ext uri="{FF2B5EF4-FFF2-40B4-BE49-F238E27FC236}">
                <a16:creationId xmlns:a16="http://schemas.microsoft.com/office/drawing/2014/main" id="{787EB687-CC3D-4FC5-B598-0D1641DCCE1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EA569A5-C6E2-467D-9B80-DBCD3ECE326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3490288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demonstration that follows provides an example showing how to use these functions.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18</a:t>
            </a:fld>
            <a:endParaRPr lang="en-US"/>
          </a:p>
        </p:txBody>
      </p:sp>
      <p:sp>
        <p:nvSpPr>
          <p:cNvPr id="5" name="Rectangle 4">
            <a:extLst>
              <a:ext uri="{FF2B5EF4-FFF2-40B4-BE49-F238E27FC236}">
                <a16:creationId xmlns:a16="http://schemas.microsoft.com/office/drawing/2014/main" id="{A894E238-D244-4B59-BD12-C03724C85D0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82A4AD2-4F24-4432-AD95-2343012F8B3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2232151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click the </a:t>
            </a:r>
            <a:r>
              <a:rPr lang="en-US" sz="1000" b="1" dirty="0">
                <a:latin typeface="Arial" panose="020B0604020202020204" pitchFamily="34" charset="0"/>
                <a:ea typeface="Calibri" panose="020F0502020204030204" pitchFamily="34" charset="0"/>
                <a:cs typeface="Times New Roman" panose="02020603050405020304" pitchFamily="18" charset="0"/>
              </a:rPr>
              <a:t>Separate Transformations</a:t>
            </a:r>
            <a:r>
              <a:rPr lang="en-US" sz="1000" dirty="0">
                <a:latin typeface="Arial" panose="020B0604020202020204" pitchFamily="34" charset="0"/>
                <a:ea typeface="Calibri" panose="020F0502020204030204" pitchFamily="34" charset="0"/>
                <a:cs typeface="Times New Roman" panose="02020603050405020304" pitchFamily="18" charset="0"/>
              </a:rPr>
              <a:t> button, the web page invokes the </a:t>
            </a:r>
            <a:r>
              <a:rPr lang="en-US" sz="1000" b="1" dirty="0" err="1">
                <a:latin typeface="Arial" panose="020B0604020202020204" pitchFamily="34" charset="0"/>
                <a:ea typeface="Calibri" panose="020F0502020204030204" pitchFamily="34" charset="0"/>
                <a:cs typeface="Times New Roman" panose="02020603050405020304" pitchFamily="18" charset="0"/>
              </a:rPr>
              <a:t>demoSeparateTransformations</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Times New Roman" panose="02020603050405020304" pitchFamily="18" charset="0"/>
              </a:rPr>
              <a:t> function. This function invokes separate transformation functions on the two-dimensional context. Explain these functions. Also point out the </a:t>
            </a:r>
            <a:r>
              <a:rPr lang="en-US" sz="1000" b="1" dirty="0">
                <a:latin typeface="Arial" panose="020B0604020202020204" pitchFamily="34" charset="0"/>
                <a:ea typeface="Calibri" panose="020F0502020204030204" pitchFamily="34" charset="0"/>
                <a:cs typeface="Times New Roman" panose="02020603050405020304" pitchFamily="18" charset="0"/>
              </a:rPr>
              <a:t>save()</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restore()</a:t>
            </a:r>
            <a:r>
              <a:rPr lang="en-US" sz="1000" dirty="0">
                <a:latin typeface="Arial" panose="020B0604020202020204" pitchFamily="34" charset="0"/>
                <a:ea typeface="Calibri" panose="020F0502020204030204" pitchFamily="34" charset="0"/>
                <a:cs typeface="Times New Roman" panose="02020603050405020304" pitchFamily="18" charset="0"/>
              </a:rPr>
              <a:t> function calls, which save the initial context and then restore it at the end of the drawing operations.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click the </a:t>
            </a:r>
            <a:r>
              <a:rPr lang="en-US" sz="1000" b="1" dirty="0">
                <a:latin typeface="Arial" panose="020B0604020202020204" pitchFamily="34" charset="0"/>
                <a:ea typeface="Calibri" panose="020F0502020204030204" pitchFamily="34" charset="0"/>
                <a:cs typeface="Times New Roman" panose="02020603050405020304" pitchFamily="18" charset="0"/>
              </a:rPr>
              <a:t>Matrix Transformations</a:t>
            </a:r>
            <a:r>
              <a:rPr lang="en-US" sz="1000" dirty="0">
                <a:latin typeface="Arial" panose="020B0604020202020204" pitchFamily="34" charset="0"/>
                <a:ea typeface="Calibri" panose="020F0502020204030204" pitchFamily="34" charset="0"/>
                <a:cs typeface="Times New Roman" panose="02020603050405020304" pitchFamily="18" charset="0"/>
              </a:rPr>
              <a:t> button, the web page invokes the </a:t>
            </a:r>
            <a:r>
              <a:rPr lang="en-US" sz="1000" b="1" dirty="0" err="1">
                <a:latin typeface="Arial" panose="020B0604020202020204" pitchFamily="34" charset="0"/>
                <a:ea typeface="Calibri" panose="020F0502020204030204" pitchFamily="34" charset="0"/>
                <a:cs typeface="Times New Roman" panose="02020603050405020304" pitchFamily="18" charset="0"/>
              </a:rPr>
              <a:t>demoMatrixTransformations</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Times New Roman" panose="02020603050405020304" pitchFamily="18" charset="0"/>
              </a:rPr>
              <a:t> function. This function performs a composite relative transformation on the coordinate system, by using the </a:t>
            </a:r>
            <a:r>
              <a:rPr lang="en-US" sz="1000" b="1" dirty="0">
                <a:latin typeface="Arial" panose="020B0604020202020204" pitchFamily="34" charset="0"/>
                <a:ea typeface="Calibri" panose="020F0502020204030204" pitchFamily="34" charset="0"/>
                <a:cs typeface="Times New Roman" panose="02020603050405020304" pitchFamily="18" charset="0"/>
              </a:rPr>
              <a:t>transform()</a:t>
            </a:r>
            <a:r>
              <a:rPr lang="en-US" sz="1000" dirty="0">
                <a:latin typeface="Arial" panose="020B0604020202020204" pitchFamily="34" charset="0"/>
                <a:ea typeface="Calibri" panose="020F0502020204030204" pitchFamily="34" charset="0"/>
                <a:cs typeface="Times New Roman" panose="02020603050405020304" pitchFamily="18" charset="0"/>
              </a:rPr>
              <a:t> function. The code also contains a commented-out call to </a:t>
            </a:r>
            <a:r>
              <a:rPr lang="en-US" sz="1000" b="1" dirty="0" err="1">
                <a:latin typeface="Arial" panose="020B0604020202020204" pitchFamily="34" charset="0"/>
                <a:ea typeface="Calibri" panose="020F0502020204030204" pitchFamily="34" charset="0"/>
                <a:cs typeface="Times New Roman" panose="02020603050405020304" pitchFamily="18" charset="0"/>
              </a:rPr>
              <a:t>setTransform</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Times New Roman" panose="02020603050405020304" pitchFamily="18" charset="0"/>
              </a:rPr>
              <a:t>, to show how to perform an absolute transformation. Explain the difference between </a:t>
            </a:r>
            <a:r>
              <a:rPr lang="en-US" sz="1000" b="1" dirty="0">
                <a:latin typeface="Arial" panose="020B0604020202020204" pitchFamily="34" charset="0"/>
                <a:ea typeface="Calibri" panose="020F0502020204030204" pitchFamily="34" charset="0"/>
                <a:cs typeface="Times New Roman" panose="02020603050405020304" pitchFamily="18" charset="0"/>
              </a:rPr>
              <a:t>transform()</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err="1">
                <a:latin typeface="Arial" panose="020B0604020202020204" pitchFamily="34" charset="0"/>
                <a:ea typeface="Calibri" panose="020F0502020204030204" pitchFamily="34" charset="0"/>
                <a:cs typeface="Times New Roman" panose="02020603050405020304" pitchFamily="18" charset="0"/>
              </a:rPr>
              <a:t>setTransform</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find the steps in the “Demonstration: </a:t>
            </a:r>
            <a:r>
              <a:rPr lang="en-GB" sz="1000" dirty="0">
                <a:solidFill>
                  <a:srgbClr val="000000"/>
                </a:solidFill>
                <a:latin typeface="Arial" panose="020B0604020202020204" pitchFamily="34" charset="0"/>
                <a:ea typeface="Calibri" panose="020F0502020204030204" pitchFamily="34" charset="0"/>
                <a:cs typeface="Segoe UI" panose="020B0502040204020203" pitchFamily="34" charset="0"/>
              </a:rPr>
              <a:t>Performing Transformations by Using the Canvas API</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https://github.com/MicrosoftLearning/20480-Programming-in-HTML5-with-JavaScript-and-CSS3/blob/master/Instructions/20480C_MOD11_DEMO.md</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19</a:t>
            </a:fld>
            <a:endParaRPr lang="en-US"/>
          </a:p>
        </p:txBody>
      </p:sp>
      <p:sp>
        <p:nvSpPr>
          <p:cNvPr id="5" name="Rectangle 4">
            <a:extLst>
              <a:ext uri="{FF2B5EF4-FFF2-40B4-BE49-F238E27FC236}">
                <a16:creationId xmlns:a16="http://schemas.microsoft.com/office/drawing/2014/main" id="{BE3B5B0C-4145-4DAE-A6CD-64A958E57DD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218ECFB-BF52-40E6-93E6-BCCB6B4220E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1281821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Graphics is a very broad and encompassing subject, and it would be very easy to spend several hours covering the topics in this area. However, this module is scheduled to last no more than an hour, so remain focused and stick to the basics as they are described by the topics in this module. Refer students who require more information to additional reading.</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2</a:t>
            </a:fld>
            <a:endParaRPr lang="en-US"/>
          </a:p>
        </p:txBody>
      </p:sp>
      <p:sp>
        <p:nvSpPr>
          <p:cNvPr id="5" name="Rectangle 4">
            <a:extLst>
              <a:ext uri="{FF2B5EF4-FFF2-40B4-BE49-F238E27FC236}">
                <a16:creationId xmlns:a16="http://schemas.microsoft.com/office/drawing/2014/main" id="{8C0AA26E-FEF6-4B92-8875-E43AA87DA88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01D0031-C4C8-4CBE-9A05-74435708D7F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392628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find the steps in the “Demonstration: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Creating Advanced Graphics</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https://github.com/MicrosoftLearning/20480-Programming-in-HTML5-with-JavaScript-and-CSS3/blob/master/Instructions/20480C_MOD11_DEMO.md</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20</a:t>
            </a:fld>
            <a:endParaRPr lang="en-US"/>
          </a:p>
        </p:txBody>
      </p:sp>
      <p:sp>
        <p:nvSpPr>
          <p:cNvPr id="5" name="Rectangle 4">
            <a:extLst>
              <a:ext uri="{FF2B5EF4-FFF2-40B4-BE49-F238E27FC236}">
                <a16:creationId xmlns:a16="http://schemas.microsoft.com/office/drawing/2014/main" id="{4DF2A80C-E7CA-4D7B-B29C-8ECFEA28440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6021558-C75B-40F3-8FD0-898D42A6C17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406520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https://github.com/MicrosoftLearning/20480-Programming-in-HTML5-with-JavaScript-and-CSS3/blob/master/Instructions/20480C_MOD11_LAB_MANUAL.md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https://github.com/MicrosoftLearning/20480-Programming-in-HTML5-with-JavaScript-and-CSS3/blob/master/Instructions/20480C_MOD11_LAK.md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Creating an Interactive Venue Map by Using SVG</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create an interactive conference venue map.</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complete the partially completed SVG mark-up of the venue map. Next, you will add interactive styling to the SVG by using Cascading Style Sheets (CSS). Then, you will handle SVG element click events to display extra information about the conference rooms. Finally, you will run the application, view the Location page, and then verify that the venue map is interactive.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Creating a Speaker Badge by Using the Canvas API</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use the Canvas API to draw the elements of a conference speaker’s badge.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create a canvas element on the speaker badge page. Next, you will write the JavaScript code to implement methods that draw parts of the badge. Finally, you will run the application and test the speaker badge page.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21</a:t>
            </a:fld>
            <a:endParaRPr lang="en-US"/>
          </a:p>
        </p:txBody>
      </p:sp>
      <p:sp>
        <p:nvSpPr>
          <p:cNvPr id="5" name="Rectangle 4">
            <a:extLst>
              <a:ext uri="{FF2B5EF4-FFF2-40B4-BE49-F238E27FC236}">
                <a16:creationId xmlns:a16="http://schemas.microsoft.com/office/drawing/2014/main" id="{6B95E4B5-75C8-476A-A6D7-289CBEDD6F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A010B8A-34EC-438E-A3E6-95C3CEAA0D4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1447109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57862F97-D7DD-412E-A318-D6FA4F0967AB}" type="slidenum">
              <a:rPr lang="en-US" smtClean="0"/>
              <a:t>22</a:t>
            </a:fld>
            <a:endParaRPr lang="en-US"/>
          </a:p>
        </p:txBody>
      </p:sp>
      <p:sp>
        <p:nvSpPr>
          <p:cNvPr id="5" name="Rectangle 4">
            <a:extLst>
              <a:ext uri="{FF2B5EF4-FFF2-40B4-BE49-F238E27FC236}">
                <a16:creationId xmlns:a16="http://schemas.microsoft.com/office/drawing/2014/main" id="{AF536200-CD8A-43E2-9AAF-7D1473E514A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8CF9F0B9-4290-489D-8B5A-66ED15CC140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1708036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Which of the following statements about SVG is false?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You can use SVG to draw complex shapes, and fill them with gradients and patterns.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SVG elements are parsed by the browser when the page is first loaded, and they are then discarded from memory.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You can create SVG elements dynamically by using DOM functions such as </a:t>
            </a:r>
            <a:r>
              <a:rPr lang="en-US" sz="1000" dirty="0" err="1">
                <a:latin typeface="Arial" panose="020B0604020202020204" pitchFamily="34" charset="0"/>
                <a:ea typeface="Calibri" panose="020F0502020204030204" pitchFamily="34" charset="0"/>
                <a:cs typeface="Times New Roman" panose="02020603050405020304" pitchFamily="18" charset="0"/>
              </a:rPr>
              <a:t>document.createElement</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You can handle events on SVG elements.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SVG elements must be enclosed in an &lt;</a:t>
            </a:r>
            <a:r>
              <a:rPr lang="en-US" sz="1000" dirty="0" err="1">
                <a:latin typeface="Arial" panose="020B0604020202020204" pitchFamily="34" charset="0"/>
                <a:ea typeface="Calibri" panose="020F0502020204030204" pitchFamily="34" charset="0"/>
                <a:cs typeface="Times New Roman" panose="02020603050405020304" pitchFamily="18" charset="0"/>
              </a:rPr>
              <a:t>svg</a:t>
            </a:r>
            <a:r>
              <a:rPr lang="en-US" sz="1000" dirty="0">
                <a:latin typeface="Arial" panose="020B0604020202020204" pitchFamily="34" charset="0"/>
                <a:ea typeface="Calibri" panose="020F0502020204030204" pitchFamily="34" charset="0"/>
                <a:cs typeface="Times New Roman" panose="02020603050405020304" pitchFamily="18" charset="0"/>
              </a:rPr>
              <a:t>&gt; container element on a web page.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SVG elements are parsed by the browser when the page is first loaded, and they are then discarded from memory.</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Option 2 is false, because SVG elements are retained in the DOM tree; they are not discarded after the page is loaded.</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When might you consider using the Canvas API instead of using SVG?</a:t>
            </a:r>
          </a:p>
          <a:p>
            <a:pPr>
              <a:lnSpc>
                <a:spcPct val="107000"/>
              </a:lnSpc>
              <a:spcAft>
                <a:spcPts val="800"/>
              </a:spcAft>
            </a:pPr>
            <a:r>
              <a:rPr lang="en-US" sz="1000" b="1" dirty="0">
                <a:latin typeface="Arial" panose="020B0604020202020204" pitchFamily="34" charset="0"/>
                <a:ea typeface="Calibri" panose="020F0502020204030204" pitchFamily="34" charset="0"/>
                <a:cs typeface="Segoe UI" panose="020B0502040204020203" pitchFamily="34"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Canvas API is appropriate if you want to create a static graphical image that does not need to support user interactions. The Canvas API can also be more efficient in terms of rendering speed for complex graphical images.</a:t>
            </a:r>
          </a:p>
        </p:txBody>
      </p:sp>
      <p:sp>
        <p:nvSpPr>
          <p:cNvPr id="4" name="Slide Number Placeholder 3"/>
          <p:cNvSpPr>
            <a:spLocks noGrp="1"/>
          </p:cNvSpPr>
          <p:nvPr>
            <p:ph type="sldNum" sz="quarter" idx="5"/>
          </p:nvPr>
        </p:nvSpPr>
        <p:spPr/>
        <p:txBody>
          <a:bodyPr/>
          <a:lstStyle/>
          <a:p>
            <a:fld id="{57862F97-D7DD-412E-A318-D6FA4F0967AB}" type="slidenum">
              <a:rPr lang="en-US" smtClean="0"/>
              <a:t>23</a:t>
            </a:fld>
            <a:endParaRPr lang="en-US"/>
          </a:p>
        </p:txBody>
      </p:sp>
      <p:sp>
        <p:nvSpPr>
          <p:cNvPr id="5" name="Rectangle 4">
            <a:extLst>
              <a:ext uri="{FF2B5EF4-FFF2-40B4-BE49-F238E27FC236}">
                <a16:creationId xmlns:a16="http://schemas.microsoft.com/office/drawing/2014/main" id="{4B029476-74B4-4B5C-93D1-95D106DC996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6C069DE-3293-480C-A66E-F5DD357BC69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2666785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SVG is very powerful API, but it is also very low level. This lesson concentrates on the core syntax and features of SVG. In the real world, students are likely to use drawing tools and other utilities that can generate the SVG elements as output, and import the resulting content into their websites.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3</a:t>
            </a:fld>
            <a:endParaRPr lang="en-US"/>
          </a:p>
        </p:txBody>
      </p:sp>
      <p:sp>
        <p:nvSpPr>
          <p:cNvPr id="5" name="Rectangle 4">
            <a:extLst>
              <a:ext uri="{FF2B5EF4-FFF2-40B4-BE49-F238E27FC236}">
                <a16:creationId xmlns:a16="http://schemas.microsoft.com/office/drawing/2014/main" id="{47F23846-B40B-466D-B5BB-51449AE3099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20B0513-01A1-45D4-AABA-E4082E9556F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2651354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key points to mention in this topic are that SVG is scalable and vector-based (hence its name). This enables a developer to define graphics that automatically scale to the user's device, but at the cost of the time and memory required to perform the necessary calculations.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how the model is fully programmable, enabling a developer to write JavaScript code that can control the way in which an image responds to user input and apply styling.</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4</a:t>
            </a:fld>
            <a:endParaRPr lang="en-US"/>
          </a:p>
        </p:txBody>
      </p:sp>
      <p:sp>
        <p:nvSpPr>
          <p:cNvPr id="5" name="Rectangle 4">
            <a:extLst>
              <a:ext uri="{FF2B5EF4-FFF2-40B4-BE49-F238E27FC236}">
                <a16:creationId xmlns:a16="http://schemas.microsoft.com/office/drawing/2014/main" id="{90E1C9D6-9D19-4654-983C-F8A7AA1B28A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F971EBC-8FA2-4694-89BE-ABC04869565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230974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SVG graphics consist of a small number of fundamental shapes to which the developer can apply effects and styles.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Note that the file Allfiles\Mod11\Democode\SvgShapes.html contains a copy of many of the SVG examples shown in this lesson. If time allows, open this file by using Notepad and show the code for each example, then display the file in </a:t>
            </a:r>
            <a:r>
              <a:rPr lang="en-US" sz="100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a:latin typeface="Arial" panose="020B0604020202020204" pitchFamily="34" charset="0"/>
                <a:ea typeface="Calibri" panose="020F0502020204030204" pitchFamily="34" charset="0"/>
                <a:cs typeface="Segoe UI" panose="020B0502040204020203" pitchFamily="34" charset="0"/>
              </a:rPr>
              <a:t> so that students can see the results.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5</a:t>
            </a:fld>
            <a:endParaRPr lang="en-US"/>
          </a:p>
        </p:txBody>
      </p:sp>
      <p:sp>
        <p:nvSpPr>
          <p:cNvPr id="5" name="Rectangle 4">
            <a:extLst>
              <a:ext uri="{FF2B5EF4-FFF2-40B4-BE49-F238E27FC236}">
                <a16:creationId xmlns:a16="http://schemas.microsoft.com/office/drawing/2014/main" id="{DD566C41-6D84-4A10-A62C-46ADC2D432F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B80F8CF-16D0-4502-A1C0-40E3C9D062A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977141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the order of graphical child elements in the </a:t>
            </a:r>
            <a:r>
              <a:rPr lang="en-US" sz="1000" b="1">
                <a:latin typeface="Arial" panose="020B0604020202020204" pitchFamily="34" charset="0"/>
                <a:ea typeface="Calibri" panose="020F0502020204030204" pitchFamily="34" charset="0"/>
                <a:cs typeface="Times New Roman" panose="02020603050405020304" pitchFamily="18" charset="0"/>
              </a:rPr>
              <a:t>&lt;svg&gt;</a:t>
            </a:r>
            <a:r>
              <a:rPr lang="en-US" sz="1000">
                <a:latin typeface="Arial" panose="020B0604020202020204" pitchFamily="34" charset="0"/>
                <a:ea typeface="Calibri" panose="020F0502020204030204" pitchFamily="34" charset="0"/>
                <a:cs typeface="Segoe UI" panose="020B0502040204020203" pitchFamily="34" charset="0"/>
              </a:rPr>
              <a:t> element determines the Z-order in which they appear; later elements appear in front of earlier elements.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6</a:t>
            </a:fld>
            <a:endParaRPr lang="en-US"/>
          </a:p>
        </p:txBody>
      </p:sp>
      <p:sp>
        <p:nvSpPr>
          <p:cNvPr id="5" name="Rectangle 4">
            <a:extLst>
              <a:ext uri="{FF2B5EF4-FFF2-40B4-BE49-F238E27FC236}">
                <a16:creationId xmlns:a16="http://schemas.microsoft.com/office/drawing/2014/main" id="{571F6FE8-19E2-4227-AC26-CB6F69D89E8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0354B19-EC33-4129-BCD3-3130D264CED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467681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&lt;path&gt;</a:t>
            </a:r>
            <a:r>
              <a:rPr lang="en-US" sz="1000">
                <a:latin typeface="Arial" panose="020B0604020202020204" pitchFamily="34" charset="0"/>
                <a:ea typeface="Calibri" panose="020F0502020204030204" pitchFamily="34" charset="0"/>
                <a:cs typeface="Segoe UI" panose="020B0502040204020203" pitchFamily="34" charset="0"/>
              </a:rPr>
              <a:t> element is particularly powerful. The commands enable a developer to draw almost any shape or curve. However, do not go into detail, but instead refer students who require more information to the additional reading highlighted in the topic.</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7</a:t>
            </a:fld>
            <a:endParaRPr lang="en-US"/>
          </a:p>
        </p:txBody>
      </p:sp>
      <p:sp>
        <p:nvSpPr>
          <p:cNvPr id="5" name="Rectangle 4">
            <a:extLst>
              <a:ext uri="{FF2B5EF4-FFF2-40B4-BE49-F238E27FC236}">
                <a16:creationId xmlns:a16="http://schemas.microsoft.com/office/drawing/2014/main" id="{03C70B15-EF60-4BCD-9590-35DB86E6166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499FEEF-917A-4745-A1CC-8FB84E43F42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383420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Point out that the results of the example code fragments shown in the notes are displayed on the slide.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8</a:t>
            </a:fld>
            <a:endParaRPr lang="en-US"/>
          </a:p>
        </p:txBody>
      </p:sp>
      <p:sp>
        <p:nvSpPr>
          <p:cNvPr id="5" name="Rectangle 4">
            <a:extLst>
              <a:ext uri="{FF2B5EF4-FFF2-40B4-BE49-F238E27FC236}">
                <a16:creationId xmlns:a16="http://schemas.microsoft.com/office/drawing/2014/main" id="{504428BA-B24B-44C2-AAA8-E02A11E3889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8F943585-027D-4C08-B29B-67081DE85EE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1135897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Do not go into detail on these elements; just point out that they are available and that developers can use them to create an amazing range of effects. However, remind students that complex SVG effects can be processor intensive, so a web page that uses them might incur a performance hit, resulting in slower response times to user actions. Remind students that not all users will necessarily be running a web browser on a -powerful computer that can quickly perform complex arithmetic.</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862F97-D7DD-412E-A318-D6FA4F0967AB}" type="slidenum">
              <a:rPr lang="en-US" smtClean="0"/>
              <a:t>9</a:t>
            </a:fld>
            <a:endParaRPr lang="en-US"/>
          </a:p>
        </p:txBody>
      </p:sp>
      <p:sp>
        <p:nvSpPr>
          <p:cNvPr id="5" name="Rectangle 4">
            <a:extLst>
              <a:ext uri="{FF2B5EF4-FFF2-40B4-BE49-F238E27FC236}">
                <a16:creationId xmlns:a16="http://schemas.microsoft.com/office/drawing/2014/main" id="{748D4116-8C3B-4149-973A-13FE29D0CA5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1F0A740-2ABF-4D98-8744-A9369017A5A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Creating Advanced Graphics</a:t>
            </a:r>
          </a:p>
        </p:txBody>
      </p:sp>
    </p:spTree>
    <p:extLst>
      <p:ext uri="{BB962C8B-B14F-4D97-AF65-F5344CB8AC3E}">
        <p14:creationId xmlns:p14="http://schemas.microsoft.com/office/powerpoint/2010/main" val="4070213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582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6825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259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178A-89EF-4AD1-960C-1F3BA9ADF2FC}"/>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66F1A18-60A6-4BF5-A046-BB3F1DC3AAA5}"/>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702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5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88287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029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6649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218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29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84187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19106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1067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D2DDB-4530-47C5-9B7A-5AC9933FD093}"/>
              </a:ext>
            </a:extLst>
          </p:cNvPr>
          <p:cNvSpPr>
            <a:spLocks noGrp="1"/>
          </p:cNvSpPr>
          <p:nvPr>
            <p:ph type="ctrTitle" sz="quarter"/>
          </p:nvPr>
        </p:nvSpPr>
        <p:spPr>
          <a:xfrm>
            <a:off x="3200400" y="1828800"/>
            <a:ext cx="5732417" cy="1016000"/>
          </a:xfrm>
        </p:spPr>
        <p:txBody>
          <a:bodyPr/>
          <a:lstStyle/>
          <a:p>
            <a:r>
              <a:rPr lang="en-US"/>
              <a:t>Module 11</a:t>
            </a:r>
          </a:p>
        </p:txBody>
      </p:sp>
      <p:sp>
        <p:nvSpPr>
          <p:cNvPr id="3" name="Subtitle 2">
            <a:extLst>
              <a:ext uri="{FF2B5EF4-FFF2-40B4-BE49-F238E27FC236}">
                <a16:creationId xmlns:a16="http://schemas.microsoft.com/office/drawing/2014/main" id="{C7ECB853-5E22-4D8C-8251-05B26052D4A9}"/>
              </a:ext>
            </a:extLst>
          </p:cNvPr>
          <p:cNvSpPr>
            <a:spLocks noGrp="1"/>
          </p:cNvSpPr>
          <p:nvPr>
            <p:ph type="subTitle" sz="quarter" idx="1"/>
          </p:nvPr>
        </p:nvSpPr>
        <p:spPr/>
        <p:txBody>
          <a:bodyPr/>
          <a:lstStyle/>
          <a:p>
            <a:r>
              <a:rPr lang="en-US"/>
              <a:t>Creating Advanced Graphics
</a:t>
            </a:r>
          </a:p>
        </p:txBody>
      </p:sp>
    </p:spTree>
    <p:extLst>
      <p:ext uri="{BB962C8B-B14F-4D97-AF65-F5344CB8AC3E}">
        <p14:creationId xmlns:p14="http://schemas.microsoft.com/office/powerpoint/2010/main" val="276832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421109f2-0680-4f24-9f11-7540047e023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E639-A251-4EAA-9C45-AFC012D5F3C7}"/>
              </a:ext>
            </a:extLst>
          </p:cNvPr>
          <p:cNvSpPr>
            <a:spLocks noGrp="1"/>
          </p:cNvSpPr>
          <p:nvPr>
            <p:ph type="title"/>
          </p:nvPr>
        </p:nvSpPr>
        <p:spPr/>
        <p:txBody>
          <a:bodyPr/>
          <a:lstStyle/>
          <a:p>
            <a:r>
              <a:rPr lang="en-US"/>
              <a:t>Drawing Graphical Text</a:t>
            </a:r>
          </a:p>
        </p:txBody>
      </p:sp>
      <p:sp>
        <p:nvSpPr>
          <p:cNvPr id="4" name="Content Placeholder 2">
            <a:extLst>
              <a:ext uri="{FF2B5EF4-FFF2-40B4-BE49-F238E27FC236}">
                <a16:creationId xmlns:a16="http://schemas.microsoft.com/office/drawing/2014/main" id="{66A5F222-FE3E-4980-BA78-19C600B2B66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To draw text:</a:t>
            </a:r>
          </a:p>
          <a:p>
            <a:pPr lvl="0"/>
            <a:r>
              <a:rPr lang="en-GB" b="0" kern="0">
                <a:solidFill>
                  <a:srgbClr val="000000"/>
                </a:solidFill>
              </a:rPr>
              <a:t>Use the following </a:t>
            </a:r>
            <a:br>
              <a:rPr lang="en-GB" b="0" kern="0">
                <a:solidFill>
                  <a:srgbClr val="000000"/>
                </a:solidFill>
              </a:rPr>
            </a:br>
            <a:r>
              <a:rPr lang="en-GB" b="0" kern="0">
                <a:solidFill>
                  <a:srgbClr val="000000"/>
                </a:solidFill>
              </a:rPr>
              <a:t>elements to achieve additional text effects:</a:t>
            </a:r>
          </a:p>
          <a:p>
            <a:pPr lvl="1"/>
            <a:r>
              <a:rPr lang="en-GB" b="0" kern="0">
                <a:solidFill>
                  <a:srgbClr val="000000"/>
                </a:solidFill>
                <a:latin typeface="Lucida Console" pitchFamily="49" charset="0"/>
              </a:rPr>
              <a:t>&lt;linearGradient&gt;</a:t>
            </a:r>
            <a:r>
              <a:rPr lang="en-GB" b="0" kern="0">
                <a:solidFill>
                  <a:srgbClr val="000000"/>
                </a:solidFill>
              </a:rPr>
              <a:t>, </a:t>
            </a:r>
            <a:r>
              <a:rPr lang="en-GB" b="0" kern="0">
                <a:solidFill>
                  <a:srgbClr val="000000"/>
                </a:solidFill>
                <a:latin typeface="Lucida Console" pitchFamily="49" charset="0"/>
              </a:rPr>
              <a:t>&lt;radialGradient&gt;</a:t>
            </a:r>
            <a:r>
              <a:rPr lang="en-GB" b="0" kern="0">
                <a:solidFill>
                  <a:srgbClr val="000000"/>
                </a:solidFill>
              </a:rPr>
              <a:t>, </a:t>
            </a:r>
            <a:r>
              <a:rPr lang="en-GB" b="0" kern="0">
                <a:solidFill>
                  <a:srgbClr val="000000"/>
                </a:solidFill>
                <a:latin typeface="Lucida Console" pitchFamily="49" charset="0"/>
              </a:rPr>
              <a:t>&lt;pattern&gt;</a:t>
            </a:r>
            <a:endParaRPr lang="en-GB" b="0" kern="0">
              <a:solidFill>
                <a:srgbClr val="000000"/>
              </a:solidFill>
            </a:endParaRPr>
          </a:p>
          <a:p>
            <a:pPr lvl="1"/>
            <a:r>
              <a:rPr lang="en-GB" b="0" kern="0">
                <a:solidFill>
                  <a:srgbClr val="000000"/>
                </a:solidFill>
                <a:latin typeface="Lucida Console" pitchFamily="49" charset="0"/>
              </a:rPr>
              <a:t>&lt;textPath&gt;</a:t>
            </a:r>
            <a:endParaRPr lang="en-GB" b="0" kern="0">
              <a:solidFill>
                <a:srgbClr val="000000"/>
              </a:solidFill>
            </a:endParaRPr>
          </a:p>
          <a:p>
            <a:pPr lvl="1"/>
            <a:r>
              <a:rPr lang="en-GB" b="0" kern="0">
                <a:solidFill>
                  <a:srgbClr val="000000"/>
                </a:solidFill>
                <a:latin typeface="Lucida Console" pitchFamily="49" charset="0"/>
              </a:rPr>
              <a:t>&lt;tspan&gt;</a:t>
            </a:r>
            <a:endParaRPr lang="en-GB" b="0" kern="0">
              <a:solidFill>
                <a:srgbClr val="000000"/>
              </a:solidFill>
            </a:endParaRPr>
          </a:p>
          <a:p>
            <a:pPr lvl="0"/>
            <a:endParaRPr lang="en-US" b="0" kern="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B0B34F8D-60AF-44F0-8762-09AAB07940BF}"/>
              </a:ext>
            </a:extLst>
          </p:cNvPr>
          <p:cNvSpPr txBox="1"/>
          <p:nvPr/>
        </p:nvSpPr>
        <p:spPr>
          <a:xfrm>
            <a:off x="4610100" y="1018170"/>
            <a:ext cx="4229100" cy="923330"/>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&lt;text x="20" y="100"&gt;</a:t>
            </a:r>
          </a:p>
          <a:p>
            <a:pPr lvl="0"/>
            <a:r>
              <a:rPr lang="en-GB" b="0">
                <a:solidFill>
                  <a:srgbClr val="000000"/>
                </a:solidFill>
                <a:latin typeface="Lucida Sans Unicode" pitchFamily="34" charset="0"/>
                <a:cs typeface="Lucida Sans Unicode" pitchFamily="34" charset="0"/>
              </a:rPr>
              <a:t>  Simple text</a:t>
            </a:r>
          </a:p>
          <a:p>
            <a:pPr lvl="0"/>
            <a:r>
              <a:rPr lang="en-GB" b="0">
                <a:solidFill>
                  <a:srgbClr val="000000"/>
                </a:solidFill>
                <a:latin typeface="Lucida Sans Unicode" pitchFamily="34" charset="0"/>
                <a:cs typeface="Lucida Sans Unicode" pitchFamily="34" charset="0"/>
              </a:rPr>
              <a:t>&lt;/text&gt;</a:t>
            </a:r>
            <a:endParaRPr lang="en-GB" b="0" dirty="0">
              <a:solidFill>
                <a:srgbClr val="000000"/>
              </a:solidFill>
              <a:latin typeface="Lucida Sans Unicode" pitchFamily="34" charset="0"/>
              <a:cs typeface="Lucida Sans Unicode" pitchFamily="34" charset="0"/>
            </a:endParaRPr>
          </a:p>
        </p:txBody>
      </p:sp>
      <p:pic>
        <p:nvPicPr>
          <p:cNvPr id="6" name="Picture 5" descr="An image showing decoared text drawn by using &lt;text&gt; elements.">
            <a:extLst>
              <a:ext uri="{FF2B5EF4-FFF2-40B4-BE49-F238E27FC236}">
                <a16:creationId xmlns:a16="http://schemas.microsoft.com/office/drawing/2014/main" id="{D03149AF-5951-41FF-978D-EB18FCFB22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37" y="4233899"/>
            <a:ext cx="4204144" cy="2504701"/>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descr="An image showing text drawn by using a &lt;textpath&gt; element and a path drawn by using a &lt;path&gt; element.">
            <a:extLst>
              <a:ext uri="{FF2B5EF4-FFF2-40B4-BE49-F238E27FC236}">
                <a16:creationId xmlns:a16="http://schemas.microsoft.com/office/drawing/2014/main" id="{DA627855-0592-49D4-920E-15BC065F30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412" y="4233900"/>
            <a:ext cx="4029075" cy="104375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An image showing text drawn by using a &lt;text&gt; element and filled with a graphics image.">
            <a:extLst>
              <a:ext uri="{FF2B5EF4-FFF2-40B4-BE49-F238E27FC236}">
                <a16:creationId xmlns:a16="http://schemas.microsoft.com/office/drawing/2014/main" id="{C05A8D6C-B4C6-434A-9C86-1CCC265671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016" y="3262683"/>
            <a:ext cx="5817471" cy="69809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descr="An image showing text drawn by using a &lt;textpath&gt; element and a path drawn by using a &lt;path&gt; element.">
            <a:extLst>
              <a:ext uri="{FF2B5EF4-FFF2-40B4-BE49-F238E27FC236}">
                <a16:creationId xmlns:a16="http://schemas.microsoft.com/office/drawing/2014/main" id="{E279093A-1404-49C0-84DE-ABBE30367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021" y="5583903"/>
            <a:ext cx="4034130" cy="115469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023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7f374183-ac8d-46a3-b691-8408050357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D9AC-C788-404D-B354-C92B901BA317}"/>
              </a:ext>
            </a:extLst>
          </p:cNvPr>
          <p:cNvSpPr>
            <a:spLocks noGrp="1"/>
          </p:cNvSpPr>
          <p:nvPr>
            <p:ph type="title"/>
          </p:nvPr>
        </p:nvSpPr>
        <p:spPr/>
        <p:txBody>
          <a:bodyPr/>
          <a:lstStyle/>
          <a:p>
            <a:r>
              <a:rPr lang="en-US"/>
              <a:t>Transforming SVG Elements</a:t>
            </a:r>
          </a:p>
        </p:txBody>
      </p:sp>
      <p:sp>
        <p:nvSpPr>
          <p:cNvPr id="4" name="Content Placeholder 2">
            <a:extLst>
              <a:ext uri="{FF2B5EF4-FFF2-40B4-BE49-F238E27FC236}">
                <a16:creationId xmlns:a16="http://schemas.microsoft.com/office/drawing/2014/main" id="{632E8979-E4E4-452B-9B3C-5ECD010841C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To transform SVG elements, set the </a:t>
            </a:r>
            <a:r>
              <a:rPr lang="en-GB" b="0" kern="0">
                <a:solidFill>
                  <a:srgbClr val="000000"/>
                </a:solidFill>
                <a:latin typeface="Lucida Console" pitchFamily="49" charset="0"/>
              </a:rPr>
              <a:t>transform</a:t>
            </a:r>
            <a:r>
              <a:rPr lang="en-GB" b="0" kern="0">
                <a:solidFill>
                  <a:srgbClr val="000000"/>
                </a:solidFill>
              </a:rPr>
              <a:t> attribute to a transformation function</a:t>
            </a:r>
          </a:p>
          <a:p>
            <a:pPr lvl="0"/>
            <a:endParaRPr lang="en-GB" b="0" kern="0">
              <a:solidFill>
                <a:srgbClr val="000000"/>
              </a:solidFill>
            </a:endParaRPr>
          </a:p>
          <a:p>
            <a:pPr lvl="0"/>
            <a:endParaRPr lang="en-GB" b="0" kern="0">
              <a:solidFill>
                <a:srgbClr val="000000"/>
              </a:solidFill>
            </a:endParaRPr>
          </a:p>
          <a:p>
            <a:pPr lvl="0"/>
            <a:endParaRPr lang="en-GB" b="0" kern="0">
              <a:solidFill>
                <a:srgbClr val="000000"/>
              </a:solidFill>
            </a:endParaRPr>
          </a:p>
          <a:p>
            <a:pPr lvl="0"/>
            <a:endParaRPr lang="en-GB" b="0" kern="0">
              <a:solidFill>
                <a:srgbClr val="000000"/>
              </a:solidFill>
            </a:endParaRPr>
          </a:p>
          <a:p>
            <a:pPr lvl="0"/>
            <a:endParaRPr lang="en-GB" b="0" kern="0">
              <a:solidFill>
                <a:srgbClr val="000000"/>
              </a:solidFill>
            </a:endParaRPr>
          </a:p>
          <a:p>
            <a:pPr lvl="0"/>
            <a:endParaRPr lang="en-GB" b="0" kern="0">
              <a:solidFill>
                <a:srgbClr val="000000"/>
              </a:solidFill>
            </a:endParaRPr>
          </a:p>
          <a:p>
            <a:pPr lvl="0"/>
            <a:r>
              <a:rPr lang="en-GB" b="0" kern="0">
                <a:solidFill>
                  <a:srgbClr val="000000"/>
                </a:solidFill>
              </a:rPr>
              <a:t>To perform a transformation on several elements enclose elements in a </a:t>
            </a:r>
            <a:r>
              <a:rPr lang="en-GB" b="0" kern="0">
                <a:solidFill>
                  <a:srgbClr val="000000"/>
                </a:solidFill>
                <a:latin typeface="Lucida Console" pitchFamily="49" charset="0"/>
              </a:rPr>
              <a:t>&lt;g&gt;</a:t>
            </a:r>
            <a:r>
              <a:rPr lang="en-GB" b="0" kern="0">
                <a:solidFill>
                  <a:srgbClr val="000000"/>
                </a:solidFill>
              </a:rPr>
              <a:t> element, and transform the </a:t>
            </a:r>
            <a:r>
              <a:rPr lang="en-GB" b="0" kern="0">
                <a:solidFill>
                  <a:srgbClr val="000000"/>
                </a:solidFill>
                <a:latin typeface="Lucida Console" pitchFamily="49" charset="0"/>
              </a:rPr>
              <a:t>&lt;g&gt;</a:t>
            </a:r>
          </a:p>
          <a:p>
            <a:pPr lvl="0"/>
            <a:endParaRPr lang="en-GB" b="0" kern="0">
              <a:solidFill>
                <a:srgbClr val="000000"/>
              </a:solidFill>
              <a:latin typeface="Lucida Console" pitchFamily="49" charset="0"/>
            </a:endParaRPr>
          </a:p>
          <a:p>
            <a:pPr lvl="0"/>
            <a:endParaRPr lang="en-GB" b="0" kern="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2BE53530-93FC-42BA-A2EA-0245863AF5CC}"/>
              </a:ext>
            </a:extLst>
          </p:cNvPr>
          <p:cNvSpPr txBox="1"/>
          <p:nvPr/>
        </p:nvSpPr>
        <p:spPr>
          <a:xfrm>
            <a:off x="734366" y="2075872"/>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dirty="0">
                <a:solidFill>
                  <a:srgbClr val="000000"/>
                </a:solidFill>
                <a:latin typeface="Lucida Sans Unicode" pitchFamily="34" charset="0"/>
                <a:cs typeface="Lucida Sans Unicode" pitchFamily="34" charset="0"/>
              </a:rPr>
              <a:t>rotate(angle, cx, cy)</a:t>
            </a:r>
          </a:p>
        </p:txBody>
      </p:sp>
      <p:sp>
        <p:nvSpPr>
          <p:cNvPr id="6" name="TextBox 5">
            <a:extLst>
              <a:ext uri="{FF2B5EF4-FFF2-40B4-BE49-F238E27FC236}">
                <a16:creationId xmlns:a16="http://schemas.microsoft.com/office/drawing/2014/main" id="{44C6DFEB-40E1-45A4-A104-E97930D95B81}"/>
              </a:ext>
            </a:extLst>
          </p:cNvPr>
          <p:cNvSpPr txBox="1"/>
          <p:nvPr/>
        </p:nvSpPr>
        <p:spPr>
          <a:xfrm>
            <a:off x="734366" y="2673804"/>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translate(dx, dy)</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8E20AC7D-FC3A-4645-A9ED-0A17F6E2A7A2}"/>
              </a:ext>
            </a:extLst>
          </p:cNvPr>
          <p:cNvSpPr txBox="1"/>
          <p:nvPr/>
        </p:nvSpPr>
        <p:spPr>
          <a:xfrm>
            <a:off x="734366" y="3246673"/>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scale(sx, sy)</a:t>
            </a:r>
            <a:endParaRPr lang="en-GB" b="0" dirty="0">
              <a:solidFill>
                <a:srgbClr val="000000"/>
              </a:solidFill>
              <a:latin typeface="Lucida Sans Unicode" pitchFamily="34" charset="0"/>
              <a:cs typeface="Lucida Sans Unicode" pitchFamily="34" charset="0"/>
            </a:endParaRPr>
          </a:p>
        </p:txBody>
      </p:sp>
      <p:sp>
        <p:nvSpPr>
          <p:cNvPr id="8" name="TextBox 7">
            <a:extLst>
              <a:ext uri="{FF2B5EF4-FFF2-40B4-BE49-F238E27FC236}">
                <a16:creationId xmlns:a16="http://schemas.microsoft.com/office/drawing/2014/main" id="{CF6FE825-D8C2-4297-8540-17E0A18F2AF9}"/>
              </a:ext>
            </a:extLst>
          </p:cNvPr>
          <p:cNvSpPr txBox="1"/>
          <p:nvPr/>
        </p:nvSpPr>
        <p:spPr>
          <a:xfrm>
            <a:off x="734366" y="3816804"/>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skewX(angle)</a:t>
            </a:r>
            <a:endParaRPr lang="en-GB" b="0" dirty="0">
              <a:solidFill>
                <a:srgbClr val="000000"/>
              </a:solidFill>
              <a:latin typeface="Lucida Sans Unicode" pitchFamily="34" charset="0"/>
              <a:cs typeface="Lucida Sans Unicode" pitchFamily="34" charset="0"/>
            </a:endParaRPr>
          </a:p>
        </p:txBody>
      </p:sp>
      <p:sp>
        <p:nvSpPr>
          <p:cNvPr id="9" name="TextBox 8">
            <a:extLst>
              <a:ext uri="{FF2B5EF4-FFF2-40B4-BE49-F238E27FC236}">
                <a16:creationId xmlns:a16="http://schemas.microsoft.com/office/drawing/2014/main" id="{3AF60909-B2FC-4BA3-A987-C4F8B1F062C3}"/>
              </a:ext>
            </a:extLst>
          </p:cNvPr>
          <p:cNvSpPr txBox="1"/>
          <p:nvPr/>
        </p:nvSpPr>
        <p:spPr>
          <a:xfrm>
            <a:off x="734366" y="4426404"/>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skewY(angle)</a:t>
            </a:r>
            <a:endParaRPr lang="en-GB" b="0" dirty="0">
              <a:solidFill>
                <a:srgbClr val="000000"/>
              </a:solidFill>
              <a:latin typeface="Lucida Sans Unicode" pitchFamily="34" charset="0"/>
              <a:cs typeface="Lucida Sans Unicode" pitchFamily="34" charset="0"/>
            </a:endParaRPr>
          </a:p>
        </p:txBody>
      </p:sp>
      <p:pic>
        <p:nvPicPr>
          <p:cNvPr id="10" name="Picture 2" descr="An image showing a rectangle transformed, scaled, and rotated by using an &lt;svg&gt; element.">
            <a:extLst>
              <a:ext uri="{FF2B5EF4-FFF2-40B4-BE49-F238E27FC236}">
                <a16:creationId xmlns:a16="http://schemas.microsoft.com/office/drawing/2014/main" id="{CF5D4784-1855-43BE-94A1-790C5AB8E6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604" y="1875006"/>
            <a:ext cx="324802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84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02ca130-d666-4727-9694-0d3e399db5b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BC4C-A984-44C6-9E85-A83516A3BA01}"/>
              </a:ext>
            </a:extLst>
          </p:cNvPr>
          <p:cNvSpPr>
            <a:spLocks noGrp="1"/>
          </p:cNvSpPr>
          <p:nvPr>
            <p:ph type="title"/>
          </p:nvPr>
        </p:nvSpPr>
        <p:spPr/>
        <p:txBody>
          <a:bodyPr/>
          <a:lstStyle/>
          <a:p>
            <a:r>
              <a:rPr lang="en-US"/>
              <a:t>Demonstration: Using Scalable Vector Graphics (SVG) Transformations and Events</a:t>
            </a:r>
          </a:p>
        </p:txBody>
      </p:sp>
      <p:sp>
        <p:nvSpPr>
          <p:cNvPr id="4" name="Content Placeholder 2">
            <a:extLst>
              <a:ext uri="{FF2B5EF4-FFF2-40B4-BE49-F238E27FC236}">
                <a16:creationId xmlns:a16="http://schemas.microsoft.com/office/drawing/2014/main" id="{A6C0B281-E34B-4DA5-BA06-E79097ADA05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a:t>
            </a:r>
          </a:p>
          <a:p>
            <a:pPr lvl="0"/>
            <a:endParaRPr lang="en-US" b="0" kern="0">
              <a:solidFill>
                <a:srgbClr val="000000"/>
              </a:solidFill>
            </a:endParaRPr>
          </a:p>
          <a:p>
            <a:pPr lvl="0"/>
            <a:r>
              <a:rPr lang="en-US" b="0" kern="0">
                <a:solidFill>
                  <a:srgbClr val="000000"/>
                </a:solidFill>
              </a:rPr>
              <a:t>Transform SVG elements</a:t>
            </a:r>
          </a:p>
          <a:p>
            <a:pPr lvl="0"/>
            <a:r>
              <a:rPr lang="en-US" b="0" kern="0">
                <a:solidFill>
                  <a:srgbClr val="000000"/>
                </a:solidFill>
              </a:rPr>
              <a:t>Handle events on SVG elements</a:t>
            </a:r>
            <a:endParaRPr lang="en-US" b="0" kern="0" dirty="0">
              <a:solidFill>
                <a:srgbClr val="000000"/>
              </a:solidFill>
            </a:endParaRPr>
          </a:p>
        </p:txBody>
      </p:sp>
    </p:spTree>
    <p:extLst>
      <p:ext uri="{BB962C8B-B14F-4D97-AF65-F5344CB8AC3E}">
        <p14:creationId xmlns:p14="http://schemas.microsoft.com/office/powerpoint/2010/main" val="199962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0BAA-8DCE-4863-8640-3E6A3CAB3740}"/>
              </a:ext>
            </a:extLst>
          </p:cNvPr>
          <p:cNvSpPr>
            <a:spLocks noGrp="1"/>
          </p:cNvSpPr>
          <p:nvPr>
            <p:ph type="title"/>
          </p:nvPr>
        </p:nvSpPr>
        <p:spPr>
          <a:xfrm>
            <a:off x="460374" y="-2"/>
            <a:ext cx="8683625" cy="740664"/>
          </a:xfrm>
        </p:spPr>
        <p:txBody>
          <a:bodyPr/>
          <a:lstStyle/>
          <a:p>
            <a:r>
              <a:rPr lang="en-US" dirty="0"/>
              <a:t>Lesson 2: Drawing Graphics by Using the Canvas API</a:t>
            </a:r>
          </a:p>
        </p:txBody>
      </p:sp>
      <p:sp>
        <p:nvSpPr>
          <p:cNvPr id="3" name="Text Placeholder 2">
            <a:extLst>
              <a:ext uri="{FF2B5EF4-FFF2-40B4-BE49-F238E27FC236}">
                <a16:creationId xmlns:a16="http://schemas.microsoft.com/office/drawing/2014/main" id="{6C2A36D9-C738-4B46-AD83-EC1069B9B1E3}"/>
              </a:ext>
            </a:extLst>
          </p:cNvPr>
          <p:cNvSpPr>
            <a:spLocks noGrp="1"/>
          </p:cNvSpPr>
          <p:nvPr>
            <p:ph type="body" idx="1"/>
          </p:nvPr>
        </p:nvSpPr>
        <p:spPr/>
        <p:txBody>
          <a:bodyPr/>
          <a:lstStyle/>
          <a:p>
            <a:r>
              <a:rPr lang="en-US"/>
              <a:t>What is the Canvas API?
Using the Canvas API
Drawing Paths
Using Gradients and Patterns
Transforming Shapes
Demonstration: Performing Transformations by Using the Canvas API
Demonstration: Creating Advanced Graphics</a:t>
            </a:r>
          </a:p>
        </p:txBody>
      </p:sp>
    </p:spTree>
    <p:extLst>
      <p:ext uri="{BB962C8B-B14F-4D97-AF65-F5344CB8AC3E}">
        <p14:creationId xmlns:p14="http://schemas.microsoft.com/office/powerpoint/2010/main" val="1538387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360C-BD43-414E-A667-638CFD429225}"/>
              </a:ext>
            </a:extLst>
          </p:cNvPr>
          <p:cNvSpPr>
            <a:spLocks noGrp="1"/>
          </p:cNvSpPr>
          <p:nvPr>
            <p:ph type="title"/>
          </p:nvPr>
        </p:nvSpPr>
        <p:spPr/>
        <p:txBody>
          <a:bodyPr/>
          <a:lstStyle/>
          <a:p>
            <a:r>
              <a:rPr lang="en-US"/>
              <a:t>What is the Canvas API?</a:t>
            </a:r>
          </a:p>
        </p:txBody>
      </p:sp>
      <p:sp>
        <p:nvSpPr>
          <p:cNvPr id="4" name="Content Placeholder 2">
            <a:extLst>
              <a:ext uri="{FF2B5EF4-FFF2-40B4-BE49-F238E27FC236}">
                <a16:creationId xmlns:a16="http://schemas.microsoft.com/office/drawing/2014/main" id="{53E0AC31-208A-4891-84BE-913A91CAA4A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The Canvas API enables you to draw onto a bitmap area </a:t>
            </a:r>
          </a:p>
          <a:p>
            <a:pPr marL="627063" lvl="1" indent="-342900"/>
            <a:r>
              <a:rPr lang="en-GB" b="0" kern="0">
                <a:solidFill>
                  <a:srgbClr val="000000"/>
                </a:solidFill>
              </a:rPr>
              <a:t>Immediate mode: "fire and forget" </a:t>
            </a:r>
          </a:p>
          <a:p>
            <a:pPr marL="627063" lvl="1" indent="-342900"/>
            <a:r>
              <a:rPr lang="en-GB" b="0" kern="0">
                <a:solidFill>
                  <a:srgbClr val="000000"/>
                </a:solidFill>
              </a:rPr>
              <a:t>It does not remember what you drew last</a:t>
            </a:r>
          </a:p>
          <a:p>
            <a:pPr marL="0" lvl="0" indent="0">
              <a:buNone/>
            </a:pPr>
            <a:endParaRPr lang="en-GB" b="0" kern="0">
              <a:solidFill>
                <a:srgbClr val="000000"/>
              </a:solidFill>
            </a:endParaRPr>
          </a:p>
          <a:p>
            <a:pPr lvl="0"/>
            <a:r>
              <a:rPr lang="en-GB" b="0" kern="0">
                <a:solidFill>
                  <a:srgbClr val="000000"/>
                </a:solidFill>
              </a:rPr>
              <a:t>JavaScript APIs and drawing primitives </a:t>
            </a:r>
          </a:p>
          <a:p>
            <a:pPr lvl="1"/>
            <a:r>
              <a:rPr lang="en-GB" b="0" kern="0">
                <a:solidFill>
                  <a:srgbClr val="000000"/>
                </a:solidFill>
              </a:rPr>
              <a:t>Simple API: 45 methods, 21 attributes </a:t>
            </a:r>
          </a:p>
          <a:p>
            <a:pPr lvl="1"/>
            <a:r>
              <a:rPr lang="en-GB" b="0" kern="0">
                <a:solidFill>
                  <a:srgbClr val="000000"/>
                </a:solidFill>
              </a:rPr>
              <a:t>Rectangles, lines, fills, arcs, Bezier curves, …</a:t>
            </a:r>
          </a:p>
          <a:p>
            <a:pPr marL="0" lvl="0" indent="0">
              <a:buNone/>
            </a:pPr>
            <a:endParaRPr lang="en-GB" b="0" kern="0">
              <a:solidFill>
                <a:srgbClr val="000000"/>
              </a:solidFill>
            </a:endParaRPr>
          </a:p>
          <a:p>
            <a:pPr lvl="0"/>
            <a:r>
              <a:rPr lang="en-GB" b="0" kern="0">
                <a:solidFill>
                  <a:srgbClr val="000000"/>
                </a:solidFill>
              </a:rPr>
              <a:t>No DOM support</a:t>
            </a:r>
          </a:p>
          <a:p>
            <a:pPr marL="627063" lvl="1" indent="-342900"/>
            <a:r>
              <a:rPr lang="en-GB" b="0" kern="0">
                <a:solidFill>
                  <a:srgbClr val="000000"/>
                </a:solidFill>
              </a:rPr>
              <a:t>A canvas is a "black box"</a:t>
            </a:r>
          </a:p>
          <a:p>
            <a:pPr lvl="0"/>
            <a:endParaRPr lang="en-US" b="0" kern="0" dirty="0">
              <a:solidFill>
                <a:srgbClr val="000000"/>
              </a:solidFill>
            </a:endParaRPr>
          </a:p>
        </p:txBody>
      </p:sp>
    </p:spTree>
    <p:extLst>
      <p:ext uri="{BB962C8B-B14F-4D97-AF65-F5344CB8AC3E}">
        <p14:creationId xmlns:p14="http://schemas.microsoft.com/office/powerpoint/2010/main" val="41876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3C02-818E-45E0-AA25-33071C587687}"/>
              </a:ext>
            </a:extLst>
          </p:cNvPr>
          <p:cNvSpPr>
            <a:spLocks noGrp="1"/>
          </p:cNvSpPr>
          <p:nvPr>
            <p:ph type="title"/>
          </p:nvPr>
        </p:nvSpPr>
        <p:spPr/>
        <p:txBody>
          <a:bodyPr/>
          <a:lstStyle/>
          <a:p>
            <a:r>
              <a:rPr lang="en-US"/>
              <a:t>Using the Canvas API</a:t>
            </a:r>
          </a:p>
        </p:txBody>
      </p:sp>
      <p:sp>
        <p:nvSpPr>
          <p:cNvPr id="4" name="Content Placeholder 2">
            <a:extLst>
              <a:ext uri="{FF2B5EF4-FFF2-40B4-BE49-F238E27FC236}">
                <a16:creationId xmlns:a16="http://schemas.microsoft.com/office/drawing/2014/main" id="{C15F011B-CB2E-46E6-9724-60593AF1BAF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Create a </a:t>
            </a:r>
            <a:r>
              <a:rPr lang="en-US" kern="0">
                <a:solidFill>
                  <a:srgbClr val="000000"/>
                </a:solidFill>
              </a:rPr>
              <a:t>&lt;canvas&gt; </a:t>
            </a:r>
            <a:r>
              <a:rPr lang="en-US" b="0" kern="0">
                <a:solidFill>
                  <a:srgbClr val="000000"/>
                </a:solidFill>
              </a:rPr>
              <a:t>element</a:t>
            </a: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Define styles for the </a:t>
            </a:r>
            <a:r>
              <a:rPr lang="en-US" kern="0">
                <a:solidFill>
                  <a:srgbClr val="000000"/>
                </a:solidFill>
              </a:rPr>
              <a:t>&lt;canvas&gt; </a:t>
            </a:r>
            <a:r>
              <a:rPr lang="en-US" b="0" kern="0">
                <a:solidFill>
                  <a:srgbClr val="000000"/>
                </a:solidFill>
              </a:rPr>
              <a:t>element</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Write JavaScript code to draw on the canvas</a:t>
            </a:r>
            <a:endParaRPr lang="en-US" b="0" kern="0" dirty="0">
              <a:solidFill>
                <a:srgbClr val="000000"/>
              </a:solidFill>
            </a:endParaRPr>
          </a:p>
        </p:txBody>
      </p:sp>
      <p:sp>
        <p:nvSpPr>
          <p:cNvPr id="5" name="TextBox 4">
            <a:extLst>
              <a:ext uri="{FF2B5EF4-FFF2-40B4-BE49-F238E27FC236}">
                <a16:creationId xmlns:a16="http://schemas.microsoft.com/office/drawing/2014/main" id="{0BF2B671-891D-4126-8E2B-12DBA3EDE701}"/>
              </a:ext>
            </a:extLst>
          </p:cNvPr>
          <p:cNvSpPr txBox="1"/>
          <p:nvPr/>
        </p:nvSpPr>
        <p:spPr>
          <a:xfrm>
            <a:off x="713514" y="1530929"/>
            <a:ext cx="7971698"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&lt;h1&gt;Getting started with canvas&lt;/h1&gt;</a:t>
            </a:r>
          </a:p>
          <a:p>
            <a:pPr lvl="0"/>
            <a:r>
              <a:rPr lang="en-GB" b="0">
                <a:solidFill>
                  <a:srgbClr val="000000"/>
                </a:solidFill>
                <a:latin typeface="Lucida Sans Unicode" pitchFamily="34" charset="0"/>
                <a:cs typeface="Lucida Sans Unicode" pitchFamily="34" charset="0"/>
              </a:rPr>
              <a:t>&lt;canvas id="myCanvas"&gt;No canvas support&lt;/canvas&gt;</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EAAFA932-DC85-4EDE-A85E-56480989B19F}"/>
              </a:ext>
            </a:extLst>
          </p:cNvPr>
          <p:cNvSpPr txBox="1"/>
          <p:nvPr/>
        </p:nvSpPr>
        <p:spPr>
          <a:xfrm>
            <a:off x="699657" y="5050167"/>
            <a:ext cx="7985555"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var canvas = document.getElementById('myCanvas');</a:t>
            </a:r>
          </a:p>
          <a:p>
            <a:pPr lvl="0"/>
            <a:r>
              <a:rPr lang="en-GB" b="0">
                <a:solidFill>
                  <a:srgbClr val="000000"/>
                </a:solidFill>
                <a:latin typeface="Lucida Sans Unicode" pitchFamily="34" charset="0"/>
                <a:cs typeface="Lucida Sans Unicode" pitchFamily="34" charset="0"/>
              </a:rPr>
              <a:t>var context = canvas.getContext('2d');</a:t>
            </a:r>
          </a:p>
          <a:p>
            <a:pPr lvl="0"/>
            <a:r>
              <a:rPr lang="en-GB" b="0">
                <a:solidFill>
                  <a:srgbClr val="000000"/>
                </a:solidFill>
                <a:latin typeface="Lucida Sans Unicode" pitchFamily="34" charset="0"/>
                <a:cs typeface="Lucida Sans Unicode" pitchFamily="34" charset="0"/>
              </a:rPr>
              <a:t>context.fillStyle = "red";</a:t>
            </a:r>
          </a:p>
          <a:p>
            <a:pPr lvl="0"/>
            <a:r>
              <a:rPr lang="en-GB" b="0">
                <a:solidFill>
                  <a:srgbClr val="000000"/>
                </a:solidFill>
                <a:latin typeface="Lucida Sans Unicode" pitchFamily="34" charset="0"/>
                <a:cs typeface="Lucida Sans Unicode" pitchFamily="34" charset="0"/>
              </a:rPr>
              <a:t>context.fillRect(20, 20, canvas.width - 40, canvas.height - 40);</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2C52A2D8-503A-4239-B63A-5683FC568A15}"/>
              </a:ext>
            </a:extLst>
          </p:cNvPr>
          <p:cNvSpPr txBox="1"/>
          <p:nvPr/>
        </p:nvSpPr>
        <p:spPr>
          <a:xfrm>
            <a:off x="727367" y="3106366"/>
            <a:ext cx="49530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canvas {</a:t>
            </a:r>
          </a:p>
          <a:p>
            <a:pPr lvl="0"/>
            <a:r>
              <a:rPr lang="en-GB" b="0">
                <a:solidFill>
                  <a:srgbClr val="000000"/>
                </a:solidFill>
                <a:latin typeface="Lucida Sans Unicode" pitchFamily="34" charset="0"/>
                <a:cs typeface="Lucida Sans Unicode" pitchFamily="34" charset="0"/>
              </a:rPr>
              <a:t>    border: 2px solid darkblue;</a:t>
            </a:r>
          </a:p>
          <a:p>
            <a:pPr lvl="0"/>
            <a:r>
              <a:rPr lang="en-GB" b="0">
                <a:solidFill>
                  <a:srgbClr val="000000"/>
                </a:solidFill>
                <a:latin typeface="Lucida Sans Unicode" pitchFamily="34" charset="0"/>
                <a:cs typeface="Lucida Sans Unicode" pitchFamily="34" charset="0"/>
              </a:rPr>
              <a:t>    background-color: lightgreen;  </a:t>
            </a:r>
          </a:p>
          <a:p>
            <a:pPr lvl="0"/>
            <a:r>
              <a:rPr lang="en-GB" b="0">
                <a:solidFill>
                  <a:srgbClr val="000000"/>
                </a:solidFill>
                <a:latin typeface="Lucida Sans Unicode" pitchFamily="34" charset="0"/>
                <a:cs typeface="Lucida Sans Unicode" pitchFamily="34" charset="0"/>
              </a:rPr>
              <a:t>  }</a:t>
            </a:r>
            <a:endParaRPr lang="en-GB" b="0" dirty="0">
              <a:solidFill>
                <a:srgbClr val="000000"/>
              </a:solidFill>
              <a:latin typeface="Lucida Sans Unicode" pitchFamily="34" charset="0"/>
              <a:cs typeface="Lucida Sans Unicode" pitchFamily="34" charset="0"/>
            </a:endParaRPr>
          </a:p>
        </p:txBody>
      </p:sp>
      <p:pic>
        <p:nvPicPr>
          <p:cNvPr id="8" name="Picture 7" descr="An image showing rectangles drawn by using the Canvas API.">
            <a:extLst>
              <a:ext uri="{FF2B5EF4-FFF2-40B4-BE49-F238E27FC236}">
                <a16:creationId xmlns:a16="http://schemas.microsoft.com/office/drawing/2014/main" id="{B5F6169E-7E43-43EF-9EDB-7483FA7A6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971800"/>
            <a:ext cx="2478717" cy="1533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197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B0B5-63AA-49FD-94AB-E3FAE957E6FE}"/>
              </a:ext>
            </a:extLst>
          </p:cNvPr>
          <p:cNvSpPr>
            <a:spLocks noGrp="1"/>
          </p:cNvSpPr>
          <p:nvPr>
            <p:ph type="title"/>
          </p:nvPr>
        </p:nvSpPr>
        <p:spPr/>
        <p:txBody>
          <a:bodyPr/>
          <a:lstStyle/>
          <a:p>
            <a:r>
              <a:rPr lang="en-US"/>
              <a:t>Drawing Paths</a:t>
            </a:r>
          </a:p>
        </p:txBody>
      </p:sp>
      <p:sp>
        <p:nvSpPr>
          <p:cNvPr id="4" name="Content Placeholder 2">
            <a:extLst>
              <a:ext uri="{FF2B5EF4-FFF2-40B4-BE49-F238E27FC236}">
                <a16:creationId xmlns:a16="http://schemas.microsoft.com/office/drawing/2014/main" id="{32AF01CE-CC3D-40F9-BC52-F7579C6E9AC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Use a path to draw a complex shape</a:t>
            </a:r>
          </a:p>
          <a:p>
            <a:pPr lvl="0"/>
            <a:r>
              <a:rPr lang="en-GB" b="0" kern="0">
                <a:solidFill>
                  <a:srgbClr val="000000"/>
                </a:solidFill>
              </a:rPr>
              <a:t>Use the </a:t>
            </a:r>
            <a:r>
              <a:rPr lang="en-GB" kern="0">
                <a:solidFill>
                  <a:srgbClr val="000000"/>
                </a:solidFill>
              </a:rPr>
              <a:t>beginPath</a:t>
            </a:r>
            <a:r>
              <a:rPr lang="en-GB" b="0" kern="0">
                <a:solidFill>
                  <a:srgbClr val="000000"/>
                </a:solidFill>
              </a:rPr>
              <a:t>, </a:t>
            </a:r>
            <a:r>
              <a:rPr lang="en-GB" kern="0">
                <a:solidFill>
                  <a:srgbClr val="000000"/>
                </a:solidFill>
              </a:rPr>
              <a:t>moveTo</a:t>
            </a:r>
            <a:r>
              <a:rPr lang="en-GB" b="0" kern="0">
                <a:solidFill>
                  <a:srgbClr val="000000"/>
                </a:solidFill>
              </a:rPr>
              <a:t>, </a:t>
            </a:r>
            <a:r>
              <a:rPr lang="en-GB" kern="0">
                <a:solidFill>
                  <a:srgbClr val="000000"/>
                </a:solidFill>
              </a:rPr>
              <a:t>lineTo</a:t>
            </a:r>
            <a:r>
              <a:rPr lang="en-GB" b="0" kern="0">
                <a:solidFill>
                  <a:srgbClr val="000000"/>
                </a:solidFill>
              </a:rPr>
              <a:t>, and </a:t>
            </a:r>
            <a:r>
              <a:rPr lang="en-GB" kern="0">
                <a:solidFill>
                  <a:srgbClr val="000000"/>
                </a:solidFill>
              </a:rPr>
              <a:t>closePath</a:t>
            </a:r>
            <a:r>
              <a:rPr lang="en-GB" b="0" kern="0">
                <a:solidFill>
                  <a:srgbClr val="000000"/>
                </a:solidFill>
              </a:rPr>
              <a:t> functions to define the shape</a:t>
            </a:r>
          </a:p>
          <a:p>
            <a:pPr lvl="0"/>
            <a:r>
              <a:rPr lang="en-GB" b="0" kern="0">
                <a:solidFill>
                  <a:srgbClr val="000000"/>
                </a:solidFill>
              </a:rPr>
              <a:t>Draw the shape by using the </a:t>
            </a:r>
            <a:r>
              <a:rPr lang="en-GB" kern="0">
                <a:solidFill>
                  <a:srgbClr val="000000"/>
                </a:solidFill>
              </a:rPr>
              <a:t>stroke</a:t>
            </a:r>
            <a:r>
              <a:rPr lang="en-GB" b="0" kern="0">
                <a:solidFill>
                  <a:srgbClr val="000000"/>
                </a:solidFill>
              </a:rPr>
              <a:t> function</a:t>
            </a:r>
          </a:p>
          <a:p>
            <a:pPr lvl="1"/>
            <a:r>
              <a:rPr lang="en-GB" b="0" kern="0">
                <a:solidFill>
                  <a:srgbClr val="000000"/>
                </a:solidFill>
              </a:rPr>
              <a:t>Specify the style by using the </a:t>
            </a:r>
            <a:r>
              <a:rPr lang="en-GB" kern="0">
                <a:solidFill>
                  <a:srgbClr val="000000"/>
                </a:solidFill>
              </a:rPr>
              <a:t>strokeStyle</a:t>
            </a:r>
            <a:r>
              <a:rPr lang="en-GB" b="0" kern="0">
                <a:solidFill>
                  <a:srgbClr val="000000"/>
                </a:solidFill>
              </a:rPr>
              <a:t> function</a:t>
            </a:r>
          </a:p>
          <a:p>
            <a:pPr lvl="0"/>
            <a:r>
              <a:rPr lang="en-GB" b="0" kern="0">
                <a:solidFill>
                  <a:srgbClr val="000000"/>
                </a:solidFill>
              </a:rPr>
              <a:t>Fill the shape by using the </a:t>
            </a:r>
            <a:r>
              <a:rPr lang="en-GB" kern="0">
                <a:solidFill>
                  <a:srgbClr val="000000"/>
                </a:solidFill>
              </a:rPr>
              <a:t>fill</a:t>
            </a:r>
            <a:r>
              <a:rPr lang="en-GB" b="0" kern="0">
                <a:solidFill>
                  <a:srgbClr val="000000"/>
                </a:solidFill>
              </a:rPr>
              <a:t> function</a:t>
            </a:r>
          </a:p>
          <a:p>
            <a:pPr lvl="1"/>
            <a:r>
              <a:rPr lang="en-GB" b="0" kern="0">
                <a:solidFill>
                  <a:srgbClr val="000000"/>
                </a:solidFill>
              </a:rPr>
              <a:t>Specify the style by using the </a:t>
            </a:r>
            <a:r>
              <a:rPr lang="en-GB" kern="0">
                <a:solidFill>
                  <a:srgbClr val="000000"/>
                </a:solidFill>
              </a:rPr>
              <a:t>fillStyle</a:t>
            </a:r>
            <a:r>
              <a:rPr lang="en-GB" b="0" kern="0">
                <a:solidFill>
                  <a:srgbClr val="000000"/>
                </a:solidFill>
              </a:rPr>
              <a:t> function</a:t>
            </a:r>
          </a:p>
          <a:p>
            <a:pPr lvl="0"/>
            <a:endParaRPr lang="en-US" b="0" kern="0" dirty="0">
              <a:solidFill>
                <a:srgbClr val="000000"/>
              </a:solidFill>
            </a:endParaRPr>
          </a:p>
        </p:txBody>
      </p:sp>
    </p:spTree>
    <p:extLst>
      <p:ext uri="{BB962C8B-B14F-4D97-AF65-F5344CB8AC3E}">
        <p14:creationId xmlns:p14="http://schemas.microsoft.com/office/powerpoint/2010/main" val="2694864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efcd3077-0627-4443-889f-abf543248b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A4F0E-47AB-432D-8131-8D92C517E553}"/>
              </a:ext>
            </a:extLst>
          </p:cNvPr>
          <p:cNvSpPr>
            <a:spLocks noGrp="1"/>
          </p:cNvSpPr>
          <p:nvPr>
            <p:ph type="title"/>
          </p:nvPr>
        </p:nvSpPr>
        <p:spPr/>
        <p:txBody>
          <a:bodyPr/>
          <a:lstStyle/>
          <a:p>
            <a:r>
              <a:rPr lang="en-US"/>
              <a:t>Using Gradients and Patterns</a:t>
            </a:r>
          </a:p>
        </p:txBody>
      </p:sp>
      <p:sp>
        <p:nvSpPr>
          <p:cNvPr id="4" name="Content Placeholder 1">
            <a:extLst>
              <a:ext uri="{FF2B5EF4-FFF2-40B4-BE49-F238E27FC236}">
                <a16:creationId xmlns:a16="http://schemas.microsoft.com/office/drawing/2014/main" id="{0AAA9369-986B-4247-A096-AB756E8D80E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To fill a shape with a gradient:</a:t>
            </a:r>
          </a:p>
          <a:p>
            <a:pPr marL="0" lvl="0" indent="0">
              <a:buNone/>
            </a:pPr>
            <a:endParaRPr lang="en-GB" b="0" kern="0">
              <a:solidFill>
                <a:srgbClr val="000000"/>
              </a:solidFill>
            </a:endParaRPr>
          </a:p>
          <a:p>
            <a:pPr marL="0" lvl="0" indent="0">
              <a:buNone/>
            </a:pPr>
            <a:endParaRPr lang="en-GB" b="0" kern="0">
              <a:solidFill>
                <a:srgbClr val="000000"/>
              </a:solidFill>
            </a:endParaRPr>
          </a:p>
          <a:p>
            <a:pPr marL="0" lvl="0" indent="0">
              <a:buNone/>
            </a:pPr>
            <a:endParaRPr lang="en-GB" b="0" kern="0">
              <a:solidFill>
                <a:srgbClr val="000000"/>
              </a:solidFill>
            </a:endParaRPr>
          </a:p>
          <a:p>
            <a:pPr marL="0" lvl="0" indent="0">
              <a:buNone/>
            </a:pPr>
            <a:endParaRPr lang="en-GB" b="0" kern="0">
              <a:solidFill>
                <a:srgbClr val="000000"/>
              </a:solidFill>
            </a:endParaRPr>
          </a:p>
          <a:p>
            <a:pPr marL="0" lvl="0" indent="0">
              <a:buNone/>
            </a:pPr>
            <a:endParaRPr lang="en-GB" b="0" kern="0">
              <a:solidFill>
                <a:srgbClr val="000000"/>
              </a:solidFill>
            </a:endParaRPr>
          </a:p>
          <a:p>
            <a:pPr lvl="0"/>
            <a:r>
              <a:rPr lang="en-GB" b="0" kern="0">
                <a:solidFill>
                  <a:srgbClr val="000000"/>
                </a:solidFill>
              </a:rPr>
              <a:t>To fill a shape with a pattern:</a:t>
            </a:r>
          </a:p>
          <a:p>
            <a:pPr marL="0" lvl="0" indent="0">
              <a:buNone/>
            </a:pPr>
            <a:endParaRPr lang="en-GB" b="0" kern="0" dirty="0">
              <a:solidFill>
                <a:srgbClr val="000000"/>
              </a:solidFill>
            </a:endParaRPr>
          </a:p>
        </p:txBody>
      </p:sp>
      <p:sp>
        <p:nvSpPr>
          <p:cNvPr id="5" name="TextBox 4">
            <a:extLst>
              <a:ext uri="{FF2B5EF4-FFF2-40B4-BE49-F238E27FC236}">
                <a16:creationId xmlns:a16="http://schemas.microsoft.com/office/drawing/2014/main" id="{C3FFECDB-C40B-4F0C-9780-35C8A691ABB8}"/>
              </a:ext>
            </a:extLst>
          </p:cNvPr>
          <p:cNvSpPr txBox="1"/>
          <p:nvPr/>
        </p:nvSpPr>
        <p:spPr>
          <a:xfrm>
            <a:off x="671951" y="1524000"/>
            <a:ext cx="8253609" cy="2308324"/>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var grad = ctx.createLinearGradient(x1, y1, x2, y2);</a:t>
            </a:r>
          </a:p>
          <a:p>
            <a:pPr lvl="0"/>
            <a:r>
              <a:rPr lang="en-GB" b="0">
                <a:solidFill>
                  <a:srgbClr val="000000"/>
                </a:solidFill>
                <a:latin typeface="Lucida Sans Unicode" pitchFamily="34" charset="0"/>
                <a:cs typeface="Lucida Sans Unicode" pitchFamily="34" charset="0"/>
              </a:rPr>
              <a:t>var grad = ctx.createRadialGradient(startCx, startYy, startRad,</a:t>
            </a:r>
          </a:p>
          <a:p>
            <a:pPr lvl="0"/>
            <a:r>
              <a:rPr lang="en-GB" b="0">
                <a:solidFill>
                  <a:srgbClr val="000000"/>
                </a:solidFill>
                <a:latin typeface="Lucida Sans Unicode" pitchFamily="34" charset="0"/>
                <a:cs typeface="Lucida Sans Unicode" pitchFamily="34" charset="0"/>
              </a:rPr>
              <a:t>                                                        endCx, endCy, endRad);</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grad.addColorStop(fraction1, color1); </a:t>
            </a:r>
          </a:p>
          <a:p>
            <a:pPr lvl="0"/>
            <a:r>
              <a:rPr lang="en-GB" b="0">
                <a:solidFill>
                  <a:srgbClr val="000000"/>
                </a:solidFill>
                <a:latin typeface="Lucida Sans Unicode" pitchFamily="34" charset="0"/>
                <a:cs typeface="Lucida Sans Unicode" pitchFamily="34" charset="0"/>
              </a:rPr>
              <a:t>grad.addColorStop(fraction2, color2); </a:t>
            </a:r>
          </a:p>
          <a:p>
            <a:pPr lvl="0"/>
            <a:r>
              <a:rPr lang="en-GB" b="0">
                <a:solidFill>
                  <a:srgbClr val="000000"/>
                </a:solidFill>
                <a:latin typeface="Lucida Sans Unicode" pitchFamily="34" charset="0"/>
                <a:cs typeface="Lucida Sans Unicode" pitchFamily="34" charset="0"/>
              </a:rPr>
              <a:t>…</a:t>
            </a:r>
          </a:p>
          <a:p>
            <a:pPr lvl="0"/>
            <a:r>
              <a:rPr lang="en-GB" b="0">
                <a:solidFill>
                  <a:srgbClr val="000000"/>
                </a:solidFill>
                <a:latin typeface="Lucida Sans Unicode" pitchFamily="34" charset="0"/>
                <a:cs typeface="Lucida Sans Unicode" pitchFamily="34" charset="0"/>
              </a:rPr>
              <a:t>ctx.fillStyle = grad;</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9980C6D7-34E1-410D-9DE1-CFCCCEEEF7F0}"/>
              </a:ext>
            </a:extLst>
          </p:cNvPr>
          <p:cNvSpPr txBox="1"/>
          <p:nvPr/>
        </p:nvSpPr>
        <p:spPr>
          <a:xfrm>
            <a:off x="644235" y="4563070"/>
            <a:ext cx="8271165" cy="923330"/>
          </a:xfrm>
          <a:prstGeom prst="rect">
            <a:avLst/>
          </a:prstGeom>
          <a:solidFill>
            <a:schemeClr val="bg1">
              <a:lumMod val="95000"/>
            </a:schemeClr>
          </a:solidFill>
          <a:ln>
            <a:noFill/>
          </a:ln>
          <a:effectLst/>
        </p:spPr>
        <p:txBody>
          <a:bodyPr wrap="square" rtlCol="0">
            <a:spAutoFit/>
          </a:bodyPr>
          <a:lstStyle/>
          <a:p>
            <a:pPr lvl="0"/>
            <a:r>
              <a:rPr lang="en-GB" b="0" dirty="0">
                <a:solidFill>
                  <a:srgbClr val="000000"/>
                </a:solidFill>
                <a:latin typeface="Lucida Sans Unicode" pitchFamily="34" charset="0"/>
                <a:cs typeface="Lucida Sans Unicode" pitchFamily="34" charset="0"/>
              </a:rPr>
              <a:t>var image = </a:t>
            </a:r>
            <a:r>
              <a:rPr lang="en-GB" b="0" dirty="0" err="1">
                <a:solidFill>
                  <a:srgbClr val="000000"/>
                </a:solidFill>
                <a:latin typeface="Lucida Sans Unicode" pitchFamily="34" charset="0"/>
                <a:cs typeface="Lucida Sans Unicode" pitchFamily="34" charset="0"/>
              </a:rPr>
              <a:t>document.getElementById</a:t>
            </a:r>
            <a:r>
              <a:rPr lang="en-GB" b="0" dirty="0">
                <a:solidFill>
                  <a:srgbClr val="000000"/>
                </a:solidFill>
                <a:latin typeface="Lucida Sans Unicode" pitchFamily="34" charset="0"/>
                <a:cs typeface="Lucida Sans Unicode" pitchFamily="34" charset="0"/>
              </a:rPr>
              <a:t>("</a:t>
            </a:r>
            <a:r>
              <a:rPr lang="en-GB" b="0" dirty="0" err="1">
                <a:solidFill>
                  <a:srgbClr val="000000"/>
                </a:solidFill>
                <a:latin typeface="Lucida Sans Unicode" pitchFamily="34" charset="0"/>
                <a:cs typeface="Lucida Sans Unicode" pitchFamily="34" charset="0"/>
              </a:rPr>
              <a:t>anImageElement</a:t>
            </a:r>
            <a:r>
              <a:rPr lang="en-GB" b="0" dirty="0">
                <a:solidFill>
                  <a:srgbClr val="000000"/>
                </a:solidFill>
                <a:latin typeface="Lucida Sans Unicode" pitchFamily="34" charset="0"/>
                <a:cs typeface="Lucida Sans Unicode" pitchFamily="34" charset="0"/>
              </a:rPr>
              <a:t>");</a:t>
            </a:r>
          </a:p>
          <a:p>
            <a:pPr lvl="0"/>
            <a:r>
              <a:rPr lang="en-GB" b="0" dirty="0">
                <a:solidFill>
                  <a:srgbClr val="000000"/>
                </a:solidFill>
                <a:latin typeface="Lucida Sans Unicode" pitchFamily="34" charset="0"/>
                <a:cs typeface="Lucida Sans Unicode" pitchFamily="34" charset="0"/>
              </a:rPr>
              <a:t>var pattern = </a:t>
            </a:r>
            <a:r>
              <a:rPr lang="en-GB" b="0" dirty="0" err="1">
                <a:solidFill>
                  <a:srgbClr val="000000"/>
                </a:solidFill>
                <a:latin typeface="Lucida Sans Unicode" pitchFamily="34" charset="0"/>
                <a:cs typeface="Lucida Sans Unicode" pitchFamily="34" charset="0"/>
              </a:rPr>
              <a:t>ctx.createPattern</a:t>
            </a:r>
            <a:r>
              <a:rPr lang="en-GB" b="0" dirty="0">
                <a:solidFill>
                  <a:srgbClr val="000000"/>
                </a:solidFill>
                <a:latin typeface="Lucida Sans Unicode" pitchFamily="34" charset="0"/>
                <a:cs typeface="Lucida Sans Unicode" pitchFamily="34" charset="0"/>
              </a:rPr>
              <a:t>(image, "repeat");</a:t>
            </a:r>
          </a:p>
          <a:p>
            <a:pPr lvl="0"/>
            <a:r>
              <a:rPr lang="en-GB" b="0" dirty="0" err="1">
                <a:solidFill>
                  <a:srgbClr val="000000"/>
                </a:solidFill>
                <a:latin typeface="Lucida Sans Unicode" pitchFamily="34" charset="0"/>
                <a:cs typeface="Lucida Sans Unicode" pitchFamily="34" charset="0"/>
              </a:rPr>
              <a:t>ctx.fillStyle</a:t>
            </a:r>
            <a:r>
              <a:rPr lang="en-GB" b="0" dirty="0">
                <a:solidFill>
                  <a:srgbClr val="000000"/>
                </a:solidFill>
                <a:latin typeface="Lucida Sans Unicode" pitchFamily="34" charset="0"/>
                <a:cs typeface="Lucida Sans Unicode" pitchFamily="34" charset="0"/>
              </a:rPr>
              <a:t> = pattern;</a:t>
            </a:r>
          </a:p>
        </p:txBody>
      </p:sp>
      <p:pic>
        <p:nvPicPr>
          <p:cNvPr id="7" name="Picture 2" descr="An image showing shapes drawn and filled by using the Canvas API. The shapes are filled by using a linear gradient.">
            <a:extLst>
              <a:ext uri="{FF2B5EF4-FFF2-40B4-BE49-F238E27FC236}">
                <a16:creationId xmlns:a16="http://schemas.microsoft.com/office/drawing/2014/main" id="{9B4BD48A-559B-4CD2-94D2-824D33842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2502702"/>
            <a:ext cx="1676400" cy="8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descr="An image showing shapes drawn and filled by using the Canvas API. The shapes are filled by using a radial gradient.">
            <a:extLst>
              <a:ext uri="{FF2B5EF4-FFF2-40B4-BE49-F238E27FC236}">
                <a16:creationId xmlns:a16="http://schemas.microsoft.com/office/drawing/2014/main" id="{27C44F01-858A-478A-9756-A7483B814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3417971"/>
            <a:ext cx="1676400" cy="8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descr="An image showing shapes drawn and filled by using the Canvas API. The shapes are filled by using a pattern.">
            <a:extLst>
              <a:ext uri="{FF2B5EF4-FFF2-40B4-BE49-F238E27FC236}">
                <a16:creationId xmlns:a16="http://schemas.microsoft.com/office/drawing/2014/main" id="{C4348526-9D1B-4288-85C4-C4F4B16665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9160" y="5024735"/>
            <a:ext cx="1676400" cy="8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789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05be855c-4075-4ea2-ad38-74747d2db0b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98F4-373A-49F5-84C2-F49222B1F037}"/>
              </a:ext>
            </a:extLst>
          </p:cNvPr>
          <p:cNvSpPr>
            <a:spLocks noGrp="1"/>
          </p:cNvSpPr>
          <p:nvPr>
            <p:ph type="title"/>
          </p:nvPr>
        </p:nvSpPr>
        <p:spPr/>
        <p:txBody>
          <a:bodyPr/>
          <a:lstStyle/>
          <a:p>
            <a:r>
              <a:rPr lang="en-US"/>
              <a:t>Transforming Shapes</a:t>
            </a:r>
          </a:p>
        </p:txBody>
      </p:sp>
      <p:sp>
        <p:nvSpPr>
          <p:cNvPr id="4" name="Content Placeholder 1">
            <a:extLst>
              <a:ext uri="{FF2B5EF4-FFF2-40B4-BE49-F238E27FC236}">
                <a16:creationId xmlns:a16="http://schemas.microsoft.com/office/drawing/2014/main" id="{CF5268AF-2090-455E-A1F9-5BB1BD5F0A4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To rotate the canvas context:</a:t>
            </a:r>
          </a:p>
          <a:p>
            <a:pPr marL="0" lvl="0" indent="0">
              <a:buNone/>
            </a:pPr>
            <a:endParaRPr lang="en-GB" b="0" kern="0">
              <a:solidFill>
                <a:srgbClr val="000000"/>
              </a:solidFill>
            </a:endParaRPr>
          </a:p>
          <a:p>
            <a:pPr lvl="0"/>
            <a:r>
              <a:rPr lang="en-GB" b="0" kern="0">
                <a:solidFill>
                  <a:srgbClr val="000000"/>
                </a:solidFill>
              </a:rPr>
              <a:t>To translate the canvas context:</a:t>
            </a:r>
          </a:p>
          <a:p>
            <a:pPr marL="0" lvl="0" indent="0">
              <a:buNone/>
            </a:pPr>
            <a:endParaRPr lang="en-GB" b="0" kern="0">
              <a:solidFill>
                <a:srgbClr val="000000"/>
              </a:solidFill>
            </a:endParaRPr>
          </a:p>
          <a:p>
            <a:pPr lvl="0"/>
            <a:r>
              <a:rPr lang="en-GB" b="0" kern="0">
                <a:solidFill>
                  <a:srgbClr val="000000"/>
                </a:solidFill>
              </a:rPr>
              <a:t>To scale the canvas context:</a:t>
            </a:r>
          </a:p>
          <a:p>
            <a:pPr marL="0" lvl="0" indent="0">
              <a:buNone/>
            </a:pPr>
            <a:endParaRPr lang="en-GB" b="0" kern="0">
              <a:solidFill>
                <a:srgbClr val="000000"/>
              </a:solidFill>
            </a:endParaRPr>
          </a:p>
          <a:p>
            <a:pPr lvl="0"/>
            <a:r>
              <a:rPr lang="en-GB" b="0" kern="0">
                <a:solidFill>
                  <a:srgbClr val="000000"/>
                </a:solidFill>
              </a:rPr>
              <a:t>To adjust the current transformation matrix:</a:t>
            </a:r>
          </a:p>
          <a:p>
            <a:pPr marL="0" lvl="0" indent="0">
              <a:buNone/>
            </a:pPr>
            <a:endParaRPr lang="en-GB" b="0" kern="0">
              <a:solidFill>
                <a:srgbClr val="000000"/>
              </a:solidFill>
            </a:endParaRPr>
          </a:p>
          <a:p>
            <a:pPr lvl="0"/>
            <a:r>
              <a:rPr lang="en-GB" b="0" kern="0">
                <a:solidFill>
                  <a:srgbClr val="000000"/>
                </a:solidFill>
              </a:rPr>
              <a:t>To set a new transformation matrix:</a:t>
            </a:r>
          </a:p>
          <a:p>
            <a:pPr marL="0" lvl="0" indent="0">
              <a:buNone/>
            </a:pPr>
            <a:endParaRPr lang="en-GB" b="0" kern="0">
              <a:solidFill>
                <a:srgbClr val="000000"/>
              </a:solidFill>
            </a:endParaRPr>
          </a:p>
          <a:p>
            <a:pPr marL="0" lvl="0" indent="0">
              <a:buNone/>
            </a:pPr>
            <a:endParaRPr lang="en-GB" b="0" kern="0">
              <a:solidFill>
                <a:srgbClr val="000000"/>
              </a:solidFill>
            </a:endParaRPr>
          </a:p>
          <a:p>
            <a:pPr marL="0" lvl="0" indent="0">
              <a:buNone/>
            </a:pPr>
            <a:endParaRPr lang="en-GB" b="0" kern="0" dirty="0">
              <a:solidFill>
                <a:srgbClr val="000000"/>
              </a:solidFill>
            </a:endParaRPr>
          </a:p>
        </p:txBody>
      </p:sp>
      <p:sp>
        <p:nvSpPr>
          <p:cNvPr id="5" name="TextBox 4">
            <a:extLst>
              <a:ext uri="{FF2B5EF4-FFF2-40B4-BE49-F238E27FC236}">
                <a16:creationId xmlns:a16="http://schemas.microsoft.com/office/drawing/2014/main" id="{9DFF0241-E05B-4CFF-90DC-1EDCE498E848}"/>
              </a:ext>
            </a:extLst>
          </p:cNvPr>
          <p:cNvSpPr txBox="1"/>
          <p:nvPr/>
        </p:nvSpPr>
        <p:spPr>
          <a:xfrm>
            <a:off x="727370" y="1593275"/>
            <a:ext cx="8119156"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ctx.rotate(clockwiseAngleInRadians);</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E27813E3-F5B6-48B9-87AC-4D1C2BEBDEAD}"/>
              </a:ext>
            </a:extLst>
          </p:cNvPr>
          <p:cNvSpPr txBox="1"/>
          <p:nvPr/>
        </p:nvSpPr>
        <p:spPr>
          <a:xfrm>
            <a:off x="727370" y="2519343"/>
            <a:ext cx="8119156"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ctx.translate(deltaX, deltaY);</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DA4F15CE-DF3E-47DD-B6FA-228F816E4A21}"/>
              </a:ext>
            </a:extLst>
          </p:cNvPr>
          <p:cNvSpPr txBox="1"/>
          <p:nvPr/>
        </p:nvSpPr>
        <p:spPr>
          <a:xfrm>
            <a:off x="727370" y="3509943"/>
            <a:ext cx="8119156"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ctx.scale(xScaleMultiple, yScaleMultiple);</a:t>
            </a:r>
            <a:endParaRPr lang="en-GB" b="0" dirty="0">
              <a:solidFill>
                <a:srgbClr val="000000"/>
              </a:solidFill>
              <a:latin typeface="Lucida Sans Unicode" pitchFamily="34" charset="0"/>
              <a:cs typeface="Lucida Sans Unicode" pitchFamily="34" charset="0"/>
            </a:endParaRPr>
          </a:p>
        </p:txBody>
      </p:sp>
      <p:sp>
        <p:nvSpPr>
          <p:cNvPr id="8" name="TextBox 7">
            <a:extLst>
              <a:ext uri="{FF2B5EF4-FFF2-40B4-BE49-F238E27FC236}">
                <a16:creationId xmlns:a16="http://schemas.microsoft.com/office/drawing/2014/main" id="{6E9A0BA0-C36F-449C-A6EB-798C81E58A37}"/>
              </a:ext>
            </a:extLst>
          </p:cNvPr>
          <p:cNvSpPr txBox="1"/>
          <p:nvPr/>
        </p:nvSpPr>
        <p:spPr>
          <a:xfrm>
            <a:off x="727370" y="4576743"/>
            <a:ext cx="8119156"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ctx.transform(scaleX, skewX, scaleY, skewY, translateX, translateY);</a:t>
            </a:r>
            <a:endParaRPr lang="en-GB" b="0" dirty="0">
              <a:solidFill>
                <a:srgbClr val="000000"/>
              </a:solidFill>
              <a:latin typeface="Lucida Sans Unicode" pitchFamily="34" charset="0"/>
              <a:cs typeface="Lucida Sans Unicode" pitchFamily="34" charset="0"/>
            </a:endParaRPr>
          </a:p>
        </p:txBody>
      </p:sp>
      <p:sp>
        <p:nvSpPr>
          <p:cNvPr id="9" name="TextBox 8">
            <a:extLst>
              <a:ext uri="{FF2B5EF4-FFF2-40B4-BE49-F238E27FC236}">
                <a16:creationId xmlns:a16="http://schemas.microsoft.com/office/drawing/2014/main" id="{0D80F02D-2C07-4629-9B81-582596E486ED}"/>
              </a:ext>
            </a:extLst>
          </p:cNvPr>
          <p:cNvSpPr txBox="1"/>
          <p:nvPr/>
        </p:nvSpPr>
        <p:spPr>
          <a:xfrm>
            <a:off x="727370" y="5555675"/>
            <a:ext cx="8119156"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ctx.setTransform(scaleX, skewX, scaleY, skewY, translateX, translateY);</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713296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c3cb2728-2df9-4e83-a981-a2adb0e5655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11E7B-112B-447A-B9DA-1075EF6D51DA}"/>
              </a:ext>
            </a:extLst>
          </p:cNvPr>
          <p:cNvSpPr>
            <a:spLocks noGrp="1"/>
          </p:cNvSpPr>
          <p:nvPr>
            <p:ph type="title"/>
          </p:nvPr>
        </p:nvSpPr>
        <p:spPr/>
        <p:txBody>
          <a:bodyPr/>
          <a:lstStyle/>
          <a:p>
            <a:r>
              <a:rPr lang="en-US"/>
              <a:t>Demonstration: Performing Transformations by Using the Canvas API</a:t>
            </a:r>
          </a:p>
        </p:txBody>
      </p:sp>
      <p:sp>
        <p:nvSpPr>
          <p:cNvPr id="4" name="Content Placeholder 2">
            <a:extLst>
              <a:ext uri="{FF2B5EF4-FFF2-40B4-BE49-F238E27FC236}">
                <a16:creationId xmlns:a16="http://schemas.microsoft.com/office/drawing/2014/main" id="{F0D51CCF-A8FA-415F-88A2-25E65D87C8C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 use the Canvas API to:</a:t>
            </a:r>
          </a:p>
          <a:p>
            <a:pPr lvl="0"/>
            <a:endParaRPr lang="en-US" b="0" kern="0">
              <a:solidFill>
                <a:srgbClr val="000000"/>
              </a:solidFill>
            </a:endParaRPr>
          </a:p>
          <a:p>
            <a:pPr lvl="0"/>
            <a:r>
              <a:rPr lang="en-US" b="0" kern="0">
                <a:solidFill>
                  <a:srgbClr val="000000"/>
                </a:solidFill>
              </a:rPr>
              <a:t>Perform simple transformations</a:t>
            </a:r>
          </a:p>
          <a:p>
            <a:pPr lvl="0"/>
            <a:r>
              <a:rPr lang="en-US" b="0" kern="0">
                <a:solidFill>
                  <a:srgbClr val="000000"/>
                </a:solidFill>
              </a:rPr>
              <a:t>Perform matrix transformations</a:t>
            </a:r>
          </a:p>
          <a:p>
            <a:pPr lvl="1"/>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99355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69A7-4A1D-4D16-9A35-455CEAD801B0}"/>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AA644BA9-4ACD-43B3-8941-614F6A19C4DD}"/>
              </a:ext>
            </a:extLst>
          </p:cNvPr>
          <p:cNvSpPr>
            <a:spLocks noGrp="1"/>
          </p:cNvSpPr>
          <p:nvPr>
            <p:ph type="body" idx="1"/>
          </p:nvPr>
        </p:nvSpPr>
        <p:spPr/>
        <p:txBody>
          <a:bodyPr/>
          <a:lstStyle/>
          <a:p>
            <a:r>
              <a:rPr lang="en-US"/>
              <a:t>Creating Interactive Graphics by Using SVG
Drawing Graphics by Using the Canvas API</a:t>
            </a:r>
          </a:p>
        </p:txBody>
      </p:sp>
    </p:spTree>
    <p:extLst>
      <p:ext uri="{BB962C8B-B14F-4D97-AF65-F5344CB8AC3E}">
        <p14:creationId xmlns:p14="http://schemas.microsoft.com/office/powerpoint/2010/main" val="2971553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d6f41ab8-5ab8-400f-9b68-cd828aeb311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5491D-7EA2-420C-B918-FB5957ED08CD}"/>
              </a:ext>
            </a:extLst>
          </p:cNvPr>
          <p:cNvSpPr>
            <a:spLocks noGrp="1"/>
          </p:cNvSpPr>
          <p:nvPr>
            <p:ph type="title"/>
          </p:nvPr>
        </p:nvSpPr>
        <p:spPr/>
        <p:txBody>
          <a:bodyPr/>
          <a:lstStyle/>
          <a:p>
            <a:r>
              <a:rPr lang="en-US"/>
              <a:t>Demonstration: Creating Advanced Graphics</a:t>
            </a:r>
          </a:p>
        </p:txBody>
      </p:sp>
      <p:sp>
        <p:nvSpPr>
          <p:cNvPr id="4" name="Content Placeholder 2">
            <a:extLst>
              <a:ext uri="{FF2B5EF4-FFF2-40B4-BE49-F238E27FC236}">
                <a16:creationId xmlns:a16="http://schemas.microsoft.com/office/drawing/2014/main" id="{A0EB05F0-40E0-41EE-82D6-217D93C5B85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learn about the tasks that you will perform in the lab for this module.</a:t>
            </a:r>
            <a:endParaRPr lang="en-GB" b="0" kern="0" dirty="0">
              <a:solidFill>
                <a:srgbClr val="000000"/>
              </a:solidFill>
            </a:endParaRPr>
          </a:p>
        </p:txBody>
      </p:sp>
    </p:spTree>
    <p:extLst>
      <p:ext uri="{BB962C8B-B14F-4D97-AF65-F5344CB8AC3E}">
        <p14:creationId xmlns:p14="http://schemas.microsoft.com/office/powerpoint/2010/main" val="4238774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89DA-AB4F-4E4A-822F-2151A3A1291B}"/>
              </a:ext>
            </a:extLst>
          </p:cNvPr>
          <p:cNvSpPr>
            <a:spLocks noGrp="1"/>
          </p:cNvSpPr>
          <p:nvPr>
            <p:ph type="title"/>
          </p:nvPr>
        </p:nvSpPr>
        <p:spPr/>
        <p:txBody>
          <a:bodyPr/>
          <a:lstStyle/>
          <a:p>
            <a:r>
              <a:rPr lang="en-US"/>
              <a:t>Lab: Creating Advanced Graphics</a:t>
            </a:r>
          </a:p>
        </p:txBody>
      </p:sp>
      <p:sp>
        <p:nvSpPr>
          <p:cNvPr id="3" name="Text Placeholder 2">
            <a:extLst>
              <a:ext uri="{FF2B5EF4-FFF2-40B4-BE49-F238E27FC236}">
                <a16:creationId xmlns:a16="http://schemas.microsoft.com/office/drawing/2014/main" id="{A71CAEC8-D260-46F1-BAF1-BAEC2728CD24}"/>
              </a:ext>
            </a:extLst>
          </p:cNvPr>
          <p:cNvSpPr>
            <a:spLocks noGrp="1"/>
          </p:cNvSpPr>
          <p:nvPr>
            <p:ph type="body" idx="1"/>
          </p:nvPr>
        </p:nvSpPr>
        <p:spPr/>
        <p:txBody>
          <a:bodyPr/>
          <a:lstStyle/>
          <a:p>
            <a:r>
              <a:rPr lang="en-US"/>
              <a:t>Exercise 1: Creating an Interactive Venue Map by Using SVG
Exercise 2: Creating a Speaker Badge by Using the Canvas API</a:t>
            </a:r>
          </a:p>
        </p:txBody>
      </p:sp>
      <p:sp>
        <p:nvSpPr>
          <p:cNvPr id="4" name="TextBox 3">
            <a:extLst>
              <a:ext uri="{FF2B5EF4-FFF2-40B4-BE49-F238E27FC236}">
                <a16:creationId xmlns:a16="http://schemas.microsoft.com/office/drawing/2014/main" id="{43110585-72BA-42D4-8843-C7288EDA1365}"/>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60 minutes</a:t>
            </a:r>
          </a:p>
        </p:txBody>
      </p:sp>
    </p:spTree>
    <p:extLst>
      <p:ext uri="{BB962C8B-B14F-4D97-AF65-F5344CB8AC3E}">
        <p14:creationId xmlns:p14="http://schemas.microsoft.com/office/powerpoint/2010/main" val="93776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B20-7F0A-4739-87A4-200C50844EAB}"/>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190E170F-9FB5-4FF4-B986-1153B8B021DF}"/>
              </a:ext>
            </a:extLst>
          </p:cNvPr>
          <p:cNvSpPr txBox="1"/>
          <p:nvPr/>
        </p:nvSpPr>
        <p:spPr>
          <a:xfrm>
            <a:off x="458788" y="1021215"/>
            <a:ext cx="8119156" cy="5622052"/>
          </a:xfrm>
          <a:prstGeom prst="rect">
            <a:avLst/>
          </a:prstGeom>
          <a:noFill/>
        </p:spPr>
        <p:txBody>
          <a:bodyPr vert="horz" wrap="square" rtlCol="0">
            <a:spAutoFit/>
          </a:bodyPr>
          <a:lstStyle/>
          <a:p>
            <a:pPr marL="0" marR="0">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The conference organizers would like a venue map displayed on the website. Conference attendees will use the map to find out more about the rooms of the conference facility. Therefore, the map should be interactive, responding to mouse clicks. The floor plans are available in a vector format, so they can be displayed in a resolution-independent format.  </a:t>
            </a:r>
            <a:endParaRPr lang="en-US" sz="2400" b="0" dirty="0">
              <a:latin typeface="Segoe UI" panose="020B0502040204020203" pitchFamily="34" charset="0"/>
              <a:ea typeface="Calibri" panose="020F0502020204030204" pitchFamily="34" charset="0"/>
              <a:cs typeface="Times New Roman" panose="02020603050405020304" pitchFamily="18" charset="0"/>
            </a:endParaRPr>
          </a:p>
          <a:p>
            <a:pPr>
              <a:spcBef>
                <a:spcPts val="600"/>
              </a:spcBef>
              <a:spcAft>
                <a:spcPts val="800"/>
              </a:spcAft>
            </a:pPr>
            <a:r>
              <a:rPr lang="en-US" sz="2400" b="0" dirty="0">
                <a:solidFill>
                  <a:srgbClr val="000000"/>
                </a:solidFill>
                <a:latin typeface="Segoe UI" panose="020B0502040204020203" pitchFamily="34" charset="0"/>
                <a:ea typeface="Calibri" panose="020F0502020204030204" pitchFamily="34" charset="0"/>
                <a:cs typeface="Segoe UI" panose="020B0502040204020203" pitchFamily="34" charset="0"/>
              </a:rPr>
              <a:t>Conference speakers need badges with their photo, name, and ID. The ID is in the form of a barcode to make it easy for security personnel to scan and verify the holder’s identity before </a:t>
            </a:r>
            <a:r>
              <a:rPr lang="en-US" sz="2400" b="0" dirty="0">
                <a:solidFill>
                  <a:srgbClr val="000000"/>
                </a:solidFill>
                <a:latin typeface="Segoe UI" panose="020B0502040204020203" pitchFamily="34" charset="0"/>
                <a:cs typeface="Segoe UI" panose="020B0502040204020203" pitchFamily="34" charset="0"/>
              </a:rPr>
              <a:t>allowing backstage access. You have been asked to create a web page that enables a speaker to create a badge.</a:t>
            </a:r>
          </a:p>
          <a:p>
            <a:pPr marL="0" marR="0">
              <a:spcBef>
                <a:spcPts val="600"/>
              </a:spcBef>
              <a:spcAft>
                <a:spcPts val="800"/>
              </a:spcAft>
            </a:pPr>
            <a:endParaRPr lang="en-US" sz="24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6351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884F-4B57-49B4-ACD3-88B82035C61D}"/>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928C565D-3062-4A55-9DD5-F71DFD5AB75B}"/>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364861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B02D-742D-4E05-9936-891A99F71853}"/>
              </a:ext>
            </a:extLst>
          </p:cNvPr>
          <p:cNvSpPr>
            <a:spLocks noGrp="1"/>
          </p:cNvSpPr>
          <p:nvPr>
            <p:ph type="title"/>
          </p:nvPr>
        </p:nvSpPr>
        <p:spPr>
          <a:xfrm>
            <a:off x="460375" y="-2"/>
            <a:ext cx="8503516" cy="740664"/>
          </a:xfrm>
        </p:spPr>
        <p:txBody>
          <a:bodyPr/>
          <a:lstStyle/>
          <a:p>
            <a:r>
              <a:rPr lang="en-US" dirty="0"/>
              <a:t>Lesson 1: Creating Interactive Graphics by Using SVG</a:t>
            </a:r>
          </a:p>
        </p:txBody>
      </p:sp>
      <p:sp>
        <p:nvSpPr>
          <p:cNvPr id="3" name="Text Placeholder 2">
            <a:extLst>
              <a:ext uri="{FF2B5EF4-FFF2-40B4-BE49-F238E27FC236}">
                <a16:creationId xmlns:a16="http://schemas.microsoft.com/office/drawing/2014/main" id="{48787987-04B0-45E8-993C-7073EE78D1D4}"/>
              </a:ext>
            </a:extLst>
          </p:cNvPr>
          <p:cNvSpPr>
            <a:spLocks noGrp="1"/>
          </p:cNvSpPr>
          <p:nvPr>
            <p:ph type="body" idx="1"/>
          </p:nvPr>
        </p:nvSpPr>
        <p:spPr/>
        <p:txBody>
          <a:bodyPr/>
          <a:lstStyle/>
          <a:p>
            <a:r>
              <a:rPr lang="en-US"/>
              <a:t>What is SVG?
Creating SVG Graphics
Drawing Circles and Ellipses
Drawing Complex Shapes
Specifying Fill Styles and Stroke Styles
Using Gradients and Patterns
Drawing Graphical Text
Transforming SVG Elements
Demonstration: Using Scalable Vector Graphics (SVG) Transformations and Events</a:t>
            </a:r>
          </a:p>
        </p:txBody>
      </p:sp>
    </p:spTree>
    <p:extLst>
      <p:ext uri="{BB962C8B-B14F-4D97-AF65-F5344CB8AC3E}">
        <p14:creationId xmlns:p14="http://schemas.microsoft.com/office/powerpoint/2010/main" val="4039934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216B-F575-4148-9A2D-F467EAE9EDA8}"/>
              </a:ext>
            </a:extLst>
          </p:cNvPr>
          <p:cNvSpPr>
            <a:spLocks noGrp="1"/>
          </p:cNvSpPr>
          <p:nvPr>
            <p:ph type="title"/>
          </p:nvPr>
        </p:nvSpPr>
        <p:spPr/>
        <p:txBody>
          <a:bodyPr/>
          <a:lstStyle/>
          <a:p>
            <a:r>
              <a:rPr lang="en-US"/>
              <a:t>What is SVG?</a:t>
            </a:r>
          </a:p>
        </p:txBody>
      </p:sp>
      <p:sp>
        <p:nvSpPr>
          <p:cNvPr id="4" name="Content Placeholder 2">
            <a:extLst>
              <a:ext uri="{FF2B5EF4-FFF2-40B4-BE49-F238E27FC236}">
                <a16:creationId xmlns:a16="http://schemas.microsoft.com/office/drawing/2014/main" id="{FAAA7E4F-99D3-43CC-A487-64B3487764A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SVG enables you to draw 2D vector graphics  </a:t>
            </a:r>
          </a:p>
          <a:p>
            <a:pPr lvl="1"/>
            <a:r>
              <a:rPr lang="en-GB" b="0" kern="0">
                <a:solidFill>
                  <a:srgbClr val="000000"/>
                </a:solidFill>
              </a:rPr>
              <a:t>It defines XML elements to represent a wide range of shapes</a:t>
            </a:r>
          </a:p>
          <a:p>
            <a:pPr lvl="0"/>
            <a:r>
              <a:rPr lang="en-GB" b="0" kern="0">
                <a:solidFill>
                  <a:srgbClr val="000000"/>
                </a:solidFill>
              </a:rPr>
              <a:t>SVG uses a "retained mode" model</a:t>
            </a:r>
          </a:p>
          <a:p>
            <a:pPr lvl="1"/>
            <a:r>
              <a:rPr lang="en-GB" b="0" kern="0">
                <a:solidFill>
                  <a:srgbClr val="000000"/>
                </a:solidFill>
              </a:rPr>
              <a:t>The objects tree is kept in memory</a:t>
            </a:r>
          </a:p>
          <a:p>
            <a:pPr lvl="1"/>
            <a:r>
              <a:rPr lang="en-GB" b="0" kern="0">
                <a:solidFill>
                  <a:srgbClr val="000000"/>
                </a:solidFill>
              </a:rPr>
              <a:t>Rendering speed depends on the number of elements</a:t>
            </a:r>
          </a:p>
          <a:p>
            <a:pPr lvl="0"/>
            <a:r>
              <a:rPr lang="en-GB" b="0" kern="0">
                <a:solidFill>
                  <a:srgbClr val="000000"/>
                </a:solidFill>
              </a:rPr>
              <a:t>You can perform the following operations on SVG-related elements:</a:t>
            </a:r>
          </a:p>
          <a:p>
            <a:pPr lvl="1"/>
            <a:r>
              <a:rPr lang="en-GB" b="0" kern="0">
                <a:solidFill>
                  <a:srgbClr val="000000"/>
                </a:solidFill>
              </a:rPr>
              <a:t>Access elements through DOM</a:t>
            </a:r>
          </a:p>
          <a:p>
            <a:pPr lvl="1"/>
            <a:r>
              <a:rPr lang="en-GB" b="0" kern="0">
                <a:solidFill>
                  <a:srgbClr val="000000"/>
                </a:solidFill>
              </a:rPr>
              <a:t>Style elements with CSS</a:t>
            </a:r>
          </a:p>
          <a:p>
            <a:pPr lvl="1"/>
            <a:r>
              <a:rPr lang="en-GB" b="0" kern="0">
                <a:solidFill>
                  <a:srgbClr val="000000"/>
                </a:solidFill>
              </a:rPr>
              <a:t>Handle user-interaction events</a:t>
            </a:r>
          </a:p>
          <a:p>
            <a:pPr lvl="0"/>
            <a:endParaRPr lang="en-US" b="0" kern="0" dirty="0">
              <a:solidFill>
                <a:srgbClr val="000000"/>
              </a:solidFill>
            </a:endParaRPr>
          </a:p>
        </p:txBody>
      </p:sp>
    </p:spTree>
    <p:extLst>
      <p:ext uri="{BB962C8B-B14F-4D97-AF65-F5344CB8AC3E}">
        <p14:creationId xmlns:p14="http://schemas.microsoft.com/office/powerpoint/2010/main" val="335341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7D54-0337-4930-BA93-A5493494363F}"/>
              </a:ext>
            </a:extLst>
          </p:cNvPr>
          <p:cNvSpPr>
            <a:spLocks noGrp="1"/>
          </p:cNvSpPr>
          <p:nvPr>
            <p:ph type="title"/>
          </p:nvPr>
        </p:nvSpPr>
        <p:spPr/>
        <p:txBody>
          <a:bodyPr/>
          <a:lstStyle/>
          <a:p>
            <a:r>
              <a:rPr lang="en-US"/>
              <a:t>Creating SVG Graphics</a:t>
            </a:r>
          </a:p>
        </p:txBody>
      </p:sp>
      <p:sp>
        <p:nvSpPr>
          <p:cNvPr id="4" name="Content Placeholder 2">
            <a:extLst>
              <a:ext uri="{FF2B5EF4-FFF2-40B4-BE49-F238E27FC236}">
                <a16:creationId xmlns:a16="http://schemas.microsoft.com/office/drawing/2014/main" id="{DEF36FC2-001B-4A25-B93C-63B2C03ECA0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an </a:t>
            </a:r>
            <a:r>
              <a:rPr lang="en-US" kern="0">
                <a:solidFill>
                  <a:srgbClr val="000000"/>
                </a:solidFill>
              </a:rPr>
              <a:t>&lt;svg&gt; </a:t>
            </a:r>
            <a:r>
              <a:rPr lang="en-US" b="0" kern="0">
                <a:solidFill>
                  <a:srgbClr val="000000"/>
                </a:solidFill>
              </a:rPr>
              <a:t>element and embed child elements that define the graphics:</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Style SVG elements </a:t>
            </a:r>
            <a:br>
              <a:rPr lang="en-US" b="0" kern="0">
                <a:solidFill>
                  <a:srgbClr val="000000"/>
                </a:solidFill>
              </a:rPr>
            </a:br>
            <a:r>
              <a:rPr lang="en-US" b="0" kern="0">
                <a:solidFill>
                  <a:srgbClr val="000000"/>
                </a:solidFill>
              </a:rPr>
              <a:t>by using CSS:</a:t>
            </a:r>
            <a:endParaRPr lang="en-US" b="0" kern="0" dirty="0">
              <a:solidFill>
                <a:srgbClr val="000000"/>
              </a:solidFill>
            </a:endParaRPr>
          </a:p>
        </p:txBody>
      </p:sp>
      <p:sp>
        <p:nvSpPr>
          <p:cNvPr id="5" name="TextBox 4">
            <a:extLst>
              <a:ext uri="{FF2B5EF4-FFF2-40B4-BE49-F238E27FC236}">
                <a16:creationId xmlns:a16="http://schemas.microsoft.com/office/drawing/2014/main" id="{D0DED85D-0BC9-4582-8F60-E8B1264E4BA0}"/>
              </a:ext>
            </a:extLst>
          </p:cNvPr>
          <p:cNvSpPr txBox="1"/>
          <p:nvPr/>
        </p:nvSpPr>
        <p:spPr>
          <a:xfrm>
            <a:off x="381000" y="1981200"/>
            <a:ext cx="6324600" cy="2308324"/>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&lt;svg xmlns="http://www.w3.org/2000/svg"&gt;</a:t>
            </a:r>
          </a:p>
          <a:p>
            <a:pPr lvl="0"/>
            <a:r>
              <a:rPr lang="en-GB" b="0">
                <a:solidFill>
                  <a:srgbClr val="000000"/>
                </a:solidFill>
                <a:latin typeface="Lucida Sans Unicode" pitchFamily="34" charset="0"/>
                <a:cs typeface="Lucida Sans Unicode" pitchFamily="34" charset="0"/>
              </a:rPr>
              <a:t>  &lt;rect x="50" y="50" width="100" height="75" </a:t>
            </a:r>
          </a:p>
          <a:p>
            <a:pPr lvl="0"/>
            <a:r>
              <a:rPr lang="en-GB" b="0">
                <a:solidFill>
                  <a:srgbClr val="000000"/>
                </a:solidFill>
                <a:latin typeface="Lucida Sans Unicode" pitchFamily="34" charset="0"/>
                <a:cs typeface="Lucida Sans Unicode" pitchFamily="34" charset="0"/>
              </a:rPr>
              <a:t>           rx="20" ry="20" fill="red" stroke="blue" /&gt;</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  &lt;rect x="75" y="75" width="100" height="75"</a:t>
            </a:r>
          </a:p>
          <a:p>
            <a:pPr lvl="0"/>
            <a:r>
              <a:rPr lang="en-GB" b="0">
                <a:solidFill>
                  <a:srgbClr val="000000"/>
                </a:solidFill>
                <a:latin typeface="Lucida Sans Unicode" pitchFamily="34" charset="0"/>
                <a:cs typeface="Lucida Sans Unicode" pitchFamily="34" charset="0"/>
              </a:rPr>
              <a:t>           fill="yellow" stroke="blue" /&gt;</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&lt;/svg&gt; </a:t>
            </a:r>
            <a:endParaRPr lang="en-GB" b="0" dirty="0">
              <a:solidFill>
                <a:srgbClr val="000000"/>
              </a:solidFill>
              <a:latin typeface="Lucida Sans Unicode" pitchFamily="34" charset="0"/>
              <a:cs typeface="Lucida Sans Unicode" pitchFamily="34" charset="0"/>
            </a:endParaRPr>
          </a:p>
        </p:txBody>
      </p:sp>
      <p:pic>
        <p:nvPicPr>
          <p:cNvPr id="6" name="Picture 5" descr="An image of rectangles drawn by using an &lt;svg&gt; element and styled by using CSS.">
            <a:extLst>
              <a:ext uri="{FF2B5EF4-FFF2-40B4-BE49-F238E27FC236}">
                <a16:creationId xmlns:a16="http://schemas.microsoft.com/office/drawing/2014/main" id="{B4D44F77-42C5-4315-9274-38656908E0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248400" y="2269787"/>
            <a:ext cx="2590800" cy="17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D7205F2E-A41E-4000-A986-DFE034EFC651}"/>
              </a:ext>
            </a:extLst>
          </p:cNvPr>
          <p:cNvSpPr txBox="1"/>
          <p:nvPr/>
        </p:nvSpPr>
        <p:spPr>
          <a:xfrm>
            <a:off x="4191000" y="4419600"/>
            <a:ext cx="4724400" cy="2308324"/>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&lt;style type="text/css"&gt;</a:t>
            </a:r>
          </a:p>
          <a:p>
            <a:pPr lvl="0"/>
            <a:r>
              <a:rPr lang="en-GB" b="0">
                <a:solidFill>
                  <a:srgbClr val="000000"/>
                </a:solidFill>
                <a:latin typeface="Lucida Sans Unicode" pitchFamily="34" charset="0"/>
                <a:cs typeface="Lucida Sans Unicode" pitchFamily="34" charset="0"/>
              </a:rPr>
              <a:t>  svg {</a:t>
            </a:r>
          </a:p>
          <a:p>
            <a:pPr lvl="0"/>
            <a:r>
              <a:rPr lang="en-GB" b="0">
                <a:solidFill>
                  <a:srgbClr val="000000"/>
                </a:solidFill>
                <a:latin typeface="Lucida Sans Unicode" pitchFamily="34" charset="0"/>
                <a:cs typeface="Lucida Sans Unicode" pitchFamily="34" charset="0"/>
              </a:rPr>
              <a:t>    border: 2px solid darkblue;</a:t>
            </a:r>
          </a:p>
          <a:p>
            <a:pPr lvl="0"/>
            <a:r>
              <a:rPr lang="en-GB" b="0">
                <a:solidFill>
                  <a:srgbClr val="000000"/>
                </a:solidFill>
                <a:latin typeface="Lucida Sans Unicode" pitchFamily="34" charset="0"/>
                <a:cs typeface="Lucida Sans Unicode" pitchFamily="34" charset="0"/>
              </a:rPr>
              <a:t>    background-color: lightgreen;</a:t>
            </a:r>
          </a:p>
          <a:p>
            <a:pPr lvl="0"/>
            <a:r>
              <a:rPr lang="en-GB" b="0">
                <a:solidFill>
                  <a:srgbClr val="000000"/>
                </a:solidFill>
                <a:latin typeface="Lucida Sans Unicode" pitchFamily="34" charset="0"/>
                <a:cs typeface="Lucida Sans Unicode" pitchFamily="34" charset="0"/>
              </a:rPr>
              <a:t>    width: 300px;</a:t>
            </a:r>
          </a:p>
          <a:p>
            <a:pPr lvl="0"/>
            <a:r>
              <a:rPr lang="en-GB" b="0">
                <a:solidFill>
                  <a:srgbClr val="000000"/>
                </a:solidFill>
                <a:latin typeface="Lucida Sans Unicode" pitchFamily="34" charset="0"/>
                <a:cs typeface="Lucida Sans Unicode" pitchFamily="34" charset="0"/>
              </a:rPr>
              <a:t>    height: 200px;</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&lt;/style&gt;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63272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F0CDD-AB98-4138-8F3A-CDBC8E663DAE}"/>
              </a:ext>
            </a:extLst>
          </p:cNvPr>
          <p:cNvSpPr>
            <a:spLocks noGrp="1"/>
          </p:cNvSpPr>
          <p:nvPr>
            <p:ph type="title"/>
          </p:nvPr>
        </p:nvSpPr>
        <p:spPr/>
        <p:txBody>
          <a:bodyPr/>
          <a:lstStyle/>
          <a:p>
            <a:r>
              <a:rPr lang="en-US"/>
              <a:t>Drawing Circles and Ellipses</a:t>
            </a:r>
          </a:p>
        </p:txBody>
      </p:sp>
      <p:sp>
        <p:nvSpPr>
          <p:cNvPr id="4" name="Content Placeholder 2">
            <a:extLst>
              <a:ext uri="{FF2B5EF4-FFF2-40B4-BE49-F238E27FC236}">
                <a16:creationId xmlns:a16="http://schemas.microsoft.com/office/drawing/2014/main" id="{D2F3D692-8BE4-4D18-BB28-B675C13E505B}"/>
              </a:ext>
            </a:extLst>
          </p:cNvPr>
          <p:cNvSpPr txBox="1">
            <a:spLocks/>
          </p:cNvSpPr>
          <p:nvPr/>
        </p:nvSpPr>
        <p:spPr>
          <a:xfrm>
            <a:off x="458788" y="1021215"/>
            <a:ext cx="84566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To draw circles:</a:t>
            </a:r>
          </a:p>
          <a:p>
            <a:pPr marL="288925" lvl="1" indent="0">
              <a:buNone/>
            </a:pPr>
            <a:endParaRPr lang="en-GB" b="0" kern="0">
              <a:solidFill>
                <a:srgbClr val="000000"/>
              </a:solidFill>
            </a:endParaRPr>
          </a:p>
          <a:p>
            <a:pPr marL="288925" lvl="1" indent="0">
              <a:buNone/>
            </a:pPr>
            <a:endParaRPr lang="en-GB" b="0" kern="0">
              <a:solidFill>
                <a:srgbClr val="000000"/>
              </a:solidFill>
            </a:endParaRPr>
          </a:p>
          <a:p>
            <a:pPr marL="288925" lvl="1" indent="0">
              <a:buNone/>
            </a:pPr>
            <a:endParaRPr lang="en-GB" b="0" kern="0">
              <a:solidFill>
                <a:srgbClr val="000000"/>
              </a:solidFill>
            </a:endParaRPr>
          </a:p>
          <a:p>
            <a:pPr marL="288925" lvl="1" indent="0">
              <a:buNone/>
            </a:pPr>
            <a:endParaRPr lang="en-GB" b="0" kern="0">
              <a:solidFill>
                <a:srgbClr val="000000"/>
              </a:solidFill>
            </a:endParaRPr>
          </a:p>
          <a:p>
            <a:pPr marL="288925" lvl="1" indent="0">
              <a:buNone/>
            </a:pPr>
            <a:endParaRPr lang="en-GB" b="0" kern="0">
              <a:solidFill>
                <a:srgbClr val="000000"/>
              </a:solidFill>
            </a:endParaRPr>
          </a:p>
          <a:p>
            <a:pPr lvl="0"/>
            <a:r>
              <a:rPr lang="en-GB" b="0" kern="0">
                <a:solidFill>
                  <a:srgbClr val="000000"/>
                </a:solidFill>
              </a:rPr>
              <a:t>To draw ellipses:</a:t>
            </a:r>
          </a:p>
          <a:p>
            <a:pPr marL="288925" lvl="1" indent="0">
              <a:buNone/>
            </a:pPr>
            <a:endParaRPr lang="en-GB" b="0" kern="0">
              <a:solidFill>
                <a:srgbClr val="000000"/>
              </a:solidFill>
            </a:endParaRPr>
          </a:p>
          <a:p>
            <a:pPr marL="288925" lvl="1" indent="0">
              <a:buNone/>
            </a:pPr>
            <a:endParaRPr lang="en-GB" b="0" kern="0">
              <a:solidFill>
                <a:srgbClr val="000000"/>
              </a:solidFill>
            </a:endParaRPr>
          </a:p>
          <a:p>
            <a:pPr marL="288925" lvl="1" indent="0">
              <a:buNone/>
            </a:pPr>
            <a:endParaRPr lang="en-GB" b="0" kern="0">
              <a:solidFill>
                <a:srgbClr val="000000"/>
              </a:solidFill>
            </a:endParaRPr>
          </a:p>
          <a:p>
            <a:pPr marL="288925" lvl="1" indent="0">
              <a:buNone/>
            </a:pPr>
            <a:endParaRPr lang="en-GB" b="0" kern="0">
              <a:solidFill>
                <a:srgbClr val="000000"/>
              </a:solidFill>
            </a:endParaRPr>
          </a:p>
          <a:p>
            <a:pPr marL="288925" lvl="1" indent="0">
              <a:buNone/>
            </a:pPr>
            <a:endParaRPr lang="en-GB" b="0" kern="0">
              <a:solidFill>
                <a:srgbClr val="000000"/>
              </a:solidFill>
            </a:endParaRPr>
          </a:p>
          <a:p>
            <a:pPr marL="288925" lvl="1" indent="0">
              <a:buNone/>
            </a:pPr>
            <a:endParaRPr lang="en-GB" b="0" kern="0" dirty="0">
              <a:solidFill>
                <a:srgbClr val="000000"/>
              </a:solidFill>
            </a:endParaRPr>
          </a:p>
        </p:txBody>
      </p:sp>
      <p:sp>
        <p:nvSpPr>
          <p:cNvPr id="5" name="TextBox 4">
            <a:extLst>
              <a:ext uri="{FF2B5EF4-FFF2-40B4-BE49-F238E27FC236}">
                <a16:creationId xmlns:a16="http://schemas.microsoft.com/office/drawing/2014/main" id="{5DADA94C-F679-422B-AB66-93337B7BDB75}"/>
              </a:ext>
            </a:extLst>
          </p:cNvPr>
          <p:cNvSpPr txBox="1"/>
          <p:nvPr/>
        </p:nvSpPr>
        <p:spPr>
          <a:xfrm>
            <a:off x="685803" y="1524000"/>
            <a:ext cx="7963260" cy="1477328"/>
          </a:xfrm>
          <a:prstGeom prst="rect">
            <a:avLst/>
          </a:prstGeom>
          <a:solidFill>
            <a:schemeClr val="bg1">
              <a:lumMod val="95000"/>
            </a:schemeClr>
          </a:solidFill>
          <a:ln>
            <a:noFill/>
          </a:ln>
          <a:effectLst/>
        </p:spPr>
        <p:txBody>
          <a:bodyPr wrap="square" rtlCol="0">
            <a:spAutoFit/>
          </a:bodyPr>
          <a:lstStyle/>
          <a:p>
            <a:pPr lvl="0"/>
            <a:r>
              <a:rPr lang="en-GB" b="0" dirty="0">
                <a:solidFill>
                  <a:srgbClr val="000000"/>
                </a:solidFill>
                <a:latin typeface="Lucida Sans Unicode" pitchFamily="34" charset="0"/>
                <a:cs typeface="Lucida Sans Unicode" pitchFamily="34" charset="0"/>
              </a:rPr>
              <a:t>&lt;circle cx="120" cy="80" r="40"</a:t>
            </a:r>
          </a:p>
          <a:p>
            <a:pPr lvl="0"/>
            <a:r>
              <a:rPr lang="en-GB" b="0" dirty="0">
                <a:solidFill>
                  <a:srgbClr val="000000"/>
                </a:solidFill>
                <a:latin typeface="Lucida Sans Unicode" pitchFamily="34" charset="0"/>
                <a:cs typeface="Lucida Sans Unicode" pitchFamily="34" charset="0"/>
              </a:rPr>
              <a:t>        stroke="blue" fill="red" /&gt;</a:t>
            </a:r>
          </a:p>
          <a:p>
            <a:pPr lvl="0"/>
            <a:endParaRPr lang="en-GB" b="0" dirty="0">
              <a:solidFill>
                <a:srgbClr val="000000"/>
              </a:solidFill>
              <a:latin typeface="Lucida Sans Unicode" pitchFamily="34" charset="0"/>
              <a:cs typeface="Lucida Sans Unicode" pitchFamily="34" charset="0"/>
            </a:endParaRPr>
          </a:p>
          <a:p>
            <a:pPr lvl="0"/>
            <a:r>
              <a:rPr lang="en-GB" b="0" dirty="0">
                <a:solidFill>
                  <a:srgbClr val="000000"/>
                </a:solidFill>
                <a:latin typeface="Lucida Sans Unicode" pitchFamily="34" charset="0"/>
                <a:cs typeface="Lucida Sans Unicode" pitchFamily="34" charset="0"/>
              </a:rPr>
              <a:t>&lt;circle cx="160" cy="120" r="60"</a:t>
            </a:r>
          </a:p>
          <a:p>
            <a:pPr lvl="0"/>
            <a:r>
              <a:rPr lang="en-GB" b="0" dirty="0">
                <a:solidFill>
                  <a:srgbClr val="000000"/>
                </a:solidFill>
                <a:latin typeface="Lucida Sans Unicode" pitchFamily="34" charset="0"/>
                <a:cs typeface="Lucida Sans Unicode" pitchFamily="34" charset="0"/>
              </a:rPr>
              <a:t>        stroke="blue" fill="yellow" /&gt;	</a:t>
            </a:r>
          </a:p>
        </p:txBody>
      </p:sp>
      <p:sp>
        <p:nvSpPr>
          <p:cNvPr id="6" name="TextBox 5">
            <a:extLst>
              <a:ext uri="{FF2B5EF4-FFF2-40B4-BE49-F238E27FC236}">
                <a16:creationId xmlns:a16="http://schemas.microsoft.com/office/drawing/2014/main" id="{DC8E91D3-8564-478D-9693-81095D28171C}"/>
              </a:ext>
            </a:extLst>
          </p:cNvPr>
          <p:cNvSpPr txBox="1"/>
          <p:nvPr/>
        </p:nvSpPr>
        <p:spPr>
          <a:xfrm>
            <a:off x="685803" y="4230469"/>
            <a:ext cx="7963260" cy="1477328"/>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&lt;ellipse cx="150" cy="60" rx="110" ry="30"</a:t>
            </a:r>
          </a:p>
          <a:p>
            <a:pPr lvl="0"/>
            <a:r>
              <a:rPr lang="en-GB" b="0">
                <a:solidFill>
                  <a:srgbClr val="000000"/>
                </a:solidFill>
                <a:latin typeface="Lucida Sans Unicode" pitchFamily="34" charset="0"/>
                <a:cs typeface="Lucida Sans Unicode" pitchFamily="34" charset="0"/>
              </a:rPr>
              <a:t>         stroke="blue" fill="red" /&gt;</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&lt;ellipse cx="150" cy="140" rx="110" ry="30"</a:t>
            </a:r>
          </a:p>
          <a:p>
            <a:pPr lvl="0"/>
            <a:r>
              <a:rPr lang="en-GB" b="0">
                <a:solidFill>
                  <a:srgbClr val="000000"/>
                </a:solidFill>
                <a:latin typeface="Lucida Sans Unicode" pitchFamily="34" charset="0"/>
                <a:cs typeface="Lucida Sans Unicode" pitchFamily="34" charset="0"/>
              </a:rPr>
              <a:t>         stroke="blue" fill="yellow" /&gt;	</a:t>
            </a:r>
            <a:endParaRPr lang="en-GB" b="0" dirty="0">
              <a:solidFill>
                <a:srgbClr val="000000"/>
              </a:solidFill>
              <a:latin typeface="Lucida Sans Unicode" pitchFamily="34" charset="0"/>
              <a:cs typeface="Lucida Sans Unicode" pitchFamily="34" charset="0"/>
            </a:endParaRPr>
          </a:p>
        </p:txBody>
      </p:sp>
      <p:pic>
        <p:nvPicPr>
          <p:cNvPr id="7" name="Picture 3" descr="An image of ellipses drawn by using an &lt;svg&gt; element.">
            <a:extLst>
              <a:ext uri="{FF2B5EF4-FFF2-40B4-BE49-F238E27FC236}">
                <a16:creationId xmlns:a16="http://schemas.microsoft.com/office/drawing/2014/main" id="{DFFE0C0C-3AA4-4464-A0BE-B2E2DCC4E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421442"/>
            <a:ext cx="2019663" cy="1750758"/>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An image of circles drawn by using an &lt;svg&gt; element.">
            <a:extLst>
              <a:ext uri="{FF2B5EF4-FFF2-40B4-BE49-F238E27FC236}">
                <a16:creationId xmlns:a16="http://schemas.microsoft.com/office/drawing/2014/main" id="{B3BB3DBC-AB10-453C-AE93-C5BC2AB7DA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721599"/>
            <a:ext cx="2047875" cy="177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2228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872f2d8-0299-40c6-a74b-ee8b9424b7a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6EA9-5A05-41BE-AF89-E9DF0D0BEBFD}"/>
              </a:ext>
            </a:extLst>
          </p:cNvPr>
          <p:cNvSpPr>
            <a:spLocks noGrp="1"/>
          </p:cNvSpPr>
          <p:nvPr>
            <p:ph type="title"/>
          </p:nvPr>
        </p:nvSpPr>
        <p:spPr/>
        <p:txBody>
          <a:bodyPr/>
          <a:lstStyle/>
          <a:p>
            <a:r>
              <a:rPr lang="en-US"/>
              <a:t>Drawing Complex Shapes</a:t>
            </a:r>
          </a:p>
        </p:txBody>
      </p:sp>
      <p:sp>
        <p:nvSpPr>
          <p:cNvPr id="4" name="Content Placeholder 3">
            <a:extLst>
              <a:ext uri="{FF2B5EF4-FFF2-40B4-BE49-F238E27FC236}">
                <a16:creationId xmlns:a16="http://schemas.microsoft.com/office/drawing/2014/main" id="{70F54165-86DD-4EE5-A5DA-BE5F7F1EC49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To draw a polyline:</a:t>
            </a:r>
          </a:p>
          <a:p>
            <a:pPr marL="0" lvl="0" indent="0">
              <a:buNone/>
            </a:pPr>
            <a:endParaRPr lang="en-GB" b="0" kern="0">
              <a:solidFill>
                <a:srgbClr val="000000"/>
              </a:solidFill>
            </a:endParaRPr>
          </a:p>
          <a:p>
            <a:pPr marL="288925" lvl="1" indent="0">
              <a:buNone/>
            </a:pPr>
            <a:endParaRPr lang="en-GB" b="0" kern="0">
              <a:solidFill>
                <a:srgbClr val="000000"/>
              </a:solidFill>
            </a:endParaRPr>
          </a:p>
          <a:p>
            <a:pPr marL="457200" lvl="1" indent="0">
              <a:buNone/>
            </a:pPr>
            <a:endParaRPr lang="en-GB" b="0" kern="0">
              <a:solidFill>
                <a:srgbClr val="000000"/>
              </a:solidFill>
            </a:endParaRPr>
          </a:p>
          <a:p>
            <a:pPr lvl="0"/>
            <a:r>
              <a:rPr lang="en-GB" b="0" kern="0">
                <a:solidFill>
                  <a:srgbClr val="000000"/>
                </a:solidFill>
              </a:rPr>
              <a:t>To draw a polygon:</a:t>
            </a:r>
          </a:p>
          <a:p>
            <a:pPr marL="0" lvl="0" indent="0">
              <a:buNone/>
            </a:pPr>
            <a:endParaRPr lang="en-GB" b="0" kern="0">
              <a:solidFill>
                <a:srgbClr val="000000"/>
              </a:solidFill>
            </a:endParaRPr>
          </a:p>
          <a:p>
            <a:pPr marL="0" lvl="0" indent="0">
              <a:buNone/>
            </a:pPr>
            <a:endParaRPr lang="en-GB" b="0" kern="0">
              <a:solidFill>
                <a:srgbClr val="000000"/>
              </a:solidFill>
            </a:endParaRPr>
          </a:p>
          <a:p>
            <a:pPr marL="0" lvl="0" indent="0">
              <a:buNone/>
            </a:pPr>
            <a:endParaRPr lang="en-GB" b="0" kern="0">
              <a:solidFill>
                <a:srgbClr val="000000"/>
              </a:solidFill>
            </a:endParaRPr>
          </a:p>
          <a:p>
            <a:pPr lvl="0"/>
            <a:r>
              <a:rPr lang="en-GB" b="0" kern="0">
                <a:solidFill>
                  <a:srgbClr val="000000"/>
                </a:solidFill>
              </a:rPr>
              <a:t>To draw a path:</a:t>
            </a:r>
          </a:p>
          <a:p>
            <a:pPr marL="0" lvl="0" indent="0">
              <a:buNone/>
            </a:pPr>
            <a:endParaRPr lang="en-GB" b="0" kern="0">
              <a:solidFill>
                <a:srgbClr val="000000"/>
              </a:solidFill>
            </a:endParaRPr>
          </a:p>
          <a:p>
            <a:pPr marL="288925" lvl="1" indent="0">
              <a:buNone/>
            </a:pPr>
            <a:endParaRPr lang="en-GB" b="0" kern="0">
              <a:solidFill>
                <a:srgbClr val="000000"/>
              </a:solidFill>
            </a:endParaRPr>
          </a:p>
          <a:p>
            <a:pPr marL="288925" lvl="1" indent="0">
              <a:buNone/>
            </a:pPr>
            <a:endParaRPr lang="en-GB" b="0" kern="0">
              <a:solidFill>
                <a:srgbClr val="000000"/>
              </a:solidFill>
            </a:endParaRPr>
          </a:p>
          <a:p>
            <a:pPr marL="288925" lvl="1" indent="0">
              <a:buNone/>
            </a:pPr>
            <a:endParaRPr lang="en-GB" b="0" kern="0">
              <a:solidFill>
                <a:srgbClr val="000000"/>
              </a:solidFill>
            </a:endParaRPr>
          </a:p>
          <a:p>
            <a:pPr marL="0" lvl="0" indent="0">
              <a:buNone/>
            </a:pPr>
            <a:endParaRPr lang="en-GB" b="0" kern="0">
              <a:solidFill>
                <a:srgbClr val="000000"/>
              </a:solidFill>
            </a:endParaRPr>
          </a:p>
          <a:p>
            <a:pPr marL="0" lvl="0" indent="0">
              <a:buNone/>
            </a:pPr>
            <a:endParaRPr lang="en-GB" b="0" kern="0" dirty="0">
              <a:solidFill>
                <a:srgbClr val="000000"/>
              </a:solidFill>
            </a:endParaRPr>
          </a:p>
        </p:txBody>
      </p:sp>
      <p:sp>
        <p:nvSpPr>
          <p:cNvPr id="5" name="TextBox 4">
            <a:extLst>
              <a:ext uri="{FF2B5EF4-FFF2-40B4-BE49-F238E27FC236}">
                <a16:creationId xmlns:a16="http://schemas.microsoft.com/office/drawing/2014/main" id="{899CD8FF-9DEF-4AFA-94B1-D63FF9C45861}"/>
              </a:ext>
            </a:extLst>
          </p:cNvPr>
          <p:cNvSpPr txBox="1"/>
          <p:nvPr/>
        </p:nvSpPr>
        <p:spPr>
          <a:xfrm>
            <a:off x="381000" y="1634838"/>
            <a:ext cx="8458200" cy="646331"/>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&lt;polyline points="105 100, 120 100, 125 90, 135 110, 145 90, … </a:t>
            </a:r>
          </a:p>
          <a:p>
            <a:pPr lvl="0"/>
            <a:r>
              <a:rPr lang="en-GB" b="0">
                <a:solidFill>
                  <a:srgbClr val="000000"/>
                </a:solidFill>
                <a:latin typeface="Lucida Sans Unicode" pitchFamily="34" charset="0"/>
                <a:cs typeface="Lucida Sans Unicode" pitchFamily="34" charset="0"/>
              </a:rPr>
              <a:t>                fill="none" stroke="blue" /&gt;</a:t>
            </a:r>
            <a:endParaRPr lang="en-GB" b="0" dirty="0">
              <a:solidFill>
                <a:srgbClr val="000000"/>
              </a:solidFill>
              <a:latin typeface="Lucida Sans Unicode" pitchFamily="34" charset="0"/>
              <a:cs typeface="Lucida Sans Unicode" pitchFamily="34" charset="0"/>
            </a:endParaRPr>
          </a:p>
        </p:txBody>
      </p:sp>
      <p:pic>
        <p:nvPicPr>
          <p:cNvPr id="6" name="Picture 3" descr="An image a polyline drawn by using an &lt;svg&gt; element.">
            <a:extLst>
              <a:ext uri="{FF2B5EF4-FFF2-40B4-BE49-F238E27FC236}">
                <a16:creationId xmlns:a16="http://schemas.microsoft.com/office/drawing/2014/main" id="{331180CE-E5E6-4DAD-851C-0AF906A95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309" y="1905000"/>
            <a:ext cx="1242609" cy="1070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D90CE7FB-A959-48B4-9BD6-D42BC6D968D3}"/>
              </a:ext>
            </a:extLst>
          </p:cNvPr>
          <p:cNvSpPr txBox="1"/>
          <p:nvPr/>
        </p:nvSpPr>
        <p:spPr>
          <a:xfrm>
            <a:off x="381000" y="5597238"/>
            <a:ext cx="8458200" cy="646331"/>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&lt;path d="M 150 50 L 250 150 L 50 150 Z" </a:t>
            </a:r>
          </a:p>
          <a:p>
            <a:pPr lvl="0"/>
            <a:r>
              <a:rPr lang="en-GB" b="0">
                <a:solidFill>
                  <a:srgbClr val="000000"/>
                </a:solidFill>
                <a:latin typeface="Lucida Sans Unicode" pitchFamily="34" charset="0"/>
                <a:cs typeface="Lucida Sans Unicode" pitchFamily="34" charset="0"/>
              </a:rPr>
              <a:t>                fill="red" stroke="blue" /&gt;</a:t>
            </a:r>
            <a:endParaRPr lang="en-GB" b="0" dirty="0">
              <a:solidFill>
                <a:srgbClr val="000000"/>
              </a:solidFill>
              <a:latin typeface="Lucida Sans Unicode" pitchFamily="34" charset="0"/>
              <a:cs typeface="Lucida Sans Unicode" pitchFamily="34" charset="0"/>
            </a:endParaRPr>
          </a:p>
        </p:txBody>
      </p:sp>
      <p:pic>
        <p:nvPicPr>
          <p:cNvPr id="8" name="Picture 4" descr="An image of a filled path drawn by using an &lt;svg&gt; element.">
            <a:extLst>
              <a:ext uri="{FF2B5EF4-FFF2-40B4-BE49-F238E27FC236}">
                <a16:creationId xmlns:a16="http://schemas.microsoft.com/office/drawing/2014/main" id="{28B19E4A-D16C-4F4B-8EA1-5E8D540DD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2400" y="5638800"/>
            <a:ext cx="1244818" cy="1077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E35BC974-A07D-421C-BE63-CE212DBFF399}"/>
              </a:ext>
            </a:extLst>
          </p:cNvPr>
          <p:cNvSpPr txBox="1"/>
          <p:nvPr/>
        </p:nvSpPr>
        <p:spPr>
          <a:xfrm>
            <a:off x="381000" y="3539838"/>
            <a:ext cx="8458200" cy="646331"/>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&lt;polygon points="110 70, 150 40, 190 70, 190 160, 150 130, 110 160" </a:t>
            </a:r>
          </a:p>
          <a:p>
            <a:pPr lvl="0"/>
            <a:r>
              <a:rPr lang="en-GB" b="0">
                <a:solidFill>
                  <a:srgbClr val="000000"/>
                </a:solidFill>
                <a:latin typeface="Lucida Sans Unicode" pitchFamily="34" charset="0"/>
                <a:cs typeface="Lucida Sans Unicode" pitchFamily="34" charset="0"/>
              </a:rPr>
              <a:t>                fill="yellow" stroke="blue" /&gt;</a:t>
            </a:r>
            <a:endParaRPr lang="en-GB" b="0" dirty="0">
              <a:solidFill>
                <a:srgbClr val="000000"/>
              </a:solidFill>
              <a:latin typeface="Lucida Sans Unicode" pitchFamily="34" charset="0"/>
              <a:cs typeface="Lucida Sans Unicode" pitchFamily="34" charset="0"/>
            </a:endParaRPr>
          </a:p>
        </p:txBody>
      </p:sp>
      <p:pic>
        <p:nvPicPr>
          <p:cNvPr id="10" name="Picture 2" descr="An image of a polygon drawn by using an &lt;svg&gt; element.">
            <a:extLst>
              <a:ext uri="{FF2B5EF4-FFF2-40B4-BE49-F238E27FC236}">
                <a16:creationId xmlns:a16="http://schemas.microsoft.com/office/drawing/2014/main" id="{6ACFB895-5E44-4525-8CC7-645BFFADF5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3805980"/>
            <a:ext cx="1242609" cy="1070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76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6516bbb-ad4e-404f-8eaa-c9ddd4f3cab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98A8-ACBA-4ACB-BB08-B05AA9E99E6D}"/>
              </a:ext>
            </a:extLst>
          </p:cNvPr>
          <p:cNvSpPr>
            <a:spLocks noGrp="1"/>
          </p:cNvSpPr>
          <p:nvPr>
            <p:ph type="title"/>
          </p:nvPr>
        </p:nvSpPr>
        <p:spPr/>
        <p:txBody>
          <a:bodyPr/>
          <a:lstStyle/>
          <a:p>
            <a:r>
              <a:rPr lang="en-US"/>
              <a:t>Specifying Fill Styles and Stroke Styles</a:t>
            </a:r>
          </a:p>
        </p:txBody>
      </p:sp>
      <p:sp>
        <p:nvSpPr>
          <p:cNvPr id="4" name="Content Placeholder 2">
            <a:extLst>
              <a:ext uri="{FF2B5EF4-FFF2-40B4-BE49-F238E27FC236}">
                <a16:creationId xmlns:a16="http://schemas.microsoft.com/office/drawing/2014/main" id="{32A36F0F-58F4-4724-A448-037ACD666B81}"/>
              </a:ext>
            </a:extLst>
          </p:cNvPr>
          <p:cNvSpPr txBox="1">
            <a:spLocks/>
          </p:cNvSpPr>
          <p:nvPr/>
        </p:nvSpPr>
        <p:spPr>
          <a:xfrm>
            <a:off x="458788" y="1021215"/>
            <a:ext cx="84566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You can set the fill style or stroke style for an element</a:t>
            </a:r>
            <a:endParaRPr lang="en-GB" b="0" kern="0" dirty="0">
              <a:solidFill>
                <a:srgbClr val="000000"/>
              </a:solidFill>
            </a:endParaRPr>
          </a:p>
        </p:txBody>
      </p:sp>
      <p:sp>
        <p:nvSpPr>
          <p:cNvPr id="5" name="TextBox 4">
            <a:extLst>
              <a:ext uri="{FF2B5EF4-FFF2-40B4-BE49-F238E27FC236}">
                <a16:creationId xmlns:a16="http://schemas.microsoft.com/office/drawing/2014/main" id="{92BA1EEB-6D14-4FD2-89E2-2AFD9C583FEE}"/>
              </a:ext>
            </a:extLst>
          </p:cNvPr>
          <p:cNvSpPr txBox="1"/>
          <p:nvPr/>
        </p:nvSpPr>
        <p:spPr>
          <a:xfrm>
            <a:off x="533400" y="2000968"/>
            <a:ext cx="4800600" cy="369332"/>
          </a:xfrm>
          <a:prstGeom prst="rect">
            <a:avLst/>
          </a:prstGeom>
          <a:solidFill>
            <a:schemeClr val="bg1">
              <a:lumMod val="95000"/>
            </a:schemeClr>
          </a:solidFill>
          <a:ln>
            <a:noFill/>
          </a:ln>
          <a:effectLst/>
        </p:spPr>
        <p:txBody>
          <a:bodyPr wrap="square" rtlCol="0">
            <a:spAutoFit/>
          </a:bodyPr>
          <a:lstStyle/>
          <a:p>
            <a:pPr lvl="0"/>
            <a:r>
              <a:rPr lang="en-GB" b="0" dirty="0">
                <a:solidFill>
                  <a:srgbClr val="000000"/>
                </a:solidFill>
                <a:latin typeface="Lucida Sans Unicode" panose="020B0602030504020204" pitchFamily="34" charset="0"/>
                <a:cs typeface="Lucida Sans Unicode" pitchFamily="34" charset="0"/>
              </a:rPr>
              <a:t>stroke="</a:t>
            </a:r>
            <a:r>
              <a:rPr lang="en-GB" b="0" dirty="0" err="1">
                <a:solidFill>
                  <a:srgbClr val="000000"/>
                </a:solidFill>
                <a:latin typeface="Lucida Sans Unicode" panose="020B0602030504020204" pitchFamily="34" charset="0"/>
                <a:cs typeface="Lucida Sans Unicode" panose="020B0602030504020204" pitchFamily="34" charset="0"/>
              </a:rPr>
              <a:t>color</a:t>
            </a:r>
            <a:r>
              <a:rPr lang="en-GB" b="0" dirty="0">
                <a:solidFill>
                  <a:srgbClr val="000000"/>
                </a:solidFill>
                <a:latin typeface="Lucida Sans Unicode" panose="020B0602030504020204" pitchFamily="34" charset="0"/>
                <a:cs typeface="Lucida Sans Unicode" panose="020B0602030504020204" pitchFamily="34" charset="0"/>
              </a:rPr>
              <a:t>"</a:t>
            </a:r>
          </a:p>
        </p:txBody>
      </p:sp>
      <p:sp>
        <p:nvSpPr>
          <p:cNvPr id="6" name="TextBox 5">
            <a:extLst>
              <a:ext uri="{FF2B5EF4-FFF2-40B4-BE49-F238E27FC236}">
                <a16:creationId xmlns:a16="http://schemas.microsoft.com/office/drawing/2014/main" id="{A51F07B3-75B0-4AE1-9BCD-063AAD9BABF2}"/>
              </a:ext>
            </a:extLst>
          </p:cNvPr>
          <p:cNvSpPr txBox="1"/>
          <p:nvPr/>
        </p:nvSpPr>
        <p:spPr>
          <a:xfrm>
            <a:off x="533400" y="2598900"/>
            <a:ext cx="4800600" cy="369332"/>
          </a:xfrm>
          <a:prstGeom prst="rect">
            <a:avLst/>
          </a:prstGeom>
          <a:solidFill>
            <a:schemeClr val="bg1">
              <a:lumMod val="95000"/>
            </a:schemeClr>
          </a:solidFill>
          <a:ln>
            <a:noFill/>
          </a:ln>
          <a:effectLst/>
        </p:spPr>
        <p:txBody>
          <a:bodyPr wrap="square" rtlCol="0">
            <a:spAutoFit/>
          </a:bodyPr>
          <a:lstStyle>
            <a:defPPr>
              <a:defRPr lang="en-US"/>
            </a:defPPr>
            <a:lvl1pPr lvl="0">
              <a:defRPr b="0">
                <a:solidFill>
                  <a:srgbClr val="000000"/>
                </a:solidFill>
                <a:latin typeface="Lucida Sans Unicode" panose="020B0602030504020204" pitchFamily="34" charset="0"/>
                <a:cs typeface="Lucida Sans Unicode" pitchFamily="34" charset="0"/>
              </a:defRPr>
            </a:lvl1pPr>
          </a:lstStyle>
          <a:p>
            <a:r>
              <a:rPr lang="en-GB"/>
              <a:t>fill="color"</a:t>
            </a:r>
            <a:endParaRPr lang="en-GB" dirty="0"/>
          </a:p>
        </p:txBody>
      </p:sp>
      <p:sp>
        <p:nvSpPr>
          <p:cNvPr id="7" name="TextBox 6">
            <a:extLst>
              <a:ext uri="{FF2B5EF4-FFF2-40B4-BE49-F238E27FC236}">
                <a16:creationId xmlns:a16="http://schemas.microsoft.com/office/drawing/2014/main" id="{2AAABB6A-E33A-42CE-A872-2A3C28DD3FB4}"/>
              </a:ext>
            </a:extLst>
          </p:cNvPr>
          <p:cNvSpPr txBox="1"/>
          <p:nvPr/>
        </p:nvSpPr>
        <p:spPr>
          <a:xfrm>
            <a:off x="533400" y="3171769"/>
            <a:ext cx="4800600" cy="369332"/>
          </a:xfrm>
          <a:prstGeom prst="rect">
            <a:avLst/>
          </a:prstGeom>
          <a:solidFill>
            <a:schemeClr val="bg1">
              <a:lumMod val="95000"/>
            </a:schemeClr>
          </a:solidFill>
          <a:ln>
            <a:noFill/>
          </a:ln>
          <a:effectLst/>
        </p:spPr>
        <p:txBody>
          <a:bodyPr wrap="square" rtlCol="0">
            <a:spAutoFit/>
          </a:bodyPr>
          <a:lstStyle>
            <a:defPPr>
              <a:defRPr lang="en-US"/>
            </a:defPPr>
            <a:lvl1pPr lvl="0">
              <a:defRPr b="0">
                <a:solidFill>
                  <a:srgbClr val="000000"/>
                </a:solidFill>
                <a:latin typeface="Lucida Sans Unicode" panose="020B0602030504020204" pitchFamily="34" charset="0"/>
                <a:cs typeface="Lucida Sans Unicode" pitchFamily="34" charset="0"/>
              </a:defRPr>
            </a:lvl1pPr>
          </a:lstStyle>
          <a:p>
            <a:r>
              <a:rPr lang="en-GB" dirty="0"/>
              <a:t>stroke-opacity="opacity-fraction"</a:t>
            </a:r>
          </a:p>
        </p:txBody>
      </p:sp>
      <p:sp>
        <p:nvSpPr>
          <p:cNvPr id="8" name="TextBox 7">
            <a:extLst>
              <a:ext uri="{FF2B5EF4-FFF2-40B4-BE49-F238E27FC236}">
                <a16:creationId xmlns:a16="http://schemas.microsoft.com/office/drawing/2014/main" id="{7D647889-B7B0-4071-A6CD-E8A812C8B56C}"/>
              </a:ext>
            </a:extLst>
          </p:cNvPr>
          <p:cNvSpPr txBox="1"/>
          <p:nvPr/>
        </p:nvSpPr>
        <p:spPr>
          <a:xfrm>
            <a:off x="533400" y="3741900"/>
            <a:ext cx="4800600" cy="369332"/>
          </a:xfrm>
          <a:prstGeom prst="rect">
            <a:avLst/>
          </a:prstGeom>
          <a:solidFill>
            <a:schemeClr val="bg1">
              <a:lumMod val="95000"/>
            </a:schemeClr>
          </a:solidFill>
          <a:ln>
            <a:noFill/>
          </a:ln>
          <a:effectLst/>
        </p:spPr>
        <p:txBody>
          <a:bodyPr wrap="square" rtlCol="0">
            <a:spAutoFit/>
          </a:bodyPr>
          <a:lstStyle>
            <a:defPPr>
              <a:defRPr lang="en-US"/>
            </a:defPPr>
            <a:lvl1pPr lvl="0">
              <a:defRPr b="0">
                <a:solidFill>
                  <a:srgbClr val="000000"/>
                </a:solidFill>
                <a:latin typeface="Lucida Sans Unicode" panose="020B0602030504020204" pitchFamily="34" charset="0"/>
                <a:cs typeface="Lucida Sans Unicode" pitchFamily="34" charset="0"/>
              </a:defRPr>
            </a:lvl1pPr>
          </a:lstStyle>
          <a:p>
            <a:r>
              <a:rPr lang="en-GB" dirty="0"/>
              <a:t>fill-opacity="opacity-fraction"</a:t>
            </a:r>
          </a:p>
        </p:txBody>
      </p:sp>
      <p:sp>
        <p:nvSpPr>
          <p:cNvPr id="9" name="TextBox 8">
            <a:extLst>
              <a:ext uri="{FF2B5EF4-FFF2-40B4-BE49-F238E27FC236}">
                <a16:creationId xmlns:a16="http://schemas.microsoft.com/office/drawing/2014/main" id="{A8F16483-F804-4800-811C-275574ABFD2F}"/>
              </a:ext>
            </a:extLst>
          </p:cNvPr>
          <p:cNvSpPr txBox="1"/>
          <p:nvPr/>
        </p:nvSpPr>
        <p:spPr>
          <a:xfrm>
            <a:off x="533400" y="4351500"/>
            <a:ext cx="4800600" cy="369332"/>
          </a:xfrm>
          <a:prstGeom prst="rect">
            <a:avLst/>
          </a:prstGeom>
          <a:solidFill>
            <a:schemeClr val="bg1">
              <a:lumMod val="95000"/>
            </a:schemeClr>
          </a:solidFill>
          <a:ln>
            <a:noFill/>
          </a:ln>
          <a:effectLst/>
        </p:spPr>
        <p:txBody>
          <a:bodyPr wrap="square" rtlCol="0">
            <a:spAutoFit/>
          </a:bodyPr>
          <a:lstStyle>
            <a:defPPr>
              <a:defRPr lang="en-US"/>
            </a:defPPr>
            <a:lvl1pPr lvl="0">
              <a:defRPr b="0">
                <a:solidFill>
                  <a:srgbClr val="000000"/>
                </a:solidFill>
                <a:latin typeface="Lucida Sans Unicode" panose="020B0602030504020204" pitchFamily="34" charset="0"/>
                <a:cs typeface="Lucida Sans Unicode" pitchFamily="34" charset="0"/>
              </a:defRPr>
            </a:lvl1pPr>
          </a:lstStyle>
          <a:p>
            <a:r>
              <a:rPr lang="en-GB"/>
              <a:t>stroke-width="width"</a:t>
            </a:r>
            <a:endParaRPr lang="en-GB" dirty="0"/>
          </a:p>
        </p:txBody>
      </p:sp>
      <p:sp>
        <p:nvSpPr>
          <p:cNvPr id="10" name="TextBox 9">
            <a:extLst>
              <a:ext uri="{FF2B5EF4-FFF2-40B4-BE49-F238E27FC236}">
                <a16:creationId xmlns:a16="http://schemas.microsoft.com/office/drawing/2014/main" id="{92FF7928-6354-4D46-A250-9A6010E9F982}"/>
              </a:ext>
            </a:extLst>
          </p:cNvPr>
          <p:cNvSpPr txBox="1"/>
          <p:nvPr/>
        </p:nvSpPr>
        <p:spPr>
          <a:xfrm>
            <a:off x="528320" y="4961100"/>
            <a:ext cx="4800600" cy="369332"/>
          </a:xfrm>
          <a:prstGeom prst="rect">
            <a:avLst/>
          </a:prstGeom>
          <a:solidFill>
            <a:schemeClr val="bg1">
              <a:lumMod val="95000"/>
            </a:schemeClr>
          </a:solidFill>
          <a:ln>
            <a:noFill/>
          </a:ln>
          <a:effectLst/>
        </p:spPr>
        <p:txBody>
          <a:bodyPr wrap="square" rtlCol="0">
            <a:spAutoFit/>
          </a:bodyPr>
          <a:lstStyle>
            <a:defPPr>
              <a:defRPr lang="en-US"/>
            </a:defPPr>
            <a:lvl1pPr lvl="0">
              <a:defRPr b="0">
                <a:solidFill>
                  <a:srgbClr val="000000"/>
                </a:solidFill>
                <a:latin typeface="Lucida Sans Unicode" panose="020B0602030504020204" pitchFamily="34" charset="0"/>
                <a:cs typeface="Lucida Sans Unicode" pitchFamily="34" charset="0"/>
              </a:defRPr>
            </a:lvl1pPr>
          </a:lstStyle>
          <a:p>
            <a:r>
              <a:rPr lang="en-GB" dirty="0"/>
              <a:t>fill-rule="nonzero" | "</a:t>
            </a:r>
            <a:r>
              <a:rPr lang="en-GB" dirty="0" err="1"/>
              <a:t>evenodd</a:t>
            </a:r>
            <a:r>
              <a:rPr lang="en-GB" dirty="0"/>
              <a:t>"</a:t>
            </a:r>
          </a:p>
        </p:txBody>
      </p:sp>
      <p:sp>
        <p:nvSpPr>
          <p:cNvPr id="11" name="TextBox 10">
            <a:extLst>
              <a:ext uri="{FF2B5EF4-FFF2-40B4-BE49-F238E27FC236}">
                <a16:creationId xmlns:a16="http://schemas.microsoft.com/office/drawing/2014/main" id="{3D878761-40FC-4489-9922-5110D89947E7}"/>
              </a:ext>
            </a:extLst>
          </p:cNvPr>
          <p:cNvSpPr txBox="1"/>
          <p:nvPr/>
        </p:nvSpPr>
        <p:spPr>
          <a:xfrm>
            <a:off x="533400" y="5570700"/>
            <a:ext cx="4800600" cy="369332"/>
          </a:xfrm>
          <a:prstGeom prst="rect">
            <a:avLst/>
          </a:prstGeom>
          <a:solidFill>
            <a:schemeClr val="bg1">
              <a:lumMod val="95000"/>
            </a:schemeClr>
          </a:solidFill>
          <a:ln>
            <a:noFill/>
          </a:ln>
          <a:effectLst/>
        </p:spPr>
        <p:txBody>
          <a:bodyPr wrap="square" rtlCol="0">
            <a:spAutoFit/>
          </a:bodyPr>
          <a:lstStyle>
            <a:defPPr>
              <a:defRPr lang="en-US"/>
            </a:defPPr>
            <a:lvl1pPr lvl="0">
              <a:defRPr b="0">
                <a:solidFill>
                  <a:srgbClr val="000000"/>
                </a:solidFill>
                <a:latin typeface="Lucida Sans Unicode" panose="020B0602030504020204" pitchFamily="34" charset="0"/>
                <a:cs typeface="Lucida Sans Unicode" pitchFamily="34" charset="0"/>
              </a:defRPr>
            </a:lvl1pPr>
          </a:lstStyle>
          <a:p>
            <a:r>
              <a:rPr lang="en-GB"/>
              <a:t>stroke-dasharray="dash-gap series"</a:t>
            </a:r>
            <a:endParaRPr lang="en-GB" dirty="0"/>
          </a:p>
        </p:txBody>
      </p:sp>
      <p:pic>
        <p:nvPicPr>
          <p:cNvPr id="12" name="Picture 3" descr="An image showing different fill, stroke, and opacities of shapes drawn by using an &lt;svg&gt; element.">
            <a:extLst>
              <a:ext uri="{FF2B5EF4-FFF2-40B4-BE49-F238E27FC236}">
                <a16:creationId xmlns:a16="http://schemas.microsoft.com/office/drawing/2014/main" id="{D6E366D5-1F8A-4DCA-9E9B-15F5765CD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049163"/>
            <a:ext cx="2826439" cy="2759673"/>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78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98a06e0-c237-46a5-a0f0-561456a29d7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957D-D1D0-4CB1-A115-F6F2538CE2E3}"/>
              </a:ext>
            </a:extLst>
          </p:cNvPr>
          <p:cNvSpPr>
            <a:spLocks noGrp="1"/>
          </p:cNvSpPr>
          <p:nvPr>
            <p:ph type="title"/>
          </p:nvPr>
        </p:nvSpPr>
        <p:spPr/>
        <p:txBody>
          <a:bodyPr/>
          <a:lstStyle/>
          <a:p>
            <a:r>
              <a:rPr lang="en-US"/>
              <a:t>Using Gradients and Patterns</a:t>
            </a:r>
          </a:p>
        </p:txBody>
      </p:sp>
      <p:sp>
        <p:nvSpPr>
          <p:cNvPr id="4" name="Content Placeholder 2">
            <a:extLst>
              <a:ext uri="{FF2B5EF4-FFF2-40B4-BE49-F238E27FC236}">
                <a16:creationId xmlns:a16="http://schemas.microsoft.com/office/drawing/2014/main" id="{076DA812-8F57-424E-925C-6888935FB61D}"/>
              </a:ext>
            </a:extLst>
          </p:cNvPr>
          <p:cNvSpPr txBox="1">
            <a:spLocks/>
          </p:cNvSpPr>
          <p:nvPr/>
        </p:nvSpPr>
        <p:spPr>
          <a:xfrm>
            <a:off x="458788" y="1021215"/>
            <a:ext cx="84566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define a linear or radial gradient for shapes</a:t>
            </a:r>
          </a:p>
          <a:p>
            <a:pPr lvl="0"/>
            <a:r>
              <a:rPr lang="en-US" b="0" kern="0">
                <a:solidFill>
                  <a:srgbClr val="000000"/>
                </a:solidFill>
              </a:rPr>
              <a:t>Patterns can specify image files</a:t>
            </a:r>
          </a:p>
          <a:p>
            <a:pPr lvl="0"/>
            <a:endParaRPr lang="en-US" kern="0" dirty="0">
              <a:solidFill>
                <a:srgbClr val="000000"/>
              </a:solidFill>
            </a:endParaRPr>
          </a:p>
        </p:txBody>
      </p:sp>
      <p:sp>
        <p:nvSpPr>
          <p:cNvPr id="5" name="TextBox 4">
            <a:extLst>
              <a:ext uri="{FF2B5EF4-FFF2-40B4-BE49-F238E27FC236}">
                <a16:creationId xmlns:a16="http://schemas.microsoft.com/office/drawing/2014/main" id="{A40A9DD5-127A-47CA-8A08-F486ACB09705}"/>
              </a:ext>
            </a:extLst>
          </p:cNvPr>
          <p:cNvSpPr txBox="1"/>
          <p:nvPr/>
        </p:nvSpPr>
        <p:spPr>
          <a:xfrm>
            <a:off x="630382" y="2166015"/>
            <a:ext cx="8054830" cy="923330"/>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&lt;polygon points="50,50 250,50 150,200" fill="url(#gradient1)" /&gt;</a:t>
            </a:r>
          </a:p>
          <a:p>
            <a:pPr lvl="0"/>
            <a:r>
              <a:rPr lang="en-GB" b="0">
                <a:solidFill>
                  <a:srgbClr val="000000"/>
                </a:solidFill>
                <a:latin typeface="Lucida Sans Unicode" pitchFamily="34" charset="0"/>
                <a:cs typeface="Lucida Sans Unicode" pitchFamily="34" charset="0"/>
              </a:rPr>
              <a:t>&lt;ellipse cx="150" cy="50" rx="100" ry="20" fill="url(#wales)" /&gt;</a:t>
            </a:r>
          </a:p>
          <a:p>
            <a:pPr lvl="0"/>
            <a:r>
              <a:rPr lang="en-GB" b="0">
                <a:solidFill>
                  <a:srgbClr val="000000"/>
                </a:solidFill>
                <a:latin typeface="Lucida Sans Unicode" pitchFamily="34" charset="0"/>
                <a:cs typeface="Lucida Sans Unicode" pitchFamily="34" charset="0"/>
              </a:rPr>
              <a:t>&lt;circle cx="150" cy="250" r="50" fill="url(#gradient2)" /&gt;</a:t>
            </a:r>
            <a:endParaRPr lang="en-GB" b="0" dirty="0">
              <a:solidFill>
                <a:srgbClr val="000000"/>
              </a:solidFill>
              <a:latin typeface="Lucida Sans Unicode" pitchFamily="34" charset="0"/>
              <a:cs typeface="Lucida Sans Unicode" pitchFamily="34" charset="0"/>
            </a:endParaRPr>
          </a:p>
        </p:txBody>
      </p:sp>
      <p:pic>
        <p:nvPicPr>
          <p:cNvPr id="6" name="Picture 2" descr="An image of a composite polygon, ellipse, and circle shape drawn by using an &lt;svg&gt; element. The shapes are filled with images and color effects.">
            <a:extLst>
              <a:ext uri="{FF2B5EF4-FFF2-40B4-BE49-F238E27FC236}">
                <a16:creationId xmlns:a16="http://schemas.microsoft.com/office/drawing/2014/main" id="{FDBD98C0-41C3-4599-BF29-C4D6FF0E7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247410"/>
            <a:ext cx="2286000" cy="309217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320801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3227</Words>
  <Application>Microsoft Office PowerPoint</Application>
  <PresentationFormat>On-screen Show (4:3)</PresentationFormat>
  <Paragraphs>342</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Segoe UI</vt:lpstr>
      <vt:lpstr>Calibri</vt:lpstr>
      <vt:lpstr>Verdana</vt:lpstr>
      <vt:lpstr>Wingdings</vt:lpstr>
      <vt:lpstr>Lucida Console</vt:lpstr>
      <vt:lpstr>Lucida Sans Unicode</vt:lpstr>
      <vt:lpstr>Arial</vt:lpstr>
      <vt:lpstr>Times New Roman</vt:lpstr>
      <vt:lpstr>NG_MOC_Core_ModuleNew2</vt:lpstr>
      <vt:lpstr>Module 11</vt:lpstr>
      <vt:lpstr>Module Overview</vt:lpstr>
      <vt:lpstr>Lesson 1: Creating Interactive Graphics by Using SVG</vt:lpstr>
      <vt:lpstr>What is SVG?</vt:lpstr>
      <vt:lpstr>Creating SVG Graphics</vt:lpstr>
      <vt:lpstr>Drawing Circles and Ellipses</vt:lpstr>
      <vt:lpstr>Drawing Complex Shapes</vt:lpstr>
      <vt:lpstr>Specifying Fill Styles and Stroke Styles</vt:lpstr>
      <vt:lpstr>Using Gradients and Patterns</vt:lpstr>
      <vt:lpstr>Drawing Graphical Text</vt:lpstr>
      <vt:lpstr>Transforming SVG Elements</vt:lpstr>
      <vt:lpstr>Demonstration: Using Scalable Vector Graphics (SVG) Transformations and Events</vt:lpstr>
      <vt:lpstr>Lesson 2: Drawing Graphics by Using the Canvas API</vt:lpstr>
      <vt:lpstr>What is the Canvas API?</vt:lpstr>
      <vt:lpstr>Using the Canvas API</vt:lpstr>
      <vt:lpstr>Drawing Paths</vt:lpstr>
      <vt:lpstr>Using Gradients and Patterns</vt:lpstr>
      <vt:lpstr>Transforming Shapes</vt:lpstr>
      <vt:lpstr>Demonstration: Performing Transformations by Using the Canvas API</vt:lpstr>
      <vt:lpstr>Demonstration: Creating Advanced Graphics</vt:lpstr>
      <vt:lpstr>Lab: Creating Advanced Graphics</vt:lpstr>
      <vt:lpstr>Lab Scenario</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2018-10-04T06:23:52Z</dcterms:created>
  <dcterms:modified xsi:type="dcterms:W3CDTF">2018-10-04T06:23:58Z</dcterms:modified>
</cp:coreProperties>
</file>