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Lst>
  <p:sldSz cx="9144000" cy="6858000" type="screen4x3"/>
  <p:notesSz cx="6858000" cy="9144000"/>
  <p:embeddedFontLst>
    <p:embeddedFont>
      <p:font typeface="Calibri" panose="020F0502020204030204" pitchFamily="34" charset="0"/>
      <p:regular r:id="rId28"/>
      <p:bold r:id="rId29"/>
      <p:italic r:id="rId30"/>
      <p:boldItalic r:id="rId31"/>
    </p:embeddedFont>
    <p:embeddedFont>
      <p:font typeface="Lucida Sans Unicode" panose="020B0602030504020204" pitchFamily="34" charset="0"/>
      <p:regular r:id="rId32"/>
    </p:embeddedFont>
    <p:embeddedFont>
      <p:font typeface="Segoe UI" panose="020B0502040204020203" pitchFamily="34" charset="0"/>
      <p:regular r:id="rId33"/>
      <p:bold r:id="rId34"/>
      <p:italic r:id="rId35"/>
      <p:boldItalic r:id="rId36"/>
    </p:embeddedFont>
    <p:embeddedFont>
      <p:font typeface="Verdana" panose="020B0604030504040204" pitchFamily="34" charset="0"/>
      <p:regular r:id="rId37"/>
      <p:bold r:id="rId38"/>
      <p:italic r:id="rId39"/>
      <p:boldItalic r:id="rId40"/>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250" autoAdjust="0"/>
    <p:restoredTop sz="94291" autoAdjust="0"/>
  </p:normalViewPr>
  <p:slideViewPr>
    <p:cSldViewPr snapToGrid="0">
      <p:cViewPr varScale="1">
        <p:scale>
          <a:sx n="69" d="100"/>
          <a:sy n="69" d="100"/>
        </p:scale>
        <p:origin x="1854" y="66"/>
      </p:cViewPr>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4ACE03-7A25-4DDF-AD00-0BE2AA5D45C5}" type="datetimeFigureOut">
              <a:rPr lang="en-US" smtClean="0"/>
              <a:t>10/4/2018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3E311C-29D0-47FD-B7A6-ED6A6CCD1F4C}" type="slidenum">
              <a:rPr lang="en-US" smtClean="0"/>
              <a:t>‹#›</a:t>
            </a:fld>
            <a:endParaRPr lang="en-US"/>
          </a:p>
        </p:txBody>
      </p:sp>
    </p:spTree>
    <p:extLst>
      <p:ext uri="{BB962C8B-B14F-4D97-AF65-F5344CB8AC3E}">
        <p14:creationId xmlns:p14="http://schemas.microsoft.com/office/powerpoint/2010/main" val="3125462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12_DEMO.md"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12_DEMO.md"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12_DEMO.md"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12_DEMO.md"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12_LAB_MANUAL.md"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github.com/MicrosoftLearning/20480-Programming-in-HTML5-with-JavaScript-and-CSS3/blob/master/Instructions/20480C_MOD12_LAK.md"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go.microsoft.com/fwlink/?LinkID=267752"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12_DEMO.md"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This course requires an internet connection to download components from NuGet within Microsoft Visual Studio, to download source files for labs and demos. If there is no internet connection, modify the course to be delivered from a disconnected student device.</a:t>
            </a:r>
          </a:p>
        </p:txBody>
      </p:sp>
      <p:sp>
        <p:nvSpPr>
          <p:cNvPr id="4" name="Slide Number Placeholder 3"/>
          <p:cNvSpPr>
            <a:spLocks noGrp="1"/>
          </p:cNvSpPr>
          <p:nvPr>
            <p:ph type="sldNum" sz="quarter" idx="5"/>
          </p:nvPr>
        </p:nvSpPr>
        <p:spPr/>
        <p:txBody>
          <a:bodyPr/>
          <a:lstStyle/>
          <a:p>
            <a:fld id="{D53E311C-29D0-47FD-B7A6-ED6A6CCD1F4C}" type="slidenum">
              <a:rPr lang="en-US" smtClean="0"/>
              <a:t>1</a:t>
            </a:fld>
            <a:endParaRPr lang="en-US"/>
          </a:p>
        </p:txBody>
      </p:sp>
      <p:sp>
        <p:nvSpPr>
          <p:cNvPr id="5" name="Rectangle 4">
            <a:extLst>
              <a:ext uri="{FF2B5EF4-FFF2-40B4-BE49-F238E27FC236}">
                <a16:creationId xmlns:a16="http://schemas.microsoft.com/office/drawing/2014/main" id="{FD0ADB27-2ECA-49EC-8044-F50D4759A19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DB16B92D-E016-49EA-8E8A-AEC9DFDA3B7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12: Animating the User Interface</a:t>
            </a:r>
          </a:p>
        </p:txBody>
      </p:sp>
    </p:spTree>
    <p:extLst>
      <p:ext uri="{BB962C8B-B14F-4D97-AF65-F5344CB8AC3E}">
        <p14:creationId xmlns:p14="http://schemas.microsoft.com/office/powerpoint/2010/main" val="3894553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Mention that it is possible to apply multiple transformations in the same rule; simply specify all the transformations to apply in the </a:t>
            </a:r>
            <a:r>
              <a:rPr lang="en-US" sz="1000" b="1">
                <a:latin typeface="Arial" panose="020B0604020202020204" pitchFamily="34" charset="0"/>
                <a:ea typeface="Calibri" panose="020F0502020204030204" pitchFamily="34" charset="0"/>
                <a:cs typeface="Times New Roman" panose="02020603050405020304" pitchFamily="18" charset="0"/>
              </a:rPr>
              <a:t>transform</a:t>
            </a:r>
            <a:r>
              <a:rPr lang="en-US" sz="1000">
                <a:latin typeface="Arial" panose="020B0604020202020204" pitchFamily="34" charset="0"/>
                <a:ea typeface="Calibri" panose="020F0502020204030204" pitchFamily="34" charset="0"/>
                <a:cs typeface="Segoe UI" panose="020B0502040204020203" pitchFamily="34" charset="0"/>
              </a:rPr>
              <a:t> property, as shown by the example in the previous topic. Note that the transformations are separated by a space character and not a comma; if you insert a comma, the property may not be recognized and the transformations might not be applied.</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demonstration in the next topic shows the effects of these transformations.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53E311C-29D0-47FD-B7A6-ED6A6CCD1F4C}" type="slidenum">
              <a:rPr lang="en-US" smtClean="0"/>
              <a:t>10</a:t>
            </a:fld>
            <a:endParaRPr lang="en-US"/>
          </a:p>
        </p:txBody>
      </p:sp>
      <p:sp>
        <p:nvSpPr>
          <p:cNvPr id="5" name="Rectangle 4">
            <a:extLst>
              <a:ext uri="{FF2B5EF4-FFF2-40B4-BE49-F238E27FC236}">
                <a16:creationId xmlns:a16="http://schemas.microsoft.com/office/drawing/2014/main" id="{67A93EBD-6869-4FA1-A1EB-4DFB7521D64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65908060-C020-43B3-B090-BBA6CB16602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12: Animating the User Interface</a:t>
            </a:r>
          </a:p>
        </p:txBody>
      </p:sp>
    </p:spTree>
    <p:extLst>
      <p:ext uri="{BB962C8B-B14F-4D97-AF65-F5344CB8AC3E}">
        <p14:creationId xmlns:p14="http://schemas.microsoft.com/office/powerpoint/2010/main" val="3733589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Note that some of the transformations in this demonstration cause the target elements to appear partially off the screen. For example: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In </a:t>
            </a:r>
            <a:r>
              <a:rPr lang="en-US" sz="1000" b="1" dirty="0">
                <a:latin typeface="Arial" panose="020B0604020202020204" pitchFamily="34" charset="0"/>
                <a:ea typeface="Times New Roman" panose="02020603050405020304" pitchFamily="18" charset="0"/>
                <a:cs typeface="Times New Roman" panose="02020603050405020304" pitchFamily="18" charset="0"/>
              </a:rPr>
              <a:t>2DTranslations.html</a:t>
            </a:r>
            <a:r>
              <a:rPr lang="en-US" sz="1000" dirty="0">
                <a:latin typeface="Arial" panose="020B0604020202020204" pitchFamily="34" charset="0"/>
                <a:ea typeface="Times New Roman" panose="02020603050405020304" pitchFamily="18" charset="0"/>
                <a:cs typeface="Times New Roman" panose="02020603050405020304" pitchFamily="18" charset="0"/>
              </a:rPr>
              <a:t>, the first and third rectangles appear partially off the left side of the screen because they have been translated in the negative X direction.</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In </a:t>
            </a:r>
            <a:r>
              <a:rPr lang="en-US" sz="1000" b="1" dirty="0">
                <a:latin typeface="Arial" panose="020B0604020202020204" pitchFamily="34" charset="0"/>
                <a:ea typeface="Times New Roman" panose="02020603050405020304" pitchFamily="18" charset="0"/>
                <a:cs typeface="Times New Roman" panose="02020603050405020304" pitchFamily="18" charset="0"/>
              </a:rPr>
              <a:t>2DScaling.html</a:t>
            </a:r>
            <a:r>
              <a:rPr lang="en-US" sz="1000" dirty="0">
                <a:latin typeface="Arial" panose="020B0604020202020204" pitchFamily="34" charset="0"/>
                <a:ea typeface="Times New Roman" panose="02020603050405020304" pitchFamily="18" charset="0"/>
                <a:cs typeface="Times New Roman" panose="02020603050405020304" pitchFamily="18" charset="0"/>
              </a:rPr>
              <a:t>, the first, second, and third rectangles appear partially off the left side of the screen because they have been scaled about the center point of the rectangle.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In </a:t>
            </a:r>
            <a:r>
              <a:rPr lang="en-US" sz="1000" b="1" dirty="0">
                <a:latin typeface="Arial" panose="020B0604020202020204" pitchFamily="34" charset="0"/>
                <a:ea typeface="Times New Roman" panose="02020603050405020304" pitchFamily="18" charset="0"/>
                <a:cs typeface="Times New Roman" panose="02020603050405020304" pitchFamily="18" charset="0"/>
              </a:rPr>
              <a:t>2DRotations.html</a:t>
            </a:r>
            <a:r>
              <a:rPr lang="en-US" sz="1000" dirty="0">
                <a:latin typeface="Arial" panose="020B0604020202020204" pitchFamily="34" charset="0"/>
                <a:ea typeface="Times New Roman" panose="02020603050405020304" pitchFamily="18" charset="0"/>
                <a:cs typeface="Times New Roman" panose="02020603050405020304" pitchFamily="18" charset="0"/>
              </a:rPr>
              <a:t>, the first rectangle appears partially off the top of the screen because the rotation is applied to the center of the rectangle, which causes the rectangle to rotate partially off the screen.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You will find the steps in the “Demonstration: Performing 2D Transformations“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https://github.com/MicrosoftLearning/20480-Programming-in-HTML5-with-JavaScript-and-CSS3/blob/master/Instructions/20480C_MOD12_DEMO.md</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53E311C-29D0-47FD-B7A6-ED6A6CCD1F4C}" type="slidenum">
              <a:rPr lang="en-US" smtClean="0"/>
              <a:t>11</a:t>
            </a:fld>
            <a:endParaRPr lang="en-US"/>
          </a:p>
        </p:txBody>
      </p:sp>
      <p:sp>
        <p:nvSpPr>
          <p:cNvPr id="5" name="Rectangle 4">
            <a:extLst>
              <a:ext uri="{FF2B5EF4-FFF2-40B4-BE49-F238E27FC236}">
                <a16:creationId xmlns:a16="http://schemas.microsoft.com/office/drawing/2014/main" id="{0629F4B1-9EB4-4C0A-919E-A8FCD563F88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22179229-9800-46AF-99CD-5C2B97BF2C2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12: Animating the User Interface</a:t>
            </a:r>
          </a:p>
        </p:txBody>
      </p:sp>
    </p:spTree>
    <p:extLst>
      <p:ext uri="{BB962C8B-B14F-4D97-AF65-F5344CB8AC3E}">
        <p14:creationId xmlns:p14="http://schemas.microsoft.com/office/powerpoint/2010/main" val="52295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r>
              <a:rPr lang="en-US" sz="1000">
                <a:latin typeface="Arial" panose="020B0604020202020204" pitchFamily="34" charset="0"/>
                <a:ea typeface="Calibri" panose="020F0502020204030204" pitchFamily="34" charset="0"/>
                <a:cs typeface="Segoe UI" panose="020B0502040204020203" pitchFamily="34" charset="0"/>
              </a:rPr>
              <a:t>Highlight that 3D transformations require careful visualization to achieve the desired effect; designers usually have to experiment until they get the result that they want.</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Also, mention that there are also usability issues to consider; as elements disappear into the distance, they become smaller and harder to read.</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53E311C-29D0-47FD-B7A6-ED6A6CCD1F4C}" type="slidenum">
              <a:rPr lang="en-US" smtClean="0"/>
              <a:t>12</a:t>
            </a:fld>
            <a:endParaRPr lang="en-US"/>
          </a:p>
        </p:txBody>
      </p:sp>
      <p:sp>
        <p:nvSpPr>
          <p:cNvPr id="5" name="Rectangle 4">
            <a:extLst>
              <a:ext uri="{FF2B5EF4-FFF2-40B4-BE49-F238E27FC236}">
                <a16:creationId xmlns:a16="http://schemas.microsoft.com/office/drawing/2014/main" id="{EBC2403C-2BAC-43CE-A994-BF2F6D4CC50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3D9A590-EED3-4A72-8410-185C0B4F924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12: Animating the User Interface</a:t>
            </a:r>
          </a:p>
        </p:txBody>
      </p:sp>
    </p:spTree>
    <p:extLst>
      <p:ext uri="{BB962C8B-B14F-4D97-AF65-F5344CB8AC3E}">
        <p14:creationId xmlns:p14="http://schemas.microsoft.com/office/powerpoint/2010/main" val="3188515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Keep this topic brief. The demonstration that follows this topic shows the effects of applying a transition to a transformation, so save discussions until then.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53E311C-29D0-47FD-B7A6-ED6A6CCD1F4C}" type="slidenum">
              <a:rPr lang="en-US" smtClean="0"/>
              <a:t>13</a:t>
            </a:fld>
            <a:endParaRPr lang="en-US"/>
          </a:p>
        </p:txBody>
      </p:sp>
      <p:sp>
        <p:nvSpPr>
          <p:cNvPr id="5" name="Rectangle 4">
            <a:extLst>
              <a:ext uri="{FF2B5EF4-FFF2-40B4-BE49-F238E27FC236}">
                <a16:creationId xmlns:a16="http://schemas.microsoft.com/office/drawing/2014/main" id="{4C7FBF51-3B94-4071-86FF-7F322E1F2A8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382A69C-1133-45E2-B02C-29AC0F68407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12: Animating the User Interface</a:t>
            </a:r>
          </a:p>
        </p:txBody>
      </p:sp>
    </p:spTree>
    <p:extLst>
      <p:ext uri="{BB962C8B-B14F-4D97-AF65-F5344CB8AC3E}">
        <p14:creationId xmlns:p14="http://schemas.microsoft.com/office/powerpoint/2010/main" val="75029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You will find the steps in the “Demonstration: Performing 3D Transformations“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https://github.com/MicrosoftLearning/20480-Programming-in-HTML5-with-JavaScript-and-CSS3/blob/master/Instructions/20480C_MOD12_DEMO.md</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53E311C-29D0-47FD-B7A6-ED6A6CCD1F4C}" type="slidenum">
              <a:rPr lang="en-US" smtClean="0"/>
              <a:t>14</a:t>
            </a:fld>
            <a:endParaRPr lang="en-US"/>
          </a:p>
        </p:txBody>
      </p:sp>
      <p:sp>
        <p:nvSpPr>
          <p:cNvPr id="5" name="Rectangle 4">
            <a:extLst>
              <a:ext uri="{FF2B5EF4-FFF2-40B4-BE49-F238E27FC236}">
                <a16:creationId xmlns:a16="http://schemas.microsoft.com/office/drawing/2014/main" id="{E6C73CCF-40DD-4362-B0AC-11AE90BD48A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7D210B2-3797-49E7-8ADB-C6E9E93E675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12: Animating the User Interface</a:t>
            </a:r>
          </a:p>
        </p:txBody>
      </p:sp>
    </p:spTree>
    <p:extLst>
      <p:ext uri="{BB962C8B-B14F-4D97-AF65-F5344CB8AC3E}">
        <p14:creationId xmlns:p14="http://schemas.microsoft.com/office/powerpoint/2010/main" val="601665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Mention that SVG also supports animations, but they are not currently supported by Microsoft Edge. However, CSS animations are supported by Microsoft Edge.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53E311C-29D0-47FD-B7A6-ED6A6CCD1F4C}" type="slidenum">
              <a:rPr lang="en-US" smtClean="0"/>
              <a:t>15</a:t>
            </a:fld>
            <a:endParaRPr lang="en-US"/>
          </a:p>
        </p:txBody>
      </p:sp>
      <p:sp>
        <p:nvSpPr>
          <p:cNvPr id="5" name="Rectangle 4">
            <a:extLst>
              <a:ext uri="{FF2B5EF4-FFF2-40B4-BE49-F238E27FC236}">
                <a16:creationId xmlns:a16="http://schemas.microsoft.com/office/drawing/2014/main" id="{9FA7BE9D-2470-4709-8506-2A2B97AA298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C3C70218-CC01-40A9-A5BC-AAD1AD73FE3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12: Animating the User Interface</a:t>
            </a:r>
          </a:p>
        </p:txBody>
      </p:sp>
    </p:spTree>
    <p:extLst>
      <p:ext uri="{BB962C8B-B14F-4D97-AF65-F5344CB8AC3E}">
        <p14:creationId xmlns:p14="http://schemas.microsoft.com/office/powerpoint/2010/main" val="4261145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animating an element is a two-step process:</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Define the keyframes for the animation.</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Configure the animation in a style rule for the element.</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The demo at the end of the lesson provides an opportunity to discuss this process in more detail. If necessary, show the demo running in </a:t>
            </a:r>
            <a:r>
              <a:rPr lang="en-US" sz="1000">
                <a:latin typeface="Arial" panose="020B0604020202020204" pitchFamily="34" charset="0"/>
                <a:ea typeface="Times New Roman" panose="02020603050405020304" pitchFamily="18" charset="0"/>
                <a:cs typeface="Times New Roman" panose="02020603050405020304" pitchFamily="18" charset="0"/>
              </a:rPr>
              <a:t>Microsoft Edge</a:t>
            </a: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 as part of this topic, but don't discuss the details until after the remaining topics in this lesson. The demo code is available in the file </a:t>
            </a:r>
            <a:r>
              <a:rPr lang="en-US" sz="1000" b="1">
                <a:latin typeface="Arial" panose="020B0604020202020204" pitchFamily="34" charset="0"/>
                <a:ea typeface="Calibri" panose="020F0502020204030204" pitchFamily="34" charset="0"/>
                <a:cs typeface="Times New Roman" panose="02020603050405020304" pitchFamily="18" charset="0"/>
              </a:rPr>
              <a:t>Allfiles\Mod12\Democode\KeyframeAnimations.html</a:t>
            </a: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53E311C-29D0-47FD-B7A6-ED6A6CCD1F4C}" type="slidenum">
              <a:rPr lang="en-US" smtClean="0"/>
              <a:t>16</a:t>
            </a:fld>
            <a:endParaRPr lang="en-US"/>
          </a:p>
        </p:txBody>
      </p:sp>
      <p:sp>
        <p:nvSpPr>
          <p:cNvPr id="5" name="Rectangle 4">
            <a:extLst>
              <a:ext uri="{FF2B5EF4-FFF2-40B4-BE49-F238E27FC236}">
                <a16:creationId xmlns:a16="http://schemas.microsoft.com/office/drawing/2014/main" id="{FE051401-954F-424A-ACE8-5FB55C4087A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C3D3BABA-3525-45C5-ABFB-DCA6FB44D51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12: Animating the User Interface</a:t>
            </a:r>
          </a:p>
        </p:txBody>
      </p:sp>
    </p:spTree>
    <p:extLst>
      <p:ext uri="{BB962C8B-B14F-4D97-AF65-F5344CB8AC3E}">
        <p14:creationId xmlns:p14="http://schemas.microsoft.com/office/powerpoint/2010/main" val="1374553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a:t>
            </a:r>
            <a:r>
              <a:rPr lang="en-US" sz="1000" b="1">
                <a:latin typeface="Arial" panose="020B0604020202020204" pitchFamily="34" charset="0"/>
                <a:ea typeface="Calibri" panose="020F0502020204030204" pitchFamily="34" charset="0"/>
                <a:cs typeface="Times New Roman" panose="02020603050405020304" pitchFamily="18" charset="0"/>
              </a:rPr>
              <a:t>animation-name</a:t>
            </a:r>
            <a:r>
              <a:rPr lang="en-US" sz="1000">
                <a:latin typeface="Arial" panose="020B0604020202020204" pitchFamily="34" charset="0"/>
                <a:ea typeface="Calibri" panose="020F0502020204030204" pitchFamily="34" charset="0"/>
                <a:cs typeface="Segoe UI" panose="020B0502040204020203" pitchFamily="34" charset="0"/>
              </a:rPr>
              <a:t> property was mentioned in the previous topic. It is listed again here for completeness.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53E311C-29D0-47FD-B7A6-ED6A6CCD1F4C}" type="slidenum">
              <a:rPr lang="en-US" smtClean="0"/>
              <a:t>17</a:t>
            </a:fld>
            <a:endParaRPr lang="en-US"/>
          </a:p>
        </p:txBody>
      </p:sp>
      <p:sp>
        <p:nvSpPr>
          <p:cNvPr id="5" name="Rectangle 4">
            <a:extLst>
              <a:ext uri="{FF2B5EF4-FFF2-40B4-BE49-F238E27FC236}">
                <a16:creationId xmlns:a16="http://schemas.microsoft.com/office/drawing/2014/main" id="{9A51E29E-7648-4F9C-B78D-35164C5DF7E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D94F95C2-DC47-4008-A5B1-68E678FECCC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12: Animating the User Interface</a:t>
            </a:r>
          </a:p>
        </p:txBody>
      </p:sp>
    </p:spTree>
    <p:extLst>
      <p:ext uri="{BB962C8B-B14F-4D97-AF65-F5344CB8AC3E}">
        <p14:creationId xmlns:p14="http://schemas.microsoft.com/office/powerpoint/2010/main" val="2890448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demonstration at the end of this lesson shows a complete example of this technique. Students will also use this strategy in the lab.</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53E311C-29D0-47FD-B7A6-ED6A6CCD1F4C}" type="slidenum">
              <a:rPr lang="en-US" smtClean="0"/>
              <a:t>18</a:t>
            </a:fld>
            <a:endParaRPr lang="en-US"/>
          </a:p>
        </p:txBody>
      </p:sp>
      <p:sp>
        <p:nvSpPr>
          <p:cNvPr id="5" name="Rectangle 4">
            <a:extLst>
              <a:ext uri="{FF2B5EF4-FFF2-40B4-BE49-F238E27FC236}">
                <a16:creationId xmlns:a16="http://schemas.microsoft.com/office/drawing/2014/main" id="{B6DFF136-1432-4903-8D05-F672909BDD7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D1165101-BEB5-42CF-A49E-0C610D50A6A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12: Animating the User Interface</a:t>
            </a:r>
          </a:p>
        </p:txBody>
      </p:sp>
    </p:spTree>
    <p:extLst>
      <p:ext uri="{BB962C8B-B14F-4D97-AF65-F5344CB8AC3E}">
        <p14:creationId xmlns:p14="http://schemas.microsoft.com/office/powerpoint/2010/main" val="1718086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Highlight to students that in Internet Explorer 10, the event names are actually </a:t>
            </a:r>
            <a:r>
              <a:rPr lang="en-US" sz="1000" b="1">
                <a:latin typeface="Arial" panose="020B0604020202020204" pitchFamily="34" charset="0"/>
                <a:ea typeface="Calibri" panose="020F0502020204030204" pitchFamily="34" charset="0"/>
                <a:cs typeface="Times New Roman" panose="02020603050405020304" pitchFamily="18" charset="0"/>
              </a:rPr>
              <a:t>MSAnimationStart</a:t>
            </a:r>
            <a:r>
              <a:rPr lang="en-US" sz="1000">
                <a:latin typeface="Arial" panose="020B0604020202020204" pitchFamily="34" charset="0"/>
                <a:ea typeface="Calibri" panose="020F0502020204030204" pitchFamily="34" charset="0"/>
                <a:cs typeface="Segoe UI" panose="020B0502040204020203" pitchFamily="34" charset="0"/>
              </a:rPr>
              <a:t>, </a:t>
            </a:r>
            <a:r>
              <a:rPr lang="en-US" sz="1000" b="1">
                <a:latin typeface="Arial" panose="020B0604020202020204" pitchFamily="34" charset="0"/>
                <a:ea typeface="Calibri" panose="020F0502020204030204" pitchFamily="34" charset="0"/>
                <a:cs typeface="Times New Roman" panose="02020603050405020304" pitchFamily="18" charset="0"/>
              </a:rPr>
              <a:t>MSAnimationIteration</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MSAnimationEnd</a:t>
            </a:r>
            <a:r>
              <a:rPr lang="en-US" sz="1000">
                <a:latin typeface="Arial" panose="020B0604020202020204" pitchFamily="34" charset="0"/>
                <a:ea typeface="Calibri" panose="020F0502020204030204" pitchFamily="34" charset="0"/>
                <a:cs typeface="Segoe UI" panose="020B0502040204020203" pitchFamily="34" charset="0"/>
              </a:rPr>
              <a: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53E311C-29D0-47FD-B7A6-ED6A6CCD1F4C}" type="slidenum">
              <a:rPr lang="en-US" smtClean="0"/>
              <a:t>19</a:t>
            </a:fld>
            <a:endParaRPr lang="en-US"/>
          </a:p>
        </p:txBody>
      </p:sp>
      <p:sp>
        <p:nvSpPr>
          <p:cNvPr id="5" name="Rectangle 4">
            <a:extLst>
              <a:ext uri="{FF2B5EF4-FFF2-40B4-BE49-F238E27FC236}">
                <a16:creationId xmlns:a16="http://schemas.microsoft.com/office/drawing/2014/main" id="{E4ECE1C3-80D6-489C-808F-2C3548D3511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4DDBA3D-866E-4471-A6F2-55CC400CE5A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12: Animating the User Interface</a:t>
            </a:r>
          </a:p>
        </p:txBody>
      </p:sp>
    </p:spTree>
    <p:extLst>
      <p:ext uri="{BB962C8B-B14F-4D97-AF65-F5344CB8AC3E}">
        <p14:creationId xmlns:p14="http://schemas.microsoft.com/office/powerpoint/2010/main" val="1881905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module overlaps some concepts described in module 11, "Creating Advanced Graphics". However, unlike SVG transitions and transformations, CSS transitions and transformations apply to general HTML elements rather than to those for drawing vector graphics.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53E311C-29D0-47FD-B7A6-ED6A6CCD1F4C}" type="slidenum">
              <a:rPr lang="en-US" smtClean="0"/>
              <a:t>2</a:t>
            </a:fld>
            <a:endParaRPr lang="en-US"/>
          </a:p>
        </p:txBody>
      </p:sp>
      <p:sp>
        <p:nvSpPr>
          <p:cNvPr id="5" name="Rectangle 4">
            <a:extLst>
              <a:ext uri="{FF2B5EF4-FFF2-40B4-BE49-F238E27FC236}">
                <a16:creationId xmlns:a16="http://schemas.microsoft.com/office/drawing/2014/main" id="{A27D806F-FA4D-4FE5-914A-F7781E7A9DB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771CA9C-CB4D-44AD-87DD-E13B547650E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12: Animating the User Interface</a:t>
            </a:r>
          </a:p>
        </p:txBody>
      </p:sp>
    </p:spTree>
    <p:extLst>
      <p:ext uri="{BB962C8B-B14F-4D97-AF65-F5344CB8AC3E}">
        <p14:creationId xmlns:p14="http://schemas.microsoft.com/office/powerpoint/2010/main" val="1905027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the animation properties carefully in the </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b="1" dirty="0" err="1">
                <a:latin typeface="Arial" panose="020B0604020202020204" pitchFamily="34" charset="0"/>
                <a:ea typeface="Calibri" panose="020F0502020204030204" pitchFamily="34" charset="0"/>
                <a:cs typeface="Times New Roman" panose="02020603050405020304" pitchFamily="18" charset="0"/>
              </a:rPr>
              <a:t>ball.animate</a:t>
            </a:r>
            <a:r>
              <a:rPr lang="en-US" sz="1000" b="1"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CSS rule. Also ensure students understand that the trigger for the animation is adding the </a:t>
            </a:r>
            <a:r>
              <a:rPr lang="en-US" sz="1000" b="1" dirty="0">
                <a:latin typeface="Arial" panose="020B0604020202020204" pitchFamily="34" charset="0"/>
                <a:ea typeface="Calibri" panose="020F0502020204030204" pitchFamily="34" charset="0"/>
                <a:cs typeface="Times New Roman" panose="02020603050405020304" pitchFamily="18" charset="0"/>
              </a:rPr>
              <a:t>animate</a:t>
            </a:r>
            <a:r>
              <a:rPr lang="en-US" sz="1000" dirty="0">
                <a:latin typeface="Arial" panose="020B0604020202020204" pitchFamily="34" charset="0"/>
                <a:ea typeface="Calibri" panose="020F0502020204030204" pitchFamily="34" charset="0"/>
                <a:cs typeface="Times New Roman" panose="02020603050405020304" pitchFamily="18" charset="0"/>
              </a:rPr>
              <a:t> class to the </a:t>
            </a:r>
            <a:r>
              <a:rPr lang="en-US" sz="1000" b="1" dirty="0">
                <a:latin typeface="Arial" panose="020B0604020202020204" pitchFamily="34" charset="0"/>
                <a:ea typeface="Calibri" panose="020F0502020204030204" pitchFamily="34" charset="0"/>
                <a:cs typeface="Times New Roman" panose="02020603050405020304" pitchFamily="18" charset="0"/>
              </a:rPr>
              <a:t>ball</a:t>
            </a:r>
            <a:r>
              <a:rPr lang="en-US" sz="1000" dirty="0">
                <a:latin typeface="Arial" panose="020B0604020202020204" pitchFamily="34" charset="0"/>
                <a:ea typeface="Calibri" panose="020F0502020204030204" pitchFamily="34" charset="0"/>
                <a:cs typeface="Times New Roman" panose="02020603050405020304" pitchFamily="18" charset="0"/>
              </a:rPr>
              <a:t> element.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Point out that the </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b="1" dirty="0" err="1">
                <a:latin typeface="Arial" panose="020B0604020202020204" pitchFamily="34" charset="0"/>
                <a:ea typeface="Calibri" panose="020F0502020204030204" pitchFamily="34" charset="0"/>
                <a:cs typeface="Times New Roman" panose="02020603050405020304" pitchFamily="18" charset="0"/>
              </a:rPr>
              <a:t>ball.animate</a:t>
            </a:r>
            <a:r>
              <a:rPr lang="en-US" sz="1000" dirty="0">
                <a:latin typeface="Arial" panose="020B0604020202020204" pitchFamily="34" charset="0"/>
                <a:ea typeface="Calibri" panose="020F0502020204030204" pitchFamily="34" charset="0"/>
                <a:cs typeface="Times New Roman" panose="02020603050405020304" pitchFamily="18" charset="0"/>
              </a:rPr>
              <a:t> CSS rule defines a </a:t>
            </a:r>
            <a:r>
              <a:rPr lang="en-US" sz="1000" b="1" dirty="0">
                <a:latin typeface="Arial" panose="020B0604020202020204" pitchFamily="34" charset="0"/>
                <a:ea typeface="Calibri" panose="020F0502020204030204" pitchFamily="34" charset="0"/>
                <a:cs typeface="Times New Roman" panose="02020603050405020304" pitchFamily="18" charset="0"/>
              </a:rPr>
              <a:t>linear</a:t>
            </a:r>
            <a:r>
              <a:rPr lang="en-US" sz="1000" dirty="0">
                <a:latin typeface="Arial" panose="020B0604020202020204" pitchFamily="34" charset="0"/>
                <a:ea typeface="Calibri" panose="020F0502020204030204" pitchFamily="34" charset="0"/>
                <a:cs typeface="Times New Roman" panose="02020603050405020304" pitchFamily="18" charset="0"/>
              </a:rPr>
              <a:t> timing function by default for all the steps in the keyframe animation. However, the keyframe animation overrides the timing function for the final step in the animation, so that it uses an </a:t>
            </a:r>
            <a:r>
              <a:rPr lang="en-US" sz="1000" b="1" dirty="0">
                <a:latin typeface="Arial" panose="020B0604020202020204" pitchFamily="34" charset="0"/>
                <a:ea typeface="Calibri" panose="020F0502020204030204" pitchFamily="34" charset="0"/>
                <a:cs typeface="Times New Roman" panose="02020603050405020304" pitchFamily="18" charset="0"/>
              </a:rPr>
              <a:t>ease-out </a:t>
            </a:r>
            <a:r>
              <a:rPr lang="en-US" sz="1000" dirty="0">
                <a:latin typeface="Arial" panose="020B0604020202020204" pitchFamily="34" charset="0"/>
                <a:ea typeface="Calibri" panose="020F0502020204030204" pitchFamily="34" charset="0"/>
                <a:cs typeface="Times New Roman" panose="02020603050405020304" pitchFamily="18" charset="0"/>
              </a:rPr>
              <a:t>timing function for the final step.</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You will find the steps in the “Demonstration: Implementing </a:t>
            </a:r>
            <a:r>
              <a:rPr lang="en-US" sz="1000" dirty="0" err="1">
                <a:solidFill>
                  <a:srgbClr val="000000"/>
                </a:solidFill>
                <a:latin typeface="Arial" panose="020B0604020202020204" pitchFamily="34" charset="0"/>
                <a:ea typeface="Calibri" panose="020F0502020204030204" pitchFamily="34" charset="0"/>
                <a:cs typeface="Segoe UI" panose="020B0502040204020203" pitchFamily="34" charset="0"/>
              </a:rPr>
              <a:t>KeyFrame</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Animations“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https://github.com/MicrosoftLearning/20480-Programming-in-HTML5-with-JavaScript-and-CSS3/blob/master/Instructions/20480C_MOD12_DEMO.md</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53E311C-29D0-47FD-B7A6-ED6A6CCD1F4C}" type="slidenum">
              <a:rPr lang="en-US" smtClean="0"/>
              <a:t>20</a:t>
            </a:fld>
            <a:endParaRPr lang="en-US"/>
          </a:p>
        </p:txBody>
      </p:sp>
      <p:sp>
        <p:nvSpPr>
          <p:cNvPr id="5" name="Rectangle 4">
            <a:extLst>
              <a:ext uri="{FF2B5EF4-FFF2-40B4-BE49-F238E27FC236}">
                <a16:creationId xmlns:a16="http://schemas.microsoft.com/office/drawing/2014/main" id="{13F318C7-B45B-4782-8E2B-9D92CFE508C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8584B64-3DEB-4449-BDCA-96334430D18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12: Animating the User Interface</a:t>
            </a:r>
          </a:p>
        </p:txBody>
      </p:sp>
    </p:spTree>
    <p:extLst>
      <p:ext uri="{BB962C8B-B14F-4D97-AF65-F5344CB8AC3E}">
        <p14:creationId xmlns:p14="http://schemas.microsoft.com/office/powerpoint/2010/main" val="292103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You will find the steps in the “Demonstration: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Animating the User Interface</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https://github.com/MicrosoftLearning/20480-Programming-in-HTML5-with-JavaScript-and-CSS3/blob/master/Instructions/20480C_MOD12_DEMO.md</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53E311C-29D0-47FD-B7A6-ED6A6CCD1F4C}" type="slidenum">
              <a:rPr lang="en-US" smtClean="0"/>
              <a:t>21</a:t>
            </a:fld>
            <a:endParaRPr lang="en-US"/>
          </a:p>
        </p:txBody>
      </p:sp>
      <p:sp>
        <p:nvSpPr>
          <p:cNvPr id="5" name="Rectangle 4">
            <a:extLst>
              <a:ext uri="{FF2B5EF4-FFF2-40B4-BE49-F238E27FC236}">
                <a16:creationId xmlns:a16="http://schemas.microsoft.com/office/drawing/2014/main" id="{7DA1184C-20D1-4977-9133-CD42BD257E6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A2EF8B73-BFBD-4944-9F2A-D5205EC659A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12: Animating the User Interface</a:t>
            </a:r>
          </a:p>
        </p:txBody>
      </p:sp>
    </p:spTree>
    <p:extLst>
      <p:ext uri="{BB962C8B-B14F-4D97-AF65-F5344CB8AC3E}">
        <p14:creationId xmlns:p14="http://schemas.microsoft.com/office/powerpoint/2010/main" val="2226910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https://github.com/MicrosoftLearning/20480-Programming-in-HTML5-with-JavaScript-and-CSS3/blob/master/Instructions/20480C_MOD12_LAB_MANUAL.md</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https://github.com/MicrosoftLearning/20480-Programming-in-HTML5-with-JavaScript-and-CSS3/blob/master/Instructions/20480C_MOD12_LAK.md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1: Applying CSS Transitions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use CSS transitions to animate parts of the conference website.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First you will animate the star icons on the </a:t>
            </a:r>
            <a:r>
              <a:rPr lang="en-US" sz="1000" b="1" dirty="0">
                <a:latin typeface="Arial" panose="020B0604020202020204" pitchFamily="34" charset="0"/>
                <a:ea typeface="Calibri" panose="020F0502020204030204" pitchFamily="34" charset="0"/>
                <a:cs typeface="Times New Roman" panose="02020603050405020304" pitchFamily="18" charset="0"/>
              </a:rPr>
              <a:t>Feedback</a:t>
            </a:r>
            <a:r>
              <a:rPr lang="en-US" sz="1000" dirty="0">
                <a:latin typeface="Arial" panose="020B0604020202020204" pitchFamily="34" charset="0"/>
                <a:ea typeface="Calibri" panose="020F0502020204030204" pitchFamily="34" charset="0"/>
                <a:cs typeface="Segoe UI" panose="020B0502040204020203" pitchFamily="34" charset="0"/>
              </a:rPr>
              <a:t> page so they react when moving the cursor over them. Next, you will rotate the </a:t>
            </a:r>
            <a:r>
              <a:rPr lang="en-US" sz="1000" b="1" dirty="0">
                <a:latin typeface="Arial" panose="020B0604020202020204" pitchFamily="34" charset="0"/>
                <a:ea typeface="Calibri" panose="020F0502020204030204" pitchFamily="34" charset="0"/>
                <a:cs typeface="Times New Roman" panose="02020603050405020304" pitchFamily="18" charset="0"/>
              </a:rPr>
              <a:t>Register</a:t>
            </a:r>
            <a:r>
              <a:rPr lang="en-US" sz="1000" dirty="0">
                <a:latin typeface="Arial" panose="020B0604020202020204" pitchFamily="34" charset="0"/>
                <a:ea typeface="Calibri" panose="020F0502020204030204" pitchFamily="34" charset="0"/>
                <a:cs typeface="Segoe UI" panose="020B0502040204020203" pitchFamily="34" charset="0"/>
              </a:rPr>
              <a:t> link on the </a:t>
            </a:r>
            <a:r>
              <a:rPr lang="en-US" sz="1000" b="1" dirty="0">
                <a:latin typeface="Arial" panose="020B0604020202020204" pitchFamily="34" charset="0"/>
                <a:ea typeface="Calibri" panose="020F0502020204030204" pitchFamily="34" charset="0"/>
                <a:cs typeface="Times New Roman" panose="02020603050405020304" pitchFamily="18" charset="0"/>
              </a:rPr>
              <a:t>Home</a:t>
            </a:r>
            <a:r>
              <a:rPr lang="en-US" sz="1000" dirty="0">
                <a:latin typeface="Arial" panose="020B0604020202020204" pitchFamily="34" charset="0"/>
                <a:ea typeface="Calibri" panose="020F0502020204030204" pitchFamily="34" charset="0"/>
                <a:cs typeface="Segoe UI" panose="020B0502040204020203" pitchFamily="34" charset="0"/>
              </a:rPr>
              <a:t> page as the mouse traverses it. Finally, you will run the application, view the </a:t>
            </a:r>
            <a:r>
              <a:rPr lang="en-US" sz="1000" b="1" dirty="0">
                <a:latin typeface="Arial" panose="020B0604020202020204" pitchFamily="34" charset="0"/>
                <a:ea typeface="Calibri" panose="020F0502020204030204" pitchFamily="34" charset="0"/>
                <a:cs typeface="Times New Roman" panose="02020603050405020304" pitchFamily="18" charset="0"/>
              </a:rPr>
              <a:t>Feedback</a:t>
            </a:r>
            <a:r>
              <a:rPr lang="en-US" sz="1000" dirty="0">
                <a:latin typeface="Arial" panose="020B0604020202020204" pitchFamily="34" charset="0"/>
                <a:ea typeface="Calibri" panose="020F0502020204030204" pitchFamily="34" charset="0"/>
                <a:cs typeface="Segoe UI" panose="020B0502040204020203" pitchFamily="34"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Home</a:t>
            </a:r>
            <a:r>
              <a:rPr lang="en-US" sz="1000" dirty="0">
                <a:latin typeface="Arial" panose="020B0604020202020204" pitchFamily="34" charset="0"/>
                <a:ea typeface="Calibri" panose="020F0502020204030204" pitchFamily="34" charset="0"/>
                <a:cs typeface="Segoe UI" panose="020B0502040204020203" pitchFamily="34" charset="0"/>
              </a:rPr>
              <a:t> pages, and verify that the elements are animated correctly.</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Applying Keyframe Animations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create a keyframe animation to animate the form on the </a:t>
            </a:r>
            <a:r>
              <a:rPr lang="en-US" sz="1000" b="1" dirty="0">
                <a:latin typeface="Arial" panose="020B0604020202020204" pitchFamily="34" charset="0"/>
                <a:ea typeface="Calibri" panose="020F0502020204030204" pitchFamily="34" charset="0"/>
                <a:cs typeface="Times New Roman" panose="02020603050405020304" pitchFamily="18" charset="0"/>
              </a:rPr>
              <a:t>Feedback</a:t>
            </a:r>
            <a:r>
              <a:rPr lang="en-US" sz="1000" dirty="0">
                <a:latin typeface="Arial" panose="020B0604020202020204" pitchFamily="34" charset="0"/>
                <a:ea typeface="Calibri" panose="020F0502020204030204" pitchFamily="34" charset="0"/>
                <a:cs typeface="Segoe UI" panose="020B0502040204020203" pitchFamily="34" charset="0"/>
              </a:rPr>
              <a:t> page. The form will fly off the page when the user submits the form.</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First, you will define a keyframe animation by using CSS. Next, you will use the keyframe animation in a CSS rule. Then you will add this CSS rule to the </a:t>
            </a:r>
            <a:r>
              <a:rPr lang="en-US" sz="1000" b="1" dirty="0">
                <a:latin typeface="Arial" panose="020B0604020202020204" pitchFamily="34" charset="0"/>
                <a:ea typeface="Calibri" panose="020F0502020204030204" pitchFamily="34" charset="0"/>
                <a:cs typeface="Times New Roman" panose="02020603050405020304" pitchFamily="18" charset="0"/>
              </a:rPr>
              <a:t>Feedback</a:t>
            </a:r>
            <a:r>
              <a:rPr lang="en-US" sz="1000" dirty="0">
                <a:latin typeface="Arial" panose="020B0604020202020204" pitchFamily="34" charset="0"/>
                <a:ea typeface="Calibri" panose="020F0502020204030204" pitchFamily="34" charset="0"/>
                <a:cs typeface="Segoe UI" panose="020B0502040204020203" pitchFamily="34" charset="0"/>
              </a:rPr>
              <a:t> form to trigger the animation when the form is submitted. You will handle an animation event to show a message when the animation is complete. Finally, you will run the application, view the </a:t>
            </a:r>
            <a:r>
              <a:rPr lang="en-US" sz="1000" b="1" dirty="0">
                <a:latin typeface="Arial" panose="020B0604020202020204" pitchFamily="34" charset="0"/>
                <a:ea typeface="Calibri" panose="020F0502020204030204" pitchFamily="34" charset="0"/>
                <a:cs typeface="Times New Roman" panose="02020603050405020304" pitchFamily="18" charset="0"/>
              </a:rPr>
              <a:t>Feedback</a:t>
            </a:r>
            <a:r>
              <a:rPr lang="en-US" sz="1000" dirty="0">
                <a:latin typeface="Arial" panose="020B0604020202020204" pitchFamily="34" charset="0"/>
                <a:ea typeface="Calibri" panose="020F0502020204030204" pitchFamily="34" charset="0"/>
                <a:cs typeface="Segoe UI" panose="020B0502040204020203" pitchFamily="34" charset="0"/>
              </a:rPr>
              <a:t> page, and verify that the form animates correctly when the user submits it.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53E311C-29D0-47FD-B7A6-ED6A6CCD1F4C}" type="slidenum">
              <a:rPr lang="en-US" smtClean="0"/>
              <a:t>22</a:t>
            </a:fld>
            <a:endParaRPr lang="en-US"/>
          </a:p>
        </p:txBody>
      </p:sp>
      <p:sp>
        <p:nvSpPr>
          <p:cNvPr id="5" name="Rectangle 4">
            <a:extLst>
              <a:ext uri="{FF2B5EF4-FFF2-40B4-BE49-F238E27FC236}">
                <a16:creationId xmlns:a16="http://schemas.microsoft.com/office/drawing/2014/main" id="{F43CE8C4-BB66-40BB-8CA0-EADC1D0C05A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17844D8-27F9-41FA-BC4B-7D021AB0AFF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12: Animating the User Interface</a:t>
            </a:r>
          </a:p>
        </p:txBody>
      </p:sp>
    </p:spTree>
    <p:extLst>
      <p:ext uri="{BB962C8B-B14F-4D97-AF65-F5344CB8AC3E}">
        <p14:creationId xmlns:p14="http://schemas.microsoft.com/office/powerpoint/2010/main" val="3934605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5"/>
          </p:nvPr>
        </p:nvSpPr>
        <p:spPr/>
        <p:txBody>
          <a:bodyPr/>
          <a:lstStyle/>
          <a:p>
            <a:fld id="{D53E311C-29D0-47FD-B7A6-ED6A6CCD1F4C}" type="slidenum">
              <a:rPr lang="en-US" smtClean="0"/>
              <a:t>23</a:t>
            </a:fld>
            <a:endParaRPr lang="en-US"/>
          </a:p>
        </p:txBody>
      </p:sp>
      <p:sp>
        <p:nvSpPr>
          <p:cNvPr id="5" name="Rectangle 4">
            <a:extLst>
              <a:ext uri="{FF2B5EF4-FFF2-40B4-BE49-F238E27FC236}">
                <a16:creationId xmlns:a16="http://schemas.microsoft.com/office/drawing/2014/main" id="{754D4189-FB00-4B0B-8835-9168E732BBD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864C1455-DF20-4A58-BD2F-523413F58D4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12: Animating the User Interface</a:t>
            </a:r>
          </a:p>
        </p:txBody>
      </p:sp>
    </p:spTree>
    <p:extLst>
      <p:ext uri="{BB962C8B-B14F-4D97-AF65-F5344CB8AC3E}">
        <p14:creationId xmlns:p14="http://schemas.microsoft.com/office/powerpoint/2010/main" val="381455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What happens if you do not set the </a:t>
            </a:r>
            <a:r>
              <a:rPr lang="en-US" sz="1000" b="1" dirty="0">
                <a:latin typeface="Arial" panose="020B0604020202020204" pitchFamily="34" charset="0"/>
                <a:ea typeface="Calibri" panose="020F0502020204030204" pitchFamily="34" charset="0"/>
                <a:cs typeface="Times New Roman" panose="02020603050405020304" pitchFamily="18" charset="0"/>
              </a:rPr>
              <a:t>transition-duration </a:t>
            </a:r>
            <a:r>
              <a:rPr lang="en-US" sz="1000" dirty="0">
                <a:latin typeface="Arial" panose="020B0604020202020204" pitchFamily="34" charset="0"/>
                <a:ea typeface="Calibri" panose="020F0502020204030204" pitchFamily="34" charset="0"/>
                <a:cs typeface="Times New Roman" panose="02020603050405020304" pitchFamily="18" charset="0"/>
              </a:rPr>
              <a:t>property of a CSS transition?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transition occurs immediately.</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a:t>
            </a:r>
            <a:r>
              <a:rPr lang="en-US" sz="1000" b="1" dirty="0">
                <a:latin typeface="Arial" panose="020B0604020202020204" pitchFamily="34" charset="0"/>
                <a:ea typeface="Calibri" panose="020F0502020204030204" pitchFamily="34" charset="0"/>
                <a:cs typeface="Times New Roman" panose="02020603050405020304" pitchFamily="18" charset="0"/>
              </a:rPr>
              <a:t>transition-duration</a:t>
            </a:r>
            <a:r>
              <a:rPr lang="en-US" sz="1000" dirty="0">
                <a:latin typeface="Arial" panose="020B0604020202020204" pitchFamily="34" charset="0"/>
                <a:ea typeface="Calibri" panose="020F0502020204030204" pitchFamily="34" charset="0"/>
                <a:cs typeface="Times New Roman" panose="02020603050405020304" pitchFamily="18" charset="0"/>
              </a:rPr>
              <a:t> property specifies the period during which the transition should occur. If you do not specify a value for this property it defaults to zero and the transition occurs immediately. This is the same as if no transition had been defined.</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Which of the following operations can you </a:t>
            </a:r>
            <a:r>
              <a:rPr lang="en-US" sz="1000" b="1" dirty="0">
                <a:latin typeface="Arial" panose="020B0604020202020204" pitchFamily="34" charset="0"/>
                <a:ea typeface="Calibri" panose="020F0502020204030204" pitchFamily="34" charset="0"/>
                <a:cs typeface="Times New Roman" panose="02020603050405020304" pitchFamily="18" charset="0"/>
              </a:rPr>
              <a:t>NOT</a:t>
            </a:r>
            <a:r>
              <a:rPr lang="en-US" sz="1000" dirty="0">
                <a:latin typeface="Arial" panose="020B0604020202020204" pitchFamily="34" charset="0"/>
                <a:ea typeface="Calibri" panose="020F0502020204030204" pitchFamily="34" charset="0"/>
                <a:cs typeface="Segoe UI" panose="020B0502040204020203" pitchFamily="34" charset="0"/>
              </a:rPr>
              <a:t> perform by using a CSS transformation?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1: Rotate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2: Translate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Animate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Scale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5: Skew</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Animate</a:t>
            </a:r>
          </a:p>
        </p:txBody>
      </p:sp>
      <p:sp>
        <p:nvSpPr>
          <p:cNvPr id="4" name="Slide Number Placeholder 3"/>
          <p:cNvSpPr>
            <a:spLocks noGrp="1"/>
          </p:cNvSpPr>
          <p:nvPr>
            <p:ph type="sldNum" sz="quarter" idx="5"/>
          </p:nvPr>
        </p:nvSpPr>
        <p:spPr/>
        <p:txBody>
          <a:bodyPr/>
          <a:lstStyle/>
          <a:p>
            <a:fld id="{D53E311C-29D0-47FD-B7A6-ED6A6CCD1F4C}" type="slidenum">
              <a:rPr lang="en-US" smtClean="0"/>
              <a:t>24</a:t>
            </a:fld>
            <a:endParaRPr lang="en-US"/>
          </a:p>
        </p:txBody>
      </p:sp>
      <p:sp>
        <p:nvSpPr>
          <p:cNvPr id="5" name="Rectangle 4">
            <a:extLst>
              <a:ext uri="{FF2B5EF4-FFF2-40B4-BE49-F238E27FC236}">
                <a16:creationId xmlns:a16="http://schemas.microsoft.com/office/drawing/2014/main" id="{25229FA1-47BD-44A2-8B0A-AE6F3DA02EC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1CD49DA-EDC1-4137-A8C5-2C854FAA82D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12: Animating the User Interface</a:t>
            </a:r>
          </a:p>
        </p:txBody>
      </p:sp>
      <p:sp>
        <p:nvSpPr>
          <p:cNvPr id="7" name="TextBox 6">
            <a:extLst>
              <a:ext uri="{FF2B5EF4-FFF2-40B4-BE49-F238E27FC236}">
                <a16:creationId xmlns:a16="http://schemas.microsoft.com/office/drawing/2014/main" id="{BC753581-3FE2-4980-AC74-55A250AB29D2}"/>
              </a:ext>
            </a:extLst>
          </p:cNvPr>
          <p:cNvSpPr txBox="1"/>
          <p:nvPr/>
        </p:nvSpPr>
        <p:spPr>
          <a:xfrm>
            <a:off x="0" y="8890000"/>
            <a:ext cx="1997663"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61921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Arial" panose="020B0604020202020204" pitchFamily="34"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Arial" panose="020B0604020202020204" pitchFamily="34" charset="0"/>
              </a:rPr>
              <a:t>Animate is not a transformation.</a:t>
            </a:r>
          </a:p>
          <a:p>
            <a:pPr>
              <a:lnSpc>
                <a:spcPct val="107000"/>
              </a:lnSpc>
              <a:spcAft>
                <a:spcPts val="800"/>
              </a:spcAft>
            </a:pPr>
            <a:r>
              <a:rPr lang="en-US" sz="1000" b="1" dirty="0">
                <a:latin typeface="Arial" panose="020B0604020202020204" pitchFamily="34" charset="0"/>
                <a:ea typeface="Calibri" panose="020F0502020204030204" pitchFamily="34" charset="0"/>
                <a:cs typeface="Arial" panose="020B0604020202020204" pitchFamily="34" charset="0"/>
              </a:rPr>
              <a:t>Question</a:t>
            </a:r>
            <a:endParaRPr lang="en-US" sz="10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Arial" panose="020B0604020202020204" pitchFamily="34" charset="0"/>
              </a:rPr>
              <a:t>What are the steps for implementing a keyframe animation?</a:t>
            </a:r>
          </a:p>
          <a:p>
            <a:pPr>
              <a:lnSpc>
                <a:spcPct val="107000"/>
              </a:lnSpc>
              <a:spcAft>
                <a:spcPts val="800"/>
              </a:spcAft>
            </a:pPr>
            <a:r>
              <a:rPr lang="en-US" sz="1000" b="1" dirty="0">
                <a:latin typeface="Arial" panose="020B0604020202020204" pitchFamily="34" charset="0"/>
                <a:ea typeface="Calibri" panose="020F0502020204030204" pitchFamily="34" charset="0"/>
                <a:cs typeface="Arial" panose="020B0604020202020204" pitchFamily="34" charset="0"/>
              </a:rPr>
              <a:t>Answer</a:t>
            </a:r>
            <a:endParaRPr lang="en-US" sz="1000" dirty="0">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Arial" panose="020B0604020202020204" pitchFamily="34" charset="0"/>
              </a:rPr>
              <a:t>Define a </a:t>
            </a:r>
            <a:r>
              <a:rPr lang="en-US" sz="1000" b="1" dirty="0">
                <a:latin typeface="Arial" panose="020B0604020202020204" pitchFamily="34" charset="0"/>
                <a:ea typeface="Times New Roman" panose="02020603050405020304" pitchFamily="18" charset="0"/>
                <a:cs typeface="Arial" panose="020B0604020202020204" pitchFamily="34" charset="0"/>
              </a:rPr>
              <a:t>@keyframe</a:t>
            </a:r>
            <a:r>
              <a:rPr lang="en-US" sz="1000" dirty="0">
                <a:latin typeface="Arial" panose="020B0604020202020204" pitchFamily="34" charset="0"/>
                <a:ea typeface="Times New Roman" panose="02020603050405020304" pitchFamily="18" charset="0"/>
                <a:cs typeface="Arial" panose="020B0604020202020204" pitchFamily="34" charset="0"/>
              </a:rPr>
              <a:t> rule that specifies how property values change at each step of the animation.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Arial" panose="020B0604020202020204" pitchFamily="34" charset="0"/>
              </a:rPr>
              <a:t>Reference the </a:t>
            </a:r>
            <a:r>
              <a:rPr lang="en-US" sz="1000" b="1" dirty="0">
                <a:latin typeface="Arial" panose="020B0604020202020204" pitchFamily="34" charset="0"/>
                <a:ea typeface="Times New Roman" panose="02020603050405020304" pitchFamily="18" charset="0"/>
                <a:cs typeface="Arial" panose="020B0604020202020204" pitchFamily="34" charset="0"/>
              </a:rPr>
              <a:t>@keyframe</a:t>
            </a:r>
            <a:r>
              <a:rPr lang="en-US" sz="1000" dirty="0">
                <a:latin typeface="Arial" panose="020B0604020202020204" pitchFamily="34" charset="0"/>
                <a:ea typeface="Times New Roman" panose="02020603050405020304" pitchFamily="18" charset="0"/>
                <a:cs typeface="Arial" panose="020B0604020202020204" pitchFamily="34" charset="0"/>
              </a:rPr>
              <a:t> rule from the </a:t>
            </a:r>
            <a:r>
              <a:rPr lang="en-US" sz="1000" b="1" dirty="0">
                <a:latin typeface="Arial" panose="020B0604020202020204" pitchFamily="34" charset="0"/>
                <a:ea typeface="Times New Roman" panose="02020603050405020304" pitchFamily="18" charset="0"/>
                <a:cs typeface="Arial" panose="020B0604020202020204" pitchFamily="34" charset="0"/>
              </a:rPr>
              <a:t>animation-name</a:t>
            </a:r>
            <a:r>
              <a:rPr lang="en-US" sz="1000" dirty="0">
                <a:latin typeface="Arial" panose="020B0604020202020204" pitchFamily="34" charset="0"/>
                <a:ea typeface="Times New Roman" panose="02020603050405020304" pitchFamily="18" charset="0"/>
                <a:cs typeface="Arial" panose="020B0604020202020204" pitchFamily="34" charset="0"/>
              </a:rPr>
              <a:t> property of a style rule for the elements to be animated.</a:t>
            </a:r>
          </a:p>
          <a:p>
            <a:pPr marR="0" lvl="0">
              <a:lnSpc>
                <a:spcPct val="115000"/>
              </a:lnSpc>
              <a:spcBef>
                <a:spcPts val="0"/>
              </a:spcBef>
              <a:spcAft>
                <a:spcPts val="995"/>
              </a:spcAft>
            </a:pPr>
            <a:r>
              <a:rPr lang="en-US" sz="1000" b="1" dirty="0">
                <a:latin typeface="Arial" panose="020B0604020202020204" pitchFamily="34" charset="0"/>
                <a:ea typeface="Times New Roman" panose="02020603050405020304" pitchFamily="18" charset="0"/>
                <a:cs typeface="Arial" panose="020B0604020202020204" pitchFamily="34" charset="0"/>
              </a:rPr>
              <a:t>Feedback</a:t>
            </a:r>
          </a:p>
          <a:p>
            <a:pPr marR="0" lvl="0">
              <a:lnSpc>
                <a:spcPct val="115000"/>
              </a:lnSpc>
              <a:spcBef>
                <a:spcPts val="0"/>
              </a:spcBef>
              <a:spcAft>
                <a:spcPts val="995"/>
              </a:spcAft>
            </a:pPr>
            <a:r>
              <a:rPr lang="en-US" sz="1000" dirty="0">
                <a:latin typeface="Arial" panose="020B0604020202020204" pitchFamily="34" charset="0"/>
                <a:ea typeface="Times New Roman" panose="02020603050405020304" pitchFamily="18" charset="0"/>
                <a:cs typeface="Arial" panose="020B0604020202020204" pitchFamily="34" charset="0"/>
              </a:rPr>
              <a:t>The first step is to define a </a:t>
            </a:r>
            <a:r>
              <a:rPr lang="en-US" sz="1000" b="1" dirty="0">
                <a:latin typeface="Arial" panose="020B0604020202020204" pitchFamily="34" charset="0"/>
                <a:ea typeface="Times New Roman" panose="02020603050405020304" pitchFamily="18" charset="0"/>
                <a:cs typeface="Arial" panose="020B0604020202020204" pitchFamily="34" charset="0"/>
              </a:rPr>
              <a:t>@keyframe </a:t>
            </a:r>
            <a:r>
              <a:rPr lang="en-US" sz="1000" dirty="0">
                <a:latin typeface="Arial" panose="020B0604020202020204" pitchFamily="34" charset="0"/>
                <a:ea typeface="Times New Roman" panose="02020603050405020304" pitchFamily="18" charset="0"/>
                <a:cs typeface="Arial" panose="020B0604020202020204" pitchFamily="34" charset="0"/>
              </a:rPr>
              <a:t>rule and specify the steps of the keyframe animation. </a:t>
            </a:r>
          </a:p>
          <a:p>
            <a:pPr marR="0" lvl="0">
              <a:lnSpc>
                <a:spcPct val="115000"/>
              </a:lnSpc>
              <a:spcBef>
                <a:spcPts val="0"/>
              </a:spcBef>
              <a:spcAft>
                <a:spcPts val="995"/>
              </a:spcAft>
            </a:pPr>
            <a:r>
              <a:rPr lang="en-US" sz="1000" dirty="0">
                <a:latin typeface="Arial" panose="020B0604020202020204" pitchFamily="34" charset="0"/>
                <a:ea typeface="Times New Roman" panose="02020603050405020304" pitchFamily="18" charset="0"/>
                <a:cs typeface="Arial" panose="020B0604020202020204" pitchFamily="34" charset="0"/>
              </a:rPr>
              <a:t>Next, you must define a mechanism that applies the keyframe animation to a target element. Typically, you do this by defining a CSS rule that targets elements that have a particular CSS class. You must also configure the keyframe animation duration, and you can optionally set additional properties such as an initial delay and a repeat count.</a:t>
            </a:r>
          </a:p>
          <a:p>
            <a:pPr marR="0" lvl="0">
              <a:lnSpc>
                <a:spcPct val="115000"/>
              </a:lnSpc>
              <a:spcBef>
                <a:spcPts val="0"/>
              </a:spcBef>
              <a:spcAft>
                <a:spcPts val="995"/>
              </a:spcAft>
            </a:pPr>
            <a:r>
              <a:rPr lang="en-US" sz="1000" dirty="0">
                <a:latin typeface="Arial" panose="020B0604020202020204" pitchFamily="34" charset="0"/>
                <a:ea typeface="Times New Roman" panose="02020603050405020304" pitchFamily="18" charset="0"/>
                <a:cs typeface="Arial" panose="020B0604020202020204" pitchFamily="34" charset="0"/>
              </a:rPr>
              <a:t>If necessary, you can handle events on the target element to detect when an animation starts, when each iteration completes, and when the animation finishes.</a:t>
            </a:r>
          </a:p>
          <a:p>
            <a:pPr marR="0" lvl="0">
              <a:lnSpc>
                <a:spcPct val="115000"/>
              </a:lnSpc>
              <a:spcBef>
                <a:spcPts val="0"/>
              </a:spcBef>
              <a:spcAft>
                <a:spcPts val="995"/>
              </a:spcAft>
            </a:pPr>
            <a:endParaRPr lang="en-US" sz="1000" dirty="0">
              <a:latin typeface="Arial" panose="020B0604020202020204" pitchFamily="34" charset="0"/>
              <a:ea typeface="Times New Roman" panose="02020603050405020304" pitchFamily="18"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D53E311C-29D0-47FD-B7A6-ED6A6CCD1F4C}" type="slidenum">
              <a:rPr lang="en-US" smtClean="0"/>
              <a:t>25</a:t>
            </a:fld>
            <a:endParaRPr lang="en-US"/>
          </a:p>
        </p:txBody>
      </p:sp>
      <p:sp>
        <p:nvSpPr>
          <p:cNvPr id="5" name="Rectangle 4">
            <a:extLst>
              <a:ext uri="{FF2B5EF4-FFF2-40B4-BE49-F238E27FC236}">
                <a16:creationId xmlns:a16="http://schemas.microsoft.com/office/drawing/2014/main" id="{9388A3B7-A6E3-4B3D-ADA3-D67182890DA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0F7BD20B-E37B-44BB-B70D-05E76EC456D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12: Animating the User Interface</a:t>
            </a:r>
          </a:p>
        </p:txBody>
      </p:sp>
    </p:spTree>
    <p:extLst>
      <p:ext uri="{BB962C8B-B14F-4D97-AF65-F5344CB8AC3E}">
        <p14:creationId xmlns:p14="http://schemas.microsoft.com/office/powerpoint/2010/main" val="2748235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how transitions enable an application to implement subtle changes that can provide useful feedback to the user or provide positive reinforcement of a user action. For example, a control could change its appearance slightly (perhaps by changing the color of any text, or the background) as the mouse moves over it to indicate that it is active and that something will happen if the user clicks it.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53E311C-29D0-47FD-B7A6-ED6A6CCD1F4C}" type="slidenum">
              <a:rPr lang="en-US" smtClean="0"/>
              <a:t>3</a:t>
            </a:fld>
            <a:endParaRPr lang="en-US"/>
          </a:p>
        </p:txBody>
      </p:sp>
      <p:sp>
        <p:nvSpPr>
          <p:cNvPr id="5" name="Rectangle 4">
            <a:extLst>
              <a:ext uri="{FF2B5EF4-FFF2-40B4-BE49-F238E27FC236}">
                <a16:creationId xmlns:a16="http://schemas.microsoft.com/office/drawing/2014/main" id="{1D17BEEB-A2AF-4660-B81C-F246DAC328A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51479C4-ED48-4235-8FD9-0C92F06F336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12: Animating the User Interface</a:t>
            </a:r>
          </a:p>
        </p:txBody>
      </p:sp>
    </p:spTree>
    <p:extLst>
      <p:ext uri="{BB962C8B-B14F-4D97-AF65-F5344CB8AC3E}">
        <p14:creationId xmlns:p14="http://schemas.microsoft.com/office/powerpoint/2010/main" val="649997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demo later in this lesson shows transitions in action. For the moment, concentrate on the theory.</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Note that the transition is specified as part of the styling rule for the original element, and not as part of the rule that references the pseudo-class (the transition is applied to the 'from' rule, and not the 'to' rule). The transition applies when the style changes from that of the original element to that specified by using the pseudo-class, and the effects of the transition are reversed over the same time period when the styling rule for the pseudo-class no longer applies (in this case, when the mouse moves away from the </a:t>
            </a:r>
            <a:r>
              <a:rPr lang="en-US" sz="1000" b="1">
                <a:latin typeface="Arial" panose="020B0604020202020204" pitchFamily="34" charset="0"/>
                <a:ea typeface="Calibri" panose="020F0502020204030204" pitchFamily="34" charset="0"/>
                <a:cs typeface="Times New Roman" panose="02020603050405020304" pitchFamily="18" charset="0"/>
              </a:rPr>
              <a:t>&lt;div&gt;</a:t>
            </a:r>
            <a:r>
              <a:rPr lang="en-US" sz="1000">
                <a:latin typeface="Arial" panose="020B0604020202020204" pitchFamily="34" charset="0"/>
                <a:ea typeface="Calibri" panose="020F0502020204030204" pitchFamily="34" charset="0"/>
                <a:cs typeface="Segoe UI" panose="020B0502040204020203" pitchFamily="34" charset="0"/>
              </a:rPr>
              <a:t> element).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53E311C-29D0-47FD-B7A6-ED6A6CCD1F4C}" type="slidenum">
              <a:rPr lang="en-US" smtClean="0"/>
              <a:t>4</a:t>
            </a:fld>
            <a:endParaRPr lang="en-US"/>
          </a:p>
        </p:txBody>
      </p:sp>
      <p:sp>
        <p:nvSpPr>
          <p:cNvPr id="5" name="Rectangle 4">
            <a:extLst>
              <a:ext uri="{FF2B5EF4-FFF2-40B4-BE49-F238E27FC236}">
                <a16:creationId xmlns:a16="http://schemas.microsoft.com/office/drawing/2014/main" id="{0D11E205-D806-4E8D-B219-2580607776F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7F253AD-E441-4185-B35A-B6368FA7489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12: Animating the User Interface</a:t>
            </a:r>
          </a:p>
        </p:txBody>
      </p:sp>
    </p:spTree>
    <p:extLst>
      <p:ext uri="{BB962C8B-B14F-4D97-AF65-F5344CB8AC3E}">
        <p14:creationId xmlns:p14="http://schemas.microsoft.com/office/powerpoint/2010/main" val="3271349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Transition properties enable the designer to fine tune how transitions are applied.</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Mention that valid values for transition-timing-function include linear, ease, ease-in, ease-out, ease-in-out, and cubic-bezier. For more information, refer students to </a:t>
            </a:r>
            <a:r>
              <a:rPr lang="en-US" sz="1000" u="sng">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http://go.microsoft.com/fwlink/?LinkID=267752</a:t>
            </a:r>
            <a:r>
              <a:rPr lang="en-US" sz="1000">
                <a:latin typeface="Arial" panose="020B0604020202020204" pitchFamily="34" charset="0"/>
                <a:ea typeface="Calibri" panose="020F0502020204030204" pitchFamily="34" charset="0"/>
                <a:cs typeface="Segoe UI" panose="020B0502040204020203" pitchFamily="34" charset="0"/>
              </a:rPr>
              <a:t>.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53E311C-29D0-47FD-B7A6-ED6A6CCD1F4C}" type="slidenum">
              <a:rPr lang="en-US" smtClean="0"/>
              <a:t>5</a:t>
            </a:fld>
            <a:endParaRPr lang="en-US"/>
          </a:p>
        </p:txBody>
      </p:sp>
      <p:sp>
        <p:nvSpPr>
          <p:cNvPr id="5" name="Rectangle 4">
            <a:extLst>
              <a:ext uri="{FF2B5EF4-FFF2-40B4-BE49-F238E27FC236}">
                <a16:creationId xmlns:a16="http://schemas.microsoft.com/office/drawing/2014/main" id="{2130D856-F1DB-4BBD-BE65-857642EDFEF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75A3474-C795-478B-86A0-57CADB9AE4F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12: Animating the User Interface</a:t>
            </a:r>
          </a:p>
        </p:txBody>
      </p:sp>
    </p:spTree>
    <p:extLst>
      <p:ext uri="{BB962C8B-B14F-4D97-AF65-F5344CB8AC3E}">
        <p14:creationId xmlns:p14="http://schemas.microsoft.com/office/powerpoint/2010/main" val="1726397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Explain that the </a:t>
            </a:r>
            <a:r>
              <a:rPr lang="en-US" sz="1000" b="1" dirty="0" err="1">
                <a:latin typeface="Arial" panose="020B0604020202020204" pitchFamily="34" charset="0"/>
                <a:ea typeface="Calibri" panose="020F0502020204030204" pitchFamily="34" charset="0"/>
                <a:cs typeface="Times New Roman" panose="02020603050405020304" pitchFamily="18" charset="0"/>
              </a:rPr>
              <a:t>transitionend</a:t>
            </a:r>
            <a:r>
              <a:rPr lang="en-US" sz="1000" dirty="0">
                <a:latin typeface="Arial" panose="020B0604020202020204" pitchFamily="34" charset="0"/>
                <a:ea typeface="Calibri" panose="020F0502020204030204" pitchFamily="34" charset="0"/>
                <a:cs typeface="Segoe UI" panose="020B0502040204020203" pitchFamily="34" charset="0"/>
              </a:rPr>
              <a:t> event is useful if a web page needs to arrange for operations to be performed when a transition has completed. Examples include triggering further transitions and animations.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53E311C-29D0-47FD-B7A6-ED6A6CCD1F4C}" type="slidenum">
              <a:rPr lang="en-US" smtClean="0"/>
              <a:t>6</a:t>
            </a:fld>
            <a:endParaRPr lang="en-US"/>
          </a:p>
        </p:txBody>
      </p:sp>
      <p:sp>
        <p:nvSpPr>
          <p:cNvPr id="5" name="Rectangle 4">
            <a:extLst>
              <a:ext uri="{FF2B5EF4-FFF2-40B4-BE49-F238E27FC236}">
                <a16:creationId xmlns:a16="http://schemas.microsoft.com/office/drawing/2014/main" id="{04646236-A118-4E76-B37F-BBC8F8DC568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376D1E9-7FAE-457B-A6B0-C53F90A794C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12: Animating the User Interface</a:t>
            </a:r>
          </a:p>
        </p:txBody>
      </p:sp>
    </p:spTree>
    <p:extLst>
      <p:ext uri="{BB962C8B-B14F-4D97-AF65-F5344CB8AC3E}">
        <p14:creationId xmlns:p14="http://schemas.microsoft.com/office/powerpoint/2010/main" val="3000068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You will find the steps in the “Demonstration: Using CSS Transitions“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https://github.com/MicrosoftLearning/20480-Programming-in-HTML5-with-JavaScript-and-CSS3/blob/master/Instructions/20480C_MOD12_DEMO.md</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53E311C-29D0-47FD-B7A6-ED6A6CCD1F4C}" type="slidenum">
              <a:rPr lang="en-US" smtClean="0"/>
              <a:t>7</a:t>
            </a:fld>
            <a:endParaRPr lang="en-US"/>
          </a:p>
        </p:txBody>
      </p:sp>
      <p:sp>
        <p:nvSpPr>
          <p:cNvPr id="5" name="Rectangle 4">
            <a:extLst>
              <a:ext uri="{FF2B5EF4-FFF2-40B4-BE49-F238E27FC236}">
                <a16:creationId xmlns:a16="http://schemas.microsoft.com/office/drawing/2014/main" id="{A00F354C-F67C-4596-9D7C-3D0328AA45E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8604F1E6-24B1-43A4-A210-8F91B8FDBBF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12: Animating the User Interface</a:t>
            </a:r>
          </a:p>
        </p:txBody>
      </p:sp>
    </p:spTree>
    <p:extLst>
      <p:ext uri="{BB962C8B-B14F-4D97-AF65-F5344CB8AC3E}">
        <p14:creationId xmlns:p14="http://schemas.microsoft.com/office/powerpoint/2010/main" val="258527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As with the lesson "Applying CSS Transitions", explain that CSS transformations can be applied to any HTML element, unlike the SVG transformations that only operate with SVG elements.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53E311C-29D0-47FD-B7A6-ED6A6CCD1F4C}" type="slidenum">
              <a:rPr lang="en-US" smtClean="0"/>
              <a:t>8</a:t>
            </a:fld>
            <a:endParaRPr lang="en-US"/>
          </a:p>
        </p:txBody>
      </p:sp>
      <p:sp>
        <p:nvSpPr>
          <p:cNvPr id="5" name="Rectangle 4">
            <a:extLst>
              <a:ext uri="{FF2B5EF4-FFF2-40B4-BE49-F238E27FC236}">
                <a16:creationId xmlns:a16="http://schemas.microsoft.com/office/drawing/2014/main" id="{D546C5E5-627B-4C0F-B6EB-FAF75C6FAFA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1827D76-1C38-4A9C-AA86-4A9C0C76C9D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12: Animating the User Interface</a:t>
            </a:r>
          </a:p>
        </p:txBody>
      </p:sp>
    </p:spTree>
    <p:extLst>
      <p:ext uri="{BB962C8B-B14F-4D97-AF65-F5344CB8AC3E}">
        <p14:creationId xmlns:p14="http://schemas.microsoft.com/office/powerpoint/2010/main" val="3134236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Keep this topic brief; just introduce the types of transformations that are available. The following topics give examples of the syntax and how to apply them.</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53E311C-29D0-47FD-B7A6-ED6A6CCD1F4C}" type="slidenum">
              <a:rPr lang="en-US" smtClean="0"/>
              <a:t>9</a:t>
            </a:fld>
            <a:endParaRPr lang="en-US"/>
          </a:p>
        </p:txBody>
      </p:sp>
      <p:sp>
        <p:nvSpPr>
          <p:cNvPr id="5" name="Rectangle 4">
            <a:extLst>
              <a:ext uri="{FF2B5EF4-FFF2-40B4-BE49-F238E27FC236}">
                <a16:creationId xmlns:a16="http://schemas.microsoft.com/office/drawing/2014/main" id="{604C4832-D621-4B6E-BBA4-1C936C2809D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3FCC83AE-E102-43B0-BCF9-ACA55056C9E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12: Animating the User Interface</a:t>
            </a:r>
          </a:p>
        </p:txBody>
      </p:sp>
    </p:spTree>
    <p:extLst>
      <p:ext uri="{BB962C8B-B14F-4D97-AF65-F5344CB8AC3E}">
        <p14:creationId xmlns:p14="http://schemas.microsoft.com/office/powerpoint/2010/main" val="942793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3493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9707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7559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7C9D7-85B0-4B8F-855B-EE010174FAB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5A80BF91-29F6-4076-8DE9-86804E70FD72}"/>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18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5483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466450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0768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0402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2788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9106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168128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588873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94977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6E7B-96A3-46D6-9150-4E117CF7B4BD}"/>
              </a:ext>
            </a:extLst>
          </p:cNvPr>
          <p:cNvSpPr>
            <a:spLocks noGrp="1"/>
          </p:cNvSpPr>
          <p:nvPr>
            <p:ph type="ctrTitle" sz="quarter"/>
          </p:nvPr>
        </p:nvSpPr>
        <p:spPr>
          <a:xfrm>
            <a:off x="3200400" y="1828800"/>
            <a:ext cx="5732417" cy="1016000"/>
          </a:xfrm>
        </p:spPr>
        <p:txBody>
          <a:bodyPr/>
          <a:lstStyle/>
          <a:p>
            <a:r>
              <a:rPr lang="en-US"/>
              <a:t>Module 12</a:t>
            </a:r>
          </a:p>
        </p:txBody>
      </p:sp>
      <p:sp>
        <p:nvSpPr>
          <p:cNvPr id="3" name="Subtitle 2">
            <a:extLst>
              <a:ext uri="{FF2B5EF4-FFF2-40B4-BE49-F238E27FC236}">
                <a16:creationId xmlns:a16="http://schemas.microsoft.com/office/drawing/2014/main" id="{FA06650D-2CD3-4A6C-AE4D-E25D1976ACE4}"/>
              </a:ext>
            </a:extLst>
          </p:cNvPr>
          <p:cNvSpPr>
            <a:spLocks noGrp="1"/>
          </p:cNvSpPr>
          <p:nvPr>
            <p:ph type="subTitle" sz="quarter" idx="1"/>
          </p:nvPr>
        </p:nvSpPr>
        <p:spPr/>
        <p:txBody>
          <a:bodyPr/>
          <a:lstStyle/>
          <a:p>
            <a:r>
              <a:rPr lang="en-US"/>
              <a:t>Animating the User Interface
</a:t>
            </a:r>
          </a:p>
        </p:txBody>
      </p:sp>
    </p:spTree>
    <p:extLst>
      <p:ext uri="{BB962C8B-B14F-4D97-AF65-F5344CB8AC3E}">
        <p14:creationId xmlns:p14="http://schemas.microsoft.com/office/powerpoint/2010/main" val="28158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E97AF-657B-4195-9A48-653273E15149}"/>
              </a:ext>
            </a:extLst>
          </p:cNvPr>
          <p:cNvSpPr>
            <a:spLocks noGrp="1"/>
          </p:cNvSpPr>
          <p:nvPr>
            <p:ph type="title"/>
          </p:nvPr>
        </p:nvSpPr>
        <p:spPr/>
        <p:txBody>
          <a:bodyPr/>
          <a:lstStyle/>
          <a:p>
            <a:r>
              <a:rPr lang="en-US"/>
              <a:t>Applying 2D Transformations</a:t>
            </a:r>
          </a:p>
        </p:txBody>
      </p:sp>
      <p:sp>
        <p:nvSpPr>
          <p:cNvPr id="4" name="Content Placeholder 2">
            <a:extLst>
              <a:ext uri="{FF2B5EF4-FFF2-40B4-BE49-F238E27FC236}">
                <a16:creationId xmlns:a16="http://schemas.microsoft.com/office/drawing/2014/main" id="{673282B6-60E6-4A45-AA71-8DB472864E37}"/>
              </a:ext>
            </a:extLst>
          </p:cNvPr>
          <p:cNvSpPr>
            <a:spLocks noGrp="1"/>
          </p:cNvSpPr>
          <p:nvPr/>
        </p:nvSpPr>
        <p:spPr bwMode="auto">
          <a:xfrm>
            <a:off x="343694" y="1235964"/>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ct val="0"/>
              </a:spcBef>
              <a:buSzTx/>
            </a:pPr>
            <a:r>
              <a:rPr lang="en-GB" sz="1800" b="0" dirty="0">
                <a:solidFill>
                  <a:srgbClr val="000000"/>
                </a:solidFill>
                <a:ea typeface="+mn-ea"/>
              </a:rPr>
              <a:t>To perform a 2D translation:</a:t>
            </a:r>
          </a:p>
          <a:p>
            <a:pPr>
              <a:spcBef>
                <a:spcPct val="0"/>
              </a:spcBef>
              <a:buSzTx/>
            </a:pPr>
            <a:endParaRPr lang="en-GB" sz="1800" dirty="0">
              <a:solidFill>
                <a:srgbClr val="000000"/>
              </a:solidFill>
              <a:ea typeface="+mn-ea"/>
            </a:endParaRPr>
          </a:p>
          <a:p>
            <a:pPr>
              <a:spcBef>
                <a:spcPct val="0"/>
              </a:spcBef>
              <a:buSzTx/>
            </a:pPr>
            <a:endParaRPr lang="en-GB" sz="1800" dirty="0">
              <a:solidFill>
                <a:srgbClr val="000000"/>
              </a:solidFill>
              <a:ea typeface="+mn-ea"/>
            </a:endParaRPr>
          </a:p>
          <a:p>
            <a:pPr>
              <a:spcBef>
                <a:spcPct val="0"/>
              </a:spcBef>
              <a:buSzTx/>
            </a:pPr>
            <a:r>
              <a:rPr lang="en-GB" sz="1800" b="0" dirty="0">
                <a:solidFill>
                  <a:srgbClr val="000000"/>
                </a:solidFill>
                <a:ea typeface="+mn-ea"/>
              </a:rPr>
              <a:t>To perform a 2D scaling transformation:</a:t>
            </a:r>
          </a:p>
          <a:p>
            <a:pPr>
              <a:spcBef>
                <a:spcPct val="0"/>
              </a:spcBef>
              <a:buSzTx/>
            </a:pPr>
            <a:endParaRPr lang="en-GB" sz="1800" dirty="0">
              <a:solidFill>
                <a:srgbClr val="000000"/>
              </a:solidFill>
              <a:ea typeface="+mn-ea"/>
            </a:endParaRPr>
          </a:p>
          <a:p>
            <a:pPr>
              <a:spcBef>
                <a:spcPct val="0"/>
              </a:spcBef>
              <a:buSzTx/>
            </a:pPr>
            <a:endParaRPr lang="en-GB" sz="1800" dirty="0">
              <a:solidFill>
                <a:srgbClr val="000000"/>
              </a:solidFill>
              <a:ea typeface="+mn-ea"/>
            </a:endParaRPr>
          </a:p>
          <a:p>
            <a:pPr>
              <a:spcBef>
                <a:spcPct val="0"/>
              </a:spcBef>
              <a:buSzTx/>
            </a:pPr>
            <a:r>
              <a:rPr lang="en-GB" sz="1800" b="0" dirty="0">
                <a:solidFill>
                  <a:srgbClr val="000000"/>
                </a:solidFill>
                <a:ea typeface="+mn-ea"/>
              </a:rPr>
              <a:t>To perform a 2D rotation:</a:t>
            </a:r>
          </a:p>
          <a:p>
            <a:pPr>
              <a:spcBef>
                <a:spcPct val="0"/>
              </a:spcBef>
              <a:buSzTx/>
            </a:pPr>
            <a:endParaRPr lang="en-GB" sz="1800" b="0" dirty="0">
              <a:solidFill>
                <a:srgbClr val="000000"/>
              </a:solidFill>
              <a:ea typeface="+mn-ea"/>
            </a:endParaRPr>
          </a:p>
          <a:p>
            <a:pPr>
              <a:spcBef>
                <a:spcPct val="0"/>
              </a:spcBef>
              <a:buSzTx/>
            </a:pPr>
            <a:endParaRPr lang="en-GB" sz="1800" b="0" dirty="0">
              <a:solidFill>
                <a:srgbClr val="000000"/>
              </a:solidFill>
              <a:ea typeface="+mn-ea"/>
            </a:endParaRPr>
          </a:p>
          <a:p>
            <a:pPr>
              <a:spcBef>
                <a:spcPct val="0"/>
              </a:spcBef>
              <a:buSzTx/>
            </a:pPr>
            <a:endParaRPr lang="en-GB" sz="1800" b="0" dirty="0">
              <a:solidFill>
                <a:srgbClr val="000000"/>
              </a:solidFill>
              <a:ea typeface="+mn-ea"/>
            </a:endParaRPr>
          </a:p>
          <a:p>
            <a:pPr>
              <a:spcBef>
                <a:spcPct val="0"/>
              </a:spcBef>
              <a:buSzTx/>
            </a:pPr>
            <a:endParaRPr lang="en-GB" sz="1800" b="0" dirty="0">
              <a:solidFill>
                <a:srgbClr val="000000"/>
              </a:solidFill>
              <a:ea typeface="+mn-ea"/>
            </a:endParaRPr>
          </a:p>
          <a:p>
            <a:pPr>
              <a:spcBef>
                <a:spcPct val="0"/>
              </a:spcBef>
              <a:buSzTx/>
            </a:pPr>
            <a:endParaRPr lang="en-GB" sz="1800" b="0" dirty="0">
              <a:solidFill>
                <a:srgbClr val="000000"/>
              </a:solidFill>
              <a:ea typeface="+mn-ea"/>
            </a:endParaRPr>
          </a:p>
          <a:p>
            <a:pPr>
              <a:spcBef>
                <a:spcPct val="0"/>
              </a:spcBef>
              <a:buSzTx/>
            </a:pPr>
            <a:endParaRPr lang="en-GB" sz="1800" b="0" dirty="0">
              <a:solidFill>
                <a:srgbClr val="000000"/>
              </a:solidFill>
              <a:ea typeface="+mn-ea"/>
            </a:endParaRPr>
          </a:p>
          <a:p>
            <a:pPr>
              <a:spcBef>
                <a:spcPct val="0"/>
              </a:spcBef>
              <a:buSzTx/>
            </a:pPr>
            <a:endParaRPr lang="en-GB" sz="1800" b="0" dirty="0">
              <a:solidFill>
                <a:srgbClr val="000000"/>
              </a:solidFill>
              <a:ea typeface="+mn-ea"/>
            </a:endParaRPr>
          </a:p>
          <a:p>
            <a:pPr>
              <a:spcBef>
                <a:spcPct val="0"/>
              </a:spcBef>
              <a:buSzTx/>
            </a:pPr>
            <a:endParaRPr lang="en-GB" sz="1800" b="0" dirty="0">
              <a:solidFill>
                <a:srgbClr val="000000"/>
              </a:solidFill>
              <a:ea typeface="+mn-ea"/>
            </a:endParaRPr>
          </a:p>
          <a:p>
            <a:pPr>
              <a:spcBef>
                <a:spcPct val="0"/>
              </a:spcBef>
              <a:buSzTx/>
            </a:pPr>
            <a:r>
              <a:rPr lang="en-GB" sz="1800" b="0" dirty="0">
                <a:solidFill>
                  <a:srgbClr val="000000"/>
                </a:solidFill>
                <a:ea typeface="+mn-ea"/>
              </a:rPr>
              <a:t>To perform a 2D skew transformation:</a:t>
            </a:r>
          </a:p>
        </p:txBody>
      </p:sp>
      <p:sp>
        <p:nvSpPr>
          <p:cNvPr id="5" name="TextBox 3">
            <a:extLst>
              <a:ext uri="{FF2B5EF4-FFF2-40B4-BE49-F238E27FC236}">
                <a16:creationId xmlns:a16="http://schemas.microsoft.com/office/drawing/2014/main" id="{0D615BDD-EE4C-4A37-A075-336657CD0A11}"/>
              </a:ext>
            </a:extLst>
          </p:cNvPr>
          <p:cNvSpPr txBox="1"/>
          <p:nvPr/>
        </p:nvSpPr>
        <p:spPr>
          <a:xfrm>
            <a:off x="473726" y="1600200"/>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translate(tx, [ty], [tz])</a:t>
            </a:r>
            <a:endParaRPr lang="en-GB" b="0" dirty="0">
              <a:solidFill>
                <a:srgbClr val="000000"/>
              </a:solidFill>
              <a:latin typeface="Lucida Sans Unicode" pitchFamily="34" charset="0"/>
              <a:cs typeface="Lucida Sans Unicode" pitchFamily="34" charset="0"/>
            </a:endParaRPr>
          </a:p>
        </p:txBody>
      </p:sp>
      <p:sp>
        <p:nvSpPr>
          <p:cNvPr id="6" name="TextBox 17">
            <a:extLst>
              <a:ext uri="{FF2B5EF4-FFF2-40B4-BE49-F238E27FC236}">
                <a16:creationId xmlns:a16="http://schemas.microsoft.com/office/drawing/2014/main" id="{AB0845CC-81E4-443E-94B4-23219D7CDA68}"/>
              </a:ext>
            </a:extLst>
          </p:cNvPr>
          <p:cNvSpPr txBox="1"/>
          <p:nvPr/>
        </p:nvSpPr>
        <p:spPr>
          <a:xfrm>
            <a:off x="3293126" y="1600200"/>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translateX(tx)</a:t>
            </a:r>
            <a:endParaRPr lang="en-GB" b="0" dirty="0">
              <a:solidFill>
                <a:srgbClr val="000000"/>
              </a:solidFill>
              <a:latin typeface="Lucida Sans Unicode" pitchFamily="34" charset="0"/>
              <a:cs typeface="Lucida Sans Unicode" pitchFamily="34" charset="0"/>
            </a:endParaRPr>
          </a:p>
        </p:txBody>
      </p:sp>
      <p:sp>
        <p:nvSpPr>
          <p:cNvPr id="7" name="TextBox 21">
            <a:extLst>
              <a:ext uri="{FF2B5EF4-FFF2-40B4-BE49-F238E27FC236}">
                <a16:creationId xmlns:a16="http://schemas.microsoft.com/office/drawing/2014/main" id="{250DB205-EA54-45D0-8278-269EA5617C24}"/>
              </a:ext>
            </a:extLst>
          </p:cNvPr>
          <p:cNvSpPr txBox="1"/>
          <p:nvPr/>
        </p:nvSpPr>
        <p:spPr>
          <a:xfrm>
            <a:off x="6112526" y="1600200"/>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translateY(ty)</a:t>
            </a:r>
            <a:endParaRPr lang="en-GB" b="0" dirty="0">
              <a:solidFill>
                <a:srgbClr val="000000"/>
              </a:solidFill>
              <a:latin typeface="Lucida Sans Unicode" pitchFamily="34" charset="0"/>
              <a:cs typeface="Lucida Sans Unicode" pitchFamily="34" charset="0"/>
            </a:endParaRPr>
          </a:p>
        </p:txBody>
      </p:sp>
      <p:sp>
        <p:nvSpPr>
          <p:cNvPr id="8" name="TextBox 22">
            <a:extLst>
              <a:ext uri="{FF2B5EF4-FFF2-40B4-BE49-F238E27FC236}">
                <a16:creationId xmlns:a16="http://schemas.microsoft.com/office/drawing/2014/main" id="{48331C9F-52A8-42A2-B398-78BBF052F4F1}"/>
              </a:ext>
            </a:extLst>
          </p:cNvPr>
          <p:cNvSpPr txBox="1"/>
          <p:nvPr/>
        </p:nvSpPr>
        <p:spPr>
          <a:xfrm>
            <a:off x="473726" y="2401572"/>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scale(sx, [sy])</a:t>
            </a:r>
            <a:endParaRPr lang="en-GB" b="0" dirty="0">
              <a:solidFill>
                <a:srgbClr val="000000"/>
              </a:solidFill>
              <a:latin typeface="Lucida Sans Unicode" pitchFamily="34" charset="0"/>
              <a:cs typeface="Lucida Sans Unicode" pitchFamily="34" charset="0"/>
            </a:endParaRPr>
          </a:p>
        </p:txBody>
      </p:sp>
      <p:sp>
        <p:nvSpPr>
          <p:cNvPr id="9" name="TextBox 23">
            <a:extLst>
              <a:ext uri="{FF2B5EF4-FFF2-40B4-BE49-F238E27FC236}">
                <a16:creationId xmlns:a16="http://schemas.microsoft.com/office/drawing/2014/main" id="{D1410B30-C990-4308-8638-94B418F33101}"/>
              </a:ext>
            </a:extLst>
          </p:cNvPr>
          <p:cNvSpPr txBox="1"/>
          <p:nvPr/>
        </p:nvSpPr>
        <p:spPr>
          <a:xfrm>
            <a:off x="3293126" y="2401572"/>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scaleX(sx)</a:t>
            </a:r>
            <a:endParaRPr lang="en-GB" b="0" dirty="0">
              <a:solidFill>
                <a:srgbClr val="000000"/>
              </a:solidFill>
              <a:latin typeface="Lucida Sans Unicode" pitchFamily="34" charset="0"/>
              <a:cs typeface="Lucida Sans Unicode" pitchFamily="34" charset="0"/>
            </a:endParaRPr>
          </a:p>
        </p:txBody>
      </p:sp>
      <p:sp>
        <p:nvSpPr>
          <p:cNvPr id="10" name="TextBox 24">
            <a:extLst>
              <a:ext uri="{FF2B5EF4-FFF2-40B4-BE49-F238E27FC236}">
                <a16:creationId xmlns:a16="http://schemas.microsoft.com/office/drawing/2014/main" id="{C92F40CA-1BBD-4BB9-A9FA-83CA24264BFC}"/>
              </a:ext>
            </a:extLst>
          </p:cNvPr>
          <p:cNvSpPr txBox="1"/>
          <p:nvPr/>
        </p:nvSpPr>
        <p:spPr>
          <a:xfrm>
            <a:off x="4972439" y="3665842"/>
            <a:ext cx="3429795"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b="0">
                <a:solidFill>
                  <a:srgbClr val="000000"/>
                </a:solidFill>
                <a:latin typeface="Lucida Sans Unicode" pitchFamily="34" charset="0"/>
                <a:cs typeface="Lucida Sans Unicode" pitchFamily="34" charset="0"/>
              </a:rPr>
              <a:t>div.rotate1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transform: rotate(10deg);</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transform-origin: left top;</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dirty="0">
              <a:solidFill>
                <a:srgbClr val="000000"/>
              </a:solidFill>
              <a:latin typeface="Lucida Sans Unicode" pitchFamily="34" charset="0"/>
              <a:cs typeface="Lucida Sans Unicode" pitchFamily="34" charset="0"/>
            </a:endParaRPr>
          </a:p>
        </p:txBody>
      </p:sp>
      <p:sp>
        <p:nvSpPr>
          <p:cNvPr id="11" name="TextBox 25">
            <a:extLst>
              <a:ext uri="{FF2B5EF4-FFF2-40B4-BE49-F238E27FC236}">
                <a16:creationId xmlns:a16="http://schemas.microsoft.com/office/drawing/2014/main" id="{3E74F438-A504-4AA0-828F-DD666943BEDB}"/>
              </a:ext>
            </a:extLst>
          </p:cNvPr>
          <p:cNvSpPr txBox="1"/>
          <p:nvPr/>
        </p:nvSpPr>
        <p:spPr>
          <a:xfrm>
            <a:off x="473726" y="3241956"/>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rotate(angle)</a:t>
            </a:r>
            <a:endParaRPr lang="en-GB" b="0" dirty="0">
              <a:solidFill>
                <a:srgbClr val="000000"/>
              </a:solidFill>
              <a:latin typeface="Lucida Sans Unicode" pitchFamily="34" charset="0"/>
              <a:cs typeface="Lucida Sans Unicode" pitchFamily="34" charset="0"/>
            </a:endParaRPr>
          </a:p>
        </p:txBody>
      </p:sp>
      <p:sp>
        <p:nvSpPr>
          <p:cNvPr id="12" name="TextBox 28">
            <a:extLst>
              <a:ext uri="{FF2B5EF4-FFF2-40B4-BE49-F238E27FC236}">
                <a16:creationId xmlns:a16="http://schemas.microsoft.com/office/drawing/2014/main" id="{9284786D-5B7B-4465-BC5F-E5EB5E588473}"/>
              </a:ext>
            </a:extLst>
          </p:cNvPr>
          <p:cNvSpPr txBox="1"/>
          <p:nvPr/>
        </p:nvSpPr>
        <p:spPr>
          <a:xfrm>
            <a:off x="459871" y="5747444"/>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skew(anglex, [angley])</a:t>
            </a:r>
            <a:endParaRPr lang="en-GB" b="0" dirty="0">
              <a:solidFill>
                <a:srgbClr val="000000"/>
              </a:solidFill>
              <a:latin typeface="Lucida Sans Unicode" pitchFamily="34" charset="0"/>
              <a:cs typeface="Lucida Sans Unicode" pitchFamily="34" charset="0"/>
            </a:endParaRPr>
          </a:p>
        </p:txBody>
      </p:sp>
      <p:sp>
        <p:nvSpPr>
          <p:cNvPr id="13" name="TextBox 29">
            <a:extLst>
              <a:ext uri="{FF2B5EF4-FFF2-40B4-BE49-F238E27FC236}">
                <a16:creationId xmlns:a16="http://schemas.microsoft.com/office/drawing/2014/main" id="{44680C94-1A1A-451B-8CE8-5E550C4FFB49}"/>
              </a:ext>
            </a:extLst>
          </p:cNvPr>
          <p:cNvSpPr txBox="1"/>
          <p:nvPr/>
        </p:nvSpPr>
        <p:spPr>
          <a:xfrm>
            <a:off x="3279271" y="5747444"/>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skewX(anglex)</a:t>
            </a:r>
            <a:endParaRPr lang="en-GB" b="0" dirty="0">
              <a:solidFill>
                <a:srgbClr val="000000"/>
              </a:solidFill>
              <a:latin typeface="Lucida Sans Unicode" pitchFamily="34" charset="0"/>
              <a:cs typeface="Lucida Sans Unicode" pitchFamily="34" charset="0"/>
            </a:endParaRPr>
          </a:p>
        </p:txBody>
      </p:sp>
      <p:sp>
        <p:nvSpPr>
          <p:cNvPr id="14" name="TextBox 30">
            <a:extLst>
              <a:ext uri="{FF2B5EF4-FFF2-40B4-BE49-F238E27FC236}">
                <a16:creationId xmlns:a16="http://schemas.microsoft.com/office/drawing/2014/main" id="{37D33418-DCE5-44A5-A5BD-6CB07A7ECB04}"/>
              </a:ext>
            </a:extLst>
          </p:cNvPr>
          <p:cNvSpPr txBox="1"/>
          <p:nvPr/>
        </p:nvSpPr>
        <p:spPr>
          <a:xfrm>
            <a:off x="6098671" y="5747444"/>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skewY(angley)</a:t>
            </a:r>
            <a:endParaRPr lang="en-GB" b="0" dirty="0">
              <a:solidFill>
                <a:srgbClr val="000000"/>
              </a:solidFill>
              <a:latin typeface="Lucida Sans Unicode" pitchFamily="34" charset="0"/>
              <a:cs typeface="Lucida Sans Unicode" pitchFamily="34" charset="0"/>
            </a:endParaRPr>
          </a:p>
        </p:txBody>
      </p:sp>
      <p:sp>
        <p:nvSpPr>
          <p:cNvPr id="15" name="Rectangle 14">
            <a:extLst>
              <a:ext uri="{FF2B5EF4-FFF2-40B4-BE49-F238E27FC236}">
                <a16:creationId xmlns:a16="http://schemas.microsoft.com/office/drawing/2014/main" id="{BAD81957-75BA-4332-A6FF-35B9327A2EFB}"/>
              </a:ext>
            </a:extLst>
          </p:cNvPr>
          <p:cNvSpPr/>
          <p:nvPr/>
        </p:nvSpPr>
        <p:spPr bwMode="auto">
          <a:xfrm>
            <a:off x="4800600" y="3089190"/>
            <a:ext cx="3999706" cy="1967707"/>
          </a:xfrm>
          <a:prstGeom prst="rect">
            <a:avLst/>
          </a:prstGeom>
          <a:no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16" name="Rectangle 15">
            <a:extLst>
              <a:ext uri="{FF2B5EF4-FFF2-40B4-BE49-F238E27FC236}">
                <a16:creationId xmlns:a16="http://schemas.microsoft.com/office/drawing/2014/main" id="{1BAF848A-E97A-4851-B98A-2090BABE06DE}"/>
              </a:ext>
            </a:extLst>
          </p:cNvPr>
          <p:cNvSpPr/>
          <p:nvPr/>
        </p:nvSpPr>
        <p:spPr bwMode="auto">
          <a:xfrm>
            <a:off x="4591439" y="2993535"/>
            <a:ext cx="4152106" cy="1967707"/>
          </a:xfrm>
          <a:prstGeom prst="rect">
            <a:avLst/>
          </a:prstGeom>
          <a:no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17" name="TextBox 16">
            <a:extLst>
              <a:ext uri="{FF2B5EF4-FFF2-40B4-BE49-F238E27FC236}">
                <a16:creationId xmlns:a16="http://schemas.microsoft.com/office/drawing/2014/main" id="{72FA061C-3E0F-4091-964E-59FE328BAA79}"/>
              </a:ext>
            </a:extLst>
          </p:cNvPr>
          <p:cNvSpPr txBox="1"/>
          <p:nvPr/>
        </p:nvSpPr>
        <p:spPr>
          <a:xfrm>
            <a:off x="6047107" y="3139367"/>
            <a:ext cx="1205779" cy="400110"/>
          </a:xfrm>
          <a:prstGeom prst="rect">
            <a:avLst/>
          </a:prstGeom>
          <a:noFill/>
        </p:spPr>
        <p:txBody>
          <a:bodyPr wrap="none" rtlCol="0">
            <a:spAutoFit/>
          </a:bodyPr>
          <a:lstStyle/>
          <a:p>
            <a:pPr lvl="0"/>
            <a:r>
              <a:rPr lang="en-GB" sz="2000">
                <a:solidFill>
                  <a:srgbClr val="000000"/>
                </a:solidFill>
                <a:latin typeface="Segoe UI" panose="020B0502040204020203" pitchFamily="34" charset="0"/>
                <a:cs typeface="Segoe UI" panose="020B0502040204020203" pitchFamily="34" charset="0"/>
              </a:rPr>
              <a:t>Example</a:t>
            </a:r>
            <a:endParaRPr lang="en-GB" sz="2000" dirty="0">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22940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1a0838ad-3f09-4a0e-ac03-04880bea85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06390-9FC0-4174-82BE-7B9A9652D564}"/>
              </a:ext>
            </a:extLst>
          </p:cNvPr>
          <p:cNvSpPr>
            <a:spLocks noGrp="1"/>
          </p:cNvSpPr>
          <p:nvPr>
            <p:ph type="title"/>
          </p:nvPr>
        </p:nvSpPr>
        <p:spPr/>
        <p:txBody>
          <a:bodyPr/>
          <a:lstStyle/>
          <a:p>
            <a:r>
              <a:rPr lang="en-US"/>
              <a:t>Demonstration: Performing 2D Transformations</a:t>
            </a:r>
          </a:p>
        </p:txBody>
      </p:sp>
      <p:sp>
        <p:nvSpPr>
          <p:cNvPr id="4" name="Content Placeholder 2">
            <a:extLst>
              <a:ext uri="{FF2B5EF4-FFF2-40B4-BE49-F238E27FC236}">
                <a16:creationId xmlns:a16="http://schemas.microsoft.com/office/drawing/2014/main" id="{796A76D2-530D-4D6B-9E34-CAD88B8B8CF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marL="0" lvl="0" indent="0">
              <a:buNone/>
            </a:pPr>
            <a:endParaRPr lang="en-GB" b="0" kern="0" dirty="0">
              <a:solidFill>
                <a:srgbClr val="000000"/>
              </a:solidFill>
            </a:endParaRPr>
          </a:p>
          <a:p>
            <a:pPr marL="342900" indent="-342900"/>
            <a:r>
              <a:rPr lang="en-GB" b="0" kern="0" dirty="0">
                <a:solidFill>
                  <a:srgbClr val="000000"/>
                </a:solidFill>
              </a:rPr>
              <a:t>Perform 2D translations</a:t>
            </a:r>
          </a:p>
          <a:p>
            <a:pPr marL="342900" indent="-342900"/>
            <a:r>
              <a:rPr lang="en-GB" b="0" kern="0" dirty="0">
                <a:solidFill>
                  <a:srgbClr val="000000"/>
                </a:solidFill>
              </a:rPr>
              <a:t>Perform 2D scaling transformations</a:t>
            </a:r>
          </a:p>
          <a:p>
            <a:pPr marL="342900" indent="-342900"/>
            <a:r>
              <a:rPr lang="en-GB" b="0" kern="0" dirty="0">
                <a:solidFill>
                  <a:srgbClr val="000000"/>
                </a:solidFill>
              </a:rPr>
              <a:t>Perform 2D rotations</a:t>
            </a:r>
          </a:p>
          <a:p>
            <a:pPr marL="342900" indent="-342900"/>
            <a:r>
              <a:rPr lang="en-GB" b="0" kern="0" dirty="0">
                <a:solidFill>
                  <a:srgbClr val="000000"/>
                </a:solidFill>
              </a:rPr>
              <a:t>Perform 2D skewing transformations</a:t>
            </a:r>
          </a:p>
          <a:p>
            <a:pPr lvl="0"/>
            <a:endParaRPr lang="en-US" b="0" kern="0" dirty="0">
              <a:solidFill>
                <a:srgbClr val="000000"/>
              </a:solidFill>
            </a:endParaRPr>
          </a:p>
        </p:txBody>
      </p:sp>
    </p:spTree>
    <p:extLst>
      <p:ext uri="{BB962C8B-B14F-4D97-AF65-F5344CB8AC3E}">
        <p14:creationId xmlns:p14="http://schemas.microsoft.com/office/powerpoint/2010/main" val="1647535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33496-1770-4BE2-ABFD-353801D0F98B}"/>
              </a:ext>
            </a:extLst>
          </p:cNvPr>
          <p:cNvSpPr>
            <a:spLocks noGrp="1"/>
          </p:cNvSpPr>
          <p:nvPr>
            <p:ph type="title"/>
          </p:nvPr>
        </p:nvSpPr>
        <p:spPr/>
        <p:txBody>
          <a:bodyPr/>
          <a:lstStyle/>
          <a:p>
            <a:r>
              <a:rPr lang="en-US"/>
              <a:t>Applying 3D Transformations</a:t>
            </a:r>
          </a:p>
        </p:txBody>
      </p:sp>
      <p:sp>
        <p:nvSpPr>
          <p:cNvPr id="4" name="Content Placeholder 2">
            <a:extLst>
              <a:ext uri="{FF2B5EF4-FFF2-40B4-BE49-F238E27FC236}">
                <a16:creationId xmlns:a16="http://schemas.microsoft.com/office/drawing/2014/main" id="{C22F3B4F-FA5E-4F51-BF99-B714634A8454}"/>
              </a:ext>
            </a:extLst>
          </p:cNvPr>
          <p:cNvSpPr txBox="1">
            <a:spLocks/>
          </p:cNvSpPr>
          <p:nvPr/>
        </p:nvSpPr>
        <p:spPr>
          <a:xfrm>
            <a:off x="458788" y="993505"/>
            <a:ext cx="84566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To perform a 3D translation:</a:t>
            </a:r>
          </a:p>
          <a:p>
            <a:pPr marL="284163" lvl="1" indent="0">
              <a:buNone/>
            </a:pPr>
            <a:endParaRPr lang="en-GB" b="0" kern="0" dirty="0">
              <a:solidFill>
                <a:srgbClr val="000000"/>
              </a:solidFill>
            </a:endParaRPr>
          </a:p>
          <a:p>
            <a:pPr marL="284163" lvl="1" indent="0">
              <a:buNone/>
            </a:pPr>
            <a:endParaRPr lang="en-GB" b="0" kern="0" dirty="0">
              <a:solidFill>
                <a:srgbClr val="000000"/>
              </a:solidFill>
            </a:endParaRPr>
          </a:p>
          <a:p>
            <a:pPr lvl="0"/>
            <a:r>
              <a:rPr lang="en-GB" b="0" kern="0" dirty="0">
                <a:solidFill>
                  <a:srgbClr val="000000"/>
                </a:solidFill>
              </a:rPr>
              <a:t>To perform a 3D scaling transformation:</a:t>
            </a:r>
          </a:p>
          <a:p>
            <a:pPr marL="284163" lvl="1" indent="0">
              <a:buNone/>
            </a:pPr>
            <a:endParaRPr lang="en-GB" b="0" kern="0" dirty="0">
              <a:solidFill>
                <a:srgbClr val="000000"/>
              </a:solidFill>
            </a:endParaRPr>
          </a:p>
          <a:p>
            <a:pPr marL="284163" lvl="1" indent="0">
              <a:buNone/>
            </a:pPr>
            <a:endParaRPr lang="en-GB" b="0" kern="0" dirty="0">
              <a:solidFill>
                <a:srgbClr val="000000"/>
              </a:solidFill>
            </a:endParaRPr>
          </a:p>
          <a:p>
            <a:pPr lvl="0"/>
            <a:r>
              <a:rPr lang="en-GB" b="0" kern="0" dirty="0">
                <a:solidFill>
                  <a:srgbClr val="000000"/>
                </a:solidFill>
              </a:rPr>
              <a:t>To perform a 3D rotation:</a:t>
            </a:r>
          </a:p>
          <a:p>
            <a:pPr marL="284163" lvl="1" indent="0">
              <a:buNone/>
            </a:pPr>
            <a:endParaRPr lang="en-GB" b="0" kern="0" dirty="0">
              <a:solidFill>
                <a:srgbClr val="000000"/>
              </a:solidFill>
            </a:endParaRPr>
          </a:p>
          <a:p>
            <a:pPr marL="284163" lvl="1" indent="0">
              <a:buNone/>
            </a:pPr>
            <a:endParaRPr lang="en-GB" b="0" kern="0" dirty="0">
              <a:solidFill>
                <a:srgbClr val="000000"/>
              </a:solidFill>
            </a:endParaRPr>
          </a:p>
          <a:p>
            <a:pPr lvl="0"/>
            <a:r>
              <a:rPr lang="en-GB" b="0" kern="0" dirty="0">
                <a:solidFill>
                  <a:srgbClr val="000000"/>
                </a:solidFill>
              </a:rPr>
              <a:t>You must also specify a perspective:</a:t>
            </a:r>
          </a:p>
          <a:p>
            <a:pPr lvl="1"/>
            <a:r>
              <a:rPr lang="en-GB" b="0" kern="0" dirty="0">
                <a:solidFill>
                  <a:srgbClr val="000000"/>
                </a:solidFill>
              </a:rPr>
              <a:t>Use the </a:t>
            </a:r>
            <a:r>
              <a:rPr lang="en-GB" kern="0" dirty="0">
                <a:solidFill>
                  <a:srgbClr val="000000"/>
                </a:solidFill>
              </a:rPr>
              <a:t>perspective()</a:t>
            </a:r>
            <a:r>
              <a:rPr lang="en-GB" b="0" kern="0" dirty="0">
                <a:solidFill>
                  <a:srgbClr val="000000"/>
                </a:solidFill>
              </a:rPr>
              <a:t> function, or</a:t>
            </a:r>
          </a:p>
          <a:p>
            <a:pPr lvl="1"/>
            <a:r>
              <a:rPr lang="en-GB" b="0" kern="0" dirty="0">
                <a:solidFill>
                  <a:srgbClr val="000000"/>
                </a:solidFill>
              </a:rPr>
              <a:t>Specify </a:t>
            </a:r>
            <a:r>
              <a:rPr lang="en-GB" kern="0" dirty="0">
                <a:solidFill>
                  <a:srgbClr val="000000"/>
                </a:solidFill>
              </a:rPr>
              <a:t>perspective</a:t>
            </a:r>
            <a:r>
              <a:rPr lang="en-GB" b="0" kern="0" dirty="0">
                <a:solidFill>
                  <a:srgbClr val="000000"/>
                </a:solidFill>
              </a:rPr>
              <a:t> and </a:t>
            </a:r>
            <a:r>
              <a:rPr lang="en-GB" kern="0" dirty="0">
                <a:solidFill>
                  <a:srgbClr val="000000"/>
                </a:solidFill>
              </a:rPr>
              <a:t>perspective-origin</a:t>
            </a:r>
            <a:r>
              <a:rPr lang="en-GB" b="0" kern="0" dirty="0">
                <a:solidFill>
                  <a:srgbClr val="000000"/>
                </a:solidFill>
              </a:rPr>
              <a:t> properties</a:t>
            </a:r>
          </a:p>
        </p:txBody>
      </p:sp>
      <p:sp>
        <p:nvSpPr>
          <p:cNvPr id="5" name="TextBox 4">
            <a:extLst>
              <a:ext uri="{FF2B5EF4-FFF2-40B4-BE49-F238E27FC236}">
                <a16:creationId xmlns:a16="http://schemas.microsoft.com/office/drawing/2014/main" id="{A8E66F59-6A3A-435B-8EB2-1DA368BF5B7F}"/>
              </a:ext>
            </a:extLst>
          </p:cNvPr>
          <p:cNvSpPr txBox="1"/>
          <p:nvPr/>
        </p:nvSpPr>
        <p:spPr>
          <a:xfrm>
            <a:off x="699660" y="1524000"/>
            <a:ext cx="4267200" cy="369332"/>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translate3d(tx, [ty], [tz])</a:t>
            </a:r>
            <a:endParaRPr lang="en-GB"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0EFD413E-7857-44FA-A4A2-7070106B4F35}"/>
              </a:ext>
            </a:extLst>
          </p:cNvPr>
          <p:cNvSpPr txBox="1"/>
          <p:nvPr/>
        </p:nvSpPr>
        <p:spPr>
          <a:xfrm>
            <a:off x="5043060" y="1524000"/>
            <a:ext cx="3678702" cy="369332"/>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translateZ(tZ)</a:t>
            </a:r>
            <a:endParaRPr lang="en-GB"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7CEF7E32-995E-4B15-8C69-6271A87F896C}"/>
              </a:ext>
            </a:extLst>
          </p:cNvPr>
          <p:cNvSpPr txBox="1"/>
          <p:nvPr/>
        </p:nvSpPr>
        <p:spPr>
          <a:xfrm>
            <a:off x="699660" y="4343400"/>
            <a:ext cx="4267200" cy="369332"/>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rotate3d(xnum, ynum, znum, angle)</a:t>
            </a:r>
            <a:endParaRPr lang="en-GB" b="0" dirty="0">
              <a:solidFill>
                <a:srgbClr val="000000"/>
              </a:solidFill>
              <a:latin typeface="Lucida Sans Unicode" pitchFamily="34" charset="0"/>
              <a:cs typeface="Lucida Sans Unicode" pitchFamily="34" charset="0"/>
            </a:endParaRPr>
          </a:p>
        </p:txBody>
      </p:sp>
      <p:sp>
        <p:nvSpPr>
          <p:cNvPr id="8" name="TextBox 7">
            <a:extLst>
              <a:ext uri="{FF2B5EF4-FFF2-40B4-BE49-F238E27FC236}">
                <a16:creationId xmlns:a16="http://schemas.microsoft.com/office/drawing/2014/main" id="{115A91F0-8000-4CA0-8066-B53613CD6C6A}"/>
              </a:ext>
            </a:extLst>
          </p:cNvPr>
          <p:cNvSpPr txBox="1"/>
          <p:nvPr/>
        </p:nvSpPr>
        <p:spPr>
          <a:xfrm>
            <a:off x="699660" y="2895600"/>
            <a:ext cx="4267200" cy="369332"/>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scale3d(sx, [sy], [sz])</a:t>
            </a:r>
            <a:endParaRPr lang="en-GB" b="0" dirty="0">
              <a:solidFill>
                <a:srgbClr val="000000"/>
              </a:solidFill>
              <a:latin typeface="Lucida Sans Unicode" pitchFamily="34" charset="0"/>
              <a:cs typeface="Lucida Sans Unicode" pitchFamily="34" charset="0"/>
            </a:endParaRPr>
          </a:p>
        </p:txBody>
      </p:sp>
      <p:sp>
        <p:nvSpPr>
          <p:cNvPr id="9" name="TextBox 8">
            <a:extLst>
              <a:ext uri="{FF2B5EF4-FFF2-40B4-BE49-F238E27FC236}">
                <a16:creationId xmlns:a16="http://schemas.microsoft.com/office/drawing/2014/main" id="{F2B06BA6-FC14-449F-9207-F5974C3A3508}"/>
              </a:ext>
            </a:extLst>
          </p:cNvPr>
          <p:cNvSpPr txBox="1"/>
          <p:nvPr/>
        </p:nvSpPr>
        <p:spPr>
          <a:xfrm>
            <a:off x="5043060" y="2895600"/>
            <a:ext cx="3678702" cy="369332"/>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scaleZ(sZ)</a:t>
            </a:r>
            <a:endParaRPr lang="en-GB" b="0" dirty="0">
              <a:solidFill>
                <a:srgbClr val="000000"/>
              </a:solidFill>
              <a:latin typeface="Lucida Sans Unicode" pitchFamily="34" charset="0"/>
              <a:cs typeface="Lucida Sans Unicode" pitchFamily="34" charset="0"/>
            </a:endParaRPr>
          </a:p>
        </p:txBody>
      </p:sp>
      <p:sp>
        <p:nvSpPr>
          <p:cNvPr id="10" name="TextBox 9">
            <a:extLst>
              <a:ext uri="{FF2B5EF4-FFF2-40B4-BE49-F238E27FC236}">
                <a16:creationId xmlns:a16="http://schemas.microsoft.com/office/drawing/2014/main" id="{B31D3A7D-D362-4D16-B6DC-D4BC9715F9B1}"/>
              </a:ext>
            </a:extLst>
          </p:cNvPr>
          <p:cNvSpPr txBox="1"/>
          <p:nvPr/>
        </p:nvSpPr>
        <p:spPr>
          <a:xfrm>
            <a:off x="5043060" y="4343400"/>
            <a:ext cx="3678702" cy="369332"/>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rotateZ(angle)</a:t>
            </a:r>
            <a:endParaRPr lang="en-GB" b="0" dirty="0">
              <a:solidFill>
                <a:srgbClr val="000000"/>
              </a:solidFill>
              <a:latin typeface="Lucida Sans Unicode" pitchFamily="34" charset="0"/>
              <a:cs typeface="Lucida Sans Unicode" pitchFamily="34" charset="0"/>
            </a:endParaRPr>
          </a:p>
        </p:txBody>
      </p:sp>
      <p:pic>
        <p:nvPicPr>
          <p:cNvPr id="11" name="Picture 2">
            <a:extLst>
              <a:ext uri="{FF2B5EF4-FFF2-40B4-BE49-F238E27FC236}">
                <a16:creationId xmlns:a16="http://schemas.microsoft.com/office/drawing/2014/main" id="{28E70394-D4FE-46C5-A697-B176E955A7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6687" y="4343400"/>
            <a:ext cx="155881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0316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22c3e2c2-8b7f-4a5f-878c-11318918ee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ED7F-CA20-473D-A4ED-F520A53CA3AA}"/>
              </a:ext>
            </a:extLst>
          </p:cNvPr>
          <p:cNvSpPr>
            <a:spLocks noGrp="1"/>
          </p:cNvSpPr>
          <p:nvPr>
            <p:ph type="title"/>
          </p:nvPr>
        </p:nvSpPr>
        <p:spPr/>
        <p:txBody>
          <a:bodyPr/>
          <a:lstStyle/>
          <a:p>
            <a:r>
              <a:rPr lang="en-US"/>
              <a:t>Defining Transitions for Transformations</a:t>
            </a:r>
          </a:p>
        </p:txBody>
      </p:sp>
      <p:sp>
        <p:nvSpPr>
          <p:cNvPr id="4" name="Content Placeholder 2">
            <a:extLst>
              <a:ext uri="{FF2B5EF4-FFF2-40B4-BE49-F238E27FC236}">
                <a16:creationId xmlns:a16="http://schemas.microsoft.com/office/drawing/2014/main" id="{D3A5C885-395B-4BE2-BF8E-27A30CF2C560}"/>
              </a:ext>
            </a:extLst>
          </p:cNvPr>
          <p:cNvSpPr txBox="1">
            <a:spLocks/>
          </p:cNvSpPr>
          <p:nvPr/>
        </p:nvSpPr>
        <p:spPr>
          <a:xfrm>
            <a:off x="458788" y="1021215"/>
            <a:ext cx="84566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You can define a transition for a transformation:</a:t>
            </a:r>
          </a:p>
          <a:p>
            <a:r>
              <a:rPr lang="en-GB" sz="2400" b="0" kern="0" dirty="0">
                <a:solidFill>
                  <a:srgbClr val="000000"/>
                </a:solidFill>
              </a:rPr>
              <a:t>Set the </a:t>
            </a:r>
            <a:r>
              <a:rPr lang="en-GB" sz="2400" kern="0" dirty="0">
                <a:solidFill>
                  <a:srgbClr val="000000"/>
                </a:solidFill>
              </a:rPr>
              <a:t>transform</a:t>
            </a:r>
            <a:r>
              <a:rPr lang="en-GB" sz="2400" b="0" kern="0" dirty="0">
                <a:solidFill>
                  <a:srgbClr val="000000"/>
                </a:solidFill>
              </a:rPr>
              <a:t> property on an element</a:t>
            </a:r>
          </a:p>
          <a:p>
            <a:r>
              <a:rPr lang="en-GB" sz="2400" b="0" kern="0" dirty="0">
                <a:solidFill>
                  <a:srgbClr val="000000"/>
                </a:solidFill>
              </a:rPr>
              <a:t>Set the </a:t>
            </a:r>
            <a:r>
              <a:rPr lang="en-GB" sz="2400" kern="0" dirty="0">
                <a:solidFill>
                  <a:srgbClr val="000000"/>
                </a:solidFill>
              </a:rPr>
              <a:t>transition</a:t>
            </a:r>
            <a:r>
              <a:rPr lang="en-GB" sz="2400" b="0" kern="0" dirty="0">
                <a:solidFill>
                  <a:srgbClr val="000000"/>
                </a:solidFill>
              </a:rPr>
              <a:t> property so that it defines a transition for the </a:t>
            </a:r>
            <a:r>
              <a:rPr lang="en-GB" sz="2400" kern="0" dirty="0">
                <a:solidFill>
                  <a:srgbClr val="000000"/>
                </a:solidFill>
              </a:rPr>
              <a:t>transform</a:t>
            </a:r>
            <a:r>
              <a:rPr lang="en-GB" sz="2400" b="0" kern="0" dirty="0">
                <a:solidFill>
                  <a:srgbClr val="000000"/>
                </a:solidFill>
              </a:rPr>
              <a:t> property</a:t>
            </a:r>
          </a:p>
          <a:p>
            <a:pPr lvl="1"/>
            <a:endParaRPr lang="en-GB" b="0" kern="0" dirty="0">
              <a:solidFill>
                <a:srgbClr val="000000"/>
              </a:solidFill>
            </a:endParaRPr>
          </a:p>
        </p:txBody>
      </p:sp>
      <p:sp>
        <p:nvSpPr>
          <p:cNvPr id="5" name="TextBox 4">
            <a:extLst>
              <a:ext uri="{FF2B5EF4-FFF2-40B4-BE49-F238E27FC236}">
                <a16:creationId xmlns:a16="http://schemas.microsoft.com/office/drawing/2014/main" id="{6827C1C1-0AD4-4260-B269-45F9A357AD1F}"/>
              </a:ext>
            </a:extLst>
          </p:cNvPr>
          <p:cNvSpPr txBox="1"/>
          <p:nvPr/>
        </p:nvSpPr>
        <p:spPr>
          <a:xfrm>
            <a:off x="381000" y="3132315"/>
            <a:ext cx="8305800" cy="3416320"/>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 &lt;style&gt;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#container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transition: transform 5s;</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#container:hover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transform: rotate(90deg);</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&lt;/style&gt;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&lt;div id="container"&gt; </a:t>
            </a:r>
          </a:p>
          <a:p>
            <a:pPr lvl="0"/>
            <a:r>
              <a:rPr lang="en-US" b="0">
                <a:solidFill>
                  <a:srgbClr val="000000"/>
                </a:solidFill>
                <a:latin typeface="Lucida Sans Unicode" pitchFamily="34" charset="0"/>
                <a:cs typeface="Lucida Sans Unicode" pitchFamily="34" charset="0"/>
              </a:rPr>
              <a:t>    … </a:t>
            </a:r>
          </a:p>
          <a:p>
            <a:pPr lvl="0"/>
            <a:r>
              <a:rPr lang="en-US" b="0">
                <a:solidFill>
                  <a:srgbClr val="000000"/>
                </a:solidFill>
                <a:latin typeface="Lucida Sans Unicode" pitchFamily="34" charset="0"/>
                <a:cs typeface="Lucida Sans Unicode" pitchFamily="34" charset="0"/>
              </a:rPr>
              <a:t>&lt;/div&gt; </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382337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85f991aa-960c-4f1f-9bee-311f59c2824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F09D0-2884-4A76-A46D-9B207FDAA38D}"/>
              </a:ext>
            </a:extLst>
          </p:cNvPr>
          <p:cNvSpPr>
            <a:spLocks noGrp="1"/>
          </p:cNvSpPr>
          <p:nvPr>
            <p:ph type="title"/>
          </p:nvPr>
        </p:nvSpPr>
        <p:spPr/>
        <p:txBody>
          <a:bodyPr/>
          <a:lstStyle/>
          <a:p>
            <a:r>
              <a:rPr lang="en-US"/>
              <a:t>Demonstration: Performing 3D Transformations</a:t>
            </a:r>
          </a:p>
        </p:txBody>
      </p:sp>
      <p:sp>
        <p:nvSpPr>
          <p:cNvPr id="4" name="Content Placeholder 2">
            <a:extLst>
              <a:ext uri="{FF2B5EF4-FFF2-40B4-BE49-F238E27FC236}">
                <a16:creationId xmlns:a16="http://schemas.microsoft.com/office/drawing/2014/main" id="{0772855E-7255-4D8A-A6EE-350CB04F0455}"/>
              </a:ext>
            </a:extLst>
          </p:cNvPr>
          <p:cNvSpPr txBox="1">
            <a:spLocks/>
          </p:cNvSpPr>
          <p:nvPr/>
        </p:nvSpPr>
        <p:spPr>
          <a:xfrm>
            <a:off x="458788" y="1021215"/>
            <a:ext cx="84566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see how to perform 3D transformations that include transitions</a:t>
            </a:r>
          </a:p>
          <a:p>
            <a:pPr marL="627063" lvl="1" indent="-342900"/>
            <a:endParaRPr lang="en-GB" b="0" kern="0">
              <a:solidFill>
                <a:srgbClr val="000000"/>
              </a:solidFill>
            </a:endParaRPr>
          </a:p>
          <a:p>
            <a:pPr marL="627063" lvl="1" indent="-342900"/>
            <a:endParaRPr lang="en-GB" b="0" kern="0" dirty="0">
              <a:solidFill>
                <a:srgbClr val="000000"/>
              </a:solidFill>
            </a:endParaRPr>
          </a:p>
        </p:txBody>
      </p:sp>
      <p:pic>
        <p:nvPicPr>
          <p:cNvPr id="5" name="Picture 2" descr="An image of a complex 3D shape.">
            <a:extLst>
              <a:ext uri="{FF2B5EF4-FFF2-40B4-BE49-F238E27FC236}">
                <a16:creationId xmlns:a16="http://schemas.microsoft.com/office/drawing/2014/main" id="{7400526B-AC1C-4F6E-B96B-692BAB18E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834583"/>
            <a:ext cx="2672806" cy="2698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descr="An image of a complex 3D shape being rotated.">
            <a:extLst>
              <a:ext uri="{FF2B5EF4-FFF2-40B4-BE49-F238E27FC236}">
                <a16:creationId xmlns:a16="http://schemas.microsoft.com/office/drawing/2014/main" id="{17435E91-41D9-4051-8213-EEB6164CF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536" y="2349208"/>
            <a:ext cx="3480864" cy="3529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6020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A1285-23B7-4A6A-AB5E-BF31FDA0E929}"/>
              </a:ext>
            </a:extLst>
          </p:cNvPr>
          <p:cNvSpPr>
            <a:spLocks noGrp="1"/>
          </p:cNvSpPr>
          <p:nvPr>
            <p:ph type="title"/>
          </p:nvPr>
        </p:nvSpPr>
        <p:spPr/>
        <p:txBody>
          <a:bodyPr/>
          <a:lstStyle/>
          <a:p>
            <a:r>
              <a:rPr lang="en-US"/>
              <a:t>Lesson 3: Applying CSS Keyframe Animations</a:t>
            </a:r>
          </a:p>
        </p:txBody>
      </p:sp>
      <p:sp>
        <p:nvSpPr>
          <p:cNvPr id="3" name="Text Placeholder 2">
            <a:extLst>
              <a:ext uri="{FF2B5EF4-FFF2-40B4-BE49-F238E27FC236}">
                <a16:creationId xmlns:a16="http://schemas.microsoft.com/office/drawing/2014/main" id="{101D229E-494A-446B-890F-B84A6FE28035}"/>
              </a:ext>
            </a:extLst>
          </p:cNvPr>
          <p:cNvSpPr>
            <a:spLocks noGrp="1"/>
          </p:cNvSpPr>
          <p:nvPr>
            <p:ph type="body" idx="1"/>
          </p:nvPr>
        </p:nvSpPr>
        <p:spPr/>
        <p:txBody>
          <a:bodyPr/>
          <a:lstStyle/>
          <a:p>
            <a:r>
              <a:rPr lang="en-US"/>
              <a:t>Defining a Keyframe Animation
Configuring Keyframe Animation Properties
Starting a Keyframe Animation Programmatically
Handling Keyframe Events
Demonstration: Implementing KeyFrame Animations
Demonstration: Animating the User Interface</a:t>
            </a:r>
          </a:p>
        </p:txBody>
      </p:sp>
    </p:spTree>
    <p:extLst>
      <p:ext uri="{BB962C8B-B14F-4D97-AF65-F5344CB8AC3E}">
        <p14:creationId xmlns:p14="http://schemas.microsoft.com/office/powerpoint/2010/main" val="2775453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23B9-1762-43DC-BE96-9907F378B693}"/>
              </a:ext>
            </a:extLst>
          </p:cNvPr>
          <p:cNvSpPr>
            <a:spLocks noGrp="1"/>
          </p:cNvSpPr>
          <p:nvPr>
            <p:ph type="title"/>
          </p:nvPr>
        </p:nvSpPr>
        <p:spPr/>
        <p:txBody>
          <a:bodyPr/>
          <a:lstStyle/>
          <a:p>
            <a:r>
              <a:rPr lang="en-US"/>
              <a:t>Defining a Keyframe Animation</a:t>
            </a:r>
          </a:p>
        </p:txBody>
      </p:sp>
      <p:sp>
        <p:nvSpPr>
          <p:cNvPr id="4" name="Content Placeholder 2">
            <a:extLst>
              <a:ext uri="{FF2B5EF4-FFF2-40B4-BE49-F238E27FC236}">
                <a16:creationId xmlns:a16="http://schemas.microsoft.com/office/drawing/2014/main" id="{E07D70E0-09D1-474E-B9DB-939A6EBECB74}"/>
              </a:ext>
            </a:extLst>
          </p:cNvPr>
          <p:cNvSpPr txBox="1">
            <a:spLocks/>
          </p:cNvSpPr>
          <p:nvPr/>
        </p:nvSpPr>
        <p:spPr>
          <a:xfrm>
            <a:off x="458788" y="1021215"/>
            <a:ext cx="84566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Define property values that apply at distinct points during the animation</a:t>
            </a:r>
            <a:endParaRPr lang="en-GB" b="0" kern="0" dirty="0">
              <a:solidFill>
                <a:srgbClr val="000000"/>
              </a:solidFill>
            </a:endParaRPr>
          </a:p>
        </p:txBody>
      </p:sp>
      <p:sp>
        <p:nvSpPr>
          <p:cNvPr id="5" name="TextBox 4">
            <a:extLst>
              <a:ext uri="{FF2B5EF4-FFF2-40B4-BE49-F238E27FC236}">
                <a16:creationId xmlns:a16="http://schemas.microsoft.com/office/drawing/2014/main" id="{BE474924-F413-4869-A268-05A0C1B14B74}"/>
              </a:ext>
            </a:extLst>
          </p:cNvPr>
          <p:cNvSpPr txBox="1"/>
          <p:nvPr/>
        </p:nvSpPr>
        <p:spPr>
          <a:xfrm>
            <a:off x="533400" y="2278082"/>
            <a:ext cx="8305800" cy="3970318"/>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@keyframes </a:t>
            </a:r>
            <a:r>
              <a:rPr lang="en-GB" b="0" i="1">
                <a:solidFill>
                  <a:srgbClr val="000000"/>
                </a:solidFill>
                <a:latin typeface="Lucida Sans Unicode" pitchFamily="34" charset="0"/>
                <a:cs typeface="Lucida Sans Unicode" pitchFamily="34" charset="0"/>
              </a:rPr>
              <a:t>name_of_animation </a:t>
            </a:r>
            <a:r>
              <a:rPr lang="en-GB" b="0">
                <a:solidFill>
                  <a:srgbClr val="000000"/>
                </a:solidFill>
                <a:latin typeface="Lucida Sans Unicode" pitchFamily="34" charset="0"/>
                <a:cs typeface="Lucida Sans Unicode" pitchFamily="34" charset="0"/>
              </a:rPr>
              <a:t> {</a:t>
            </a:r>
          </a:p>
          <a:p>
            <a:pPr lvl="0"/>
            <a:r>
              <a:rPr lang="en-GB" b="0">
                <a:solidFill>
                  <a:srgbClr val="000000"/>
                </a:solidFill>
                <a:latin typeface="Lucida Sans Unicode" pitchFamily="34" charset="0"/>
                <a:cs typeface="Lucida Sans Unicode" pitchFamily="34" charset="0"/>
              </a:rPr>
              <a:t> </a:t>
            </a:r>
          </a:p>
          <a:p>
            <a:pPr lvl="0"/>
            <a:r>
              <a:rPr lang="en-GB" b="0">
                <a:solidFill>
                  <a:srgbClr val="000000"/>
                </a:solidFill>
                <a:latin typeface="Lucida Sans Unicode" pitchFamily="34" charset="0"/>
                <a:cs typeface="Lucida Sans Unicode" pitchFamily="34" charset="0"/>
              </a:rPr>
              <a:t>    0% {     /* or </a:t>
            </a:r>
            <a:r>
              <a:rPr lang="en-GB">
                <a:solidFill>
                  <a:srgbClr val="000000"/>
                </a:solidFill>
                <a:latin typeface="Lucida Sans Unicode" pitchFamily="34" charset="0"/>
                <a:cs typeface="Lucida Sans Unicode" pitchFamily="34" charset="0"/>
              </a:rPr>
              <a:t>from </a:t>
            </a:r>
            <a:r>
              <a:rPr lang="en-GB" b="0">
                <a:solidFill>
                  <a:srgbClr val="000000"/>
                </a:solidFill>
                <a:latin typeface="Lucida Sans Unicode" pitchFamily="34" charset="0"/>
                <a:cs typeface="Lucida Sans Unicode" pitchFamily="34" charset="0"/>
              </a:rPr>
              <a:t>*/</a:t>
            </a:r>
          </a:p>
          <a:p>
            <a:pPr lvl="0"/>
            <a:r>
              <a:rPr lang="en-GB" b="0">
                <a:solidFill>
                  <a:srgbClr val="000000"/>
                </a:solidFill>
                <a:latin typeface="Lucida Sans Unicode" pitchFamily="34" charset="0"/>
                <a:cs typeface="Lucida Sans Unicode" pitchFamily="34" charset="0"/>
              </a:rPr>
              <a:t>        … properties to at the start of the animation …</a:t>
            </a:r>
          </a:p>
          <a:p>
            <a:pPr lvl="0"/>
            <a:r>
              <a:rPr lang="en-GB" b="0">
                <a:solidFill>
                  <a:srgbClr val="000000"/>
                </a:solidFill>
                <a:latin typeface="Lucida Sans Unicode" pitchFamily="34" charset="0"/>
                <a:cs typeface="Lucida Sans Unicode" pitchFamily="34" charset="0"/>
              </a:rPr>
              <a:t>    }</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    50% {</a:t>
            </a:r>
          </a:p>
          <a:p>
            <a:pPr lvl="0"/>
            <a:r>
              <a:rPr lang="en-GB" b="0">
                <a:solidFill>
                  <a:srgbClr val="000000"/>
                </a:solidFill>
                <a:latin typeface="Lucida Sans Unicode" pitchFamily="34" charset="0"/>
                <a:cs typeface="Lucida Sans Unicode" pitchFamily="34" charset="0"/>
              </a:rPr>
              <a:t>        … properties to apply after 50% of the animation …		</a:t>
            </a:r>
          </a:p>
          <a:p>
            <a:pPr lvl="0"/>
            <a:r>
              <a:rPr lang="en-GB" b="0">
                <a:solidFill>
                  <a:srgbClr val="000000"/>
                </a:solidFill>
                <a:latin typeface="Lucida Sans Unicode" pitchFamily="34" charset="0"/>
                <a:cs typeface="Lucida Sans Unicode" pitchFamily="34" charset="0"/>
              </a:rPr>
              <a:t>    }</a:t>
            </a:r>
          </a:p>
          <a:p>
            <a:pPr lvl="0"/>
            <a:r>
              <a:rPr lang="en-GB" b="0">
                <a:solidFill>
                  <a:srgbClr val="000000"/>
                </a:solidFill>
                <a:latin typeface="Lucida Sans Unicode" pitchFamily="34" charset="0"/>
                <a:cs typeface="Lucida Sans Unicode" pitchFamily="34" charset="0"/>
              </a:rPr>
              <a:t>	</a:t>
            </a:r>
          </a:p>
          <a:p>
            <a:pPr lvl="0"/>
            <a:r>
              <a:rPr lang="en-GB" b="0">
                <a:solidFill>
                  <a:srgbClr val="000000"/>
                </a:solidFill>
                <a:latin typeface="Lucida Sans Unicode" pitchFamily="34" charset="0"/>
                <a:cs typeface="Lucida Sans Unicode" pitchFamily="34" charset="0"/>
              </a:rPr>
              <a:t>    100% {    /* or </a:t>
            </a:r>
            <a:r>
              <a:rPr lang="en-GB">
                <a:solidFill>
                  <a:srgbClr val="000000"/>
                </a:solidFill>
                <a:latin typeface="Lucida Sans Unicode" pitchFamily="34" charset="0"/>
                <a:cs typeface="Lucida Sans Unicode" pitchFamily="34" charset="0"/>
              </a:rPr>
              <a:t>to </a:t>
            </a:r>
            <a:r>
              <a:rPr lang="en-GB" b="0">
                <a:solidFill>
                  <a:srgbClr val="000000"/>
                </a:solidFill>
                <a:latin typeface="Lucida Sans Unicode" pitchFamily="34" charset="0"/>
                <a:cs typeface="Lucida Sans Unicode" pitchFamily="34" charset="0"/>
              </a:rPr>
              <a:t> */</a:t>
            </a:r>
          </a:p>
          <a:p>
            <a:pPr lvl="0"/>
            <a:r>
              <a:rPr lang="en-GB" b="0">
                <a:solidFill>
                  <a:srgbClr val="000000"/>
                </a:solidFill>
                <a:latin typeface="Lucida Sans Unicode" pitchFamily="34" charset="0"/>
                <a:cs typeface="Lucida Sans Unicode" pitchFamily="34" charset="0"/>
              </a:rPr>
              <a:t>        … properties to apply at the end of the animation …	</a:t>
            </a:r>
          </a:p>
          <a:p>
            <a:pPr lvl="0"/>
            <a:r>
              <a:rPr lang="en-GB" b="0">
                <a:solidFill>
                  <a:srgbClr val="000000"/>
                </a:solidFill>
                <a:latin typeface="Lucida Sans Unicode" pitchFamily="34" charset="0"/>
                <a:cs typeface="Lucida Sans Unicode" pitchFamily="34" charset="0"/>
              </a:rPr>
              <a:t>    }			</a:t>
            </a:r>
          </a:p>
          <a:p>
            <a:pPr lvl="0"/>
            <a:r>
              <a:rPr lang="en-GB"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121508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9596-62D7-43A0-A210-6A8856CA316D}"/>
              </a:ext>
            </a:extLst>
          </p:cNvPr>
          <p:cNvSpPr>
            <a:spLocks noGrp="1"/>
          </p:cNvSpPr>
          <p:nvPr>
            <p:ph type="title"/>
          </p:nvPr>
        </p:nvSpPr>
        <p:spPr/>
        <p:txBody>
          <a:bodyPr/>
          <a:lstStyle/>
          <a:p>
            <a:r>
              <a:rPr lang="en-US"/>
              <a:t>Configuring Keyframe Animation Properties</a:t>
            </a:r>
          </a:p>
        </p:txBody>
      </p:sp>
      <p:sp>
        <p:nvSpPr>
          <p:cNvPr id="4" name="Content Placeholder 2">
            <a:extLst>
              <a:ext uri="{FF2B5EF4-FFF2-40B4-BE49-F238E27FC236}">
                <a16:creationId xmlns:a16="http://schemas.microsoft.com/office/drawing/2014/main" id="{9819C8EE-B7D1-4370-8A98-607FE64C241F}"/>
              </a:ext>
            </a:extLst>
          </p:cNvPr>
          <p:cNvSpPr txBox="1">
            <a:spLocks/>
          </p:cNvSpPr>
          <p:nvPr/>
        </p:nvSpPr>
        <p:spPr>
          <a:xfrm>
            <a:off x="458788" y="1021215"/>
            <a:ext cx="84566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Apply the animation to a target element in a CSS rule</a:t>
            </a:r>
          </a:p>
          <a:p>
            <a:pPr marL="0" lvl="0" indent="0">
              <a:buNone/>
            </a:pPr>
            <a:endParaRPr lang="en-GB" b="0" kern="0">
              <a:solidFill>
                <a:srgbClr val="000000"/>
              </a:solidFill>
            </a:endParaRPr>
          </a:p>
          <a:p>
            <a:pPr marL="0" lvl="0" indent="0">
              <a:buNone/>
            </a:pPr>
            <a:endParaRPr lang="en-GB" b="0" kern="0">
              <a:solidFill>
                <a:srgbClr val="000000"/>
              </a:solidFill>
            </a:endParaRPr>
          </a:p>
          <a:p>
            <a:pPr marL="0" lvl="0" indent="0">
              <a:buNone/>
            </a:pPr>
            <a:endParaRPr lang="en-GB" b="0" kern="0">
              <a:solidFill>
                <a:srgbClr val="000000"/>
              </a:solidFill>
            </a:endParaRPr>
          </a:p>
          <a:p>
            <a:pPr lvl="0"/>
            <a:r>
              <a:rPr lang="en-GB" b="0" kern="0">
                <a:solidFill>
                  <a:srgbClr val="000000"/>
                </a:solidFill>
              </a:rPr>
              <a:t>Keyframe animation properties:</a:t>
            </a:r>
          </a:p>
          <a:p>
            <a:pPr lvl="1"/>
            <a:r>
              <a:rPr lang="en-US" kern="0">
                <a:solidFill>
                  <a:srgbClr val="000000"/>
                </a:solidFill>
              </a:rPr>
              <a:t>animation-name</a:t>
            </a:r>
          </a:p>
          <a:p>
            <a:pPr lvl="1"/>
            <a:r>
              <a:rPr lang="en-US" kern="0">
                <a:solidFill>
                  <a:srgbClr val="000000"/>
                </a:solidFill>
              </a:rPr>
              <a:t>animation-duration</a:t>
            </a:r>
          </a:p>
          <a:p>
            <a:pPr lvl="1"/>
            <a:r>
              <a:rPr lang="en-US" kern="0">
                <a:solidFill>
                  <a:srgbClr val="000000"/>
                </a:solidFill>
              </a:rPr>
              <a:t>animation-delay</a:t>
            </a:r>
          </a:p>
          <a:p>
            <a:pPr lvl="1"/>
            <a:r>
              <a:rPr lang="en-US" kern="0">
                <a:solidFill>
                  <a:srgbClr val="000000"/>
                </a:solidFill>
              </a:rPr>
              <a:t>animation-timing-function</a:t>
            </a:r>
            <a:endParaRPr lang="en-GB" kern="0">
              <a:solidFill>
                <a:srgbClr val="000000"/>
              </a:solidFill>
            </a:endParaRPr>
          </a:p>
          <a:p>
            <a:pPr lvl="1"/>
            <a:r>
              <a:rPr lang="en-US" kern="0">
                <a:solidFill>
                  <a:srgbClr val="000000"/>
                </a:solidFill>
              </a:rPr>
              <a:t>animation-iteration-count</a:t>
            </a:r>
            <a:endParaRPr lang="en-GB" kern="0">
              <a:solidFill>
                <a:srgbClr val="000000"/>
              </a:solidFill>
            </a:endParaRPr>
          </a:p>
          <a:p>
            <a:pPr lvl="1"/>
            <a:r>
              <a:rPr lang="en-US" kern="0">
                <a:solidFill>
                  <a:srgbClr val="000000"/>
                </a:solidFill>
              </a:rPr>
              <a:t>animation-direction</a:t>
            </a:r>
            <a:endParaRPr lang="en-GB" kern="0" dirty="0">
              <a:solidFill>
                <a:srgbClr val="000000"/>
              </a:solidFill>
            </a:endParaRPr>
          </a:p>
        </p:txBody>
      </p:sp>
      <p:sp>
        <p:nvSpPr>
          <p:cNvPr id="5" name="TextBox 4">
            <a:extLst>
              <a:ext uri="{FF2B5EF4-FFF2-40B4-BE49-F238E27FC236}">
                <a16:creationId xmlns:a16="http://schemas.microsoft.com/office/drawing/2014/main" id="{4E025886-BE72-4313-91B3-5949919343CF}"/>
              </a:ext>
            </a:extLst>
          </p:cNvPr>
          <p:cNvSpPr txBox="1"/>
          <p:nvPr/>
        </p:nvSpPr>
        <p:spPr>
          <a:xfrm>
            <a:off x="533400" y="1981208"/>
            <a:ext cx="8305800" cy="1477328"/>
          </a:xfrm>
          <a:prstGeom prst="rect">
            <a:avLst/>
          </a:prstGeom>
          <a:solidFill>
            <a:schemeClr val="bg1">
              <a:lumMod val="95000"/>
            </a:schemeClr>
          </a:solidFill>
          <a:ln>
            <a:noFill/>
          </a:ln>
          <a:effectLst/>
        </p:spPr>
        <p:txBody>
          <a:bodyPr wrap="square" rtlCol="0">
            <a:spAutoFit/>
          </a:bodyPr>
          <a:lstStyle/>
          <a:p>
            <a:pPr lvl="0"/>
            <a:r>
              <a:rPr lang="en-US" b="0" i="1">
                <a:solidFill>
                  <a:srgbClr val="000000"/>
                </a:solidFill>
                <a:latin typeface="Lucida Sans Unicode" pitchFamily="34" charset="0"/>
                <a:cs typeface="Lucida Sans Unicode" pitchFamily="34" charset="0"/>
              </a:rPr>
              <a:t>CSS_rule_to_apply_animation</a:t>
            </a:r>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animation-name:       </a:t>
            </a:r>
            <a:r>
              <a:rPr lang="en-GB" b="0" i="1">
                <a:solidFill>
                  <a:srgbClr val="000000"/>
                </a:solidFill>
                <a:latin typeface="Lucida Sans Unicode" pitchFamily="34" charset="0"/>
                <a:cs typeface="Lucida Sans Unicode" pitchFamily="34" charset="0"/>
              </a:rPr>
              <a:t>name_of_animation</a:t>
            </a:r>
            <a:r>
              <a:rPr lang="en-US" b="0">
                <a:solidFill>
                  <a:srgbClr val="000000"/>
                </a:solidFill>
                <a:latin typeface="Lucida Sans Unicode" pitchFamily="34" charset="0"/>
                <a:cs typeface="Lucida Sans Unicode" pitchFamily="34" charset="0"/>
              </a:rPr>
              <a: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animation-duration:  </a:t>
            </a:r>
            <a:r>
              <a:rPr lang="en-US" b="0" i="1">
                <a:solidFill>
                  <a:srgbClr val="000000"/>
                </a:solidFill>
                <a:latin typeface="Lucida Sans Unicode" pitchFamily="34" charset="0"/>
                <a:cs typeface="Lucida Sans Unicode" pitchFamily="34" charset="0"/>
              </a:rPr>
              <a:t>duration_of_animation</a:t>
            </a:r>
            <a:r>
              <a:rPr lang="en-US" b="0">
                <a:solidFill>
                  <a:srgbClr val="000000"/>
                </a:solidFill>
                <a:latin typeface="Lucida Sans Unicode" pitchFamily="34" charset="0"/>
                <a:cs typeface="Lucida Sans Unicode" pitchFamily="34" charset="0"/>
              </a:rPr>
              <a:t>;</a:t>
            </a:r>
          </a:p>
          <a:p>
            <a:pPr lvl="0"/>
            <a:r>
              <a:rPr lang="en-US" b="0">
                <a:solidFill>
                  <a:srgbClr val="000000"/>
                </a:solidFill>
                <a:latin typeface="Lucida Sans Unicode" pitchFamily="34" charset="0"/>
                <a:cs typeface="Lucida Sans Unicode" pitchFamily="34" charset="0"/>
              </a:rPr>
              <a:t>  …</a:t>
            </a:r>
          </a:p>
          <a:p>
            <a:pPr lvl="0"/>
            <a:r>
              <a:rPr lang="en-GB"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934116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F45B-93B5-401D-BCF9-8AF1507BCFE7}"/>
              </a:ext>
            </a:extLst>
          </p:cNvPr>
          <p:cNvSpPr>
            <a:spLocks noGrp="1"/>
          </p:cNvSpPr>
          <p:nvPr>
            <p:ph type="title"/>
          </p:nvPr>
        </p:nvSpPr>
        <p:spPr/>
        <p:txBody>
          <a:bodyPr/>
          <a:lstStyle/>
          <a:p>
            <a:r>
              <a:rPr lang="en-US"/>
              <a:t>Starting a Keyframe Animation Programmatically</a:t>
            </a:r>
          </a:p>
        </p:txBody>
      </p:sp>
      <p:sp>
        <p:nvSpPr>
          <p:cNvPr id="4" name="Content Placeholder 2">
            <a:extLst>
              <a:ext uri="{FF2B5EF4-FFF2-40B4-BE49-F238E27FC236}">
                <a16:creationId xmlns:a16="http://schemas.microsoft.com/office/drawing/2014/main" id="{7169AB22-9C3F-4493-B49A-B9F8EBEEEB4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Common technique:</a:t>
            </a:r>
          </a:p>
          <a:p>
            <a:pPr marL="627063" lvl="1" indent="-342900"/>
            <a:endParaRPr lang="en-GB" b="0" kern="0">
              <a:solidFill>
                <a:srgbClr val="000000"/>
              </a:solidFill>
            </a:endParaRPr>
          </a:p>
          <a:p>
            <a:pPr marL="342900" lvl="0" indent="-342900"/>
            <a:r>
              <a:rPr lang="en-GB" b="0" kern="0">
                <a:solidFill>
                  <a:srgbClr val="000000"/>
                </a:solidFill>
              </a:rPr>
              <a:t>Add a CSS </a:t>
            </a:r>
            <a:br>
              <a:rPr lang="en-GB" b="0" kern="0">
                <a:solidFill>
                  <a:srgbClr val="000000"/>
                </a:solidFill>
              </a:rPr>
            </a:br>
            <a:r>
              <a:rPr lang="en-GB" b="0" kern="0">
                <a:solidFill>
                  <a:srgbClr val="000000"/>
                </a:solidFill>
              </a:rPr>
              <a:t>class to the </a:t>
            </a:r>
            <a:br>
              <a:rPr lang="en-GB" b="0" kern="0">
                <a:solidFill>
                  <a:srgbClr val="000000"/>
                </a:solidFill>
              </a:rPr>
            </a:br>
            <a:r>
              <a:rPr lang="en-GB" b="0" kern="0">
                <a:solidFill>
                  <a:srgbClr val="000000"/>
                </a:solidFill>
              </a:rPr>
              <a:t>target element</a:t>
            </a:r>
          </a:p>
          <a:p>
            <a:pPr marL="627063" lvl="1" indent="-342900"/>
            <a:endParaRPr lang="en-GB" b="0" kern="0">
              <a:solidFill>
                <a:srgbClr val="000000"/>
              </a:solidFill>
            </a:endParaRPr>
          </a:p>
          <a:p>
            <a:pPr marL="342900" lvl="0" indent="-342900"/>
            <a:r>
              <a:rPr lang="en-GB" b="0" kern="0">
                <a:solidFill>
                  <a:srgbClr val="000000"/>
                </a:solidFill>
              </a:rPr>
              <a:t>Trigger the </a:t>
            </a:r>
            <a:br>
              <a:rPr lang="en-GB" b="0" kern="0">
                <a:solidFill>
                  <a:srgbClr val="000000"/>
                </a:solidFill>
              </a:rPr>
            </a:br>
            <a:r>
              <a:rPr lang="en-GB" b="0" kern="0">
                <a:solidFill>
                  <a:srgbClr val="000000"/>
                </a:solidFill>
              </a:rPr>
              <a:t>keyframe </a:t>
            </a:r>
            <a:br>
              <a:rPr lang="en-GB" b="0" kern="0">
                <a:solidFill>
                  <a:srgbClr val="000000"/>
                </a:solidFill>
              </a:rPr>
            </a:br>
            <a:r>
              <a:rPr lang="en-GB" b="0" kern="0">
                <a:solidFill>
                  <a:srgbClr val="000000"/>
                </a:solidFill>
              </a:rPr>
              <a:t>animation </a:t>
            </a:r>
            <a:br>
              <a:rPr lang="en-GB" b="0" kern="0">
                <a:solidFill>
                  <a:srgbClr val="000000"/>
                </a:solidFill>
              </a:rPr>
            </a:br>
            <a:r>
              <a:rPr lang="en-GB" b="0" kern="0">
                <a:solidFill>
                  <a:srgbClr val="000000"/>
                </a:solidFill>
              </a:rPr>
              <a:t>based on the </a:t>
            </a:r>
            <a:br>
              <a:rPr lang="en-GB" b="0" kern="0">
                <a:solidFill>
                  <a:srgbClr val="000000"/>
                </a:solidFill>
              </a:rPr>
            </a:br>
            <a:r>
              <a:rPr lang="en-GB" b="0" kern="0">
                <a:solidFill>
                  <a:srgbClr val="000000"/>
                </a:solidFill>
              </a:rPr>
              <a:t>CSS class</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21036239-AB99-4E78-B232-98CACFD42EEC}"/>
              </a:ext>
            </a:extLst>
          </p:cNvPr>
          <p:cNvSpPr txBox="1"/>
          <p:nvPr/>
        </p:nvSpPr>
        <p:spPr>
          <a:xfrm>
            <a:off x="3276600" y="1511030"/>
            <a:ext cx="5638800" cy="4801314"/>
          </a:xfrm>
          <a:prstGeom prst="rect">
            <a:avLst/>
          </a:prstGeom>
          <a:solidFill>
            <a:schemeClr val="bg1">
              <a:lumMod val="95000"/>
            </a:schemeClr>
          </a:solidFill>
        </p:spPr>
        <p:txBody>
          <a:bodyPr wrap="square" rtlCol="0">
            <a:spAutoFit/>
          </a:bodyPr>
          <a:lstStyle/>
          <a:p>
            <a:pPr lvl="0"/>
            <a:r>
              <a:rPr lang="en-US" b="0">
                <a:solidFill>
                  <a:srgbClr val="000000"/>
                </a:solidFill>
                <a:latin typeface="Lucida Sans Unicode" pitchFamily="34" charset="0"/>
                <a:cs typeface="Lucida Sans Unicode" pitchFamily="34" charset="0"/>
              </a:rPr>
              <a:t>&lt;style&gt;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@keyframes ballmovement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#ball.animate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animation-name: ballmovement;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&lt;/style&gt;</a:t>
            </a:r>
            <a:br>
              <a:rPr lang="en-US" b="0">
                <a:solidFill>
                  <a:srgbClr val="000000"/>
                </a:solidFill>
                <a:latin typeface="Lucida Sans Unicode" pitchFamily="34" charset="0"/>
                <a:cs typeface="Lucida Sans Unicode" pitchFamily="34" charset="0"/>
              </a:rPr>
            </a:br>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&lt;script&gt;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function startAnimation()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var ball = document.getElementById("ball");</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ball.classList.add("animate");</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&lt;/script&gt;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28730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0583ab09-927c-4396-994f-9ea36c1120f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6CC69-3DB9-4A25-B373-B2799ADCDCC3}"/>
              </a:ext>
            </a:extLst>
          </p:cNvPr>
          <p:cNvSpPr>
            <a:spLocks noGrp="1"/>
          </p:cNvSpPr>
          <p:nvPr>
            <p:ph type="title"/>
          </p:nvPr>
        </p:nvSpPr>
        <p:spPr/>
        <p:txBody>
          <a:bodyPr/>
          <a:lstStyle/>
          <a:p>
            <a:r>
              <a:rPr lang="en-US"/>
              <a:t>Handling Keyframe Events</a:t>
            </a:r>
          </a:p>
        </p:txBody>
      </p:sp>
      <p:sp>
        <p:nvSpPr>
          <p:cNvPr id="4" name="Content Placeholder 2">
            <a:extLst>
              <a:ext uri="{FF2B5EF4-FFF2-40B4-BE49-F238E27FC236}">
                <a16:creationId xmlns:a16="http://schemas.microsoft.com/office/drawing/2014/main" id="{B8F78AF0-2B98-4B37-A412-D2DBFA492FD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Keyframe animations raise the following events:</a:t>
            </a:r>
          </a:p>
          <a:p>
            <a:pPr lvl="1"/>
            <a:r>
              <a:rPr lang="en-GB" kern="0">
                <a:solidFill>
                  <a:srgbClr val="000000"/>
                </a:solidFill>
              </a:rPr>
              <a:t>animationstart</a:t>
            </a:r>
            <a:endParaRPr lang="en-GB" b="0" kern="0">
              <a:solidFill>
                <a:srgbClr val="000000"/>
              </a:solidFill>
            </a:endParaRPr>
          </a:p>
          <a:p>
            <a:pPr lvl="1"/>
            <a:r>
              <a:rPr lang="en-GB" kern="0">
                <a:solidFill>
                  <a:srgbClr val="000000"/>
                </a:solidFill>
              </a:rPr>
              <a:t>animationiteration</a:t>
            </a:r>
          </a:p>
          <a:p>
            <a:pPr lvl="1"/>
            <a:r>
              <a:rPr lang="en-GB" kern="0">
                <a:solidFill>
                  <a:srgbClr val="000000"/>
                </a:solidFill>
              </a:rPr>
              <a:t>animationend</a:t>
            </a:r>
            <a:endParaRPr lang="en-GB" b="0" kern="0">
              <a:solidFill>
                <a:srgbClr val="000000"/>
              </a:solidFill>
            </a:endParaRPr>
          </a:p>
          <a:p>
            <a:pPr lvl="1"/>
            <a:endParaRPr lang="en-GB" b="0" kern="0">
              <a:solidFill>
                <a:srgbClr val="000000"/>
              </a:solidFill>
            </a:endParaRPr>
          </a:p>
          <a:p>
            <a:pPr lvl="0"/>
            <a:r>
              <a:rPr lang="en-GB" b="0" kern="0">
                <a:solidFill>
                  <a:srgbClr val="000000"/>
                </a:solidFill>
              </a:rPr>
              <a:t>The event-handler function receives an event argument with the following properties:</a:t>
            </a:r>
          </a:p>
          <a:p>
            <a:pPr marL="627063" lvl="1" indent="-342900"/>
            <a:r>
              <a:rPr lang="en-GB" kern="0">
                <a:solidFill>
                  <a:srgbClr val="000000"/>
                </a:solidFill>
              </a:rPr>
              <a:t>animationName</a:t>
            </a:r>
          </a:p>
          <a:p>
            <a:pPr marL="627063" lvl="1" indent="-342900"/>
            <a:r>
              <a:rPr lang="en-GB" kern="0">
                <a:solidFill>
                  <a:srgbClr val="000000"/>
                </a:solidFill>
              </a:rPr>
              <a:t>elapsedTime</a:t>
            </a:r>
            <a:endParaRPr lang="en-GB"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615895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E46F0-7A94-497A-BD37-4DEE02291CD1}"/>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id="{1A5D04B3-BE2A-41EF-9325-7B1282B0B150}"/>
              </a:ext>
            </a:extLst>
          </p:cNvPr>
          <p:cNvSpPr>
            <a:spLocks noGrp="1"/>
          </p:cNvSpPr>
          <p:nvPr>
            <p:ph type="body" idx="1"/>
          </p:nvPr>
        </p:nvSpPr>
        <p:spPr/>
        <p:txBody>
          <a:bodyPr/>
          <a:lstStyle/>
          <a:p>
            <a:r>
              <a:rPr lang="en-US"/>
              <a:t>Applying CSS Transitions
Transforming Elements
Applying CSS Keyframe Animations</a:t>
            </a:r>
          </a:p>
        </p:txBody>
      </p:sp>
    </p:spTree>
    <p:extLst>
      <p:ext uri="{BB962C8B-B14F-4D97-AF65-F5344CB8AC3E}">
        <p14:creationId xmlns:p14="http://schemas.microsoft.com/office/powerpoint/2010/main" val="101021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f1f22563-0cc4-45d7-bc74-90aed6fa67a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C0579-B12C-4977-888E-B8682E1C7B64}"/>
              </a:ext>
            </a:extLst>
          </p:cNvPr>
          <p:cNvSpPr>
            <a:spLocks noGrp="1"/>
          </p:cNvSpPr>
          <p:nvPr>
            <p:ph type="title"/>
          </p:nvPr>
        </p:nvSpPr>
        <p:spPr>
          <a:xfrm>
            <a:off x="460374" y="-2"/>
            <a:ext cx="8683625" cy="740664"/>
          </a:xfrm>
        </p:spPr>
        <p:txBody>
          <a:bodyPr/>
          <a:lstStyle/>
          <a:p>
            <a:r>
              <a:rPr lang="en-US" dirty="0"/>
              <a:t>Demonstration: Implementing </a:t>
            </a:r>
            <a:r>
              <a:rPr lang="en-US" dirty="0" err="1"/>
              <a:t>KeyFrame</a:t>
            </a:r>
            <a:r>
              <a:rPr lang="en-US" dirty="0"/>
              <a:t> Animations</a:t>
            </a:r>
          </a:p>
        </p:txBody>
      </p:sp>
      <p:sp>
        <p:nvSpPr>
          <p:cNvPr id="4" name="Content Placeholder 2">
            <a:extLst>
              <a:ext uri="{FF2B5EF4-FFF2-40B4-BE49-F238E27FC236}">
                <a16:creationId xmlns:a16="http://schemas.microsoft.com/office/drawing/2014/main" id="{0D445495-6E41-40E3-80DA-49EBAEBA217A}"/>
              </a:ext>
            </a:extLst>
          </p:cNvPr>
          <p:cNvSpPr txBox="1">
            <a:spLocks/>
          </p:cNvSpPr>
          <p:nvPr/>
        </p:nvSpPr>
        <p:spPr>
          <a:xfrm>
            <a:off x="458788" y="1021215"/>
            <a:ext cx="84566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see how to define and run a keyframe animation</a:t>
            </a:r>
          </a:p>
          <a:p>
            <a:pPr marL="627063" lvl="1" indent="-342900"/>
            <a:endParaRPr lang="en-GB" b="0" kern="0" dirty="0">
              <a:solidFill>
                <a:srgbClr val="000000"/>
              </a:solidFill>
            </a:endParaRPr>
          </a:p>
        </p:txBody>
      </p:sp>
      <p:pic>
        <p:nvPicPr>
          <p:cNvPr id="5" name="Picture 2" descr="A screen shot showing the animation in its starting state.">
            <a:extLst>
              <a:ext uri="{FF2B5EF4-FFF2-40B4-BE49-F238E27FC236}">
                <a16:creationId xmlns:a16="http://schemas.microsoft.com/office/drawing/2014/main" id="{A92467C7-BAFC-4037-9696-FF9450F73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503260"/>
            <a:ext cx="3124199" cy="3204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descr="A screen shot showing the animation while it is running.">
            <a:extLst>
              <a:ext uri="{FF2B5EF4-FFF2-40B4-BE49-F238E27FC236}">
                <a16:creationId xmlns:a16="http://schemas.microsoft.com/office/drawing/2014/main" id="{232FBBF1-2AC5-424A-9389-8E824FC2EE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1052" y="2503260"/>
            <a:ext cx="4007148" cy="2680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6250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cbc41118-8575-4c25-abc4-4be4fa94de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CBEC-DB23-4338-B596-9E8E251D1129}"/>
              </a:ext>
            </a:extLst>
          </p:cNvPr>
          <p:cNvSpPr>
            <a:spLocks noGrp="1"/>
          </p:cNvSpPr>
          <p:nvPr>
            <p:ph type="title"/>
          </p:nvPr>
        </p:nvSpPr>
        <p:spPr/>
        <p:txBody>
          <a:bodyPr/>
          <a:lstStyle/>
          <a:p>
            <a:r>
              <a:rPr lang="en-US"/>
              <a:t>Demonstration: Animating the User Interface</a:t>
            </a:r>
          </a:p>
        </p:txBody>
      </p:sp>
      <p:sp>
        <p:nvSpPr>
          <p:cNvPr id="4" name="Content Placeholder 2">
            <a:extLst>
              <a:ext uri="{FF2B5EF4-FFF2-40B4-BE49-F238E27FC236}">
                <a16:creationId xmlns:a16="http://schemas.microsoft.com/office/drawing/2014/main" id="{81F5BCAB-92FC-4BBE-8E53-3060DA61E70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learn about the tasks that you will perform in the lab for this module.</a:t>
            </a:r>
            <a:endParaRPr lang="en-GB" b="0" kern="0" dirty="0">
              <a:solidFill>
                <a:srgbClr val="000000"/>
              </a:solidFill>
            </a:endParaRPr>
          </a:p>
        </p:txBody>
      </p:sp>
    </p:spTree>
    <p:extLst>
      <p:ext uri="{BB962C8B-B14F-4D97-AF65-F5344CB8AC3E}">
        <p14:creationId xmlns:p14="http://schemas.microsoft.com/office/powerpoint/2010/main" val="207585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9E785-683B-400E-BAC0-8136AA94BF05}"/>
              </a:ext>
            </a:extLst>
          </p:cNvPr>
          <p:cNvSpPr>
            <a:spLocks noGrp="1"/>
          </p:cNvSpPr>
          <p:nvPr>
            <p:ph type="title"/>
          </p:nvPr>
        </p:nvSpPr>
        <p:spPr/>
        <p:txBody>
          <a:bodyPr/>
          <a:lstStyle/>
          <a:p>
            <a:r>
              <a:rPr lang="en-US"/>
              <a:t>Lab: Animating the User Interface</a:t>
            </a:r>
          </a:p>
        </p:txBody>
      </p:sp>
      <p:sp>
        <p:nvSpPr>
          <p:cNvPr id="3" name="Text Placeholder 2">
            <a:extLst>
              <a:ext uri="{FF2B5EF4-FFF2-40B4-BE49-F238E27FC236}">
                <a16:creationId xmlns:a16="http://schemas.microsoft.com/office/drawing/2014/main" id="{18C503EF-DA1D-4A0F-AF9D-CDB4D2F3A7D7}"/>
              </a:ext>
            </a:extLst>
          </p:cNvPr>
          <p:cNvSpPr>
            <a:spLocks noGrp="1"/>
          </p:cNvSpPr>
          <p:nvPr>
            <p:ph type="body" idx="1"/>
          </p:nvPr>
        </p:nvSpPr>
        <p:spPr/>
        <p:txBody>
          <a:bodyPr/>
          <a:lstStyle/>
          <a:p>
            <a:r>
              <a:rPr lang="en-US"/>
              <a:t>Exercise 1: Applying CSS Transitions
Exercise 2: Applying Keyframe Animations</a:t>
            </a:r>
          </a:p>
        </p:txBody>
      </p:sp>
      <p:sp>
        <p:nvSpPr>
          <p:cNvPr id="4" name="TextBox 3">
            <a:extLst>
              <a:ext uri="{FF2B5EF4-FFF2-40B4-BE49-F238E27FC236}">
                <a16:creationId xmlns:a16="http://schemas.microsoft.com/office/drawing/2014/main" id="{9599B9DA-BA42-4798-A36F-52A55799F538}"/>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60 minutes</a:t>
            </a:r>
          </a:p>
        </p:txBody>
      </p:sp>
    </p:spTree>
    <p:extLst>
      <p:ext uri="{BB962C8B-B14F-4D97-AF65-F5344CB8AC3E}">
        <p14:creationId xmlns:p14="http://schemas.microsoft.com/office/powerpoint/2010/main" val="1922140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CB5A-A8DD-4746-9B6B-68B5DE376C97}"/>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id="{221A90A7-5D6D-4176-9738-88EDE094FA97}"/>
              </a:ext>
            </a:extLst>
          </p:cNvPr>
          <p:cNvSpPr txBox="1"/>
          <p:nvPr/>
        </p:nvSpPr>
        <p:spPr>
          <a:xfrm>
            <a:off x="458788" y="1021215"/>
            <a:ext cx="8119156" cy="5801588"/>
          </a:xfrm>
          <a:prstGeom prst="rect">
            <a:avLst/>
          </a:prstGeom>
          <a:noFill/>
        </p:spPr>
        <p:txBody>
          <a:bodyPr vert="horz" wrap="square" rtlCol="0">
            <a:spAutoFit/>
          </a:bodyPr>
          <a:lstStyle/>
          <a:p>
            <a:pPr marL="0" marR="0">
              <a:spcBef>
                <a:spcPts val="600"/>
              </a:spcBef>
              <a:spcAft>
                <a:spcPts val="800"/>
              </a:spcAft>
            </a:pPr>
            <a:r>
              <a:rPr lang="en-US" sz="2400" b="0" dirty="0">
                <a:latin typeface="Segoe UI" panose="020B0502040204020203" pitchFamily="34" charset="0"/>
                <a:ea typeface="Calibri" panose="020F0502020204030204" pitchFamily="34" charset="0"/>
                <a:cs typeface="Segoe UI" panose="020B0502040204020203" pitchFamily="34" charset="0"/>
              </a:rPr>
              <a:t>You have been asked to make the Contoso Conference web site more engaging by adding some animation. </a:t>
            </a:r>
            <a:endParaRPr lang="en-US" sz="2400" b="0" dirty="0">
              <a:latin typeface="Segoe UI" panose="020B0502040204020203" pitchFamily="34" charset="0"/>
              <a:ea typeface="Calibri" panose="020F0502020204030204" pitchFamily="34" charset="0"/>
              <a:cs typeface="Times New Roman" panose="02020603050405020304" pitchFamily="18" charset="0"/>
            </a:endParaRPr>
          </a:p>
          <a:p>
            <a:pPr marL="0" marR="0">
              <a:spcBef>
                <a:spcPts val="600"/>
              </a:spcBef>
              <a:spcAft>
                <a:spcPts val="800"/>
              </a:spcAft>
            </a:pPr>
            <a:r>
              <a:rPr lang="en-US" sz="2400" b="0" dirty="0">
                <a:latin typeface="Segoe UI" panose="020B0502040204020203" pitchFamily="34" charset="0"/>
                <a:ea typeface="Calibri" panose="020F0502020204030204" pitchFamily="34" charset="0"/>
                <a:cs typeface="Segoe UI" panose="020B0502040204020203" pitchFamily="34" charset="0"/>
              </a:rPr>
              <a:t>You decide to animate the </a:t>
            </a:r>
            <a:r>
              <a:rPr lang="en-US" sz="2400" b="0" dirty="0">
                <a:latin typeface="Segoe UI" panose="020B0502040204020203" pitchFamily="34" charset="0"/>
                <a:ea typeface="Calibri" panose="020F0502020204030204" pitchFamily="34" charset="0"/>
                <a:cs typeface="Times New Roman" panose="02020603050405020304" pitchFamily="18" charset="0"/>
              </a:rPr>
              <a:t>Register</a:t>
            </a:r>
            <a:r>
              <a:rPr lang="en-US" sz="2400" b="0" dirty="0">
                <a:latin typeface="Segoe UI" panose="020B0502040204020203" pitchFamily="34" charset="0"/>
                <a:ea typeface="Calibri" panose="020F0502020204030204" pitchFamily="34" charset="0"/>
                <a:cs typeface="Segoe UI" panose="020B0502040204020203" pitchFamily="34" charset="0"/>
              </a:rPr>
              <a:t> link, displayed on the </a:t>
            </a:r>
            <a:r>
              <a:rPr lang="en-US" sz="2400" b="0" dirty="0">
                <a:latin typeface="Segoe UI" panose="020B0502040204020203" pitchFamily="34" charset="0"/>
                <a:ea typeface="Calibri" panose="020F0502020204030204" pitchFamily="34" charset="0"/>
                <a:cs typeface="Times New Roman" panose="02020603050405020304" pitchFamily="18" charset="0"/>
              </a:rPr>
              <a:t>Home</a:t>
            </a:r>
            <a:r>
              <a:rPr lang="en-US" sz="2400" b="0" dirty="0">
                <a:latin typeface="Segoe UI" panose="020B0502040204020203" pitchFamily="34" charset="0"/>
                <a:ea typeface="Calibri" panose="020F0502020204030204" pitchFamily="34" charset="0"/>
                <a:cs typeface="Segoe UI" panose="020B0502040204020203" pitchFamily="34" charset="0"/>
              </a:rPr>
              <a:t> page. When the user moves the mouse over this link, you will make it rotate slightly to highlight it. </a:t>
            </a:r>
            <a:endParaRPr lang="en-US" sz="2400" b="0" dirty="0">
              <a:latin typeface="Segoe UI" panose="020B0502040204020203" pitchFamily="34" charset="0"/>
              <a:ea typeface="Calibri" panose="020F0502020204030204" pitchFamily="34" charset="0"/>
              <a:cs typeface="Times New Roman" panose="02020603050405020304" pitchFamily="18" charset="0"/>
            </a:endParaRPr>
          </a:p>
          <a:p>
            <a:pPr>
              <a:spcBef>
                <a:spcPts val="600"/>
              </a:spcBef>
              <a:spcAft>
                <a:spcPts val="800"/>
              </a:spcAft>
            </a:pPr>
            <a:r>
              <a:rPr lang="en-US" sz="2400" b="0" dirty="0">
                <a:latin typeface="Segoe UI" panose="020B0502040204020203" pitchFamily="34" charset="0"/>
                <a:ea typeface="Calibri" panose="020F0502020204030204" pitchFamily="34" charset="0"/>
                <a:cs typeface="Segoe UI" panose="020B0502040204020203" pitchFamily="34" charset="0"/>
              </a:rPr>
              <a:t>The </a:t>
            </a:r>
            <a:r>
              <a:rPr lang="en-US" sz="2400" b="0" dirty="0">
                <a:latin typeface="Segoe UI" panose="020B0502040204020203" pitchFamily="34" charset="0"/>
                <a:ea typeface="Calibri" panose="020F0502020204030204" pitchFamily="34" charset="0"/>
                <a:cs typeface="Times New Roman" panose="02020603050405020304" pitchFamily="18" charset="0"/>
              </a:rPr>
              <a:t>Feedback</a:t>
            </a:r>
            <a:r>
              <a:rPr lang="en-US" sz="2400" b="0" dirty="0">
                <a:latin typeface="Segoe UI" panose="020B0502040204020203" pitchFamily="34" charset="0"/>
                <a:ea typeface="Calibri" panose="020F0502020204030204" pitchFamily="34" charset="0"/>
                <a:cs typeface="Segoe UI" panose="020B0502040204020203" pitchFamily="34" charset="0"/>
              </a:rPr>
              <a:t> page contains a form that enables an attendee to provide their assessment of the conference and to make </a:t>
            </a:r>
            <a:r>
              <a:rPr lang="en-US" sz="2400" b="0" dirty="0">
                <a:latin typeface="Segoe UI" panose="020B0502040204020203" pitchFamily="34" charset="0"/>
                <a:cs typeface="Segoe UI" panose="020B0502040204020203" pitchFamily="34" charset="0"/>
              </a:rPr>
              <a:t>additional comments. This information is submitted by the Feedback page to a data-collection service. You have decided that you can make this page more interesting by animating the stars as the user moves the mouse over them, and by making the feedback form fly away when the user submits their feedback.</a:t>
            </a:r>
          </a:p>
          <a:p>
            <a:pPr marL="0" marR="0">
              <a:spcBef>
                <a:spcPts val="600"/>
              </a:spcBef>
              <a:spcAft>
                <a:spcPts val="800"/>
              </a:spcAft>
            </a:pPr>
            <a:endParaRPr lang="en-US" sz="2400" b="0" dirty="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0953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79B1B-C827-4D0C-813F-49B83784E824}"/>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id="{7C3888B4-1D62-457D-B93D-8F4FB56E2A1E}"/>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4179359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390A-3B67-4499-B062-FD3DEB6EBC4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21AA535-E57E-4BBA-9409-0E1AA63C937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8348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0B10F-9531-456A-A586-8044E804E584}"/>
              </a:ext>
            </a:extLst>
          </p:cNvPr>
          <p:cNvSpPr>
            <a:spLocks noGrp="1"/>
          </p:cNvSpPr>
          <p:nvPr>
            <p:ph type="title"/>
          </p:nvPr>
        </p:nvSpPr>
        <p:spPr/>
        <p:txBody>
          <a:bodyPr/>
          <a:lstStyle/>
          <a:p>
            <a:r>
              <a:rPr lang="en-US"/>
              <a:t>Lesson 1: Applying CSS Transitions</a:t>
            </a:r>
          </a:p>
        </p:txBody>
      </p:sp>
      <p:sp>
        <p:nvSpPr>
          <p:cNvPr id="3" name="Text Placeholder 2">
            <a:extLst>
              <a:ext uri="{FF2B5EF4-FFF2-40B4-BE49-F238E27FC236}">
                <a16:creationId xmlns:a16="http://schemas.microsoft.com/office/drawing/2014/main" id="{F41916C3-BB1E-4041-9F3A-CCCB0AF64FB0}"/>
              </a:ext>
            </a:extLst>
          </p:cNvPr>
          <p:cNvSpPr>
            <a:spLocks noGrp="1"/>
          </p:cNvSpPr>
          <p:nvPr>
            <p:ph type="body" idx="1"/>
          </p:nvPr>
        </p:nvSpPr>
        <p:spPr/>
        <p:txBody>
          <a:bodyPr/>
          <a:lstStyle/>
          <a:p>
            <a:r>
              <a:rPr lang="en-US" dirty="0"/>
              <a:t>Applying Simple Transitions by Using CSS
Configuring Transitions
Detecting the End of a Transition
Demonstration: Using CSS Transitions</a:t>
            </a:r>
          </a:p>
        </p:txBody>
      </p:sp>
    </p:spTree>
    <p:extLst>
      <p:ext uri="{BB962C8B-B14F-4D97-AF65-F5344CB8AC3E}">
        <p14:creationId xmlns:p14="http://schemas.microsoft.com/office/powerpoint/2010/main" val="1001585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00CBB-5425-4EE9-8DF8-606F382E898F}"/>
              </a:ext>
            </a:extLst>
          </p:cNvPr>
          <p:cNvSpPr>
            <a:spLocks noGrp="1"/>
          </p:cNvSpPr>
          <p:nvPr>
            <p:ph type="title"/>
          </p:nvPr>
        </p:nvSpPr>
        <p:spPr/>
        <p:txBody>
          <a:bodyPr/>
          <a:lstStyle/>
          <a:p>
            <a:r>
              <a:rPr lang="en-US"/>
              <a:t>Applying Simple Transitions by Using CSS</a:t>
            </a:r>
          </a:p>
        </p:txBody>
      </p:sp>
      <p:sp>
        <p:nvSpPr>
          <p:cNvPr id="4" name="Content Placeholder 2">
            <a:extLst>
              <a:ext uri="{FF2B5EF4-FFF2-40B4-BE49-F238E27FC236}">
                <a16:creationId xmlns:a16="http://schemas.microsoft.com/office/drawing/2014/main" id="{9EAAA500-5065-4EAC-8B78-D98E5CC863D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A CSS3 </a:t>
            </a:r>
            <a:r>
              <a:rPr lang="en-GB" kern="0" dirty="0">
                <a:solidFill>
                  <a:srgbClr val="000000"/>
                </a:solidFill>
              </a:rPr>
              <a:t>transition</a:t>
            </a:r>
            <a:r>
              <a:rPr lang="en-GB" b="0" kern="0" dirty="0">
                <a:solidFill>
                  <a:srgbClr val="000000"/>
                </a:solidFill>
              </a:rPr>
              <a:t> enables you to define a transition for one or more properties</a:t>
            </a:r>
          </a:p>
          <a:p>
            <a:pPr marL="342900" lvl="1" indent="-342900">
              <a:buSzPct val="90000"/>
            </a:pPr>
            <a:r>
              <a:rPr lang="en-GB" sz="2000" b="0" dirty="0"/>
              <a:t>The browser interpolates between initial value and final value over a specified duration</a:t>
            </a:r>
          </a:p>
          <a:p>
            <a:pPr lvl="0"/>
            <a:endParaRPr lang="en-GB" b="0" kern="0" dirty="0">
              <a:solidFill>
                <a:srgbClr val="000000"/>
              </a:solidFill>
            </a:endParaRPr>
          </a:p>
          <a:p>
            <a:pPr lvl="0"/>
            <a:endParaRPr lang="en-US" b="0" kern="0" dirty="0">
              <a:solidFill>
                <a:srgbClr val="000000"/>
              </a:solidFill>
            </a:endParaRPr>
          </a:p>
        </p:txBody>
      </p:sp>
      <p:sp>
        <p:nvSpPr>
          <p:cNvPr id="5" name="TextBox 4">
            <a:extLst>
              <a:ext uri="{FF2B5EF4-FFF2-40B4-BE49-F238E27FC236}">
                <a16:creationId xmlns:a16="http://schemas.microsoft.com/office/drawing/2014/main" id="{589301D8-D186-4612-B321-10CEF618468B}"/>
              </a:ext>
            </a:extLst>
          </p:cNvPr>
          <p:cNvSpPr txBox="1"/>
          <p:nvPr/>
        </p:nvSpPr>
        <p:spPr>
          <a:xfrm>
            <a:off x="914400" y="2672476"/>
            <a:ext cx="7467600" cy="258532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b="0">
                <a:solidFill>
                  <a:srgbClr val="000000"/>
                </a:solidFill>
                <a:latin typeface="Lucida Sans Unicode" pitchFamily="34" charset="0"/>
                <a:cs typeface="Lucida Sans Unicode" pitchFamily="34" charset="0"/>
              </a:rPr>
              <a:t>div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width: 300px;</a:t>
            </a:r>
          </a:p>
          <a:p>
            <a:pPr lvl="0"/>
            <a:r>
              <a:rPr lang="en-US" b="0">
                <a:solidFill>
                  <a:srgbClr val="000000"/>
                </a:solidFill>
                <a:latin typeface="Lucida Sans Unicode" pitchFamily="34" charset="0"/>
                <a:cs typeface="Lucida Sans Unicode" pitchFamily="34" charset="0"/>
              </a:rPr>
              <a:t>    background-color: yellow;</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transition: width 2s, background-color 3750ms;</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div:hover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width: 600px;</a:t>
            </a:r>
          </a:p>
          <a:p>
            <a:pPr lvl="0"/>
            <a:r>
              <a:rPr lang="en-US" b="0">
                <a:solidFill>
                  <a:srgbClr val="000000"/>
                </a:solidFill>
                <a:latin typeface="Lucida Sans Unicode" pitchFamily="34" charset="0"/>
                <a:cs typeface="Lucida Sans Unicode" pitchFamily="34" charset="0"/>
              </a:rPr>
              <a:t>    background-color: red;</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grpSp>
        <p:nvGrpSpPr>
          <p:cNvPr id="6" name="Group 5" descr="A diagram that depicts the width and color of a &lt;div&gt; element changing over a period of time.">
            <a:extLst>
              <a:ext uri="{FF2B5EF4-FFF2-40B4-BE49-F238E27FC236}">
                <a16:creationId xmlns:a16="http://schemas.microsoft.com/office/drawing/2014/main" id="{032C898A-4C1E-49B1-973B-0ACFCAC011D3}"/>
              </a:ext>
            </a:extLst>
          </p:cNvPr>
          <p:cNvGrpSpPr/>
          <p:nvPr/>
        </p:nvGrpSpPr>
        <p:grpSpPr>
          <a:xfrm>
            <a:off x="838200" y="4953000"/>
            <a:ext cx="7696200" cy="1435640"/>
            <a:chOff x="838200" y="4953000"/>
            <a:chExt cx="7696200" cy="1435640"/>
          </a:xfrm>
        </p:grpSpPr>
        <p:sp>
          <p:nvSpPr>
            <p:cNvPr id="7" name="Rectangle 6">
              <a:extLst>
                <a:ext uri="{FF2B5EF4-FFF2-40B4-BE49-F238E27FC236}">
                  <a16:creationId xmlns:a16="http://schemas.microsoft.com/office/drawing/2014/main" id="{84A88586-300D-452E-B62E-A6380283766C}"/>
                </a:ext>
              </a:extLst>
            </p:cNvPr>
            <p:cNvSpPr/>
            <p:nvPr/>
          </p:nvSpPr>
          <p:spPr bwMode="auto">
            <a:xfrm>
              <a:off x="838200" y="5702840"/>
              <a:ext cx="2133600" cy="685800"/>
            </a:xfrm>
            <a:prstGeom prst="rect">
              <a:avLst/>
            </a:prstGeom>
            <a:solidFill>
              <a:srgbClr val="FFFF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8" name="Rectangle 7">
              <a:extLst>
                <a:ext uri="{FF2B5EF4-FFF2-40B4-BE49-F238E27FC236}">
                  <a16:creationId xmlns:a16="http://schemas.microsoft.com/office/drawing/2014/main" id="{63BCE547-5A66-49F5-89D2-80B33375EC49}"/>
                </a:ext>
              </a:extLst>
            </p:cNvPr>
            <p:cNvSpPr/>
            <p:nvPr/>
          </p:nvSpPr>
          <p:spPr bwMode="auto">
            <a:xfrm>
              <a:off x="4267200" y="5702840"/>
              <a:ext cx="4267200" cy="685800"/>
            </a:xfrm>
            <a:prstGeom prst="rect">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pic>
          <p:nvPicPr>
            <p:cNvPr id="9" name="Picture 2" descr="D:\Backup\Work in Progress\Microsoft\VAT\MSL_PNG_Object_Library\Clock.png">
              <a:extLst>
                <a:ext uri="{FF2B5EF4-FFF2-40B4-BE49-F238E27FC236}">
                  <a16:creationId xmlns:a16="http://schemas.microsoft.com/office/drawing/2014/main" id="{E6F4BCC9-FE70-4B44-A3FD-BC18A905A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6587" y="4953000"/>
              <a:ext cx="885825" cy="94994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BA8E5DB5-A512-4743-B83F-4B7D212248A2}"/>
                </a:ext>
              </a:extLst>
            </p:cNvPr>
            <p:cNvCxnSpPr/>
            <p:nvPr/>
          </p:nvCxnSpPr>
          <p:spPr bwMode="auto">
            <a:xfrm>
              <a:off x="2971800" y="6045740"/>
              <a:ext cx="1295400" cy="0"/>
            </a:xfrm>
            <a:prstGeom prst="straightConnector1">
              <a:avLst/>
            </a:prstGeom>
            <a:gradFill rotWithShape="1">
              <a:gsLst>
                <a:gs pos="0">
                  <a:srgbClr val="E4CD9A"/>
                </a:gs>
                <a:gs pos="100000">
                  <a:srgbClr val="EEEFD7"/>
                </a:gs>
              </a:gsLst>
              <a:lin ang="2700000" scaled="1"/>
            </a:gradFill>
            <a:ln w="57150" cap="flat" cmpd="sng" algn="ctr">
              <a:solidFill>
                <a:schemeClr val="tx2"/>
              </a:solidFill>
              <a:prstDash val="solid"/>
              <a:round/>
              <a:headEnd type="triangle" w="med" len="med"/>
              <a:tailEnd type="triangle" w="med" len="med"/>
            </a:ln>
            <a:effectLst>
              <a:outerShdw dist="35921" dir="2700000" algn="ctr" rotWithShape="0">
                <a:srgbClr val="AFAFAF"/>
              </a:outerShdw>
            </a:effectLst>
          </p:spPr>
        </p:cxnSp>
      </p:grpSp>
    </p:spTree>
    <p:extLst>
      <p:ext uri="{BB962C8B-B14F-4D97-AF65-F5344CB8AC3E}">
        <p14:creationId xmlns:p14="http://schemas.microsoft.com/office/powerpoint/2010/main" val="347225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D8EF-5BB4-4956-BA7C-3CA5ACFEE6F7}"/>
              </a:ext>
            </a:extLst>
          </p:cNvPr>
          <p:cNvSpPr>
            <a:spLocks noGrp="1"/>
          </p:cNvSpPr>
          <p:nvPr>
            <p:ph type="title"/>
          </p:nvPr>
        </p:nvSpPr>
        <p:spPr/>
        <p:txBody>
          <a:bodyPr/>
          <a:lstStyle/>
          <a:p>
            <a:r>
              <a:rPr lang="en-US"/>
              <a:t>Configuring Transitions</a:t>
            </a:r>
          </a:p>
        </p:txBody>
      </p:sp>
      <p:sp>
        <p:nvSpPr>
          <p:cNvPr id="4" name="Content Placeholder 2">
            <a:extLst>
              <a:ext uri="{FF2B5EF4-FFF2-40B4-BE49-F238E27FC236}">
                <a16:creationId xmlns:a16="http://schemas.microsoft.com/office/drawing/2014/main" id="{E005A954-F8A8-4A48-9F8A-C878C224A71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You can configure transitions by using separate properties:</a:t>
            </a:r>
          </a:p>
          <a:p>
            <a:pPr lvl="0"/>
            <a:endParaRPr lang="en-US" b="0" kern="0" dirty="0">
              <a:solidFill>
                <a:srgbClr val="000000"/>
              </a:solidFill>
            </a:endParaRPr>
          </a:p>
        </p:txBody>
      </p:sp>
      <p:graphicFrame>
        <p:nvGraphicFramePr>
          <p:cNvPr id="5" name="Table 4">
            <a:extLst>
              <a:ext uri="{FF2B5EF4-FFF2-40B4-BE49-F238E27FC236}">
                <a16:creationId xmlns:a16="http://schemas.microsoft.com/office/drawing/2014/main" id="{9B019474-10A7-4400-AB7A-7BB5419AB4DB}"/>
              </a:ext>
            </a:extLst>
          </p:cNvPr>
          <p:cNvGraphicFramePr>
            <a:graphicFrameLocks noGrp="1"/>
          </p:cNvGraphicFramePr>
          <p:nvPr>
            <p:extLst>
              <p:ext uri="{D42A27DB-BD31-4B8C-83A1-F6EECF244321}">
                <p14:modId xmlns:p14="http://schemas.microsoft.com/office/powerpoint/2010/main" val="97826770"/>
              </p:ext>
            </p:extLst>
          </p:nvPr>
        </p:nvGraphicFramePr>
        <p:xfrm>
          <a:off x="458788" y="1635207"/>
          <a:ext cx="8610600" cy="222504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370840">
                <a:tc>
                  <a:txBody>
                    <a:bodyPr/>
                    <a:lstStyle/>
                    <a:p>
                      <a:endParaRPr lang="en-GB" dirty="0">
                        <a:solidFill>
                          <a:schemeClr val="tx1"/>
                        </a:solidFill>
                        <a:latin typeface="Segoe UI" panose="020B0502040204020203" pitchFamily="34" charset="0"/>
                        <a:cs typeface="Segoe UI" panose="020B0502040204020203" pitchFamily="34" charset="0"/>
                      </a:endParaRPr>
                    </a:p>
                  </a:txBody>
                  <a:tcPr>
                    <a:noFill/>
                  </a:tcPr>
                </a:tc>
                <a:tc>
                  <a:txBody>
                    <a:bodyPr/>
                    <a:lstStyle/>
                    <a:p>
                      <a:endParaRPr lang="en-GB" dirty="0">
                        <a:solidFill>
                          <a:schemeClr val="tx1"/>
                        </a:solidFill>
                        <a:latin typeface="Segoe UI" panose="020B0502040204020203" pitchFamily="34" charset="0"/>
                        <a:cs typeface="Segoe UI" panose="020B0502040204020203" pitchFamily="34" charset="0"/>
                      </a:endParaRPr>
                    </a:p>
                  </a:txBody>
                  <a:tcPr>
                    <a:noFill/>
                  </a:tcPr>
                </a:tc>
                <a:extLst>
                  <a:ext uri="{0D108BD9-81ED-4DB2-BD59-A6C34878D82A}">
                    <a16:rowId xmlns:a16="http://schemas.microsoft.com/office/drawing/2014/main" val="10000"/>
                  </a:ext>
                </a:extLst>
              </a:tr>
              <a:tr h="370840">
                <a:tc>
                  <a:txBody>
                    <a:bodyPr/>
                    <a:lstStyle/>
                    <a:p>
                      <a:r>
                        <a:rPr lang="en-GB" b="1" dirty="0">
                          <a:latin typeface="Segoe UI" panose="020B0502040204020203" pitchFamily="34" charset="0"/>
                          <a:cs typeface="Segoe UI" panose="020B0502040204020203" pitchFamily="34" charset="0"/>
                        </a:rPr>
                        <a:t>transition-property</a:t>
                      </a:r>
                    </a:p>
                  </a:txBody>
                  <a:tcPr>
                    <a:noFill/>
                  </a:tcPr>
                </a:tc>
                <a:tc>
                  <a:txBody>
                    <a:bodyPr/>
                    <a:lstStyle/>
                    <a:p>
                      <a:r>
                        <a:rPr lang="en-GB" dirty="0">
                          <a:latin typeface="Segoe UI" panose="020B0502040204020203" pitchFamily="34" charset="0"/>
                          <a:cs typeface="Segoe UI" panose="020B0502040204020203" pitchFamily="34" charset="0"/>
                        </a:rPr>
                        <a:t>Target property</a:t>
                      </a:r>
                      <a:r>
                        <a:rPr lang="en-GB" baseline="0" dirty="0">
                          <a:latin typeface="Segoe UI" panose="020B0502040204020203" pitchFamily="34" charset="0"/>
                          <a:cs typeface="Segoe UI" panose="020B0502040204020203" pitchFamily="34" charset="0"/>
                        </a:rPr>
                        <a:t> of the transition</a:t>
                      </a:r>
                      <a:endParaRPr lang="en-GB" dirty="0">
                        <a:latin typeface="Segoe UI" panose="020B0502040204020203" pitchFamily="34" charset="0"/>
                        <a:cs typeface="Segoe UI" panose="020B0502040204020203" pitchFamily="34" charset="0"/>
                      </a:endParaRPr>
                    </a:p>
                  </a:txBody>
                  <a:tcPr>
                    <a:noFill/>
                  </a:tcPr>
                </a:tc>
                <a:extLst>
                  <a:ext uri="{0D108BD9-81ED-4DB2-BD59-A6C34878D82A}">
                    <a16:rowId xmlns:a16="http://schemas.microsoft.com/office/drawing/2014/main" val="10001"/>
                  </a:ext>
                </a:extLst>
              </a:tr>
              <a:tr h="370840">
                <a:tc>
                  <a:txBody>
                    <a:bodyPr/>
                    <a:lstStyle/>
                    <a:p>
                      <a:r>
                        <a:rPr lang="en-GB" b="1" dirty="0">
                          <a:latin typeface="Segoe UI" panose="020B0502040204020203" pitchFamily="34" charset="0"/>
                          <a:cs typeface="Segoe UI" panose="020B0502040204020203" pitchFamily="34" charset="0"/>
                        </a:rPr>
                        <a:t>transition-duration</a:t>
                      </a:r>
                    </a:p>
                  </a:txBody>
                  <a:tcPr>
                    <a:noFill/>
                  </a:tcPr>
                </a:tc>
                <a:tc>
                  <a:txBody>
                    <a:bodyPr/>
                    <a:lstStyle/>
                    <a:p>
                      <a:r>
                        <a:rPr lang="en-GB" dirty="0">
                          <a:latin typeface="Segoe UI" panose="020B0502040204020203" pitchFamily="34" charset="0"/>
                          <a:cs typeface="Segoe UI" panose="020B0502040204020203" pitchFamily="34" charset="0"/>
                        </a:rPr>
                        <a:t>Duration of the transition</a:t>
                      </a:r>
                    </a:p>
                  </a:txBody>
                  <a:tcPr>
                    <a:noFill/>
                  </a:tcPr>
                </a:tc>
                <a:extLst>
                  <a:ext uri="{0D108BD9-81ED-4DB2-BD59-A6C34878D82A}">
                    <a16:rowId xmlns:a16="http://schemas.microsoft.com/office/drawing/2014/main" val="10002"/>
                  </a:ext>
                </a:extLst>
              </a:tr>
              <a:tr h="370840">
                <a:tc>
                  <a:txBody>
                    <a:bodyPr/>
                    <a:lstStyle/>
                    <a:p>
                      <a:r>
                        <a:rPr lang="en-GB" b="1" dirty="0">
                          <a:latin typeface="Segoe UI" panose="020B0502040204020203" pitchFamily="34" charset="0"/>
                          <a:cs typeface="Segoe UI" panose="020B0502040204020203" pitchFamily="34" charset="0"/>
                        </a:rPr>
                        <a:t>transition-timing-function</a:t>
                      </a:r>
                    </a:p>
                  </a:txBody>
                  <a:tcPr>
                    <a:noFill/>
                  </a:tcPr>
                </a:tc>
                <a:tc>
                  <a:txBody>
                    <a:bodyPr/>
                    <a:lstStyle/>
                    <a:p>
                      <a:r>
                        <a:rPr lang="en-GB" dirty="0">
                          <a:latin typeface="Segoe UI" panose="020B0502040204020203" pitchFamily="34" charset="0"/>
                          <a:cs typeface="Segoe UI" panose="020B0502040204020203" pitchFamily="34" charset="0"/>
                        </a:rPr>
                        <a:t>Defines how the transition speed varies</a:t>
                      </a:r>
                    </a:p>
                  </a:txBody>
                  <a:tcPr>
                    <a:noFill/>
                  </a:tcPr>
                </a:tc>
                <a:extLst>
                  <a:ext uri="{0D108BD9-81ED-4DB2-BD59-A6C34878D82A}">
                    <a16:rowId xmlns:a16="http://schemas.microsoft.com/office/drawing/2014/main" val="10003"/>
                  </a:ext>
                </a:extLst>
              </a:tr>
              <a:tr h="370840">
                <a:tc>
                  <a:txBody>
                    <a:bodyPr/>
                    <a:lstStyle/>
                    <a:p>
                      <a:r>
                        <a:rPr lang="en-GB" b="1" dirty="0">
                          <a:latin typeface="Segoe UI" panose="020B0502040204020203" pitchFamily="34" charset="0"/>
                          <a:cs typeface="Segoe UI" panose="020B0502040204020203" pitchFamily="34" charset="0"/>
                        </a:rPr>
                        <a:t>transition-delay</a:t>
                      </a:r>
                    </a:p>
                  </a:txBody>
                  <a:tcPr>
                    <a:noFill/>
                  </a:tcPr>
                </a:tc>
                <a:tc>
                  <a:txBody>
                    <a:bodyPr/>
                    <a:lstStyle/>
                    <a:p>
                      <a:r>
                        <a:rPr lang="en-GB" dirty="0">
                          <a:latin typeface="Segoe UI" panose="020B0502040204020203" pitchFamily="34" charset="0"/>
                          <a:cs typeface="Segoe UI" panose="020B0502040204020203" pitchFamily="34" charset="0"/>
                        </a:rPr>
                        <a:t>Delay before the transition starts</a:t>
                      </a:r>
                    </a:p>
                  </a:txBody>
                  <a:tcPr>
                    <a:noFill/>
                  </a:tcPr>
                </a:tc>
                <a:extLst>
                  <a:ext uri="{0D108BD9-81ED-4DB2-BD59-A6C34878D82A}">
                    <a16:rowId xmlns:a16="http://schemas.microsoft.com/office/drawing/2014/main" val="10004"/>
                  </a:ext>
                </a:extLst>
              </a:tr>
              <a:tr h="370840">
                <a:tc>
                  <a:txBody>
                    <a:bodyPr/>
                    <a:lstStyle/>
                    <a:p>
                      <a:r>
                        <a:rPr lang="en-GB" b="1" dirty="0">
                          <a:latin typeface="Segoe UI" panose="020B0502040204020203" pitchFamily="34" charset="0"/>
                          <a:cs typeface="Segoe UI" panose="020B0502040204020203" pitchFamily="34" charset="0"/>
                        </a:rPr>
                        <a:t>transition</a:t>
                      </a:r>
                    </a:p>
                  </a:txBody>
                  <a:tcPr>
                    <a:noFill/>
                  </a:tcPr>
                </a:tc>
                <a:tc>
                  <a:txBody>
                    <a:bodyPr/>
                    <a:lstStyle/>
                    <a:p>
                      <a:r>
                        <a:rPr lang="en-GB" dirty="0">
                          <a:latin typeface="Segoe UI" panose="020B0502040204020203" pitchFamily="34" charset="0"/>
                          <a:cs typeface="Segoe UI" panose="020B0502040204020203" pitchFamily="34" charset="0"/>
                        </a:rPr>
                        <a:t>Shorthand notation for all properties</a:t>
                      </a:r>
                    </a:p>
                  </a:txBody>
                  <a:tcPr>
                    <a:noFill/>
                  </a:tcPr>
                </a:tc>
                <a:extLst>
                  <a:ext uri="{0D108BD9-81ED-4DB2-BD59-A6C34878D82A}">
                    <a16:rowId xmlns:a16="http://schemas.microsoft.com/office/drawing/2014/main" val="10005"/>
                  </a:ext>
                </a:extLst>
              </a:tr>
            </a:tbl>
          </a:graphicData>
        </a:graphic>
      </p:graphicFrame>
      <p:sp>
        <p:nvSpPr>
          <p:cNvPr id="6" name="TextBox 4">
            <a:extLst>
              <a:ext uri="{FF2B5EF4-FFF2-40B4-BE49-F238E27FC236}">
                <a16:creationId xmlns:a16="http://schemas.microsoft.com/office/drawing/2014/main" id="{C9A748D7-8EB9-41D5-8459-FC841937E98F}"/>
              </a:ext>
            </a:extLst>
          </p:cNvPr>
          <p:cNvSpPr txBox="1"/>
          <p:nvPr/>
        </p:nvSpPr>
        <p:spPr>
          <a:xfrm>
            <a:off x="917643" y="4038600"/>
            <a:ext cx="7467600" cy="230832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b="0">
                <a:solidFill>
                  <a:srgbClr val="000000"/>
                </a:solidFill>
                <a:latin typeface="Lucida Sans Unicode" pitchFamily="34" charset="0"/>
                <a:cs typeface="Lucida Sans Unicode" pitchFamily="34" charset="0"/>
              </a:rPr>
              <a:t>div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width: 400px;</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height: 60px;</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transition-property: width, height;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transition-duration: 2s, 2s;</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transition-timing-function: ease-in;</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transition-delay: 1s;</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28346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52FC-D20A-4EBE-B88F-FBF27516312C}"/>
              </a:ext>
            </a:extLst>
          </p:cNvPr>
          <p:cNvSpPr>
            <a:spLocks noGrp="1"/>
          </p:cNvSpPr>
          <p:nvPr>
            <p:ph type="title"/>
          </p:nvPr>
        </p:nvSpPr>
        <p:spPr/>
        <p:txBody>
          <a:bodyPr/>
          <a:lstStyle/>
          <a:p>
            <a:r>
              <a:rPr lang="en-US"/>
              <a:t>Detecting the End of a Transition</a:t>
            </a:r>
          </a:p>
        </p:txBody>
      </p:sp>
      <p:sp>
        <p:nvSpPr>
          <p:cNvPr id="4" name="Content Placeholder 2">
            <a:extLst>
              <a:ext uri="{FF2B5EF4-FFF2-40B4-BE49-F238E27FC236}">
                <a16:creationId xmlns:a16="http://schemas.microsoft.com/office/drawing/2014/main" id="{F8CC7630-8977-4326-A02C-5E07386E615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When a transition has ended, it raises the </a:t>
            </a:r>
            <a:r>
              <a:rPr lang="en-US" kern="0">
                <a:solidFill>
                  <a:srgbClr val="000000"/>
                </a:solidFill>
              </a:rPr>
              <a:t>transitionend</a:t>
            </a:r>
            <a:r>
              <a:rPr lang="en-US" b="0" kern="0">
                <a:solidFill>
                  <a:srgbClr val="000000"/>
                </a:solidFill>
              </a:rPr>
              <a:t> event on the target HTML element</a:t>
            </a:r>
          </a:p>
          <a:p>
            <a:pPr lvl="0"/>
            <a:r>
              <a:rPr lang="en-US" b="0" kern="0">
                <a:solidFill>
                  <a:srgbClr val="000000"/>
                </a:solidFill>
              </a:rPr>
              <a:t>The event argument has </a:t>
            </a:r>
            <a:r>
              <a:rPr lang="en-US" kern="0">
                <a:solidFill>
                  <a:srgbClr val="000000"/>
                </a:solidFill>
              </a:rPr>
              <a:t>propertyName</a:t>
            </a:r>
            <a:r>
              <a:rPr lang="en-US" b="0" kern="0">
                <a:solidFill>
                  <a:srgbClr val="000000"/>
                </a:solidFill>
              </a:rPr>
              <a:t> and </a:t>
            </a:r>
            <a:r>
              <a:rPr lang="en-US" kern="0">
                <a:solidFill>
                  <a:srgbClr val="000000"/>
                </a:solidFill>
              </a:rPr>
              <a:t>elapsedTime</a:t>
            </a:r>
            <a:r>
              <a:rPr lang="en-US" b="0" kern="0">
                <a:solidFill>
                  <a:srgbClr val="000000"/>
                </a:solidFill>
              </a:rPr>
              <a:t> properties</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86B6FF16-57C6-4061-A69D-2FA984E16A3B}"/>
              </a:ext>
            </a:extLst>
          </p:cNvPr>
          <p:cNvSpPr txBox="1"/>
          <p:nvPr/>
        </p:nvSpPr>
        <p:spPr>
          <a:xfrm>
            <a:off x="664208" y="3505200"/>
            <a:ext cx="7913736" cy="2031325"/>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anElement.addEventListener("transitionend", onTransitionend, true);</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function onTransitionend(e) {</a:t>
            </a:r>
          </a:p>
          <a:p>
            <a:pPr lvl="0"/>
            <a:r>
              <a:rPr lang="en-GB" b="0">
                <a:solidFill>
                  <a:srgbClr val="000000"/>
                </a:solidFill>
                <a:latin typeface="Lucida Sans Unicode" pitchFamily="34" charset="0"/>
                <a:cs typeface="Lucida Sans Unicode" pitchFamily="34" charset="0"/>
              </a:rPr>
              <a:t>    var nameOfProperty = e.propertyName;</a:t>
            </a:r>
          </a:p>
          <a:p>
            <a:pPr lvl="0"/>
            <a:r>
              <a:rPr lang="en-GB" b="0">
                <a:solidFill>
                  <a:srgbClr val="000000"/>
                </a:solidFill>
                <a:latin typeface="Lucida Sans Unicode" pitchFamily="34" charset="0"/>
                <a:cs typeface="Lucida Sans Unicode" pitchFamily="34" charset="0"/>
              </a:rPr>
              <a:t>    var elapsedTime = e.elapsedTime;</a:t>
            </a:r>
          </a:p>
          <a:p>
            <a:pPr lvl="0"/>
            <a:r>
              <a:rPr lang="en-GB" b="0">
                <a:solidFill>
                  <a:srgbClr val="000000"/>
                </a:solidFill>
                <a:latin typeface="Lucida Sans Unicode" pitchFamily="34" charset="0"/>
                <a:cs typeface="Lucida Sans Unicode" pitchFamily="34" charset="0"/>
              </a:rPr>
              <a:t>    …</a:t>
            </a:r>
          </a:p>
          <a:p>
            <a:pPr lvl="0"/>
            <a:r>
              <a:rPr lang="en-GB"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5408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d1037b9-5e1a-45c9-93eb-fb5aded35bb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4A24-875D-4DB1-8B05-3DC93306DF1D}"/>
              </a:ext>
            </a:extLst>
          </p:cNvPr>
          <p:cNvSpPr>
            <a:spLocks noGrp="1"/>
          </p:cNvSpPr>
          <p:nvPr>
            <p:ph type="title"/>
          </p:nvPr>
        </p:nvSpPr>
        <p:spPr/>
        <p:txBody>
          <a:bodyPr/>
          <a:lstStyle/>
          <a:p>
            <a:r>
              <a:rPr lang="en-US"/>
              <a:t>Demonstration: Using CSS Transitions</a:t>
            </a:r>
          </a:p>
        </p:txBody>
      </p:sp>
      <p:sp>
        <p:nvSpPr>
          <p:cNvPr id="4" name="Content Placeholder 2">
            <a:extLst>
              <a:ext uri="{FF2B5EF4-FFF2-40B4-BE49-F238E27FC236}">
                <a16:creationId xmlns:a16="http://schemas.microsoft.com/office/drawing/2014/main" id="{D9C11924-453E-4F59-8F6C-FB09BC0FA49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marL="342900" indent="-342900"/>
            <a:r>
              <a:rPr lang="en-GB" b="0" kern="0" dirty="0">
                <a:solidFill>
                  <a:srgbClr val="000000"/>
                </a:solidFill>
              </a:rPr>
              <a:t>Apply CSS transitions to HTML elements</a:t>
            </a:r>
          </a:p>
          <a:p>
            <a:pPr marL="342900" indent="-342900"/>
            <a:r>
              <a:rPr lang="en-GB" b="0" kern="0" dirty="0">
                <a:solidFill>
                  <a:srgbClr val="000000"/>
                </a:solidFill>
              </a:rPr>
              <a:t>Handle the </a:t>
            </a:r>
            <a:r>
              <a:rPr lang="en-GB" kern="0" dirty="0" err="1">
                <a:solidFill>
                  <a:srgbClr val="000000"/>
                </a:solidFill>
              </a:rPr>
              <a:t>transitionend</a:t>
            </a:r>
            <a:r>
              <a:rPr lang="en-GB" b="0" kern="0" dirty="0">
                <a:solidFill>
                  <a:srgbClr val="000000"/>
                </a:solidFill>
              </a:rPr>
              <a:t> event</a:t>
            </a:r>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111016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F6CDE-17E4-4A3D-A12B-2E7908533706}"/>
              </a:ext>
            </a:extLst>
          </p:cNvPr>
          <p:cNvSpPr>
            <a:spLocks noGrp="1"/>
          </p:cNvSpPr>
          <p:nvPr>
            <p:ph type="title"/>
          </p:nvPr>
        </p:nvSpPr>
        <p:spPr/>
        <p:txBody>
          <a:bodyPr/>
          <a:lstStyle/>
          <a:p>
            <a:r>
              <a:rPr lang="en-US"/>
              <a:t>Lesson 2: Transforming Elements</a:t>
            </a:r>
          </a:p>
        </p:txBody>
      </p:sp>
      <p:sp>
        <p:nvSpPr>
          <p:cNvPr id="3" name="Text Placeholder 2">
            <a:extLst>
              <a:ext uri="{FF2B5EF4-FFF2-40B4-BE49-F238E27FC236}">
                <a16:creationId xmlns:a16="http://schemas.microsoft.com/office/drawing/2014/main" id="{858D15A2-3002-4FA0-9C9A-72AB836C105F}"/>
              </a:ext>
            </a:extLst>
          </p:cNvPr>
          <p:cNvSpPr>
            <a:spLocks noGrp="1"/>
          </p:cNvSpPr>
          <p:nvPr>
            <p:ph type="body" idx="1"/>
          </p:nvPr>
        </p:nvSpPr>
        <p:spPr/>
        <p:txBody>
          <a:bodyPr/>
          <a:lstStyle/>
          <a:p>
            <a:r>
              <a:rPr lang="en-US"/>
              <a:t>Applying Transformations by Using CSS
Applying 2D Transformations
Demonstration: Performing 2D Transformations
Applying 3D Transformations
Defining Transitions for Transformations
Demonstration: Performing 3D Transformations</a:t>
            </a:r>
          </a:p>
        </p:txBody>
      </p:sp>
    </p:spTree>
    <p:extLst>
      <p:ext uri="{BB962C8B-B14F-4D97-AF65-F5344CB8AC3E}">
        <p14:creationId xmlns:p14="http://schemas.microsoft.com/office/powerpoint/2010/main" val="1465390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3B99-C6B8-441F-BCF3-74FB846FD4CB}"/>
              </a:ext>
            </a:extLst>
          </p:cNvPr>
          <p:cNvSpPr>
            <a:spLocks noGrp="1"/>
          </p:cNvSpPr>
          <p:nvPr>
            <p:ph type="title"/>
          </p:nvPr>
        </p:nvSpPr>
        <p:spPr/>
        <p:txBody>
          <a:bodyPr/>
          <a:lstStyle/>
          <a:p>
            <a:r>
              <a:rPr lang="en-US"/>
              <a:t>Applying Transformations by Using CSS</a:t>
            </a:r>
          </a:p>
        </p:txBody>
      </p:sp>
      <p:sp>
        <p:nvSpPr>
          <p:cNvPr id="4" name="Content Placeholder 2">
            <a:extLst>
              <a:ext uri="{FF2B5EF4-FFF2-40B4-BE49-F238E27FC236}">
                <a16:creationId xmlns:a16="http://schemas.microsoft.com/office/drawing/2014/main" id="{4265526A-12EC-4A35-9D60-6BC77C789B0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Types of transformation supported by CSS:</a:t>
            </a:r>
          </a:p>
          <a:p>
            <a:pPr marL="627063" lvl="1" indent="-342900"/>
            <a:endParaRPr lang="en-GB" b="0" kern="0" dirty="0">
              <a:solidFill>
                <a:srgbClr val="000000"/>
              </a:solidFill>
            </a:endParaRPr>
          </a:p>
          <a:p>
            <a:pPr marL="342900" indent="-342900"/>
            <a:r>
              <a:rPr lang="en-GB" sz="2400" b="0" kern="0" dirty="0">
                <a:solidFill>
                  <a:srgbClr val="000000"/>
                </a:solidFill>
              </a:rPr>
              <a:t>Translating</a:t>
            </a:r>
          </a:p>
          <a:p>
            <a:pPr marL="342900" indent="-342900"/>
            <a:endParaRPr lang="en-GB" sz="2400" b="0" kern="0" dirty="0">
              <a:solidFill>
                <a:srgbClr val="000000"/>
              </a:solidFill>
            </a:endParaRPr>
          </a:p>
          <a:p>
            <a:pPr marL="342900" indent="-342900"/>
            <a:endParaRPr lang="en-GB" sz="2400" b="0" kern="0" dirty="0">
              <a:solidFill>
                <a:srgbClr val="000000"/>
              </a:solidFill>
            </a:endParaRPr>
          </a:p>
          <a:p>
            <a:pPr marL="342900" indent="-342900"/>
            <a:r>
              <a:rPr lang="en-GB" sz="2400" b="0" kern="0" dirty="0">
                <a:solidFill>
                  <a:srgbClr val="000000"/>
                </a:solidFill>
              </a:rPr>
              <a:t>Rotating</a:t>
            </a:r>
          </a:p>
          <a:p>
            <a:pPr marL="342900" indent="-342900"/>
            <a:endParaRPr lang="en-GB" sz="2400" b="0" kern="0" dirty="0">
              <a:solidFill>
                <a:srgbClr val="000000"/>
              </a:solidFill>
            </a:endParaRPr>
          </a:p>
          <a:p>
            <a:pPr marL="342900" indent="-342900"/>
            <a:endParaRPr lang="en-GB" sz="2400" b="0" kern="0" dirty="0">
              <a:solidFill>
                <a:srgbClr val="000000"/>
              </a:solidFill>
            </a:endParaRPr>
          </a:p>
          <a:p>
            <a:pPr marL="342900" indent="-342900"/>
            <a:r>
              <a:rPr lang="en-GB" sz="2400" b="0" kern="0" dirty="0">
                <a:solidFill>
                  <a:srgbClr val="000000"/>
                </a:solidFill>
              </a:rPr>
              <a:t>Scaling</a:t>
            </a:r>
          </a:p>
          <a:p>
            <a:pPr marL="342900" indent="-342900"/>
            <a:endParaRPr lang="en-GB" sz="2400" b="0" kern="0" dirty="0">
              <a:solidFill>
                <a:srgbClr val="000000"/>
              </a:solidFill>
            </a:endParaRPr>
          </a:p>
          <a:p>
            <a:pPr marL="342900" indent="-342900"/>
            <a:endParaRPr lang="en-GB" sz="2400" b="0" kern="0" dirty="0">
              <a:solidFill>
                <a:srgbClr val="000000"/>
              </a:solidFill>
            </a:endParaRPr>
          </a:p>
          <a:p>
            <a:pPr marL="342900" indent="-342900"/>
            <a:r>
              <a:rPr lang="en-GB" sz="2400" b="0" kern="0" dirty="0">
                <a:solidFill>
                  <a:srgbClr val="000000"/>
                </a:solidFill>
              </a:rPr>
              <a:t>Skewing</a:t>
            </a:r>
          </a:p>
          <a:p>
            <a:pPr lvl="0"/>
            <a:endParaRPr lang="en-US" b="0" kern="0" dirty="0">
              <a:solidFill>
                <a:srgbClr val="000000"/>
              </a:solidFill>
            </a:endParaRPr>
          </a:p>
        </p:txBody>
      </p:sp>
      <p:grpSp>
        <p:nvGrpSpPr>
          <p:cNvPr id="5" name="Group 4" descr="A diagram that depicts translating a shape to the right.">
            <a:extLst>
              <a:ext uri="{FF2B5EF4-FFF2-40B4-BE49-F238E27FC236}">
                <a16:creationId xmlns:a16="http://schemas.microsoft.com/office/drawing/2014/main" id="{B2377B80-252F-431F-9393-2297EB29FEF5}"/>
              </a:ext>
            </a:extLst>
          </p:cNvPr>
          <p:cNvGrpSpPr/>
          <p:nvPr/>
        </p:nvGrpSpPr>
        <p:grpSpPr>
          <a:xfrm>
            <a:off x="3505200" y="1828800"/>
            <a:ext cx="4800600" cy="956553"/>
            <a:chOff x="3505200" y="1828800"/>
            <a:chExt cx="4800600" cy="956553"/>
          </a:xfrm>
        </p:grpSpPr>
        <p:sp>
          <p:nvSpPr>
            <p:cNvPr id="6" name="Rectangle 5">
              <a:extLst>
                <a:ext uri="{FF2B5EF4-FFF2-40B4-BE49-F238E27FC236}">
                  <a16:creationId xmlns:a16="http://schemas.microsoft.com/office/drawing/2014/main" id="{DE0A773F-C821-433E-843C-3E67617B69A9}"/>
                </a:ext>
              </a:extLst>
            </p:cNvPr>
            <p:cNvSpPr/>
            <p:nvPr/>
          </p:nvSpPr>
          <p:spPr bwMode="auto">
            <a:xfrm>
              <a:off x="3505200" y="1828800"/>
              <a:ext cx="1371600" cy="914400"/>
            </a:xfrm>
            <a:prstGeom prst="rect">
              <a:avLst/>
            </a:prstGeom>
            <a:solidFill>
              <a:schemeClr val="accent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7" name="Rectangle 6">
              <a:extLst>
                <a:ext uri="{FF2B5EF4-FFF2-40B4-BE49-F238E27FC236}">
                  <a16:creationId xmlns:a16="http://schemas.microsoft.com/office/drawing/2014/main" id="{F90984D9-755F-47EC-8006-D4A03ABE53D8}"/>
                </a:ext>
              </a:extLst>
            </p:cNvPr>
            <p:cNvSpPr/>
            <p:nvPr/>
          </p:nvSpPr>
          <p:spPr bwMode="auto">
            <a:xfrm>
              <a:off x="6934200" y="1870953"/>
              <a:ext cx="1371600" cy="914400"/>
            </a:xfrm>
            <a:prstGeom prst="rect">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cxnSp>
          <p:nvCxnSpPr>
            <p:cNvPr id="8" name="Straight Arrow Connector 7">
              <a:extLst>
                <a:ext uri="{FF2B5EF4-FFF2-40B4-BE49-F238E27FC236}">
                  <a16:creationId xmlns:a16="http://schemas.microsoft.com/office/drawing/2014/main" id="{300BE935-92E8-4610-AE3C-6E3D750A774D}"/>
                </a:ext>
              </a:extLst>
            </p:cNvPr>
            <p:cNvCxnSpPr/>
            <p:nvPr/>
          </p:nvCxnSpPr>
          <p:spPr bwMode="auto">
            <a:xfrm>
              <a:off x="5029200" y="2328153"/>
              <a:ext cx="167640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grpSp>
      <p:sp>
        <p:nvSpPr>
          <p:cNvPr id="9" name="Rectangle 8" descr="A diagram that depicts rotating a shape.">
            <a:extLst>
              <a:ext uri="{FF2B5EF4-FFF2-40B4-BE49-F238E27FC236}">
                <a16:creationId xmlns:a16="http://schemas.microsoft.com/office/drawing/2014/main" id="{0901B11B-E44A-47BC-BD2E-9396A8D021B8}"/>
              </a:ext>
            </a:extLst>
          </p:cNvPr>
          <p:cNvSpPr/>
          <p:nvPr/>
        </p:nvSpPr>
        <p:spPr bwMode="auto">
          <a:xfrm rot="906278">
            <a:off x="3505200" y="3113688"/>
            <a:ext cx="1371600" cy="914400"/>
          </a:xfrm>
          <a:prstGeom prst="rect">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10" name="Rectangle 9" descr="A diagram that depicts scaling a shape by reducing its size.">
            <a:extLst>
              <a:ext uri="{FF2B5EF4-FFF2-40B4-BE49-F238E27FC236}">
                <a16:creationId xmlns:a16="http://schemas.microsoft.com/office/drawing/2014/main" id="{70D9F726-776C-48F0-B4AF-F3FF000AC099}"/>
              </a:ext>
            </a:extLst>
          </p:cNvPr>
          <p:cNvSpPr/>
          <p:nvPr/>
        </p:nvSpPr>
        <p:spPr bwMode="auto">
          <a:xfrm>
            <a:off x="3505200" y="4581728"/>
            <a:ext cx="685800" cy="447472"/>
          </a:xfrm>
          <a:prstGeom prst="rect">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11" name="Rectangle 9" descr="A diagram that depicts skewing a shape.">
            <a:extLst>
              <a:ext uri="{FF2B5EF4-FFF2-40B4-BE49-F238E27FC236}">
                <a16:creationId xmlns:a16="http://schemas.microsoft.com/office/drawing/2014/main" id="{91D1933E-3F88-4FD0-933F-EBDC39538D41}"/>
              </a:ext>
            </a:extLst>
          </p:cNvPr>
          <p:cNvSpPr/>
          <p:nvPr/>
        </p:nvSpPr>
        <p:spPr bwMode="auto">
          <a:xfrm>
            <a:off x="3409754" y="5638800"/>
            <a:ext cx="1721796" cy="914400"/>
          </a:xfrm>
          <a:custGeom>
            <a:avLst/>
            <a:gdLst>
              <a:gd name="connsiteX0" fmla="*/ 0 w 1371600"/>
              <a:gd name="connsiteY0" fmla="*/ 0 h 914400"/>
              <a:gd name="connsiteX1" fmla="*/ 1371600 w 1371600"/>
              <a:gd name="connsiteY1" fmla="*/ 0 h 914400"/>
              <a:gd name="connsiteX2" fmla="*/ 1371600 w 1371600"/>
              <a:gd name="connsiteY2" fmla="*/ 914400 h 914400"/>
              <a:gd name="connsiteX3" fmla="*/ 0 w 1371600"/>
              <a:gd name="connsiteY3" fmla="*/ 914400 h 914400"/>
              <a:gd name="connsiteX4" fmla="*/ 0 w 1371600"/>
              <a:gd name="connsiteY4" fmla="*/ 0 h 914400"/>
              <a:gd name="connsiteX0" fmla="*/ 0 w 1721796"/>
              <a:gd name="connsiteY0" fmla="*/ 0 h 914400"/>
              <a:gd name="connsiteX1" fmla="*/ 1721796 w 1721796"/>
              <a:gd name="connsiteY1" fmla="*/ 0 h 914400"/>
              <a:gd name="connsiteX2" fmla="*/ 1371600 w 1721796"/>
              <a:gd name="connsiteY2" fmla="*/ 914400 h 914400"/>
              <a:gd name="connsiteX3" fmla="*/ 0 w 1721796"/>
              <a:gd name="connsiteY3" fmla="*/ 914400 h 914400"/>
              <a:gd name="connsiteX4" fmla="*/ 0 w 1721796"/>
              <a:gd name="connsiteY4" fmla="*/ 0 h 914400"/>
              <a:gd name="connsiteX0" fmla="*/ 369651 w 1721796"/>
              <a:gd name="connsiteY0" fmla="*/ 0 h 933855"/>
              <a:gd name="connsiteX1" fmla="*/ 1721796 w 1721796"/>
              <a:gd name="connsiteY1" fmla="*/ 19455 h 933855"/>
              <a:gd name="connsiteX2" fmla="*/ 1371600 w 1721796"/>
              <a:gd name="connsiteY2" fmla="*/ 933855 h 933855"/>
              <a:gd name="connsiteX3" fmla="*/ 0 w 1721796"/>
              <a:gd name="connsiteY3" fmla="*/ 933855 h 933855"/>
              <a:gd name="connsiteX4" fmla="*/ 369651 w 1721796"/>
              <a:gd name="connsiteY4" fmla="*/ 0 h 933855"/>
              <a:gd name="connsiteX0" fmla="*/ 369651 w 1721796"/>
              <a:gd name="connsiteY0" fmla="*/ 19456 h 914400"/>
              <a:gd name="connsiteX1" fmla="*/ 1721796 w 1721796"/>
              <a:gd name="connsiteY1" fmla="*/ 0 h 914400"/>
              <a:gd name="connsiteX2" fmla="*/ 1371600 w 1721796"/>
              <a:gd name="connsiteY2" fmla="*/ 914400 h 914400"/>
              <a:gd name="connsiteX3" fmla="*/ 0 w 1721796"/>
              <a:gd name="connsiteY3" fmla="*/ 914400 h 914400"/>
              <a:gd name="connsiteX4" fmla="*/ 369651 w 1721796"/>
              <a:gd name="connsiteY4" fmla="*/ 19456 h 914400"/>
              <a:gd name="connsiteX0" fmla="*/ 369651 w 1721796"/>
              <a:gd name="connsiteY0" fmla="*/ 1 h 914400"/>
              <a:gd name="connsiteX1" fmla="*/ 1721796 w 1721796"/>
              <a:gd name="connsiteY1" fmla="*/ 0 h 914400"/>
              <a:gd name="connsiteX2" fmla="*/ 1371600 w 1721796"/>
              <a:gd name="connsiteY2" fmla="*/ 914400 h 914400"/>
              <a:gd name="connsiteX3" fmla="*/ 0 w 1721796"/>
              <a:gd name="connsiteY3" fmla="*/ 914400 h 914400"/>
              <a:gd name="connsiteX4" fmla="*/ 369651 w 1721796"/>
              <a:gd name="connsiteY4" fmla="*/ 1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1796" h="914400">
                <a:moveTo>
                  <a:pt x="369651" y="1"/>
                </a:moveTo>
                <a:lnTo>
                  <a:pt x="1721796" y="0"/>
                </a:lnTo>
                <a:lnTo>
                  <a:pt x="1371600" y="914400"/>
                </a:lnTo>
                <a:lnTo>
                  <a:pt x="0" y="914400"/>
                </a:lnTo>
                <a:lnTo>
                  <a:pt x="369651" y="1"/>
                </a:lnTo>
                <a:close/>
              </a:path>
            </a:pathLst>
          </a:cu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Tree>
    <p:extLst>
      <p:ext uri="{BB962C8B-B14F-4D97-AF65-F5344CB8AC3E}">
        <p14:creationId xmlns:p14="http://schemas.microsoft.com/office/powerpoint/2010/main" val="287714913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2836</Words>
  <Application>Microsoft Office PowerPoint</Application>
  <PresentationFormat>On-screen Show (4:3)</PresentationFormat>
  <Paragraphs>371</Paragraphs>
  <Slides>25</Slides>
  <Notes>25</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Segoe UI</vt:lpstr>
      <vt:lpstr>Verdana</vt:lpstr>
      <vt:lpstr>Calibri</vt:lpstr>
      <vt:lpstr>Wingdings</vt:lpstr>
      <vt:lpstr>Lucida Sans Unicode</vt:lpstr>
      <vt:lpstr>Arial</vt:lpstr>
      <vt:lpstr>Symbol</vt:lpstr>
      <vt:lpstr>Times New Roman</vt:lpstr>
      <vt:lpstr>NG_MOC_Core_ModuleNew2</vt:lpstr>
      <vt:lpstr>Module 12</vt:lpstr>
      <vt:lpstr>Module Overview</vt:lpstr>
      <vt:lpstr>Lesson 1: Applying CSS Transitions</vt:lpstr>
      <vt:lpstr>Applying Simple Transitions by Using CSS</vt:lpstr>
      <vt:lpstr>Configuring Transitions</vt:lpstr>
      <vt:lpstr>Detecting the End of a Transition</vt:lpstr>
      <vt:lpstr>Demonstration: Using CSS Transitions</vt:lpstr>
      <vt:lpstr>Lesson 2: Transforming Elements</vt:lpstr>
      <vt:lpstr>Applying Transformations by Using CSS</vt:lpstr>
      <vt:lpstr>Applying 2D Transformations</vt:lpstr>
      <vt:lpstr>Demonstration: Performing 2D Transformations</vt:lpstr>
      <vt:lpstr>Applying 3D Transformations</vt:lpstr>
      <vt:lpstr>Defining Transitions for Transformations</vt:lpstr>
      <vt:lpstr>Demonstration: Performing 3D Transformations</vt:lpstr>
      <vt:lpstr>Lesson 3: Applying CSS Keyframe Animations</vt:lpstr>
      <vt:lpstr>Defining a Keyframe Animation</vt:lpstr>
      <vt:lpstr>Configuring Keyframe Animation Properties</vt:lpstr>
      <vt:lpstr>Starting a Keyframe Animation Programmatically</vt:lpstr>
      <vt:lpstr>Handling Keyframe Events</vt:lpstr>
      <vt:lpstr>Demonstration: Implementing KeyFrame Animations</vt:lpstr>
      <vt:lpstr>Demonstration: Animating the User Interface</vt:lpstr>
      <vt:lpstr>Lab: Animating the User Interface</vt:lpstr>
      <vt:lpstr>Lab Scenario</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2018-10-04T06:45:49Z</dcterms:created>
  <dcterms:modified xsi:type="dcterms:W3CDTF">2018-10-04T08:40:05Z</dcterms:modified>
</cp:coreProperties>
</file>