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Lucida Sans Unicode" panose="020B0602030504020204" pitchFamily="34" charset="0"/>
      <p:regular r:id="rId21"/>
    </p:embeddedFont>
    <p:embeddedFont>
      <p:font typeface="Segoe UI" panose="020B0502040204020203" pitchFamily="3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74" autoAdjust="0"/>
    <p:restoredTop sz="94298" autoAdjust="0"/>
  </p:normalViewPr>
  <p:slideViewPr>
    <p:cSldViewPr snapToGrid="0">
      <p:cViewPr varScale="1">
        <p:scale>
          <a:sx n="83" d="100"/>
          <a:sy n="83" d="100"/>
        </p:scale>
        <p:origin x="2076" y="78"/>
      </p:cViewPr>
      <p:guideLst/>
    </p:cSldViewPr>
  </p:slideViewPr>
  <p:notesTextViewPr>
    <p:cViewPr>
      <p:scale>
        <a:sx n="1" d="1"/>
        <a:sy n="1" d="1"/>
      </p:scale>
      <p:origin x="0" y="0"/>
    </p:cViewPr>
  </p:notesTextViewPr>
  <p:notesViewPr>
    <p:cSldViewPr snapToGrid="0">
      <p:cViewPr varScale="1">
        <p:scale>
          <a:sx n="67" d="100"/>
          <a:sy n="67" d="100"/>
        </p:scale>
        <p:origin x="322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03BE8-B522-43F4-A145-A534426FBB50}" type="datetimeFigureOut">
              <a:rPr lang="en-US" smtClean="0"/>
              <a:t>10/16/2018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AC08D-D962-48C8-B9D1-5F9C2306A6F5}" type="slidenum">
              <a:rPr lang="en-US" smtClean="0"/>
              <a:t>‹#›</a:t>
            </a:fld>
            <a:endParaRPr lang="en-US"/>
          </a:p>
        </p:txBody>
      </p:sp>
    </p:spTree>
    <p:extLst>
      <p:ext uri="{BB962C8B-B14F-4D97-AF65-F5344CB8AC3E}">
        <p14:creationId xmlns:p14="http://schemas.microsoft.com/office/powerpoint/2010/main" val="446095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3_DEMO.m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3_LAB_MANUAL.md"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13_LAK.md"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khronos.org/registry/typedarray/specs/lates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1</a:t>
            </a:fld>
            <a:endParaRPr lang="en-US"/>
          </a:p>
        </p:txBody>
      </p:sp>
      <p:sp>
        <p:nvSpPr>
          <p:cNvPr id="5" name="Rectangle 4">
            <a:extLst>
              <a:ext uri="{FF2B5EF4-FFF2-40B4-BE49-F238E27FC236}">
                <a16:creationId xmlns:a16="http://schemas.microsoft.com/office/drawing/2014/main" id="{D20A7B7C-C631-4768-A88B-86FCDF2D5BC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A057DCB-7C0B-4615-BF42-1C78FEA305B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45153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Performing Real-time Communication by Using </a:t>
            </a:r>
            <a:r>
              <a:rPr lang="en-US" sz="1000" dirty="0" err="1">
                <a:solidFill>
                  <a:srgbClr val="000000"/>
                </a:solidFill>
                <a:latin typeface="Arial" panose="020B0604020202020204" pitchFamily="34" charset="0"/>
                <a:ea typeface="Calibri" panose="020F0502020204030204" pitchFamily="34" charset="0"/>
                <a:cs typeface="Segoe UI" panose="020B0502040204020203" pitchFamily="34" charset="0"/>
              </a:rPr>
              <a:t>WebSockets</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https://github.com/MicrosoftLearning/20480-Programming-in-HTML5-with-JavaScript-and-CSS3/blob/master/Instructions/20480C_MOD13_DEMO.md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10</a:t>
            </a:fld>
            <a:endParaRPr lang="en-US"/>
          </a:p>
        </p:txBody>
      </p:sp>
      <p:sp>
        <p:nvSpPr>
          <p:cNvPr id="5" name="Rectangle 4">
            <a:extLst>
              <a:ext uri="{FF2B5EF4-FFF2-40B4-BE49-F238E27FC236}">
                <a16:creationId xmlns:a16="http://schemas.microsoft.com/office/drawing/2014/main" id="{45121C93-53C3-4030-AE2D-22C8CCDBA3D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B8E9F55-0438-46DB-99B5-767E055CEA6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23236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https://github.com/MicrosoftLearning/20480-Programming-in-HTML5-with-JavaScript-and-CSS3/blob/master/Instructions/20480C_MOD13_LAB_MANUAL.md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https://github.com/MicrosoftLearning/20480-Programming-in-HTML5-with-JavaScript-and-CSS3/blob/master/Instructions/20480C_MOD13_LAK.md</a:t>
            </a:r>
            <a:r>
              <a:rPr lang="en-US" sz="1000" dirty="0">
                <a:latin typeface="Arial" panose="020B0604020202020204" pitchFamily="34" charset="0"/>
                <a:ea typeface="Calibri" panose="020F0502020204030204" pitchFamily="34" charset="0"/>
                <a:cs typeface="Segoe UI" panose="020B0502040204020203" pitchFamily="34"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Exercise 1: </a:t>
            </a: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Receiving Messages from a WebSocket</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review the new </a:t>
            </a:r>
            <a:r>
              <a:rPr lang="en-US" sz="1000" b="1" dirty="0">
                <a:latin typeface="Arial" panose="020B0604020202020204" pitchFamily="34" charset="0"/>
                <a:ea typeface="Calibri" panose="020F0502020204030204" pitchFamily="34" charset="0"/>
                <a:cs typeface="Times New Roman" panose="02020603050405020304" pitchFamily="18" charset="0"/>
              </a:rPr>
              <a:t>Live</a:t>
            </a:r>
            <a:r>
              <a:rPr lang="en-US" sz="1000" dirty="0">
                <a:latin typeface="Arial" panose="020B0604020202020204" pitchFamily="34" charset="0"/>
                <a:ea typeface="Calibri" panose="020F0502020204030204" pitchFamily="34" charset="0"/>
                <a:cs typeface="Segoe UI" panose="020B0502040204020203" pitchFamily="34" charset="0"/>
              </a:rPr>
              <a:t> page and JavaScript. You will write JavaScript that creates a WebSocket and connect the socket to the server. Then you will handle messages received from the WebSocket. You will parse the JSON serialized messages into objects that contain new questions to display on the page. Finally, you will run the application, view the </a:t>
            </a:r>
            <a:r>
              <a:rPr lang="en-US" sz="1000" b="1" dirty="0">
                <a:latin typeface="Arial" panose="020B0604020202020204" pitchFamily="34" charset="0"/>
                <a:ea typeface="Calibri" panose="020F0502020204030204" pitchFamily="34" charset="0"/>
                <a:cs typeface="Times New Roman" panose="02020603050405020304" pitchFamily="18" charset="0"/>
              </a:rPr>
              <a:t>Live</a:t>
            </a:r>
            <a:r>
              <a:rPr lang="en-US" sz="1000" dirty="0">
                <a:latin typeface="Arial" panose="020B0604020202020204" pitchFamily="34" charset="0"/>
                <a:ea typeface="Calibri" panose="020F0502020204030204" pitchFamily="34" charset="0"/>
                <a:cs typeface="Segoe UI" panose="020B0502040204020203" pitchFamily="34" charset="0"/>
              </a:rPr>
              <a:t> page and verify that it displays the questions sent by the socket server.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Sending Messages to a WebSocket</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a message object that contains a question to ask. You will serialize this message and send it to the server by using the WebSocket. Then you will run the application, view two concurrent instances of the </a:t>
            </a:r>
            <a:r>
              <a:rPr lang="en-US" sz="1000" b="1" dirty="0">
                <a:latin typeface="Arial" panose="020B0604020202020204" pitchFamily="34" charset="0"/>
                <a:ea typeface="Calibri" panose="020F0502020204030204" pitchFamily="34" charset="0"/>
                <a:cs typeface="Times New Roman" panose="02020603050405020304" pitchFamily="18" charset="0"/>
              </a:rPr>
              <a:t>Live</a:t>
            </a:r>
            <a:r>
              <a:rPr lang="en-US" sz="1000" dirty="0">
                <a:latin typeface="Arial" panose="020B0604020202020204" pitchFamily="34" charset="0"/>
                <a:ea typeface="Calibri" panose="020F0502020204030204" pitchFamily="34" charset="0"/>
                <a:cs typeface="Segoe UI" panose="020B0502040204020203" pitchFamily="34" charset="0"/>
              </a:rPr>
              <a:t> page, and verify that asking questions results in them being displayed on the page in both instances.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Handling Different WebSocket Message Types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add a link next to each question to enable a student to report the question as inappropriate. Then you will handle messages from the server instructing the page to remove a question; this process will involve handling different types of messages. Finally, you will run the application, view the </a:t>
            </a:r>
            <a:r>
              <a:rPr lang="en-US" sz="1000" b="1" dirty="0">
                <a:latin typeface="Arial" panose="020B0604020202020204" pitchFamily="34" charset="0"/>
                <a:ea typeface="Calibri" panose="020F0502020204030204" pitchFamily="34" charset="0"/>
                <a:cs typeface="Times New Roman" panose="02020603050405020304" pitchFamily="18" charset="0"/>
              </a:rPr>
              <a:t>Live</a:t>
            </a:r>
            <a:r>
              <a:rPr lang="en-US" sz="1000" dirty="0">
                <a:latin typeface="Arial" panose="020B0604020202020204" pitchFamily="34" charset="0"/>
                <a:ea typeface="Calibri" panose="020F0502020204030204" pitchFamily="34" charset="0"/>
                <a:cs typeface="Segoe UI" panose="020B0502040204020203" pitchFamily="34" charset="0"/>
              </a:rPr>
              <a:t> page, and verify that clicking the link causes the question to be removed.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11</a:t>
            </a:fld>
            <a:endParaRPr lang="en-US"/>
          </a:p>
        </p:txBody>
      </p:sp>
      <p:sp>
        <p:nvSpPr>
          <p:cNvPr id="5" name="Rectangle 4">
            <a:extLst>
              <a:ext uri="{FF2B5EF4-FFF2-40B4-BE49-F238E27FC236}">
                <a16:creationId xmlns:a16="http://schemas.microsoft.com/office/drawing/2014/main" id="{48C3636F-B489-445F-BC50-40335605E96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1F6C502-EC2B-4F6A-BA8A-712BBE117A3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379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EB7AC08D-D962-48C8-B9D1-5F9C2306A6F5}" type="slidenum">
              <a:rPr lang="en-US" smtClean="0"/>
              <a:t>12</a:t>
            </a:fld>
            <a:endParaRPr lang="en-US"/>
          </a:p>
        </p:txBody>
      </p:sp>
      <p:sp>
        <p:nvSpPr>
          <p:cNvPr id="5" name="Rectangle 4">
            <a:extLst>
              <a:ext uri="{FF2B5EF4-FFF2-40B4-BE49-F238E27FC236}">
                <a16:creationId xmlns:a16="http://schemas.microsoft.com/office/drawing/2014/main" id="{0AC6CC91-CE26-4E66-8307-C8F6894271D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AE31A97-EFEF-49B3-8834-D731CBDC960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98495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WebSocket clients send and receive data over an HTTP connection.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RFC6455 WebSocket protocol specification defines the </a:t>
            </a:r>
            <a:r>
              <a:rPr lang="en-US" sz="1000" dirty="0" err="1">
                <a:latin typeface="Arial" panose="020B0604020202020204" pitchFamily="34" charset="0"/>
                <a:ea typeface="Calibri" panose="020F0502020204030204" pitchFamily="34" charset="0"/>
                <a:cs typeface="Times New Roman" panose="02020603050405020304" pitchFamily="18" charset="0"/>
              </a:rPr>
              <a:t>WebSockets</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err="1">
                <a:latin typeface="Arial" panose="020B0604020202020204" pitchFamily="34" charset="0"/>
                <a:ea typeface="Calibri" panose="020F0502020204030204" pitchFamily="34" charset="0"/>
                <a:cs typeface="Times New Roman" panose="02020603050405020304" pitchFamily="18" charset="0"/>
              </a:rPr>
              <a:t>ws</a:t>
            </a:r>
            <a:r>
              <a:rPr lang="en-US" sz="1000" dirty="0">
                <a:latin typeface="Arial" panose="020B0604020202020204" pitchFamily="34" charset="0"/>
                <a:ea typeface="Calibri" panose="020F0502020204030204" pitchFamily="34" charset="0"/>
                <a:cs typeface="Times New Roman" panose="02020603050405020304" pitchFamily="18" charset="0"/>
              </a:rPr>
              <a:t>) transport, which describes a more compact format suitable for quickly sending and receiving messages between a client application and a server. A WebSocket client uses an HTTP connection to initiate a connection request to a server, but when the connection is made, a new channel is established between the client and the server that uses the WebSocket transport.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How does a client create a connection to a WebSocket server?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The client uses the open() function of the WebSocket object and specifies the URL of the server.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The client uses the connect() function of the WebSocket object and specifies the URL of the server.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a:t>
            </a:r>
            <a:r>
              <a:rPr lang="en-US" sz="1000" dirty="0" err="1">
                <a:latin typeface="Arial" panose="020B0604020202020204" pitchFamily="34" charset="0"/>
                <a:ea typeface="Calibri" panose="020F0502020204030204" pitchFamily="34" charset="0"/>
                <a:cs typeface="Times New Roman" panose="02020603050405020304" pitchFamily="18" charset="0"/>
              </a:rPr>
              <a:t>WebSockets</a:t>
            </a:r>
            <a:r>
              <a:rPr lang="en-US" sz="1000" dirty="0">
                <a:latin typeface="Arial" panose="020B0604020202020204" pitchFamily="34" charset="0"/>
                <a:ea typeface="Calibri" panose="020F0502020204030204" pitchFamily="34" charset="0"/>
                <a:cs typeface="Times New Roman" panose="02020603050405020304" pitchFamily="18" charset="0"/>
              </a:rPr>
              <a:t> use a stateless protocol similar to HTTP. A client application simply specifies the address of the server as a parameter of the send() function of the WebSocket object. A connection is automatically established while the message is sent and then closed.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The client creates a new WebSocket object and specifies the URL of the server.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The client has to wait until the server responds to send a message that grants it permission to connect</a:t>
            </a:r>
          </a:p>
        </p:txBody>
      </p:sp>
      <p:sp>
        <p:nvSpPr>
          <p:cNvPr id="4" name="Slide Number Placeholder 3"/>
          <p:cNvSpPr>
            <a:spLocks noGrp="1"/>
          </p:cNvSpPr>
          <p:nvPr>
            <p:ph type="sldNum" sz="quarter" idx="5"/>
          </p:nvPr>
        </p:nvSpPr>
        <p:spPr/>
        <p:txBody>
          <a:bodyPr/>
          <a:lstStyle/>
          <a:p>
            <a:fld id="{EB7AC08D-D962-48C8-B9D1-5F9C2306A6F5}" type="slidenum">
              <a:rPr lang="en-US" smtClean="0"/>
              <a:t>13</a:t>
            </a:fld>
            <a:endParaRPr lang="en-US"/>
          </a:p>
        </p:txBody>
      </p:sp>
      <p:sp>
        <p:nvSpPr>
          <p:cNvPr id="5" name="Rectangle 4">
            <a:extLst>
              <a:ext uri="{FF2B5EF4-FFF2-40B4-BE49-F238E27FC236}">
                <a16:creationId xmlns:a16="http://schemas.microsoft.com/office/drawing/2014/main" id="{B08E66DD-89B0-4EB5-961E-2CEC18A0F9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CE905AB-E6DF-43A6-9053-C1ED900277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
        <p:nvSpPr>
          <p:cNvPr id="7" name="TextBox 6">
            <a:extLst>
              <a:ext uri="{FF2B5EF4-FFF2-40B4-BE49-F238E27FC236}">
                <a16:creationId xmlns:a16="http://schemas.microsoft.com/office/drawing/2014/main" id="{334757C7-EF6F-419B-AEC0-9A84331085C8}"/>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181586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The client creates a new WebSocket object and specifies the URL of the server.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WebSocket constructor expects the URL of the server as a parameter. The URL should specify the endpoint that the server is listening on, and use the </a:t>
            </a:r>
            <a:r>
              <a:rPr lang="en-US" sz="1000" dirty="0" err="1">
                <a:latin typeface="Arial" panose="020B0604020202020204" pitchFamily="34" charset="0"/>
                <a:ea typeface="Calibri" panose="020F0502020204030204" pitchFamily="34" charset="0"/>
                <a:cs typeface="Times New Roman" panose="02020603050405020304" pitchFamily="18" charset="0"/>
              </a:rPr>
              <a:t>ws</a:t>
            </a:r>
            <a:r>
              <a:rPr lang="en-US" sz="1000" dirty="0">
                <a:latin typeface="Arial" panose="020B0604020202020204" pitchFamily="34" charset="0"/>
                <a:ea typeface="Calibri" panose="020F0502020204030204" pitchFamily="34" charset="0"/>
                <a:cs typeface="Times New Roman" panose="02020603050405020304" pitchFamily="18" charset="0"/>
              </a:rPr>
              <a:t> or </a:t>
            </a:r>
            <a:r>
              <a:rPr lang="en-US" sz="1000" dirty="0" err="1">
                <a:latin typeface="Arial" panose="020B0604020202020204" pitchFamily="34" charset="0"/>
                <a:ea typeface="Calibri" panose="020F0502020204030204" pitchFamily="34" charset="0"/>
                <a:cs typeface="Times New Roman" panose="02020603050405020304" pitchFamily="18" charset="0"/>
              </a:rPr>
              <a:t>wss</a:t>
            </a:r>
            <a:r>
              <a:rPr lang="en-US" sz="1000" dirty="0">
                <a:latin typeface="Arial" panose="020B0604020202020204" pitchFamily="34" charset="0"/>
                <a:ea typeface="Calibri" panose="020F0502020204030204" pitchFamily="34" charset="0"/>
                <a:cs typeface="Times New Roman" panose="02020603050405020304" pitchFamily="18" charset="0"/>
              </a:rPr>
              <a:t> scheme. For example: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const socket = new WebSocket('</a:t>
            </a:r>
            <a:r>
              <a:rPr lang="en-US" sz="1000" dirty="0" err="1">
                <a:latin typeface="Arial" panose="020B0604020202020204" pitchFamily="34" charset="0"/>
                <a:ea typeface="Calibri" panose="020F0502020204030204" pitchFamily="34" charset="0"/>
                <a:cs typeface="Times New Roman" panose="02020603050405020304" pitchFamily="18" charset="0"/>
              </a:rPr>
              <a:t>ws</a:t>
            </a:r>
            <a:r>
              <a:rPr lang="en-US" sz="1000" dirty="0">
                <a:latin typeface="Arial" panose="020B0604020202020204" pitchFamily="34" charset="0"/>
                <a:ea typeface="Calibri" panose="020F0502020204030204" pitchFamily="34" charset="0"/>
                <a:cs typeface="Times New Roman" panose="02020603050405020304" pitchFamily="18" charset="0"/>
              </a:rPr>
              <a:t>://contoso.websocketserver.com/bookings');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endParaRPr lang="en-US" sz="1000" dirty="0"/>
          </a:p>
        </p:txBody>
      </p:sp>
      <p:sp>
        <p:nvSpPr>
          <p:cNvPr id="4" name="Slide Number Placeholder 3"/>
          <p:cNvSpPr>
            <a:spLocks noGrp="1"/>
          </p:cNvSpPr>
          <p:nvPr>
            <p:ph type="sldNum" sz="quarter" idx="5"/>
          </p:nvPr>
        </p:nvSpPr>
        <p:spPr/>
        <p:txBody>
          <a:bodyPr/>
          <a:lstStyle/>
          <a:p>
            <a:fld id="{EB7AC08D-D962-48C8-B9D1-5F9C2306A6F5}" type="slidenum">
              <a:rPr lang="en-US" smtClean="0"/>
              <a:t>14</a:t>
            </a:fld>
            <a:endParaRPr lang="en-US"/>
          </a:p>
        </p:txBody>
      </p:sp>
      <p:sp>
        <p:nvSpPr>
          <p:cNvPr id="5" name="Rectangle 4">
            <a:extLst>
              <a:ext uri="{FF2B5EF4-FFF2-40B4-BE49-F238E27FC236}">
                <a16:creationId xmlns:a16="http://schemas.microsoft.com/office/drawing/2014/main" id="{E372A848-91FE-4658-9039-BF2B8C848F3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96BC7CF-BD90-4563-81A2-B60B2CDAB7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4390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Explain to students that this module concentrates on the client-side use of </a:t>
            </a:r>
            <a:r>
              <a:rPr lang="en-US" sz="1000" dirty="0" err="1">
                <a:latin typeface="Arial" panose="020B0604020202020204" pitchFamily="34" charset="0"/>
                <a:ea typeface="Calibri" panose="020F0502020204030204" pitchFamily="34" charset="0"/>
                <a:cs typeface="Segoe UI" panose="020B0502040204020203" pitchFamily="34" charset="0"/>
              </a:rPr>
              <a:t>WebSockets</a:t>
            </a:r>
            <a:r>
              <a:rPr lang="en-US" sz="1000" dirty="0">
                <a:latin typeface="Arial" panose="020B0604020202020204" pitchFamily="34" charset="0"/>
                <a:ea typeface="Calibri" panose="020F0502020204030204" pitchFamily="34" charset="0"/>
                <a:cs typeface="Segoe UI" panose="020B0502040204020203" pitchFamily="34" charset="0"/>
              </a:rPr>
              <a:t> in a webpage by using JavaScript. It does not describe how to create a WebSocket server.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2</a:t>
            </a:fld>
            <a:endParaRPr lang="en-US"/>
          </a:p>
        </p:txBody>
      </p:sp>
      <p:sp>
        <p:nvSpPr>
          <p:cNvPr id="5" name="Rectangle 4">
            <a:extLst>
              <a:ext uri="{FF2B5EF4-FFF2-40B4-BE49-F238E27FC236}">
                <a16:creationId xmlns:a16="http://schemas.microsoft.com/office/drawing/2014/main" id="{250C9DC9-B051-4F02-B071-C6A4785775C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CC6AE9C-6670-43E9-8D63-BBD3DCB5D2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0767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is a short lesson, but it is worth taking time to make sure that students understand the issues involved in establishing a real-time, bi-directional communications channel between a webpage and a web server.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practical details of how to use the </a:t>
            </a:r>
            <a:r>
              <a:rPr lang="en-US" sz="1000" dirty="0" err="1">
                <a:latin typeface="Arial" panose="020B0604020202020204" pitchFamily="34" charset="0"/>
                <a:ea typeface="Calibri" panose="020F0502020204030204" pitchFamily="34" charset="0"/>
                <a:cs typeface="Segoe UI" panose="020B0502040204020203" pitchFamily="34" charset="0"/>
              </a:rPr>
              <a:t>WebSockets</a:t>
            </a:r>
            <a:r>
              <a:rPr lang="en-US" sz="1000" dirty="0">
                <a:latin typeface="Arial" panose="020B0604020202020204" pitchFamily="34" charset="0"/>
                <a:ea typeface="Calibri" panose="020F0502020204030204" pitchFamily="34" charset="0"/>
                <a:cs typeface="Segoe UI" panose="020B0502040204020203" pitchFamily="34" charset="0"/>
              </a:rPr>
              <a:t> API are covered in lesson 2, so save the technical details and discussions until then.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3</a:t>
            </a:fld>
            <a:endParaRPr lang="en-US"/>
          </a:p>
        </p:txBody>
      </p:sp>
      <p:sp>
        <p:nvSpPr>
          <p:cNvPr id="5" name="Rectangle 4">
            <a:extLst>
              <a:ext uri="{FF2B5EF4-FFF2-40B4-BE49-F238E27FC236}">
                <a16:creationId xmlns:a16="http://schemas.microsoft.com/office/drawing/2014/main" id="{E338483D-C030-44C9-A270-EB76EB2B87C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A7EFB1F-9F39-449C-A783-65E4E7DDB0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262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Highlight the issues associated with the continuous polling approach (overhead of repeatedly establishing and closing a network connection) and the long polling approach (limited network resources on a server, possibly resulting in clients being denied a connection).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Also describe why HTTP is not the ideal network protocol for sending small messages, due to the overhead that it imposes (real-time communications often are “chatty”) and the fact that it only operates in half-duplex mode. On the slide, point out that each exchange between the web browser acting as the client and the server involves opening two channels: one to send a message from a client to a server, and another for the server to send a message back to the client.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4</a:t>
            </a:fld>
            <a:endParaRPr lang="en-US"/>
          </a:p>
        </p:txBody>
      </p:sp>
      <p:sp>
        <p:nvSpPr>
          <p:cNvPr id="5" name="Rectangle 4">
            <a:extLst>
              <a:ext uri="{FF2B5EF4-FFF2-40B4-BE49-F238E27FC236}">
                <a16:creationId xmlns:a16="http://schemas.microsoft.com/office/drawing/2014/main" id="{AC83AD71-2517-4729-9834-7C4453E5001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DE5E648-3E22-4FB1-8ECD-974268EDE0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79202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Highlight how RFC6455 defines a more suitable protocol for exchanging data, based on the sockets protocol. On the slide, point out that the arrows connecting the client and the server are now double-ended, indicting bi-directional communications over the same channel.</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According to some analysis performed by the </a:t>
            </a:r>
            <a:r>
              <a:rPr lang="en-US" sz="1000" dirty="0" err="1">
                <a:solidFill>
                  <a:srgbClr val="000000"/>
                </a:solidFill>
                <a:latin typeface="Arial" panose="020B0604020202020204" pitchFamily="34" charset="0"/>
                <a:ea typeface="Calibri" panose="020F0502020204030204" pitchFamily="34" charset="0"/>
                <a:cs typeface="Segoe UI" panose="020B0502040204020203" pitchFamily="34" charset="0"/>
              </a:rPr>
              <a:t>Kaazing</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Corporation, using </a:t>
            </a:r>
            <a:r>
              <a:rPr lang="en-US" sz="1000" dirty="0" err="1">
                <a:solidFill>
                  <a:srgbClr val="000000"/>
                </a:solidFill>
                <a:latin typeface="Arial" panose="020B0604020202020204" pitchFamily="34" charset="0"/>
                <a:ea typeface="Calibri" panose="020F0502020204030204" pitchFamily="34" charset="0"/>
                <a:cs typeface="Segoe UI" panose="020B0502040204020203" pitchFamily="34" charset="0"/>
              </a:rPr>
              <a:t>WebSockets</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in preference to continuous polling or long polling could reduce the size of HTTP header traffic by a factor of 500 to 1,000, and reduce network latency in a web application by a factor of three.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WebSocket-enabled web applications are only supported on Internet Information Services 8 and later due to the number of changes in the HTTP stack that they require.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5</a:t>
            </a:fld>
            <a:endParaRPr lang="en-US"/>
          </a:p>
        </p:txBody>
      </p:sp>
      <p:sp>
        <p:nvSpPr>
          <p:cNvPr id="5" name="Rectangle 4">
            <a:extLst>
              <a:ext uri="{FF2B5EF4-FFF2-40B4-BE49-F238E27FC236}">
                <a16:creationId xmlns:a16="http://schemas.microsoft.com/office/drawing/2014/main" id="{FC0C3F85-931F-4BA7-9C80-1B61C0985A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2EF8F66-F53B-42AA-AA39-9D8DB7AAAA0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1150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is the practical part of the module. The WebSocket API is fundamentally very simple (at least as far as client applications are concerned). The only real complications arise in defining the format of the data to use in the messages that are exchanged; the client and the server must agree on this format so that they can parse messages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6</a:t>
            </a:fld>
            <a:endParaRPr lang="en-US"/>
          </a:p>
        </p:txBody>
      </p:sp>
      <p:sp>
        <p:nvSpPr>
          <p:cNvPr id="5" name="Rectangle 4">
            <a:extLst>
              <a:ext uri="{FF2B5EF4-FFF2-40B4-BE49-F238E27FC236}">
                <a16:creationId xmlns:a16="http://schemas.microsoft.com/office/drawing/2014/main" id="{44228C07-4F8E-459C-A948-B60F1FDF60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6CA8D5C-25C9-4776-AC40-91F2B153ACE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603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WebSocket object provides the abstraction around socket-based communication. Emphasize that communication is asynchronous; the WebSocket API provides events that a developer should use to track the state of the connection.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7</a:t>
            </a:fld>
            <a:endParaRPr lang="en-US"/>
          </a:p>
        </p:txBody>
      </p:sp>
      <p:sp>
        <p:nvSpPr>
          <p:cNvPr id="5" name="Rectangle 4">
            <a:extLst>
              <a:ext uri="{FF2B5EF4-FFF2-40B4-BE49-F238E27FC236}">
                <a16:creationId xmlns:a16="http://schemas.microsoft.com/office/drawing/2014/main" id="{56634883-FF5C-4ED2-9E16-4177EB89805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899819C-C9F9-405B-B08C-4A1ED803D9F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845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send operation is asynchronous; the data is buffered and has not been fully transmitted until the </a:t>
            </a:r>
            <a:r>
              <a:rPr lang="en-US" sz="1000" b="1">
                <a:latin typeface="Arial" panose="020B0604020202020204" pitchFamily="34" charset="0"/>
                <a:ea typeface="Calibri" panose="020F0502020204030204" pitchFamily="34" charset="0"/>
                <a:cs typeface="Times New Roman" panose="02020603050405020304" pitchFamily="18" charset="0"/>
              </a:rPr>
              <a:t>bufferedAmount</a:t>
            </a:r>
            <a:r>
              <a:rPr lang="en-US" sz="1000">
                <a:latin typeface="Arial" panose="020B0604020202020204" pitchFamily="34" charset="0"/>
                <a:ea typeface="Calibri" panose="020F0502020204030204" pitchFamily="34" charset="0"/>
                <a:cs typeface="Segoe UI" panose="020B0502040204020203" pitchFamily="34" charset="0"/>
              </a:rPr>
              <a:t> property of the </a:t>
            </a:r>
            <a:r>
              <a:rPr lang="en-US" sz="1000" b="1">
                <a:latin typeface="Arial" panose="020B0604020202020204" pitchFamily="34" charset="0"/>
                <a:ea typeface="Calibri" panose="020F0502020204030204" pitchFamily="34" charset="0"/>
                <a:cs typeface="Times New Roman" panose="02020603050405020304" pitchFamily="18" charset="0"/>
              </a:rPr>
              <a:t>WebSocket</a:t>
            </a:r>
            <a:r>
              <a:rPr lang="en-US" sz="1000">
                <a:latin typeface="Arial" panose="020B0604020202020204" pitchFamily="34" charset="0"/>
                <a:ea typeface="Calibri" panose="020F0502020204030204" pitchFamily="34" charset="0"/>
                <a:cs typeface="Segoe UI" panose="020B0502040204020203" pitchFamily="34" charset="0"/>
              </a:rPr>
              <a:t> object drops to zero. Handling the </a:t>
            </a:r>
            <a:r>
              <a:rPr lang="en-US" sz="1000" b="1">
                <a:latin typeface="Arial" panose="020B0604020202020204" pitchFamily="34" charset="0"/>
                <a:ea typeface="Calibri" panose="020F0502020204030204" pitchFamily="34" charset="0"/>
                <a:cs typeface="Times New Roman" panose="02020603050405020304" pitchFamily="18" charset="0"/>
              </a:rPr>
              <a:t>error</a:t>
            </a:r>
            <a:r>
              <a:rPr lang="en-US" sz="1000">
                <a:latin typeface="Arial" panose="020B0604020202020204" pitchFamily="34" charset="0"/>
                <a:ea typeface="Calibri" panose="020F0502020204030204" pitchFamily="34" charset="0"/>
                <a:cs typeface="Segoe UI" panose="020B0502040204020203" pitchFamily="34" charset="0"/>
              </a:rPr>
              <a:t> event to detect whether there were any failures during transmission is an important point.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You may want to expand further on Blob, ArrayBuffer and ArrayBufferView objects based on comments in the lecture room. Check out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https://www.khronos.org/registry/typedarray/specs/latest/</a:t>
            </a:r>
            <a:r>
              <a:rPr lang="en-US" sz="1000">
                <a:latin typeface="Arial" panose="020B0604020202020204" pitchFamily="34" charset="0"/>
                <a:ea typeface="Calibri" panose="020F0502020204030204" pitchFamily="34" charset="0"/>
                <a:cs typeface="Segoe UI" panose="020B0502040204020203" pitchFamily="34" charset="0"/>
              </a:rPr>
              <a:t> for the ArrayBuffer and ArrayBufferView objects.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8</a:t>
            </a:fld>
            <a:endParaRPr lang="en-US"/>
          </a:p>
        </p:txBody>
      </p:sp>
      <p:sp>
        <p:nvSpPr>
          <p:cNvPr id="5" name="Rectangle 4">
            <a:extLst>
              <a:ext uri="{FF2B5EF4-FFF2-40B4-BE49-F238E27FC236}">
                <a16:creationId xmlns:a16="http://schemas.microsoft.com/office/drawing/2014/main" id="{D8338F1A-375C-410F-8ADB-53B4D9E2258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06B52A8-FEF5-4A7E-8A34-3A18B5C1FED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25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binaryType</a:t>
            </a:r>
            <a:r>
              <a:rPr lang="en-US" sz="1000">
                <a:latin typeface="Arial" panose="020B0604020202020204" pitchFamily="34" charset="0"/>
                <a:ea typeface="Calibri" panose="020F0502020204030204" pitchFamily="34" charset="0"/>
                <a:cs typeface="Segoe UI" panose="020B0502040204020203" pitchFamily="34" charset="0"/>
              </a:rPr>
              <a:t> property of the </a:t>
            </a:r>
            <a:r>
              <a:rPr lang="en-US" sz="1000" b="1">
                <a:latin typeface="Arial" panose="020B0604020202020204" pitchFamily="34" charset="0"/>
                <a:ea typeface="Calibri" panose="020F0502020204030204" pitchFamily="34" charset="0"/>
                <a:cs typeface="Times New Roman" panose="02020603050405020304" pitchFamily="18" charset="0"/>
              </a:rPr>
              <a:t>WebSocket</a:t>
            </a:r>
            <a:r>
              <a:rPr lang="en-US" sz="1000">
                <a:latin typeface="Arial" panose="020B0604020202020204" pitchFamily="34" charset="0"/>
                <a:ea typeface="Calibri" panose="020F0502020204030204" pitchFamily="34" charset="0"/>
                <a:cs typeface="Segoe UI" panose="020B0502040204020203" pitchFamily="34" charset="0"/>
              </a:rPr>
              <a:t> object requires careful explanation. Explain that this property specifies how the browser should present binary data to the </a:t>
            </a:r>
            <a:r>
              <a:rPr lang="en-US" sz="1000" b="1">
                <a:latin typeface="Arial" panose="020B0604020202020204" pitchFamily="34" charset="0"/>
                <a:ea typeface="Calibri" panose="020F0502020204030204" pitchFamily="34" charset="0"/>
                <a:cs typeface="Times New Roman" panose="02020603050405020304" pitchFamily="18" charset="0"/>
              </a:rPr>
              <a:t>message</a:t>
            </a:r>
            <a:r>
              <a:rPr lang="en-US" sz="1000">
                <a:latin typeface="Arial" panose="020B0604020202020204" pitchFamily="34" charset="0"/>
                <a:ea typeface="Calibri" panose="020F0502020204030204" pitchFamily="34" charset="0"/>
                <a:cs typeface="Segoe UI" panose="020B0502040204020203" pitchFamily="34" charset="0"/>
              </a:rPr>
              <a:t> event when it is received.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7AC08D-D962-48C8-B9D1-5F9C2306A6F5}" type="slidenum">
              <a:rPr lang="en-US" smtClean="0"/>
              <a:t>9</a:t>
            </a:fld>
            <a:endParaRPr lang="en-US"/>
          </a:p>
        </p:txBody>
      </p:sp>
      <p:sp>
        <p:nvSpPr>
          <p:cNvPr id="5" name="Rectangle 4">
            <a:extLst>
              <a:ext uri="{FF2B5EF4-FFF2-40B4-BE49-F238E27FC236}">
                <a16:creationId xmlns:a16="http://schemas.microsoft.com/office/drawing/2014/main" id="{D30C8C85-7453-4A25-9003-6B1264C9EC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DD73EDF-425A-4B3F-9E19-0A370EC7EA6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13: Implementing Real-time Communication by Using </a:t>
            </a:r>
            <a:r>
              <a:rPr lang="en-US" sz="1200" dirty="0" err="1">
                <a:solidFill>
                  <a:srgbClr val="336699"/>
                </a:solidFill>
                <a:latin typeface="Arial" panose="020B0604020202020204" pitchFamily="34" charset="0"/>
              </a:rPr>
              <a:t>WebSockets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000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9180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186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647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9CE1-F704-4B6F-A725-C99F44E8AC48}"/>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4599C0FF-A6C8-423D-90F3-DFB38D33E85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127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185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09639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572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581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625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51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40359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4903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972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1D85-B1B4-4CD1-9D00-6AFE90BCC17A}"/>
              </a:ext>
            </a:extLst>
          </p:cNvPr>
          <p:cNvSpPr>
            <a:spLocks noGrp="1"/>
          </p:cNvSpPr>
          <p:nvPr>
            <p:ph type="ctrTitle" sz="quarter"/>
          </p:nvPr>
        </p:nvSpPr>
        <p:spPr>
          <a:xfrm>
            <a:off x="3200400" y="1828800"/>
            <a:ext cx="5732417" cy="1016000"/>
          </a:xfrm>
        </p:spPr>
        <p:txBody>
          <a:bodyPr/>
          <a:lstStyle/>
          <a:p>
            <a:r>
              <a:rPr lang="en-US"/>
              <a:t>Module 13</a:t>
            </a:r>
          </a:p>
        </p:txBody>
      </p:sp>
      <p:sp>
        <p:nvSpPr>
          <p:cNvPr id="3" name="Subtitle 2">
            <a:extLst>
              <a:ext uri="{FF2B5EF4-FFF2-40B4-BE49-F238E27FC236}">
                <a16:creationId xmlns:a16="http://schemas.microsoft.com/office/drawing/2014/main" id="{85EED9B6-1489-44A5-A64C-3F03DAF504C8}"/>
              </a:ext>
            </a:extLst>
          </p:cNvPr>
          <p:cNvSpPr>
            <a:spLocks noGrp="1"/>
          </p:cNvSpPr>
          <p:nvPr>
            <p:ph type="subTitle" sz="quarter" idx="1"/>
          </p:nvPr>
        </p:nvSpPr>
        <p:spPr/>
        <p:txBody>
          <a:bodyPr/>
          <a:lstStyle/>
          <a:p>
            <a:r>
              <a:rPr lang="en-US" dirty="0"/>
              <a:t>Implementing Real-time Communication by Using </a:t>
            </a:r>
            <a:r>
              <a:rPr lang="en-US" dirty="0" err="1"/>
              <a:t>WebSockets</a:t>
            </a:r>
            <a:r>
              <a:rPr lang="en-US" dirty="0"/>
              <a:t>
</a:t>
            </a:r>
          </a:p>
        </p:txBody>
      </p:sp>
    </p:spTree>
    <p:extLst>
      <p:ext uri="{BB962C8B-B14F-4D97-AF65-F5344CB8AC3E}">
        <p14:creationId xmlns:p14="http://schemas.microsoft.com/office/powerpoint/2010/main" val="350462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dc2fce8-bc49-4155-b8ca-d1538e85f04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E2F6-5281-4735-A6A5-B855B9F98A80}"/>
              </a:ext>
            </a:extLst>
          </p:cNvPr>
          <p:cNvSpPr>
            <a:spLocks noGrp="1"/>
          </p:cNvSpPr>
          <p:nvPr>
            <p:ph type="title"/>
          </p:nvPr>
        </p:nvSpPr>
        <p:spPr/>
        <p:txBody>
          <a:bodyPr/>
          <a:lstStyle/>
          <a:p>
            <a:r>
              <a:rPr lang="en-US" dirty="0"/>
              <a:t>Demonstration: Performing Real-time Communication by Using </a:t>
            </a:r>
            <a:r>
              <a:rPr lang="en-US" dirty="0" err="1"/>
              <a:t>WebSockets</a:t>
            </a:r>
            <a:endParaRPr lang="en-US" dirty="0"/>
          </a:p>
        </p:txBody>
      </p:sp>
      <p:sp>
        <p:nvSpPr>
          <p:cNvPr id="4" name="Content Placeholder 2">
            <a:extLst>
              <a:ext uri="{FF2B5EF4-FFF2-40B4-BE49-F238E27FC236}">
                <a16:creationId xmlns:a16="http://schemas.microsoft.com/office/drawing/2014/main" id="{AA884DC4-8F0C-488F-BBD2-4B02926940F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57811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A3A4-6ECB-4661-868C-A974594853F2}"/>
              </a:ext>
            </a:extLst>
          </p:cNvPr>
          <p:cNvSpPr>
            <a:spLocks noGrp="1"/>
          </p:cNvSpPr>
          <p:nvPr>
            <p:ph type="title"/>
          </p:nvPr>
        </p:nvSpPr>
        <p:spPr/>
        <p:txBody>
          <a:bodyPr/>
          <a:lstStyle/>
          <a:p>
            <a:r>
              <a:rPr lang="en-US" dirty="0"/>
              <a:t>Lab: Performing Real-time Communication by Using </a:t>
            </a:r>
            <a:r>
              <a:rPr lang="en-US" dirty="0" err="1"/>
              <a:t>WebSockets</a:t>
            </a:r>
            <a:endParaRPr lang="en-US" dirty="0"/>
          </a:p>
        </p:txBody>
      </p:sp>
      <p:sp>
        <p:nvSpPr>
          <p:cNvPr id="3" name="Text Placeholder 2">
            <a:extLst>
              <a:ext uri="{FF2B5EF4-FFF2-40B4-BE49-F238E27FC236}">
                <a16:creationId xmlns:a16="http://schemas.microsoft.com/office/drawing/2014/main" id="{A4DE689A-51CE-4F75-A5DB-07215AF9FF42}"/>
              </a:ext>
            </a:extLst>
          </p:cNvPr>
          <p:cNvSpPr>
            <a:spLocks noGrp="1"/>
          </p:cNvSpPr>
          <p:nvPr>
            <p:ph type="body" idx="1"/>
          </p:nvPr>
        </p:nvSpPr>
        <p:spPr/>
        <p:txBody>
          <a:bodyPr/>
          <a:lstStyle/>
          <a:p>
            <a:r>
              <a:rPr lang="en-US" dirty="0"/>
              <a:t>Exercise 1: Receiving Messages from a WebSocket
Exercise 2: Sending Messages to a WebSocket
Exercise 3: Handling Different WebSocket Message Types</a:t>
            </a:r>
          </a:p>
        </p:txBody>
      </p:sp>
      <p:sp>
        <p:nvSpPr>
          <p:cNvPr id="4" name="TextBox 3">
            <a:extLst>
              <a:ext uri="{FF2B5EF4-FFF2-40B4-BE49-F238E27FC236}">
                <a16:creationId xmlns:a16="http://schemas.microsoft.com/office/drawing/2014/main" id="{C1203D46-A420-4ADA-A827-A3362EACF26E}"/>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90 minutes</a:t>
            </a:r>
          </a:p>
        </p:txBody>
      </p:sp>
    </p:spTree>
    <p:extLst>
      <p:ext uri="{BB962C8B-B14F-4D97-AF65-F5344CB8AC3E}">
        <p14:creationId xmlns:p14="http://schemas.microsoft.com/office/powerpoint/2010/main" val="299766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C5B9-B895-461B-BF6A-F26C2FF9E308}"/>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BD7E7C02-85A2-40E9-B1AD-8F520C7440F8}"/>
              </a:ext>
            </a:extLst>
          </p:cNvPr>
          <p:cNvSpPr txBox="1"/>
          <p:nvPr/>
        </p:nvSpPr>
        <p:spPr>
          <a:xfrm>
            <a:off x="458788" y="1021215"/>
            <a:ext cx="8119156" cy="5560497"/>
          </a:xfrm>
          <a:prstGeom prst="rect">
            <a:avLst/>
          </a:prstGeom>
          <a:noFill/>
        </p:spPr>
        <p:txBody>
          <a:bodyPr vert="horz" wrap="square" rtlCol="0">
            <a:spAutoFit/>
          </a:bodyPr>
          <a:lstStyle/>
          <a:p>
            <a:pPr marL="0" marR="0">
              <a:spcBef>
                <a:spcPts val="600"/>
              </a:spcBef>
              <a:spcAft>
                <a:spcPts val="800"/>
              </a:spcAft>
            </a:pPr>
            <a:r>
              <a:rPr lang="en-US" b="0" dirty="0">
                <a:latin typeface="Segoe UI" panose="020B0502040204020203" pitchFamily="34" charset="0"/>
                <a:ea typeface="Calibri" panose="020F0502020204030204" pitchFamily="34" charset="0"/>
                <a:cs typeface="Segoe UI" panose="020B0502040204020203" pitchFamily="34" charset="0"/>
              </a:rPr>
              <a:t>During conference sessions, attendees may wish to ask questions. Distributing microphones among members of the audience can be problematic and slow, so you have been asked to add a page to the website that enables attendees to submit questions. Speakers can either respond immediately or later, depending on the nature of the questions and the session. </a:t>
            </a:r>
          </a:p>
          <a:p>
            <a:pPr marL="0" lvl="0" indent="0">
              <a:spcAft>
                <a:spcPts val="800"/>
              </a:spcAft>
              <a:buClrTx/>
              <a:buSzTx/>
              <a:buNone/>
            </a:pPr>
            <a:r>
              <a:rPr lang="en-US" b="0" dirty="0">
                <a:solidFill>
                  <a:srgbClr val="000000"/>
                </a:solidFill>
                <a:latin typeface="Segoe UI" panose="020B0502040204020203" pitchFamily="34" charset="0"/>
                <a:ea typeface="Calibri" panose="020F0502020204030204" pitchFamily="34" charset="0"/>
                <a:cs typeface="Segoe UI" panose="020B0502040204020203" pitchFamily="34" charset="0"/>
              </a:rPr>
              <a:t>On the website, all questions must be displayed in real-time without reloading the</a:t>
            </a:r>
            <a:r>
              <a:rPr lang="en-US" b="0" dirty="0">
                <a:solidFill>
                  <a:srgbClr val="000000"/>
                </a:solidFill>
                <a:latin typeface="Segoe UI" panose="020B0502040204020203" pitchFamily="34" charset="0"/>
                <a:cs typeface="Segoe UI" panose="020B0502040204020203" pitchFamily="34" charset="0"/>
              </a:rPr>
              <a:t> page, so that all attendees and the speaker can see what has been asked. To support this requirement, a WebSocket server has been created. You need to update the web application to send the details of questions to the socket server, and also to receive and display questions submitted by other attendees. </a:t>
            </a:r>
          </a:p>
          <a:p>
            <a:pPr marL="0" lvl="0" indent="0">
              <a:spcAft>
                <a:spcPts val="0"/>
              </a:spcAft>
              <a:buClrTx/>
              <a:buSzTx/>
              <a:buNone/>
            </a:pPr>
            <a:r>
              <a:rPr lang="en-US" b="0" dirty="0">
                <a:solidFill>
                  <a:srgbClr val="000000"/>
                </a:solidFill>
                <a:latin typeface="Segoe UI" panose="020B0502040204020203" pitchFamily="34" charset="0"/>
                <a:cs typeface="Segoe UI" panose="020B0502040204020203" pitchFamily="34" charset="0"/>
              </a:rPr>
              <a:t>The WebSocket server is implemented by using ASP.NET and C#. The details of how this server </a:t>
            </a:r>
            <a:r>
              <a:rPr lang="en-US" b="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works are outside the scope of this lab.</a:t>
            </a:r>
            <a:endParaRPr lang="en-US" b="0" dirty="0">
              <a:solidFill>
                <a:srgbClr val="000000"/>
              </a:solidFill>
              <a:latin typeface="Segoe UI" panose="020B0502040204020203" pitchFamily="34" charset="0"/>
              <a:ea typeface="Calibri" panose="020F0502020204030204" pitchFamily="34" charset="0"/>
              <a:cs typeface="Segoe UI" panose="020B0502040204020203" pitchFamily="34" charset="0"/>
            </a:endParaRPr>
          </a:p>
          <a:p>
            <a:pPr>
              <a:spcAft>
                <a:spcPts val="0"/>
              </a:spcAft>
            </a:pPr>
            <a:r>
              <a:rPr lang="en-US" b="0" dirty="0">
                <a:solidFill>
                  <a:srgbClr val="000000"/>
                </a:solidFill>
                <a:latin typeface="Segoe UI" panose="020B0502040204020203" pitchFamily="34" charset="0"/>
                <a:ea typeface="Calibri" panose="020F0502020204030204" pitchFamily="34" charset="0"/>
                <a:cs typeface="Segoe UI" panose="020B0502040204020203" pitchFamily="34" charset="0"/>
              </a:rPr>
              <a:t>Conference organizers are concerned about people asking inappropriate questions. Therefore, a back-end moderation system is also being developed. Conference attendees should be able to report a question that they think is inappropriate. Administrators can then mark this question for removal. The WebSocket server will transmit a message to all connected clients, and the webpage must be updated to remove the question.</a:t>
            </a:r>
            <a:endParaRPr lang="en-US" b="0" dirty="0">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45369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DA4C-B968-4577-837D-4B7D480CE9FC}"/>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5B8EA085-3B08-4342-9D24-D458FFE8EBE3}"/>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21021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FB1E-EF90-4D70-8962-DE567293C37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70EC2D-C955-46CB-8BE9-1BED2CACFFC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058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DEE-CE48-4131-BA7D-1A01567441D5}"/>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B5CDCC4A-539C-4BC7-B98B-BA5594C5A0AA}"/>
              </a:ext>
            </a:extLst>
          </p:cNvPr>
          <p:cNvSpPr>
            <a:spLocks noGrp="1"/>
          </p:cNvSpPr>
          <p:nvPr>
            <p:ph type="body" idx="1"/>
          </p:nvPr>
        </p:nvSpPr>
        <p:spPr/>
        <p:txBody>
          <a:bodyPr/>
          <a:lstStyle/>
          <a:p>
            <a:r>
              <a:rPr lang="en-US" dirty="0"/>
              <a:t>Introduction to </a:t>
            </a:r>
            <a:r>
              <a:rPr lang="en-US" dirty="0" err="1"/>
              <a:t>WebSockets</a:t>
            </a:r>
            <a:r>
              <a:rPr lang="en-US" dirty="0"/>
              <a:t>
Using the WebSocket API</a:t>
            </a:r>
          </a:p>
        </p:txBody>
      </p:sp>
    </p:spTree>
    <p:extLst>
      <p:ext uri="{BB962C8B-B14F-4D97-AF65-F5344CB8AC3E}">
        <p14:creationId xmlns:p14="http://schemas.microsoft.com/office/powerpoint/2010/main" val="47389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63AA-5E00-4F63-A5A7-A53DA28F990C}"/>
              </a:ext>
            </a:extLst>
          </p:cNvPr>
          <p:cNvSpPr>
            <a:spLocks noGrp="1"/>
          </p:cNvSpPr>
          <p:nvPr>
            <p:ph type="title"/>
          </p:nvPr>
        </p:nvSpPr>
        <p:spPr/>
        <p:txBody>
          <a:bodyPr/>
          <a:lstStyle/>
          <a:p>
            <a:r>
              <a:rPr lang="en-US" dirty="0"/>
              <a:t>Lesson 1: Introduction to </a:t>
            </a:r>
            <a:r>
              <a:rPr lang="en-US" dirty="0" err="1"/>
              <a:t>WebSockets</a:t>
            </a:r>
            <a:endParaRPr lang="en-US" dirty="0"/>
          </a:p>
        </p:txBody>
      </p:sp>
      <p:sp>
        <p:nvSpPr>
          <p:cNvPr id="3" name="Text Placeholder 2">
            <a:extLst>
              <a:ext uri="{FF2B5EF4-FFF2-40B4-BE49-F238E27FC236}">
                <a16:creationId xmlns:a16="http://schemas.microsoft.com/office/drawing/2014/main" id="{BE64CF4F-E451-47C1-9A85-85E077723F6E}"/>
              </a:ext>
            </a:extLst>
          </p:cNvPr>
          <p:cNvSpPr>
            <a:spLocks noGrp="1"/>
          </p:cNvSpPr>
          <p:nvPr>
            <p:ph type="body" idx="1"/>
          </p:nvPr>
        </p:nvSpPr>
        <p:spPr/>
        <p:txBody>
          <a:bodyPr/>
          <a:lstStyle/>
          <a:p>
            <a:r>
              <a:rPr lang="en-US" dirty="0"/>
              <a:t>The Problem of Web-based Real-time Communications
What is a WebSocket?</a:t>
            </a:r>
          </a:p>
        </p:txBody>
      </p:sp>
    </p:spTree>
    <p:extLst>
      <p:ext uri="{BB962C8B-B14F-4D97-AF65-F5344CB8AC3E}">
        <p14:creationId xmlns:p14="http://schemas.microsoft.com/office/powerpoint/2010/main" val="40052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F20E-C88B-4D4F-9DC6-79FE1E5D8393}"/>
              </a:ext>
            </a:extLst>
          </p:cNvPr>
          <p:cNvSpPr>
            <a:spLocks noGrp="1"/>
          </p:cNvSpPr>
          <p:nvPr>
            <p:ph type="title"/>
          </p:nvPr>
        </p:nvSpPr>
        <p:spPr>
          <a:xfrm>
            <a:off x="460375" y="-2"/>
            <a:ext cx="9168534" cy="740664"/>
          </a:xfrm>
        </p:spPr>
        <p:txBody>
          <a:bodyPr/>
          <a:lstStyle/>
          <a:p>
            <a:r>
              <a:rPr lang="en-US" dirty="0"/>
              <a:t>The Problem of Web-based Real-time Communications</a:t>
            </a:r>
          </a:p>
        </p:txBody>
      </p:sp>
      <p:sp>
        <p:nvSpPr>
          <p:cNvPr id="4" name="Content Placeholder 2">
            <a:extLst>
              <a:ext uri="{FF2B5EF4-FFF2-40B4-BE49-F238E27FC236}">
                <a16:creationId xmlns:a16="http://schemas.microsoft.com/office/drawing/2014/main" id="{1AE4537D-245A-4759-892E-2F53F1A2484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Common techniques for implementing real-time communications include:</a:t>
            </a:r>
          </a:p>
          <a:p>
            <a:pPr lvl="1"/>
            <a:r>
              <a:rPr lang="en-US" b="0" kern="0" dirty="0">
                <a:solidFill>
                  <a:srgbClr val="000000"/>
                </a:solidFill>
              </a:rPr>
              <a:t>Continuous polling</a:t>
            </a:r>
          </a:p>
          <a:p>
            <a:pPr lvl="1"/>
            <a:r>
              <a:rPr lang="en-US" b="0" kern="0" dirty="0">
                <a:solidFill>
                  <a:srgbClr val="000000"/>
                </a:solidFill>
              </a:rPr>
              <a:t>Long polling</a:t>
            </a:r>
          </a:p>
          <a:p>
            <a:pPr lvl="1"/>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Real-time communication solutions between webpage and server have two main issues</a:t>
            </a:r>
          </a:p>
          <a:p>
            <a:pPr lvl="1"/>
            <a:r>
              <a:rPr lang="en-US" b="0" kern="0" dirty="0">
                <a:solidFill>
                  <a:srgbClr val="000000"/>
                </a:solidFill>
              </a:rPr>
              <a:t>Additional HTTP headers increase message size</a:t>
            </a:r>
          </a:p>
          <a:p>
            <a:pPr lvl="1"/>
            <a:r>
              <a:rPr lang="en-US" b="0" kern="0" dirty="0">
                <a:solidFill>
                  <a:srgbClr val="000000"/>
                </a:solidFill>
              </a:rPr>
              <a:t>HTTP is not full-duplex</a:t>
            </a:r>
          </a:p>
        </p:txBody>
      </p:sp>
      <p:grpSp>
        <p:nvGrpSpPr>
          <p:cNvPr id="5" name="Group 4" descr="A diagram depicting half-duplex HTTP communication between a web page running in a browser and a web server.">
            <a:extLst>
              <a:ext uri="{FF2B5EF4-FFF2-40B4-BE49-F238E27FC236}">
                <a16:creationId xmlns:a16="http://schemas.microsoft.com/office/drawing/2014/main" id="{535395C5-6F41-4182-BCAB-006B902596E5}"/>
              </a:ext>
            </a:extLst>
          </p:cNvPr>
          <p:cNvGrpSpPr/>
          <p:nvPr/>
        </p:nvGrpSpPr>
        <p:grpSpPr>
          <a:xfrm>
            <a:off x="3729744" y="1882728"/>
            <a:ext cx="4880856" cy="1622472"/>
            <a:chOff x="3729744" y="1882728"/>
            <a:chExt cx="4880856" cy="1622472"/>
          </a:xfrm>
        </p:grpSpPr>
        <p:pic>
          <p:nvPicPr>
            <p:cNvPr id="6" name="Picture 5">
              <a:extLst>
                <a:ext uri="{FF2B5EF4-FFF2-40B4-BE49-F238E27FC236}">
                  <a16:creationId xmlns:a16="http://schemas.microsoft.com/office/drawing/2014/main" id="{73DC4616-AF35-4ED6-A486-86C64D859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744" y="2158464"/>
              <a:ext cx="1472626" cy="1071001"/>
            </a:xfrm>
            <a:prstGeom prst="rect">
              <a:avLst/>
            </a:prstGeom>
          </p:spPr>
        </p:pic>
        <p:pic>
          <p:nvPicPr>
            <p:cNvPr id="7" name="Picture 6">
              <a:extLst>
                <a:ext uri="{FF2B5EF4-FFF2-40B4-BE49-F238E27FC236}">
                  <a16:creationId xmlns:a16="http://schemas.microsoft.com/office/drawing/2014/main" id="{BC4E95DD-4BDA-4AA2-8037-5B87399F9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1499" y="1882728"/>
              <a:ext cx="1379101" cy="1622472"/>
            </a:xfrm>
            <a:prstGeom prst="rect">
              <a:avLst/>
            </a:prstGeom>
          </p:spPr>
        </p:pic>
        <p:cxnSp>
          <p:nvCxnSpPr>
            <p:cNvPr id="8" name="Straight Arrow Connector 7">
              <a:extLst>
                <a:ext uri="{FF2B5EF4-FFF2-40B4-BE49-F238E27FC236}">
                  <a16:creationId xmlns:a16="http://schemas.microsoft.com/office/drawing/2014/main" id="{398D6F95-89AA-43CC-83C2-F971A24D1DF8}"/>
                </a:ext>
              </a:extLst>
            </p:cNvPr>
            <p:cNvCxnSpPr/>
            <p:nvPr/>
          </p:nvCxnSpPr>
          <p:spPr bwMode="auto">
            <a:xfrm>
              <a:off x="5202370" y="21584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9" name="Straight Arrow Connector 8">
              <a:extLst>
                <a:ext uri="{FF2B5EF4-FFF2-40B4-BE49-F238E27FC236}">
                  <a16:creationId xmlns:a16="http://schemas.microsoft.com/office/drawing/2014/main" id="{D48055B5-D4CA-4BB6-B6E6-0D854E09E7F2}"/>
                </a:ext>
              </a:extLst>
            </p:cNvPr>
            <p:cNvCxnSpPr/>
            <p:nvPr/>
          </p:nvCxnSpPr>
          <p:spPr bwMode="auto">
            <a:xfrm>
              <a:off x="5202370" y="26939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B4DC5AF0-E8EC-4FEC-99E2-DDECD5C9E82F}"/>
                </a:ext>
              </a:extLst>
            </p:cNvPr>
            <p:cNvCxnSpPr/>
            <p:nvPr/>
          </p:nvCxnSpPr>
          <p:spPr bwMode="auto">
            <a:xfrm>
              <a:off x="5202370" y="30913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1" name="Straight Arrow Connector 10">
              <a:extLst>
                <a:ext uri="{FF2B5EF4-FFF2-40B4-BE49-F238E27FC236}">
                  <a16:creationId xmlns:a16="http://schemas.microsoft.com/office/drawing/2014/main" id="{ABEFF7E5-33E9-4714-864D-099D57CB0129}"/>
                </a:ext>
              </a:extLst>
            </p:cNvPr>
            <p:cNvCxnSpPr/>
            <p:nvPr/>
          </p:nvCxnSpPr>
          <p:spPr bwMode="auto">
            <a:xfrm flipH="1">
              <a:off x="5202370" y="22531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2" name="Straight Arrow Connector 11">
              <a:extLst>
                <a:ext uri="{FF2B5EF4-FFF2-40B4-BE49-F238E27FC236}">
                  <a16:creationId xmlns:a16="http://schemas.microsoft.com/office/drawing/2014/main" id="{8DE39C31-5228-4E5C-B5E4-C714C15DE7BB}"/>
                </a:ext>
              </a:extLst>
            </p:cNvPr>
            <p:cNvCxnSpPr/>
            <p:nvPr/>
          </p:nvCxnSpPr>
          <p:spPr bwMode="auto">
            <a:xfrm flipH="1">
              <a:off x="5202370" y="2786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3" name="Straight Arrow Connector 12">
              <a:extLst>
                <a:ext uri="{FF2B5EF4-FFF2-40B4-BE49-F238E27FC236}">
                  <a16:creationId xmlns:a16="http://schemas.microsoft.com/office/drawing/2014/main" id="{B42DE765-33A2-437B-A8D5-D510448E609C}"/>
                </a:ext>
              </a:extLst>
            </p:cNvPr>
            <p:cNvCxnSpPr/>
            <p:nvPr/>
          </p:nvCxnSpPr>
          <p:spPr bwMode="auto">
            <a:xfrm flipH="1">
              <a:off x="5202370" y="3167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7043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D29E-4562-480E-A1B7-746E72A98F93}"/>
              </a:ext>
            </a:extLst>
          </p:cNvPr>
          <p:cNvSpPr>
            <a:spLocks noGrp="1"/>
          </p:cNvSpPr>
          <p:nvPr>
            <p:ph type="title"/>
          </p:nvPr>
        </p:nvSpPr>
        <p:spPr/>
        <p:txBody>
          <a:bodyPr/>
          <a:lstStyle/>
          <a:p>
            <a:r>
              <a:rPr lang="en-US" dirty="0"/>
              <a:t>What is a WebSocket?</a:t>
            </a:r>
          </a:p>
        </p:txBody>
      </p:sp>
      <p:sp>
        <p:nvSpPr>
          <p:cNvPr id="4" name="Content Placeholder 2">
            <a:extLst>
              <a:ext uri="{FF2B5EF4-FFF2-40B4-BE49-F238E27FC236}">
                <a16:creationId xmlns:a16="http://schemas.microsoft.com/office/drawing/2014/main" id="{AAAF65F6-83DF-4B54-95B5-E69C71144C88}"/>
              </a:ext>
            </a:extLst>
          </p:cNvPr>
          <p:cNvSpPr txBox="1">
            <a:spLocks/>
          </p:cNvSpPr>
          <p:nvPr/>
        </p:nvSpPr>
        <p:spPr>
          <a:xfrm>
            <a:off x="458788" y="55015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b="0" kern="0" dirty="0">
              <a:solidFill>
                <a:srgbClr val="000000"/>
              </a:solidFill>
            </a:endParaRPr>
          </a:p>
          <a:p>
            <a:pPr lvl="0"/>
            <a:r>
              <a:rPr lang="en-US" b="0" kern="0" dirty="0" err="1">
                <a:solidFill>
                  <a:srgbClr val="000000"/>
                </a:solidFill>
              </a:rPr>
              <a:t>WebSockets</a:t>
            </a:r>
            <a:r>
              <a:rPr lang="en-US" b="0" kern="0" dirty="0">
                <a:solidFill>
                  <a:srgbClr val="000000"/>
                </a:solidFill>
              </a:rPr>
              <a:t> are a solution for implementing real-time bidirectional communications on the web</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RFC6455 defines the </a:t>
            </a:r>
            <a:r>
              <a:rPr lang="en-US" b="0" kern="0" dirty="0" err="1">
                <a:solidFill>
                  <a:srgbClr val="000000"/>
                </a:solidFill>
              </a:rPr>
              <a:t>ws</a:t>
            </a:r>
            <a:r>
              <a:rPr lang="en-US" b="0" kern="0" dirty="0">
                <a:solidFill>
                  <a:srgbClr val="000000"/>
                </a:solidFill>
              </a:rPr>
              <a:t> and </a:t>
            </a:r>
            <a:r>
              <a:rPr lang="en-US" b="0" kern="0" dirty="0" err="1">
                <a:solidFill>
                  <a:srgbClr val="000000"/>
                </a:solidFill>
              </a:rPr>
              <a:t>wss</a:t>
            </a:r>
            <a:r>
              <a:rPr lang="en-US" b="0" kern="0" dirty="0">
                <a:solidFill>
                  <a:srgbClr val="000000"/>
                </a:solidFill>
              </a:rPr>
              <a:t> protocols</a:t>
            </a:r>
          </a:p>
          <a:p>
            <a:pPr lvl="0"/>
            <a:r>
              <a:rPr lang="en-US" b="0" kern="0" dirty="0">
                <a:solidFill>
                  <a:srgbClr val="000000"/>
                </a:solidFill>
              </a:rPr>
              <a:t>The </a:t>
            </a:r>
            <a:r>
              <a:rPr lang="en-US" b="0" kern="0" dirty="0" err="1">
                <a:solidFill>
                  <a:srgbClr val="000000"/>
                </a:solidFill>
              </a:rPr>
              <a:t>WebSockets</a:t>
            </a:r>
            <a:r>
              <a:rPr lang="en-US" b="0" kern="0" dirty="0">
                <a:solidFill>
                  <a:srgbClr val="000000"/>
                </a:solidFill>
              </a:rPr>
              <a:t> API defines a JavaScript API for code running in a browser</a:t>
            </a:r>
          </a:p>
        </p:txBody>
      </p:sp>
      <p:grpSp>
        <p:nvGrpSpPr>
          <p:cNvPr id="5" name="Group 4" descr="A diagram depicting full-duplex bidirectional communication over sockets between a web page running in a browser and a web server.">
            <a:extLst>
              <a:ext uri="{FF2B5EF4-FFF2-40B4-BE49-F238E27FC236}">
                <a16:creationId xmlns:a16="http://schemas.microsoft.com/office/drawing/2014/main" id="{7B1147DB-A909-484B-B6F6-C0BE45A82435}"/>
              </a:ext>
            </a:extLst>
          </p:cNvPr>
          <p:cNvGrpSpPr/>
          <p:nvPr/>
        </p:nvGrpSpPr>
        <p:grpSpPr>
          <a:xfrm>
            <a:off x="1589863" y="2429983"/>
            <a:ext cx="5649137" cy="1622472"/>
            <a:chOff x="1589863" y="2568528"/>
            <a:chExt cx="5649137" cy="1622472"/>
          </a:xfrm>
        </p:grpSpPr>
        <p:pic>
          <p:nvPicPr>
            <p:cNvPr id="6" name="Picture 5">
              <a:extLst>
                <a:ext uri="{FF2B5EF4-FFF2-40B4-BE49-F238E27FC236}">
                  <a16:creationId xmlns:a16="http://schemas.microsoft.com/office/drawing/2014/main" id="{006BE6DD-0172-42DA-8C8E-4C2F15C32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863" y="2847506"/>
              <a:ext cx="1472626" cy="1071001"/>
            </a:xfrm>
            <a:prstGeom prst="rect">
              <a:avLst/>
            </a:prstGeom>
          </p:spPr>
        </p:pic>
        <p:pic>
          <p:nvPicPr>
            <p:cNvPr id="7" name="Picture 6">
              <a:extLst>
                <a:ext uri="{FF2B5EF4-FFF2-40B4-BE49-F238E27FC236}">
                  <a16:creationId xmlns:a16="http://schemas.microsoft.com/office/drawing/2014/main" id="{7DD5C634-B86F-45A2-9781-490D2A480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899" y="2568528"/>
              <a:ext cx="1379101" cy="1622472"/>
            </a:xfrm>
            <a:prstGeom prst="rect">
              <a:avLst/>
            </a:prstGeom>
          </p:spPr>
        </p:pic>
        <p:cxnSp>
          <p:nvCxnSpPr>
            <p:cNvPr id="8" name="Straight Arrow Connector 7">
              <a:extLst>
                <a:ext uri="{FF2B5EF4-FFF2-40B4-BE49-F238E27FC236}">
                  <a16:creationId xmlns:a16="http://schemas.microsoft.com/office/drawing/2014/main" id="{A61C90CE-C5A1-443F-A317-7E30BD0809F2}"/>
                </a:ext>
              </a:extLst>
            </p:cNvPr>
            <p:cNvCxnSpPr>
              <a:stCxn id="6" idx="3"/>
              <a:endCxn id="7" idx="1"/>
            </p:cNvCxnSpPr>
            <p:nvPr/>
          </p:nvCxnSpPr>
          <p:spPr bwMode="auto">
            <a:xfrm flipV="1">
              <a:off x="3062489" y="33797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9" name="Straight Arrow Connector 8">
              <a:extLst>
                <a:ext uri="{FF2B5EF4-FFF2-40B4-BE49-F238E27FC236}">
                  <a16:creationId xmlns:a16="http://schemas.microsoft.com/office/drawing/2014/main" id="{CC6CE332-B216-4B7D-B5BB-5E0FA7A6480F}"/>
                </a:ext>
              </a:extLst>
            </p:cNvPr>
            <p:cNvCxnSpPr/>
            <p:nvPr/>
          </p:nvCxnSpPr>
          <p:spPr bwMode="auto">
            <a:xfrm flipV="1">
              <a:off x="3066240" y="3101928"/>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06922F5C-E738-407F-8E55-3F75662F3BED}"/>
                </a:ext>
              </a:extLst>
            </p:cNvPr>
            <p:cNvCxnSpPr/>
            <p:nvPr/>
          </p:nvCxnSpPr>
          <p:spPr bwMode="auto">
            <a:xfrm flipV="1">
              <a:off x="3044250" y="36845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404838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5033-BD34-4C35-A710-75CF65E0C04D}"/>
              </a:ext>
            </a:extLst>
          </p:cNvPr>
          <p:cNvSpPr>
            <a:spLocks noGrp="1"/>
          </p:cNvSpPr>
          <p:nvPr>
            <p:ph type="title"/>
          </p:nvPr>
        </p:nvSpPr>
        <p:spPr/>
        <p:txBody>
          <a:bodyPr/>
          <a:lstStyle/>
          <a:p>
            <a:r>
              <a:rPr lang="en-US"/>
              <a:t>Lesson 2: Using the WebSocket API</a:t>
            </a:r>
          </a:p>
        </p:txBody>
      </p:sp>
      <p:sp>
        <p:nvSpPr>
          <p:cNvPr id="3" name="Text Placeholder 2">
            <a:extLst>
              <a:ext uri="{FF2B5EF4-FFF2-40B4-BE49-F238E27FC236}">
                <a16:creationId xmlns:a16="http://schemas.microsoft.com/office/drawing/2014/main" id="{9D8AE39F-51A8-47DE-8779-79F4FC744BF1}"/>
              </a:ext>
            </a:extLst>
          </p:cNvPr>
          <p:cNvSpPr>
            <a:spLocks noGrp="1"/>
          </p:cNvSpPr>
          <p:nvPr>
            <p:ph type="body" idx="1"/>
          </p:nvPr>
        </p:nvSpPr>
        <p:spPr/>
        <p:txBody>
          <a:bodyPr/>
          <a:lstStyle/>
          <a:p>
            <a:r>
              <a:rPr lang="en-US" dirty="0"/>
              <a:t>Connecting to a Server by Using a WebSocket
Sending Messages to a WebSocket
Receiving Messages From a WebSocket
Demonstration: Performing Real-time Communication by Using </a:t>
            </a:r>
            <a:r>
              <a:rPr lang="en-US" dirty="0" err="1"/>
              <a:t>WebSockets</a:t>
            </a:r>
            <a:endParaRPr lang="en-US" dirty="0"/>
          </a:p>
        </p:txBody>
      </p:sp>
    </p:spTree>
    <p:extLst>
      <p:ext uri="{BB962C8B-B14F-4D97-AF65-F5344CB8AC3E}">
        <p14:creationId xmlns:p14="http://schemas.microsoft.com/office/powerpoint/2010/main" val="207042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9274-E20F-42AF-BB7F-EE81F762DA28}"/>
              </a:ext>
            </a:extLst>
          </p:cNvPr>
          <p:cNvSpPr>
            <a:spLocks noGrp="1"/>
          </p:cNvSpPr>
          <p:nvPr>
            <p:ph type="title"/>
          </p:nvPr>
        </p:nvSpPr>
        <p:spPr/>
        <p:txBody>
          <a:bodyPr/>
          <a:lstStyle/>
          <a:p>
            <a:r>
              <a:rPr lang="en-US" dirty="0"/>
              <a:t>Connecting to a Server by Using a WebSocket</a:t>
            </a:r>
          </a:p>
        </p:txBody>
      </p:sp>
      <p:sp>
        <p:nvSpPr>
          <p:cNvPr id="4" name="Content Placeholder 2">
            <a:extLst>
              <a:ext uri="{FF2B5EF4-FFF2-40B4-BE49-F238E27FC236}">
                <a16:creationId xmlns:a16="http://schemas.microsoft.com/office/drawing/2014/main" id="{CCEBAE8C-8569-402E-ABD8-DA8C1AD0B7D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a:t>
            </a:r>
            <a:r>
              <a:rPr lang="en-US" kern="0" dirty="0">
                <a:solidFill>
                  <a:srgbClr val="000000"/>
                </a:solidFill>
              </a:rPr>
              <a:t>WebSocket</a:t>
            </a:r>
            <a:r>
              <a:rPr lang="en-US" b="0" kern="0" dirty="0">
                <a:solidFill>
                  <a:srgbClr val="000000"/>
                </a:solidFill>
              </a:rPr>
              <a:t> object contains the functionality required to communicate with a server through a WebSocket</a:t>
            </a:r>
          </a:p>
          <a:p>
            <a:r>
              <a:rPr lang="en-US" sz="2000" b="0" kern="0" dirty="0">
                <a:solidFill>
                  <a:srgbClr val="000000"/>
                </a:solidFill>
              </a:rPr>
              <a:t>Establish a connection </a:t>
            </a:r>
            <a:r>
              <a:rPr lang="en-US" b="0" kern="0" dirty="0">
                <a:solidFill>
                  <a:srgbClr val="000000"/>
                </a:solidFill>
              </a:rPr>
              <a:t>by creating a new WebSocket:</a:t>
            </a:r>
          </a:p>
          <a:p>
            <a:pPr lvl="1"/>
            <a:endParaRPr lang="en-US" b="0" kern="0" dirty="0">
              <a:solidFill>
                <a:srgbClr val="000000"/>
              </a:solidFill>
            </a:endParaRPr>
          </a:p>
          <a:p>
            <a:pPr lvl="1"/>
            <a:endParaRPr lang="en-US" b="0" kern="0" dirty="0">
              <a:solidFill>
                <a:srgbClr val="000000"/>
              </a:solidFill>
            </a:endParaRPr>
          </a:p>
          <a:p>
            <a:r>
              <a:rPr lang="en-US" sz="2000" b="0" kern="0" dirty="0">
                <a:solidFill>
                  <a:srgbClr val="000000"/>
                </a:solidFill>
              </a:rPr>
              <a:t>Check that the socket was opened successfully before using it</a:t>
            </a:r>
            <a:r>
              <a:rPr lang="en-US" b="0" kern="0" dirty="0">
                <a:solidFill>
                  <a:srgbClr val="000000"/>
                </a:solidFill>
              </a:rPr>
              <a:t>:</a:t>
            </a:r>
          </a:p>
          <a:p>
            <a:pPr lvl="1"/>
            <a:endParaRPr lang="en-US" b="0" kern="0" dirty="0">
              <a:solidFill>
                <a:srgbClr val="000000"/>
              </a:solidFill>
            </a:endParaRPr>
          </a:p>
          <a:p>
            <a:pPr lvl="1"/>
            <a:endParaRPr lang="en-US" b="0" kern="0" dirty="0">
              <a:solidFill>
                <a:srgbClr val="000000"/>
              </a:solidFill>
            </a:endParaRPr>
          </a:p>
          <a:p>
            <a:endParaRPr lang="en-US" sz="2000" b="0" kern="0" dirty="0">
              <a:solidFill>
                <a:srgbClr val="000000"/>
              </a:solidFill>
            </a:endParaRPr>
          </a:p>
          <a:p>
            <a:r>
              <a:rPr lang="en-US" sz="2000" b="0" kern="0" dirty="0">
                <a:solidFill>
                  <a:srgbClr val="000000"/>
                </a:solidFill>
              </a:rPr>
              <a:t>Use the </a:t>
            </a:r>
            <a:r>
              <a:rPr lang="en-US" sz="2000" kern="0" dirty="0">
                <a:solidFill>
                  <a:srgbClr val="000000"/>
                </a:solidFill>
              </a:rPr>
              <a:t>close</a:t>
            </a:r>
            <a:r>
              <a:rPr lang="en-US" kern="0" dirty="0">
                <a:solidFill>
                  <a:srgbClr val="000000"/>
                </a:solidFill>
              </a:rPr>
              <a:t>() </a:t>
            </a:r>
            <a:r>
              <a:rPr lang="en-US" b="0" kern="0" dirty="0">
                <a:solidFill>
                  <a:srgbClr val="000000"/>
                </a:solidFill>
              </a:rPr>
              <a:t>function to terminate the connection:</a:t>
            </a:r>
          </a:p>
          <a:p>
            <a:pPr lvl="1"/>
            <a:endParaRPr lang="en-US" b="0" kern="0" dirty="0">
              <a:solidFill>
                <a:srgbClr val="000000"/>
              </a:solidFill>
            </a:endParaRPr>
          </a:p>
        </p:txBody>
      </p:sp>
      <p:sp>
        <p:nvSpPr>
          <p:cNvPr id="5" name="TextBox 4">
            <a:extLst>
              <a:ext uri="{FF2B5EF4-FFF2-40B4-BE49-F238E27FC236}">
                <a16:creationId xmlns:a16="http://schemas.microsoft.com/office/drawing/2014/main" id="{867BEFA5-2364-49FC-9D01-1269CCFBDC7B}"/>
              </a:ext>
            </a:extLst>
          </p:cNvPr>
          <p:cNvSpPr txBox="1"/>
          <p:nvPr/>
        </p:nvSpPr>
        <p:spPr>
          <a:xfrm>
            <a:off x="781098" y="2895600"/>
            <a:ext cx="7866256" cy="646331"/>
          </a:xfrm>
          <a:prstGeom prst="rect">
            <a:avLst/>
          </a:prstGeom>
          <a:solidFill>
            <a:schemeClr val="bg1">
              <a:lumMod val="95000"/>
            </a:schemeClr>
          </a:solidFill>
        </p:spPr>
        <p:txBody>
          <a:bodyPr wrap="none" rtlCol="0">
            <a:spAutoFit/>
          </a:bodyPr>
          <a:lstStyle/>
          <a:p>
            <a:pPr lvl="0"/>
            <a:r>
              <a:rPr lang="en-US" b="0">
                <a:solidFill>
                  <a:srgbClr val="000000"/>
                </a:solidFill>
                <a:latin typeface="Lucida Sans Unicode" pitchFamily="34" charset="0"/>
                <a:cs typeface="Lucida Sans Unicode" pitchFamily="34" charset="0"/>
              </a:rPr>
              <a:t>var socket = </a:t>
            </a:r>
          </a:p>
          <a:p>
            <a:pPr lvl="0"/>
            <a:r>
              <a:rPr lang="en-US" b="0">
                <a:solidFill>
                  <a:srgbClr val="000000"/>
                </a:solidFill>
                <a:latin typeface="Lucida Sans Unicode" pitchFamily="34" charset="0"/>
                <a:cs typeface="Lucida Sans Unicode" pitchFamily="34" charset="0"/>
              </a:rPr>
              <a:t>    new WebSocket('ws://websocketserver.contoso.com/bookings');</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37CCD77D-21EE-4EB5-AF53-5801D2AB6D0A}"/>
              </a:ext>
            </a:extLst>
          </p:cNvPr>
          <p:cNvSpPr txBox="1"/>
          <p:nvPr/>
        </p:nvSpPr>
        <p:spPr>
          <a:xfrm>
            <a:off x="781098" y="6102932"/>
            <a:ext cx="7677101" cy="369332"/>
          </a:xfrm>
          <a:prstGeom prst="rect">
            <a:avLst/>
          </a:prstGeom>
          <a:solidFill>
            <a:schemeClr val="bg1">
              <a:lumMod val="95000"/>
            </a:schemeClr>
          </a:solidFill>
        </p:spPr>
        <p:txBody>
          <a:bodyPr wrap="square" rtlCol="0">
            <a:spAutoFit/>
          </a:bodyPr>
          <a:lstStyle/>
          <a:p>
            <a:pPr lvl="0"/>
            <a:r>
              <a:rPr lang="en-US" b="0">
                <a:solidFill>
                  <a:srgbClr val="000000"/>
                </a:solidFill>
                <a:latin typeface="Lucida Sans Unicode" pitchFamily="34" charset="0"/>
                <a:cs typeface="Lucida Sans Unicode" pitchFamily="34" charset="0"/>
              </a:rPr>
              <a:t>socket.close();</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B1FA659A-DFB7-4E21-BB1B-2B3EB2A8C903}"/>
              </a:ext>
            </a:extLst>
          </p:cNvPr>
          <p:cNvSpPr txBox="1"/>
          <p:nvPr/>
        </p:nvSpPr>
        <p:spPr>
          <a:xfrm>
            <a:off x="782785" y="4316366"/>
            <a:ext cx="5486401" cy="1200329"/>
          </a:xfrm>
          <a:prstGeom prst="rect">
            <a:avLst/>
          </a:prstGeom>
          <a:solidFill>
            <a:schemeClr val="bg1">
              <a:lumMod val="95000"/>
            </a:schemeClr>
          </a:solidFill>
        </p:spPr>
        <p:txBody>
          <a:bodyPr wrap="square" rtlCol="0">
            <a:spAutoFit/>
          </a:bodyPr>
          <a:lstStyle/>
          <a:p>
            <a:pPr lvl="0"/>
            <a:r>
              <a:rPr lang="en-US" b="0" dirty="0" err="1">
                <a:solidFill>
                  <a:srgbClr val="000000"/>
                </a:solidFill>
                <a:latin typeface="Lucida Sans Unicode" pitchFamily="34" charset="0"/>
                <a:cs typeface="Lucida Sans Unicode" pitchFamily="34" charset="0"/>
              </a:rPr>
              <a:t>socket.onopen</a:t>
            </a:r>
            <a:r>
              <a:rPr lang="en-US" b="0" dirty="0">
                <a:solidFill>
                  <a:srgbClr val="000000"/>
                </a:solidFill>
                <a:latin typeface="Lucida Sans Unicode" pitchFamily="34" charset="0"/>
                <a:cs typeface="Lucida Sans Unicode" pitchFamily="34" charset="0"/>
              </a:rPr>
              <a:t> = function()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alert("Connection to server now open!");</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74504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E584-6E60-4D8C-8C22-4F71EB173048}"/>
              </a:ext>
            </a:extLst>
          </p:cNvPr>
          <p:cNvSpPr>
            <a:spLocks noGrp="1"/>
          </p:cNvSpPr>
          <p:nvPr>
            <p:ph type="title"/>
          </p:nvPr>
        </p:nvSpPr>
        <p:spPr/>
        <p:txBody>
          <a:bodyPr/>
          <a:lstStyle/>
          <a:p>
            <a:r>
              <a:rPr lang="en-US" dirty="0"/>
              <a:t>Sending Messages to a WebSocket</a:t>
            </a:r>
          </a:p>
        </p:txBody>
      </p:sp>
      <p:sp>
        <p:nvSpPr>
          <p:cNvPr id="4" name="Content Placeholder 2">
            <a:extLst>
              <a:ext uri="{FF2B5EF4-FFF2-40B4-BE49-F238E27FC236}">
                <a16:creationId xmlns:a16="http://schemas.microsoft.com/office/drawing/2014/main" id="{B5563A54-9EDD-496F-A903-7228BFF7672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a:t>
            </a:r>
            <a:r>
              <a:rPr lang="en-US" kern="0">
                <a:solidFill>
                  <a:srgbClr val="000000"/>
                </a:solidFill>
              </a:rPr>
              <a:t>send() </a:t>
            </a:r>
            <a:r>
              <a:rPr lang="en-US" b="0" kern="0">
                <a:solidFill>
                  <a:srgbClr val="000000"/>
                </a:solidFill>
              </a:rPr>
              <a:t>function to send messages to a server</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the </a:t>
            </a:r>
            <a:r>
              <a:rPr lang="en-US" kern="0">
                <a:solidFill>
                  <a:srgbClr val="000000"/>
                </a:solidFill>
              </a:rPr>
              <a:t>bufferedAmount</a:t>
            </a:r>
            <a:r>
              <a:rPr lang="en-US" b="0" kern="0">
                <a:solidFill>
                  <a:srgbClr val="000000"/>
                </a:solidFill>
              </a:rPr>
              <a:t> property to determine:</a:t>
            </a:r>
          </a:p>
          <a:p>
            <a:pPr lvl="1"/>
            <a:r>
              <a:rPr lang="en-US" b="0" kern="0">
                <a:solidFill>
                  <a:srgbClr val="000000"/>
                </a:solidFill>
              </a:rPr>
              <a:t>If there is a backlog before sending</a:t>
            </a:r>
          </a:p>
          <a:p>
            <a:pPr lvl="1"/>
            <a:r>
              <a:rPr lang="en-US" b="0" kern="0">
                <a:solidFill>
                  <a:srgbClr val="000000"/>
                </a:solidFill>
              </a:rPr>
              <a:t>If the message has been sent</a:t>
            </a:r>
          </a:p>
          <a:p>
            <a:pPr lvl="0"/>
            <a:r>
              <a:rPr lang="en-US" b="0" kern="0">
                <a:solidFill>
                  <a:srgbClr val="000000"/>
                </a:solidFill>
              </a:rPr>
              <a:t>Handle the </a:t>
            </a:r>
            <a:r>
              <a:rPr lang="en-US" kern="0">
                <a:solidFill>
                  <a:srgbClr val="000000"/>
                </a:solidFill>
              </a:rPr>
              <a:t>error</a:t>
            </a:r>
            <a:r>
              <a:rPr lang="en-US" b="0" kern="0">
                <a:solidFill>
                  <a:srgbClr val="000000"/>
                </a:solidFill>
              </a:rPr>
              <a:t> event to determine whether an error has occurred</a:t>
            </a:r>
          </a:p>
          <a:p>
            <a:pPr lvl="0"/>
            <a:r>
              <a:rPr lang="en-US" b="0" kern="0">
                <a:solidFill>
                  <a:srgbClr val="000000"/>
                </a:solidFill>
              </a:rPr>
              <a:t>Messages can be text, binary, or array data</a:t>
            </a:r>
            <a:endParaRPr lang="en-US" b="0" kern="0" dirty="0">
              <a:solidFill>
                <a:srgbClr val="000000"/>
              </a:solidFill>
            </a:endParaRPr>
          </a:p>
        </p:txBody>
      </p:sp>
      <p:sp>
        <p:nvSpPr>
          <p:cNvPr id="5" name="TextBox 4">
            <a:extLst>
              <a:ext uri="{FF2B5EF4-FFF2-40B4-BE49-F238E27FC236}">
                <a16:creationId xmlns:a16="http://schemas.microsoft.com/office/drawing/2014/main" id="{5D8B8937-B116-4402-A5E9-E7DC5EA13E51}"/>
              </a:ext>
            </a:extLst>
          </p:cNvPr>
          <p:cNvSpPr txBox="1"/>
          <p:nvPr/>
        </p:nvSpPr>
        <p:spPr>
          <a:xfrm>
            <a:off x="658091" y="2057400"/>
            <a:ext cx="7919853" cy="646331"/>
          </a:xfrm>
          <a:prstGeom prst="rect">
            <a:avLst/>
          </a:prstGeom>
          <a:solidFill>
            <a:schemeClr val="bg1">
              <a:lumMod val="95000"/>
            </a:schemeClr>
          </a:solidFill>
        </p:spPr>
        <p:txBody>
          <a:bodyPr wrap="square" rtlCol="0">
            <a:spAutoFit/>
          </a:bodyPr>
          <a:lstStyle/>
          <a:p>
            <a:pPr lvl="0"/>
            <a:r>
              <a:rPr lang="en-US" b="0">
                <a:solidFill>
                  <a:srgbClr val="000000"/>
                </a:solidFill>
                <a:latin typeface="Lucida Sans Unicode" pitchFamily="34" charset="0"/>
                <a:cs typeface="Lucida Sans Unicode" pitchFamily="34" charset="0"/>
              </a:rPr>
              <a:t>var message = …;</a:t>
            </a:r>
          </a:p>
          <a:p>
            <a:pPr lvl="0"/>
            <a:r>
              <a:rPr lang="en-US" b="0">
                <a:solidFill>
                  <a:srgbClr val="000000"/>
                </a:solidFill>
                <a:latin typeface="Lucida Sans Unicode" pitchFamily="34" charset="0"/>
                <a:cs typeface="Lucida Sans Unicode" pitchFamily="34" charset="0"/>
              </a:rPr>
              <a:t>socket.send(message);</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08993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4F5D-26C9-44DD-9646-D9249FEDF3DD}"/>
              </a:ext>
            </a:extLst>
          </p:cNvPr>
          <p:cNvSpPr>
            <a:spLocks noGrp="1"/>
          </p:cNvSpPr>
          <p:nvPr>
            <p:ph type="title"/>
          </p:nvPr>
        </p:nvSpPr>
        <p:spPr/>
        <p:txBody>
          <a:bodyPr/>
          <a:lstStyle/>
          <a:p>
            <a:r>
              <a:rPr lang="en-US" dirty="0"/>
              <a:t>Receiving Messages From a WebSocket</a:t>
            </a:r>
          </a:p>
        </p:txBody>
      </p:sp>
      <p:sp>
        <p:nvSpPr>
          <p:cNvPr id="4" name="Content Placeholder 2">
            <a:extLst>
              <a:ext uri="{FF2B5EF4-FFF2-40B4-BE49-F238E27FC236}">
                <a16:creationId xmlns:a16="http://schemas.microsoft.com/office/drawing/2014/main" id="{8AC5AA71-8900-4B02-B546-E90A9AF6D2B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a:t>
            </a:r>
            <a:r>
              <a:rPr lang="en-US" kern="0" dirty="0">
                <a:solidFill>
                  <a:srgbClr val="000000"/>
                </a:solidFill>
              </a:rPr>
              <a:t>message</a:t>
            </a:r>
            <a:r>
              <a:rPr lang="en-US" b="0" kern="0" dirty="0">
                <a:solidFill>
                  <a:srgbClr val="000000"/>
                </a:solidFill>
              </a:rPr>
              <a:t> event fires when a message is received from a server:</a:t>
            </a:r>
          </a:p>
          <a:p>
            <a:pPr lvl="1"/>
            <a:r>
              <a:rPr lang="en-US" b="0" kern="0" dirty="0">
                <a:solidFill>
                  <a:srgbClr val="000000"/>
                </a:solidFill>
              </a:rPr>
              <a:t>Examine </a:t>
            </a:r>
            <a:r>
              <a:rPr lang="en-US" kern="0" dirty="0" err="1">
                <a:solidFill>
                  <a:srgbClr val="000000"/>
                </a:solidFill>
              </a:rPr>
              <a:t>event.type</a:t>
            </a:r>
            <a:r>
              <a:rPr lang="en-US" b="0" kern="0" dirty="0">
                <a:solidFill>
                  <a:srgbClr val="000000"/>
                </a:solidFill>
              </a:rPr>
              <a:t> to determine whether the message is text or binary</a:t>
            </a:r>
          </a:p>
          <a:p>
            <a:pPr lvl="1"/>
            <a:r>
              <a:rPr lang="en-US" b="0" kern="0" dirty="0">
                <a:solidFill>
                  <a:srgbClr val="000000"/>
                </a:solidFill>
              </a:rPr>
              <a:t>Read </a:t>
            </a:r>
            <a:r>
              <a:rPr lang="en-US" kern="0" dirty="0" err="1">
                <a:solidFill>
                  <a:srgbClr val="000000"/>
                </a:solidFill>
              </a:rPr>
              <a:t>event.data</a:t>
            </a:r>
            <a:r>
              <a:rPr lang="en-US" b="0" kern="0" dirty="0">
                <a:solidFill>
                  <a:srgbClr val="000000"/>
                </a:solidFill>
              </a:rPr>
              <a:t> to retrieve the message</a:t>
            </a: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0"/>
            <a:r>
              <a:rPr lang="en-US" b="0" kern="0" dirty="0">
                <a:solidFill>
                  <a:srgbClr val="000000"/>
                </a:solidFill>
              </a:rPr>
              <a:t>Before receiving a message, set the </a:t>
            </a:r>
            <a:r>
              <a:rPr lang="en-US" kern="0" dirty="0" err="1">
                <a:solidFill>
                  <a:srgbClr val="000000"/>
                </a:solidFill>
              </a:rPr>
              <a:t>binaryType</a:t>
            </a:r>
            <a:r>
              <a:rPr lang="en-US" b="0" kern="0" dirty="0">
                <a:solidFill>
                  <a:srgbClr val="000000"/>
                </a:solidFill>
              </a:rPr>
              <a:t> property of the WebSocket object to indicate the expected format for binary data</a:t>
            </a:r>
          </a:p>
        </p:txBody>
      </p:sp>
      <p:sp>
        <p:nvSpPr>
          <p:cNvPr id="5" name="TextBox 4">
            <a:extLst>
              <a:ext uri="{FF2B5EF4-FFF2-40B4-BE49-F238E27FC236}">
                <a16:creationId xmlns:a16="http://schemas.microsoft.com/office/drawing/2014/main" id="{E4046268-F4EF-46D0-8F21-EB3927523A69}"/>
              </a:ext>
            </a:extLst>
          </p:cNvPr>
          <p:cNvSpPr txBox="1"/>
          <p:nvPr/>
        </p:nvSpPr>
        <p:spPr>
          <a:xfrm>
            <a:off x="685803" y="3200400"/>
            <a:ext cx="7999409" cy="2031325"/>
          </a:xfrm>
          <a:prstGeom prst="rect">
            <a:avLst/>
          </a:prstGeom>
          <a:solidFill>
            <a:schemeClr val="bg1">
              <a:lumMod val="95000"/>
            </a:schemeClr>
          </a:solidFill>
        </p:spPr>
        <p:txBody>
          <a:bodyPr wrap="square" rtlCol="0">
            <a:spAutoFit/>
          </a:bodyPr>
          <a:lstStyle/>
          <a:p>
            <a:pPr lvl="0"/>
            <a:r>
              <a:rPr lang="en-US" b="0">
                <a:solidFill>
                  <a:srgbClr val="000000"/>
                </a:solidFill>
                <a:latin typeface="Lucida Sans Unicode" pitchFamily="34" charset="0"/>
                <a:cs typeface="Lucida Sans Unicode" pitchFamily="34" charset="0"/>
              </a:rPr>
              <a:t>socket.onmessage = function(event)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if (event.type == "Text")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handleTextMessage(event.data);</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 else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handleBinaryMessage(socket.binaryType, event.data);</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40100642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70</TotalTime>
  <Words>1977</Words>
  <Application>Microsoft Office PowerPoint</Application>
  <PresentationFormat>On-screen Show (4:3)</PresentationFormat>
  <Paragraphs>171</Paragraphs>
  <Slides>14</Slides>
  <Notes>14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Segoe UI</vt:lpstr>
      <vt:lpstr>Calibri</vt:lpstr>
      <vt:lpstr>Verdana</vt:lpstr>
      <vt:lpstr>Wingdings</vt:lpstr>
      <vt:lpstr>Lucida Sans Unicode</vt:lpstr>
      <vt:lpstr>Arial</vt:lpstr>
      <vt:lpstr>Times New Roman</vt:lpstr>
      <vt:lpstr>NG_MOC_Core_ModuleNew2</vt:lpstr>
      <vt:lpstr>Module 13</vt:lpstr>
      <vt:lpstr>Module Overview</vt:lpstr>
      <vt:lpstr>Lesson 1: Introduction to WebSockets</vt:lpstr>
      <vt:lpstr>The Problem of Web-based Real-time Communications</vt:lpstr>
      <vt:lpstr>What is a WebSocket?</vt:lpstr>
      <vt:lpstr>Lesson 2: Using the WebSocket API</vt:lpstr>
      <vt:lpstr>Connecting to a Server by Using a WebSocket</vt:lpstr>
      <vt:lpstr>Sending Messages to a WebSocket</vt:lpstr>
      <vt:lpstr>Receiving Messages From a WebSocket</vt:lpstr>
      <vt:lpstr>Demonstration: Performing Real-time Communication by Using WebSockets</vt:lpstr>
      <vt:lpstr>Lab: Performing Real-time Communication by Using WebSockets</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keerthi madirala</dc:creator>
  <cp:lastModifiedBy>Apposite</cp:lastModifiedBy>
  <cp:revision>9</cp:revision>
  <dcterms:created xsi:type="dcterms:W3CDTF">2018-10-03T09:33:00Z</dcterms:created>
  <dcterms:modified xsi:type="dcterms:W3CDTF">2018-10-16T06:22:27Z</dcterms:modified>
</cp:coreProperties>
</file>