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Lst>
  <p:sldSz cx="9144000" cy="6858000" type="screen4x3"/>
  <p:notesSz cx="6858000" cy="9144000"/>
  <p:embeddedFontLst>
    <p:embeddedFont>
      <p:font typeface="Calibri" panose="020F0502020204030204" pitchFamily="34" charset="0"/>
      <p:regular r:id="rId19"/>
      <p:bold r:id="rId20"/>
      <p:italic r:id="rId21"/>
      <p:boldItalic r:id="rId22"/>
    </p:embeddedFont>
    <p:embeddedFont>
      <p:font typeface="Lucida Sans Typewriter" panose="020B0509030504030204" pitchFamily="49" charset="0"/>
      <p:regular r:id="rId23"/>
      <p:bold r:id="rId24"/>
      <p:italic r:id="rId25"/>
      <p:boldItalic r:id="rId26"/>
    </p:embeddedFont>
    <p:embeddedFont>
      <p:font typeface="Lucida Sans Unicode" panose="020B0602030504020204" pitchFamily="34" charset="0"/>
      <p:regular r:id="rId27"/>
    </p:embeddedFont>
    <p:embeddedFont>
      <p:font typeface="Segoe" panose="020B0502040504020203" pitchFamily="34" charset="0"/>
      <p:regular r:id="rId28"/>
      <p:bold r:id="rId29"/>
      <p:italic r:id="rId30"/>
      <p:boldItalic r:id="rId31"/>
    </p:embeddedFont>
    <p:embeddedFont>
      <p:font typeface="Segoe UI" panose="020B0502040204020203" pitchFamily="34" charset="0"/>
      <p:regular r:id="rId32"/>
      <p:bold r:id="rId33"/>
      <p:italic r:id="rId34"/>
      <p:boldItalic r:id="rId35"/>
    </p:embeddedFont>
    <p:embeddedFont>
      <p:font typeface="Verdana" panose="020B0604030504040204" pitchFamily="34" charset="0"/>
      <p:regular r:id="rId36"/>
      <p:bold r:id="rId37"/>
      <p:italic r:id="rId38"/>
      <p:boldItalic r:id="rId39"/>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735" autoAdjust="0"/>
    <p:restoredTop sz="94291" autoAdjust="0"/>
  </p:normalViewPr>
  <p:slideViewPr>
    <p:cSldViewPr snapToGrid="0">
      <p:cViewPr varScale="1">
        <p:scale>
          <a:sx n="69" d="100"/>
          <a:sy n="69" d="100"/>
        </p:scale>
        <p:origin x="1854" y="48"/>
      </p:cViewPr>
      <p:guideLst/>
    </p:cSldViewPr>
  </p:slideViewPr>
  <p:notesTextViewPr>
    <p:cViewPr>
      <p:scale>
        <a:sx n="1" d="1"/>
        <a:sy n="1" d="1"/>
      </p:scale>
      <p:origin x="0" y="0"/>
    </p:cViewPr>
  </p:notesTextViewPr>
  <p:notesViewPr>
    <p:cSldViewPr snapToGrid="0">
      <p:cViewPr varScale="1">
        <p:scale>
          <a:sx n="53" d="100"/>
          <a:sy n="53" d="100"/>
        </p:scale>
        <p:origin x="2844"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font" Target="fonts/font21.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font" Target="fonts/font16.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font" Target="fonts/font2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01C4C7-69FF-4951-BCA9-8E1184A31B13}" type="datetimeFigureOut">
              <a:rPr lang="en-US" smtClean="0"/>
              <a:t>10/4/2018</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A5BBA1-9A72-4553-9835-F3954DE4C637}" type="slidenum">
              <a:rPr lang="en-US" smtClean="0"/>
              <a:t>‹#›</a:t>
            </a:fld>
            <a:endParaRPr lang="en-US"/>
          </a:p>
        </p:txBody>
      </p:sp>
    </p:spTree>
    <p:extLst>
      <p:ext uri="{BB962C8B-B14F-4D97-AF65-F5344CB8AC3E}">
        <p14:creationId xmlns:p14="http://schemas.microsoft.com/office/powerpoint/2010/main" val="2575889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github.com/MicrosoftLearning/20480-Programming-in-HTML5-with-JavaScript-and-CSS3/blob/master/Instructions/20480C_MOD14_DEMO.md"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github.com/MicrosoftLearning/20480-Programming-in-HTML5-with-JavaScript-and-CSS3/blob/master/Instructions/20480C_MOD14_LAB_MANUAL.md"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github.com/MicrosoftLearning/20480-Programming-in-HTML5-with-JavaScript-and-CSS3/blob/master/Instructions/20480C_MOD14_LAK.md"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go.microsoft.com/fwlink/?LinkID=267758"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This course requires an internet connection to download components from NuGet within Microsoft Visual Studio, to download source files for labs and demos. If there is no internet connection, modify the course to be delivered from a disconnected student device.</a:t>
            </a:r>
          </a:p>
        </p:txBody>
      </p:sp>
      <p:sp>
        <p:nvSpPr>
          <p:cNvPr id="4" name="Slide Number Placeholder 3"/>
          <p:cNvSpPr>
            <a:spLocks noGrp="1"/>
          </p:cNvSpPr>
          <p:nvPr>
            <p:ph type="sldNum" sz="quarter" idx="5"/>
          </p:nvPr>
        </p:nvSpPr>
        <p:spPr/>
        <p:txBody>
          <a:bodyPr/>
          <a:lstStyle/>
          <a:p>
            <a:fld id="{BBA5BBA1-9A72-4553-9835-F3954DE4C637}" type="slidenum">
              <a:rPr lang="en-US" smtClean="0"/>
              <a:t>1</a:t>
            </a:fld>
            <a:endParaRPr lang="en-US"/>
          </a:p>
        </p:txBody>
      </p:sp>
      <p:sp>
        <p:nvSpPr>
          <p:cNvPr id="5" name="Rectangle 4">
            <a:extLst>
              <a:ext uri="{FF2B5EF4-FFF2-40B4-BE49-F238E27FC236}">
                <a16:creationId xmlns:a16="http://schemas.microsoft.com/office/drawing/2014/main" id="{B9816EA1-3C8A-47FC-B8EA-ED504845CCF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B560FDF9-1526-4440-884F-098F1760CDB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14: Performing Background Processing by Using Web Workers</a:t>
            </a:r>
          </a:p>
        </p:txBody>
      </p:sp>
    </p:spTree>
    <p:extLst>
      <p:ext uri="{BB962C8B-B14F-4D97-AF65-F5344CB8AC3E}">
        <p14:creationId xmlns:p14="http://schemas.microsoft.com/office/powerpoint/2010/main" val="29636694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Emphasize that catching the </a:t>
            </a:r>
            <a:r>
              <a:rPr lang="en-US" sz="1000" b="1">
                <a:latin typeface="Arial" panose="020B0604020202020204" pitchFamily="34" charset="0"/>
                <a:ea typeface="Calibri" panose="020F0502020204030204" pitchFamily="34" charset="0"/>
                <a:cs typeface="Times New Roman" panose="02020603050405020304" pitchFamily="18" charset="0"/>
              </a:rPr>
              <a:t>error</a:t>
            </a:r>
            <a:r>
              <a:rPr lang="en-US" sz="1000">
                <a:latin typeface="Arial" panose="020B0604020202020204" pitchFamily="34" charset="0"/>
                <a:ea typeface="Calibri" panose="020F0502020204030204" pitchFamily="34" charset="0"/>
                <a:cs typeface="Times New Roman" panose="02020603050405020304" pitchFamily="18" charset="0"/>
              </a:rPr>
              <a:t> event is very important. Without doing this, a web worker can fail silently and the web page will be unaware that the web worker is no longer running.</a:t>
            </a:r>
          </a:p>
        </p:txBody>
      </p:sp>
      <p:sp>
        <p:nvSpPr>
          <p:cNvPr id="4" name="Slide Number Placeholder 3"/>
          <p:cNvSpPr>
            <a:spLocks noGrp="1"/>
          </p:cNvSpPr>
          <p:nvPr>
            <p:ph type="sldNum" sz="quarter" idx="5"/>
          </p:nvPr>
        </p:nvSpPr>
        <p:spPr/>
        <p:txBody>
          <a:bodyPr/>
          <a:lstStyle/>
          <a:p>
            <a:fld id="{BBA5BBA1-9A72-4553-9835-F3954DE4C637}" type="slidenum">
              <a:rPr lang="en-US" smtClean="0"/>
              <a:t>10</a:t>
            </a:fld>
            <a:endParaRPr lang="en-US"/>
          </a:p>
        </p:txBody>
      </p:sp>
      <p:sp>
        <p:nvSpPr>
          <p:cNvPr id="5" name="Rectangle 4">
            <a:extLst>
              <a:ext uri="{FF2B5EF4-FFF2-40B4-BE49-F238E27FC236}">
                <a16:creationId xmlns:a16="http://schemas.microsoft.com/office/drawing/2014/main" id="{34DFB366-9240-4730-B4AF-E24AE3489AB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F7822ABF-6CDA-4892-A27B-6E752C22E7E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14: Performing Background Processing by Using Web Workers</a:t>
            </a:r>
          </a:p>
        </p:txBody>
      </p:sp>
    </p:spTree>
    <p:extLst>
      <p:ext uri="{BB962C8B-B14F-4D97-AF65-F5344CB8AC3E}">
        <p14:creationId xmlns:p14="http://schemas.microsoft.com/office/powerpoint/2010/main" val="11909155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a:solidFill>
                  <a:srgbClr val="000000"/>
                </a:solidFill>
                <a:latin typeface="Arial" panose="020B0604020202020204" pitchFamily="34" charset="0"/>
                <a:ea typeface="Calibri" panose="020F0502020204030204" pitchFamily="34" charset="0"/>
                <a:cs typeface="Times New Roman" panose="02020603050405020304" pitchFamily="18" charset="0"/>
              </a:rPr>
              <a:t>Emphasize that the </a:t>
            </a:r>
            <a:r>
              <a:rPr lang="en-US" sz="1000" b="1">
                <a:latin typeface="Arial" panose="020B0604020202020204" pitchFamily="34" charset="0"/>
                <a:ea typeface="Calibri" panose="020F0502020204030204" pitchFamily="34" charset="0"/>
                <a:cs typeface="Times New Roman" panose="02020603050405020304" pitchFamily="18" charset="0"/>
              </a:rPr>
              <a:t>Global</a:t>
            </a:r>
            <a:r>
              <a:rPr lang="en-GB" sz="1000">
                <a:solidFill>
                  <a:srgbClr val="000000"/>
                </a:solidFill>
                <a:latin typeface="Arial" panose="020B0604020202020204" pitchFamily="34" charset="0"/>
                <a:ea typeface="Calibri" panose="020F0502020204030204" pitchFamily="34" charset="0"/>
                <a:cs typeface="Times New Roman" panose="02020603050405020304" pitchFamily="18" charset="0"/>
              </a:rPr>
              <a:t> object for a web worker is scoped to the web worker; it cannot access functions and data defined by the web page that initiated the web worker</a:t>
            </a: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5"/>
          </p:nvPr>
        </p:nvSpPr>
        <p:spPr/>
        <p:txBody>
          <a:bodyPr/>
          <a:lstStyle/>
          <a:p>
            <a:fld id="{BBA5BBA1-9A72-4553-9835-F3954DE4C637}" type="slidenum">
              <a:rPr lang="en-US" smtClean="0"/>
              <a:t>11</a:t>
            </a:fld>
            <a:endParaRPr lang="en-US"/>
          </a:p>
        </p:txBody>
      </p:sp>
      <p:sp>
        <p:nvSpPr>
          <p:cNvPr id="5" name="Rectangle 4">
            <a:extLst>
              <a:ext uri="{FF2B5EF4-FFF2-40B4-BE49-F238E27FC236}">
                <a16:creationId xmlns:a16="http://schemas.microsoft.com/office/drawing/2014/main" id="{96BDAC17-5BDD-4E5E-8BD4-7E1CEDDDC4C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991560D1-7621-4173-9825-84E2F6AC40E4}"/>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14: Performing Background Processing by Using Web Workers</a:t>
            </a:r>
          </a:p>
        </p:txBody>
      </p:sp>
    </p:spTree>
    <p:extLst>
      <p:ext uri="{BB962C8B-B14F-4D97-AF65-F5344CB8AC3E}">
        <p14:creationId xmlns:p14="http://schemas.microsoft.com/office/powerpoint/2010/main" val="39554677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5"/>
          </p:nvPr>
        </p:nvSpPr>
        <p:spPr/>
        <p:txBody>
          <a:bodyPr/>
          <a:lstStyle/>
          <a:p>
            <a:fld id="{BBA5BBA1-9A72-4553-9835-F3954DE4C637}" type="slidenum">
              <a:rPr lang="en-US" smtClean="0"/>
              <a:t>12</a:t>
            </a:fld>
            <a:endParaRPr lang="en-US"/>
          </a:p>
        </p:txBody>
      </p:sp>
      <p:sp>
        <p:nvSpPr>
          <p:cNvPr id="5" name="Rectangle 4">
            <a:extLst>
              <a:ext uri="{FF2B5EF4-FFF2-40B4-BE49-F238E27FC236}">
                <a16:creationId xmlns:a16="http://schemas.microsoft.com/office/drawing/2014/main" id="{AA1A2205-3772-4288-9430-BF5798584E7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4F57FD08-FB34-4432-9ADF-9AA9A5DA252C}"/>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14: Performing Background Processing by Using Web Workers</a:t>
            </a:r>
          </a:p>
        </p:txBody>
      </p:sp>
    </p:spTree>
    <p:extLst>
      <p:ext uri="{BB962C8B-B14F-4D97-AF65-F5344CB8AC3E}">
        <p14:creationId xmlns:p14="http://schemas.microsoft.com/office/powerpoint/2010/main" val="21311935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US" sz="1000" dirty="0">
                <a:solidFill>
                  <a:srgbClr val="000000"/>
                </a:solidFill>
                <a:latin typeface="Arial" panose="020B0604020202020204" pitchFamily="34" charset="0"/>
                <a:ea typeface="Calibri" panose="020F0502020204030204" pitchFamily="34" charset="0"/>
                <a:cs typeface="Segoe UI" panose="020B0502040204020203" pitchFamily="34" charset="0"/>
              </a:rPr>
              <a:t>You will find the steps in the “Demonstration: </a:t>
            </a: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Creating a Web Worker Process</a:t>
            </a:r>
            <a:r>
              <a:rPr lang="en-US" sz="1000" dirty="0">
                <a:solidFill>
                  <a:srgbClr val="000000"/>
                </a:solidFill>
                <a:latin typeface="Arial" panose="020B0604020202020204" pitchFamily="34" charset="0"/>
                <a:ea typeface="Calibri" panose="020F0502020204030204" pitchFamily="34" charset="0"/>
                <a:cs typeface="Segoe UI" panose="020B0502040204020203" pitchFamily="34" charset="0"/>
              </a:rPr>
              <a:t>“ section on the following page: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3">
                  <a:extLst>
                    <a:ext uri="{A12FA001-AC4F-418D-AE19-62706E023703}">
                      <ahyp:hlinkClr xmlns:ahyp="http://schemas.microsoft.com/office/drawing/2018/hyperlinkcolor" val="tx"/>
                    </a:ext>
                  </a:extLst>
                </a:hlinkClick>
              </a:rPr>
              <a:t>https://github.com/MicrosoftLearning/20480-Programming-in-HTML5-with-JavaScript-and-CSS3/blob/master/Instructions/20480C_MOD14_DEMO.md</a:t>
            </a:r>
            <a:r>
              <a:rPr lang="en-US" sz="1000" dirty="0">
                <a:solidFill>
                  <a:srgbClr val="000000"/>
                </a:solidFill>
                <a:latin typeface="Arial" panose="020B0604020202020204" pitchFamily="34" charset="0"/>
                <a:ea typeface="Calibri" panose="020F0502020204030204" pitchFamily="34" charset="0"/>
                <a:cs typeface="Segoe UI" panose="020B0502040204020203" pitchFamily="34"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BA5BBA1-9A72-4553-9835-F3954DE4C637}" type="slidenum">
              <a:rPr lang="en-US" smtClean="0"/>
              <a:t>13</a:t>
            </a:fld>
            <a:endParaRPr lang="en-US"/>
          </a:p>
        </p:txBody>
      </p:sp>
      <p:sp>
        <p:nvSpPr>
          <p:cNvPr id="5" name="Rectangle 4">
            <a:extLst>
              <a:ext uri="{FF2B5EF4-FFF2-40B4-BE49-F238E27FC236}">
                <a16:creationId xmlns:a16="http://schemas.microsoft.com/office/drawing/2014/main" id="{92178D88-269A-4B5E-AA0F-E4D4A4CFF19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403538D4-2DAE-42E6-86CC-B1B09F7C4DD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14: Performing Background Processing by Using Web Workers</a:t>
            </a:r>
          </a:p>
        </p:txBody>
      </p:sp>
    </p:spTree>
    <p:extLst>
      <p:ext uri="{BB962C8B-B14F-4D97-AF65-F5344CB8AC3E}">
        <p14:creationId xmlns:p14="http://schemas.microsoft.com/office/powerpoint/2010/main" val="2732723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solidFill>
                  <a:srgbClr val="000000"/>
                </a:solidFill>
                <a:latin typeface="Arial" panose="020B0604020202020204" pitchFamily="34" charset="0"/>
                <a:ea typeface="Calibri" panose="020F0502020204030204" pitchFamily="34" charset="0"/>
                <a:cs typeface="Segoe UI" panose="020B0502040204020203" pitchFamily="34" charset="0"/>
              </a:rPr>
              <a:t>You will find the high-level steps on the following page: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3">
                  <a:extLst>
                    <a:ext uri="{A12FA001-AC4F-418D-AE19-62706E023703}">
                      <ahyp:hlinkClr xmlns:ahyp="http://schemas.microsoft.com/office/drawing/2018/hyperlinkcolor" val="tx"/>
                    </a:ext>
                  </a:extLst>
                </a:hlinkClick>
              </a:rPr>
              <a:t>https://github.com/MicrosoftLearning/20480-Programming-in-HTML5-with-JavaScript-and-CSS3/blob/master/Instructions/20480C_MOD14_LAB_MANUAL.md</a:t>
            </a:r>
            <a:r>
              <a:rPr lang="en-US" sz="1000" dirty="0">
                <a:solidFill>
                  <a:srgbClr val="000000"/>
                </a:solidFill>
                <a:latin typeface="Arial" panose="020B0604020202020204" pitchFamily="34" charset="0"/>
                <a:ea typeface="Calibri" panose="020F0502020204030204" pitchFamily="34" charset="0"/>
                <a:cs typeface="Segoe UI" panose="020B0502040204020203" pitchFamily="34"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solidFill>
                  <a:srgbClr val="000000"/>
                </a:solidFill>
                <a:latin typeface="Arial" panose="020B0604020202020204" pitchFamily="34" charset="0"/>
                <a:ea typeface="Calibri" panose="020F0502020204030204" pitchFamily="34" charset="0"/>
                <a:cs typeface="Segoe UI" panose="020B0502040204020203" pitchFamily="34" charset="0"/>
              </a:rPr>
              <a:t>You will find the detailed steps on the following page: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4">
                  <a:extLst>
                    <a:ext uri="{A12FA001-AC4F-418D-AE19-62706E023703}">
                      <ahyp:hlinkClr xmlns:ahyp="http://schemas.microsoft.com/office/drawing/2018/hyperlinkcolor" val="tx"/>
                    </a:ext>
                  </a:extLst>
                </a:hlinkClick>
              </a:rPr>
              <a:t>https://github.com/MicrosoftLearning/20480-Programming-in-HTML5-with-JavaScript-and-CSS3/blob/master/Instructions/20480C_MOD14_LAK.md</a:t>
            </a:r>
            <a:r>
              <a:rPr lang="en-US" sz="1000" u="sng" dirty="0">
                <a:latin typeface="Arial" panose="020B0604020202020204" pitchFamily="34" charset="0"/>
                <a:ea typeface="Calibri" panose="020F0502020204030204" pitchFamily="34" charset="0"/>
                <a:cs typeface="Segoe UI" panose="020B0502040204020203" pitchFamily="34" charset="0"/>
              </a:rPr>
              <a:t>.</a:t>
            </a:r>
            <a:r>
              <a:rPr lang="en-US" sz="1000" dirty="0">
                <a:solidFill>
                  <a:srgbClr val="000000"/>
                </a:solidFill>
                <a:latin typeface="Arial" panose="020B0604020202020204" pitchFamily="34" charset="0"/>
                <a:ea typeface="Calibri" panose="020F0502020204030204" pitchFamily="34" charset="0"/>
                <a:cs typeface="Segoe UI" panose="020B0502040204020203" pitchFamily="34"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solidFill>
                  <a:srgbClr val="000000"/>
                </a:solidFill>
                <a:latin typeface="Arial" panose="020B0604020202020204" pitchFamily="34" charset="0"/>
                <a:ea typeface="Calibri" panose="020F0502020204030204" pitchFamily="34" charset="0"/>
                <a:cs typeface="Segoe UI" panose="020B0502040204020203" pitchFamily="34" charset="0"/>
              </a:rPr>
              <a:t>Exercise 1: Improving Responsiveness by Using a Web Worker</a:t>
            </a: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solidFill>
                  <a:srgbClr val="000000"/>
                </a:solidFill>
                <a:latin typeface="Arial" panose="020B0604020202020204" pitchFamily="34" charset="0"/>
                <a:ea typeface="Calibri" panose="020F0502020204030204" pitchFamily="34" charset="0"/>
                <a:cs typeface="Segoe UI" panose="020B0502040204020203" pitchFamily="34" charset="0"/>
              </a:rPr>
              <a:t>In this exercise, you will move slow-running image processing code into a web worker.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solidFill>
                  <a:srgbClr val="000000"/>
                </a:solidFill>
                <a:latin typeface="Arial" panose="020B0604020202020204" pitchFamily="34" charset="0"/>
                <a:ea typeface="Calibri" panose="020F0502020204030204" pitchFamily="34" charset="0"/>
                <a:cs typeface="Segoe UI" panose="020B0502040204020203" pitchFamily="34" charset="0"/>
              </a:rPr>
              <a:t>First, you will review the HTML markup and JavaScript code for the </a:t>
            </a:r>
            <a:r>
              <a:rPr lang="en-US" sz="1000" b="1" dirty="0">
                <a:latin typeface="Arial" panose="020B0604020202020204" pitchFamily="34" charset="0"/>
                <a:ea typeface="Calibri" panose="020F0502020204030204" pitchFamily="34" charset="0"/>
                <a:cs typeface="Times New Roman" panose="02020603050405020304" pitchFamily="18" charset="0"/>
              </a:rPr>
              <a:t>Speaker Badge</a:t>
            </a:r>
            <a:r>
              <a:rPr lang="en-US" sz="1000" dirty="0">
                <a:solidFill>
                  <a:srgbClr val="000000"/>
                </a:solidFill>
                <a:latin typeface="Arial" panose="020B0604020202020204" pitchFamily="34" charset="0"/>
                <a:ea typeface="Calibri" panose="020F0502020204030204" pitchFamily="34" charset="0"/>
                <a:cs typeface="Segoe UI" panose="020B0502040204020203" pitchFamily="34" charset="0"/>
              </a:rPr>
              <a:t> page. You will then update the code so that it converts the speaker photo to grayscale. Next, you will run the application and verify that the browser becomes unresponsive while processing a large image. You will then create a web worker and move the CPU-intensive image processing code into the script for the web worker. You will use messages to communicate with the worker. Finally, you will run the application, view the </a:t>
            </a:r>
            <a:r>
              <a:rPr lang="en-US" sz="1000" b="1" dirty="0">
                <a:latin typeface="Arial" panose="020B0604020202020204" pitchFamily="34" charset="0"/>
                <a:ea typeface="Calibri" panose="020F0502020204030204" pitchFamily="34" charset="0"/>
                <a:cs typeface="Times New Roman" panose="02020603050405020304" pitchFamily="18" charset="0"/>
              </a:rPr>
              <a:t>Speaker Badge</a:t>
            </a:r>
            <a:r>
              <a:rPr lang="en-US" sz="1000" dirty="0">
                <a:solidFill>
                  <a:srgbClr val="000000"/>
                </a:solidFill>
                <a:latin typeface="Arial" panose="020B0604020202020204" pitchFamily="34" charset="0"/>
                <a:ea typeface="Calibri" panose="020F0502020204030204" pitchFamily="34" charset="0"/>
                <a:cs typeface="Segoe UI" panose="020B0502040204020203" pitchFamily="34" charset="0"/>
              </a:rPr>
              <a:t> page, and verify that the web browser remains responsive while the image is being processed.</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BA5BBA1-9A72-4553-9835-F3954DE4C637}" type="slidenum">
              <a:rPr lang="en-US" smtClean="0"/>
              <a:t>14</a:t>
            </a:fld>
            <a:endParaRPr lang="en-US"/>
          </a:p>
        </p:txBody>
      </p:sp>
      <p:sp>
        <p:nvSpPr>
          <p:cNvPr id="5" name="Rectangle 4">
            <a:extLst>
              <a:ext uri="{FF2B5EF4-FFF2-40B4-BE49-F238E27FC236}">
                <a16:creationId xmlns:a16="http://schemas.microsoft.com/office/drawing/2014/main" id="{C16700A9-E15E-4C83-8639-2677DB350317}"/>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E4C8DAB6-96AB-4280-9386-BAEF2BF430B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14: Performing Background Processing by Using Web Workers</a:t>
            </a:r>
          </a:p>
        </p:txBody>
      </p:sp>
    </p:spTree>
    <p:extLst>
      <p:ext uri="{BB962C8B-B14F-4D97-AF65-F5344CB8AC3E}">
        <p14:creationId xmlns:p14="http://schemas.microsoft.com/office/powerpoint/2010/main" val="33909854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5"/>
          </p:nvPr>
        </p:nvSpPr>
        <p:spPr/>
        <p:txBody>
          <a:bodyPr/>
          <a:lstStyle/>
          <a:p>
            <a:fld id="{BBA5BBA1-9A72-4553-9835-F3954DE4C637}" type="slidenum">
              <a:rPr lang="en-US" smtClean="0"/>
              <a:t>15</a:t>
            </a:fld>
            <a:endParaRPr lang="en-US"/>
          </a:p>
        </p:txBody>
      </p:sp>
      <p:sp>
        <p:nvSpPr>
          <p:cNvPr id="5" name="Rectangle 4">
            <a:extLst>
              <a:ext uri="{FF2B5EF4-FFF2-40B4-BE49-F238E27FC236}">
                <a16:creationId xmlns:a16="http://schemas.microsoft.com/office/drawing/2014/main" id="{FBCC42ED-6544-44A5-B44D-C043509CEE5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F17D02A7-B6E8-4659-B763-6B4A356ECBF5}"/>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14: Performing Background Processing by Using Web Workers</a:t>
            </a:r>
          </a:p>
        </p:txBody>
      </p:sp>
    </p:spTree>
    <p:extLst>
      <p:ext uri="{BB962C8B-B14F-4D97-AF65-F5344CB8AC3E}">
        <p14:creationId xmlns:p14="http://schemas.microsoft.com/office/powerpoint/2010/main" val="15644996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Review Questions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solidFill>
                  <a:srgbClr val="000000"/>
                </a:solidFill>
                <a:latin typeface="Arial" panose="020B0604020202020204" pitchFamily="34" charset="0"/>
                <a:ea typeface="Calibri" panose="020F0502020204030204" pitchFamily="34" charset="0"/>
                <a:cs typeface="Segoe UI" panose="020B0502040204020203" pitchFamily="34" charset="0"/>
              </a:rPr>
              <a:t>Shared web workers can share data in the DOM of a web page, but dedicated web workers cannot. True or false?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)False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)True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(√)False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Feedback</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Shared web workers run isolated from all other web workers and web pages, in exactly the same way that dedicated web workers do. Web workers cannot access the DOM of any web page.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solidFill>
                  <a:srgbClr val="000000"/>
                </a:solidFill>
                <a:latin typeface="Arial" panose="020B0604020202020204" pitchFamily="34" charset="0"/>
                <a:ea typeface="Calibri" panose="020F0502020204030204" pitchFamily="34" charset="0"/>
                <a:cs typeface="Segoe UI" panose="020B0502040204020203" pitchFamily="34" charset="0"/>
              </a:rPr>
              <a:t>How does a web page communicate with a web worker?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solidFill>
                  <a:srgbClr val="000000"/>
                </a:solidFill>
                <a:latin typeface="Arial" panose="020B0604020202020204" pitchFamily="34" charset="0"/>
                <a:ea typeface="Calibri" panose="020F0502020204030204" pitchFamily="34" charset="0"/>
                <a:cs typeface="Segoe UI" panose="020B0502040204020203" pitchFamily="34" charset="0"/>
              </a:rPr>
              <a:t>A web page and a web worker communicate by sending messages.</a:t>
            </a:r>
          </a:p>
          <a:p>
            <a:pPr>
              <a:lnSpc>
                <a:spcPct val="107000"/>
              </a:lnSpc>
              <a:spcAft>
                <a:spcPts val="800"/>
              </a:spcAft>
            </a:pPr>
            <a:r>
              <a:rPr lang="en-US" sz="1000" b="1" dirty="0">
                <a:solidFill>
                  <a:srgbClr val="000000"/>
                </a:solidFill>
                <a:latin typeface="Arial" panose="020B0604020202020204" pitchFamily="34" charset="0"/>
                <a:ea typeface="Calibri" panose="020F0502020204030204" pitchFamily="34" charset="0"/>
                <a:cs typeface="Segoe UI" panose="020B0502040204020203" pitchFamily="34" charset="0"/>
              </a:rPr>
              <a:t>Feedback</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 web page can use the </a:t>
            </a:r>
            <a:r>
              <a:rPr lang="en-US" sz="1000" b="1" dirty="0" err="1">
                <a:latin typeface="Arial" panose="020B0604020202020204" pitchFamily="34" charset="0"/>
                <a:ea typeface="Calibri" panose="020F0502020204030204" pitchFamily="34" charset="0"/>
                <a:cs typeface="Times New Roman" panose="02020603050405020304" pitchFamily="18" charset="0"/>
              </a:rPr>
              <a:t>postMessage</a:t>
            </a:r>
            <a:r>
              <a:rPr lang="en-US" sz="1000" b="1" dirty="0">
                <a:latin typeface="Arial" panose="020B0604020202020204" pitchFamily="34" charset="0"/>
                <a:ea typeface="Calibri" panose="020F0502020204030204" pitchFamily="34" charset="0"/>
                <a:cs typeface="Times New Roman" panose="02020603050405020304" pitchFamily="18" charset="0"/>
              </a:rPr>
              <a:t>() </a:t>
            </a:r>
            <a:r>
              <a:rPr lang="en-US" sz="1000" dirty="0">
                <a:latin typeface="Arial" panose="020B0604020202020204" pitchFamily="34" charset="0"/>
                <a:ea typeface="Calibri" panose="020F0502020204030204" pitchFamily="34" charset="0"/>
                <a:cs typeface="Times New Roman" panose="02020603050405020304" pitchFamily="18" charset="0"/>
              </a:rPr>
              <a:t>function to send a message to a web worker. The web worker receives the message by handling the </a:t>
            </a:r>
            <a:r>
              <a:rPr lang="en-US" sz="1000" b="1" dirty="0">
                <a:latin typeface="Arial" panose="020B0604020202020204" pitchFamily="34" charset="0"/>
                <a:ea typeface="Calibri" panose="020F0502020204030204" pitchFamily="34" charset="0"/>
                <a:cs typeface="Times New Roman" panose="02020603050405020304" pitchFamily="18" charset="0"/>
              </a:rPr>
              <a:t>message</a:t>
            </a:r>
            <a:r>
              <a:rPr lang="en-US" sz="1000" dirty="0">
                <a:latin typeface="Arial" panose="020B0604020202020204" pitchFamily="34" charset="0"/>
                <a:ea typeface="Calibri" panose="020F0502020204030204" pitchFamily="34" charset="0"/>
                <a:cs typeface="Times New Roman" panose="02020603050405020304" pitchFamily="18" charset="0"/>
              </a:rPr>
              <a:t> event. Similarly, a web worker can send a reply to a web page by using the </a:t>
            </a:r>
            <a:r>
              <a:rPr lang="en-US" sz="1000" b="1" dirty="0" err="1">
                <a:latin typeface="Arial" panose="020B0604020202020204" pitchFamily="34" charset="0"/>
                <a:ea typeface="Calibri" panose="020F0502020204030204" pitchFamily="34" charset="0"/>
                <a:cs typeface="Times New Roman" panose="02020603050405020304" pitchFamily="18" charset="0"/>
              </a:rPr>
              <a:t>postMessage</a:t>
            </a:r>
            <a:r>
              <a:rPr lang="en-US" sz="1000" b="1" dirty="0">
                <a:latin typeface="Arial" panose="020B0604020202020204" pitchFamily="34" charset="0"/>
                <a:ea typeface="Calibri" panose="020F0502020204030204" pitchFamily="34" charset="0"/>
                <a:cs typeface="Times New Roman" panose="02020603050405020304" pitchFamily="18" charset="0"/>
              </a:rPr>
              <a:t>() </a:t>
            </a:r>
            <a:r>
              <a:rPr lang="en-US" sz="1000" dirty="0">
                <a:latin typeface="Arial" panose="020B0604020202020204" pitchFamily="34" charset="0"/>
                <a:ea typeface="Calibri" panose="020F0502020204030204" pitchFamily="34" charset="0"/>
                <a:cs typeface="Times New Roman" panose="02020603050405020304" pitchFamily="18" charset="0"/>
              </a:rPr>
              <a:t>function, and the web page receives the reply by handling the </a:t>
            </a:r>
            <a:r>
              <a:rPr lang="en-US" sz="1000" b="1" dirty="0">
                <a:latin typeface="Arial" panose="020B0604020202020204" pitchFamily="34" charset="0"/>
                <a:ea typeface="Calibri" panose="020F0502020204030204" pitchFamily="34" charset="0"/>
                <a:cs typeface="Times New Roman" panose="02020603050405020304" pitchFamily="18" charset="0"/>
              </a:rPr>
              <a:t>message</a:t>
            </a:r>
            <a:r>
              <a:rPr lang="en-US" sz="1000" dirty="0">
                <a:latin typeface="Arial" panose="020B0604020202020204" pitchFamily="34" charset="0"/>
                <a:ea typeface="Calibri" panose="020F0502020204030204" pitchFamily="34" charset="0"/>
                <a:cs typeface="Times New Roman" panose="02020603050405020304" pitchFamily="18" charset="0"/>
              </a:rPr>
              <a:t> event.</a:t>
            </a:r>
          </a:p>
        </p:txBody>
      </p:sp>
      <p:sp>
        <p:nvSpPr>
          <p:cNvPr id="4" name="Slide Number Placeholder 3"/>
          <p:cNvSpPr>
            <a:spLocks noGrp="1"/>
          </p:cNvSpPr>
          <p:nvPr>
            <p:ph type="sldNum" sz="quarter" idx="5"/>
          </p:nvPr>
        </p:nvSpPr>
        <p:spPr/>
        <p:txBody>
          <a:bodyPr/>
          <a:lstStyle/>
          <a:p>
            <a:fld id="{BBA5BBA1-9A72-4553-9835-F3954DE4C637}" type="slidenum">
              <a:rPr lang="en-US" smtClean="0"/>
              <a:t>16</a:t>
            </a:fld>
            <a:endParaRPr lang="en-US"/>
          </a:p>
        </p:txBody>
      </p:sp>
      <p:sp>
        <p:nvSpPr>
          <p:cNvPr id="5" name="Rectangle 4">
            <a:extLst>
              <a:ext uri="{FF2B5EF4-FFF2-40B4-BE49-F238E27FC236}">
                <a16:creationId xmlns:a16="http://schemas.microsoft.com/office/drawing/2014/main" id="{808F9F2B-6A57-4B10-BAD9-3D7A647B4E4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ABD85BC2-CBC5-49AC-B59B-2F2219F6FD2D}"/>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14: Performing Background Processing by Using Web Workers</a:t>
            </a:r>
          </a:p>
        </p:txBody>
      </p:sp>
    </p:spTree>
    <p:extLst>
      <p:ext uri="{BB962C8B-B14F-4D97-AF65-F5344CB8AC3E}">
        <p14:creationId xmlns:p14="http://schemas.microsoft.com/office/powerpoint/2010/main" val="117193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The first lesson is primarily theory and information about why web workers are useful. The second lesson contains the practical details and code examples.</a:t>
            </a:r>
          </a:p>
        </p:txBody>
      </p:sp>
      <p:sp>
        <p:nvSpPr>
          <p:cNvPr id="4" name="Slide Number Placeholder 3"/>
          <p:cNvSpPr>
            <a:spLocks noGrp="1"/>
          </p:cNvSpPr>
          <p:nvPr>
            <p:ph type="sldNum" sz="quarter" idx="5"/>
          </p:nvPr>
        </p:nvSpPr>
        <p:spPr/>
        <p:txBody>
          <a:bodyPr/>
          <a:lstStyle/>
          <a:p>
            <a:fld id="{BBA5BBA1-9A72-4553-9835-F3954DE4C637}" type="slidenum">
              <a:rPr lang="en-US" smtClean="0"/>
              <a:t>2</a:t>
            </a:fld>
            <a:endParaRPr lang="en-US"/>
          </a:p>
        </p:txBody>
      </p:sp>
      <p:sp>
        <p:nvSpPr>
          <p:cNvPr id="5" name="Rectangle 4">
            <a:extLst>
              <a:ext uri="{FF2B5EF4-FFF2-40B4-BE49-F238E27FC236}">
                <a16:creationId xmlns:a16="http://schemas.microsoft.com/office/drawing/2014/main" id="{1FC8E8C1-08DF-4E2A-A350-E98056E1C50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66771568-708C-4EB8-B79C-8B2D15125264}"/>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14: Performing Background Processing by Using Web Workers</a:t>
            </a:r>
          </a:p>
        </p:txBody>
      </p:sp>
    </p:spTree>
    <p:extLst>
      <p:ext uri="{BB962C8B-B14F-4D97-AF65-F5344CB8AC3E}">
        <p14:creationId xmlns:p14="http://schemas.microsoft.com/office/powerpoint/2010/main" val="1817272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Students may already be familiar with multithreading and issues related to maintaining a responsive user-interface thread. If not, be prepared to take time during the first lesson to explain these issues.</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The concepts of security and isolation are important, and some students may have concerns about these issues. Make sure that students understand the isolated environment in which web workers operate.</a:t>
            </a:r>
          </a:p>
        </p:txBody>
      </p:sp>
      <p:sp>
        <p:nvSpPr>
          <p:cNvPr id="4" name="Slide Number Placeholder 3"/>
          <p:cNvSpPr>
            <a:spLocks noGrp="1"/>
          </p:cNvSpPr>
          <p:nvPr>
            <p:ph type="sldNum" sz="quarter" idx="5"/>
          </p:nvPr>
        </p:nvSpPr>
        <p:spPr/>
        <p:txBody>
          <a:bodyPr/>
          <a:lstStyle/>
          <a:p>
            <a:fld id="{BBA5BBA1-9A72-4553-9835-F3954DE4C637}" type="slidenum">
              <a:rPr lang="en-US" smtClean="0"/>
              <a:t>3</a:t>
            </a:fld>
            <a:endParaRPr lang="en-US"/>
          </a:p>
        </p:txBody>
      </p:sp>
      <p:sp>
        <p:nvSpPr>
          <p:cNvPr id="5" name="Rectangle 4">
            <a:extLst>
              <a:ext uri="{FF2B5EF4-FFF2-40B4-BE49-F238E27FC236}">
                <a16:creationId xmlns:a16="http://schemas.microsoft.com/office/drawing/2014/main" id="{85D51A56-1197-4696-A16F-5381A221E73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1BCA74E8-BF56-41F9-B3F5-4FB6AD0CF33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14: Performing Background Processing by Using Web Workers</a:t>
            </a:r>
          </a:p>
        </p:txBody>
      </p:sp>
    </p:spTree>
    <p:extLst>
      <p:ext uri="{BB962C8B-B14F-4D97-AF65-F5344CB8AC3E}">
        <p14:creationId xmlns:p14="http://schemas.microsoft.com/office/powerpoint/2010/main" val="1710853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Keep the description simple. Don't make or imply any assumptions about how web workers are implemented, as the details may vary by vendor. The W3C specification refers to "execution environments," but vendors might implement these by using threads, processes, or any other appropriate mechanism.</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Mention that the web worker specification is still a work in progress that is subject to change. For more information, refer students to the additional reading link in the notes.</a:t>
            </a:r>
          </a:p>
        </p:txBody>
      </p:sp>
      <p:sp>
        <p:nvSpPr>
          <p:cNvPr id="4" name="Slide Number Placeholder 3"/>
          <p:cNvSpPr>
            <a:spLocks noGrp="1"/>
          </p:cNvSpPr>
          <p:nvPr>
            <p:ph type="sldNum" sz="quarter" idx="5"/>
          </p:nvPr>
        </p:nvSpPr>
        <p:spPr/>
        <p:txBody>
          <a:bodyPr/>
          <a:lstStyle/>
          <a:p>
            <a:fld id="{BBA5BBA1-9A72-4553-9835-F3954DE4C637}" type="slidenum">
              <a:rPr lang="en-US" smtClean="0"/>
              <a:t>4</a:t>
            </a:fld>
            <a:endParaRPr lang="en-US"/>
          </a:p>
        </p:txBody>
      </p:sp>
      <p:sp>
        <p:nvSpPr>
          <p:cNvPr id="5" name="Rectangle 4">
            <a:extLst>
              <a:ext uri="{FF2B5EF4-FFF2-40B4-BE49-F238E27FC236}">
                <a16:creationId xmlns:a16="http://schemas.microsoft.com/office/drawing/2014/main" id="{E1D07649-400C-4E55-8CF7-57E5BA3906B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A2791231-4392-4CA5-B467-3A118E5A3DA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14: Performing Background Processing by Using Web Workers</a:t>
            </a:r>
          </a:p>
        </p:txBody>
      </p:sp>
    </p:spTree>
    <p:extLst>
      <p:ext uri="{BB962C8B-B14F-4D97-AF65-F5344CB8AC3E}">
        <p14:creationId xmlns:p14="http://schemas.microsoft.com/office/powerpoint/2010/main" val="2413916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This topic is really just a list of suggestions to give students some ideas for using web workers. The W3C site provides some sample code for implementing these scenarios, at </a:t>
            </a:r>
            <a:r>
              <a:rPr lang="en-US" sz="1000" u="sng">
                <a:solidFill>
                  <a:srgbClr val="0563C1"/>
                </a:solidFill>
                <a:latin typeface="Arial" panose="020B0604020202020204" pitchFamily="34" charset="0"/>
                <a:ea typeface="Calibri" panose="020F0502020204030204" pitchFamily="34" charset="0"/>
                <a:cs typeface="Segoe UI" panose="020B0502040204020203" pitchFamily="34" charset="0"/>
                <a:hlinkClick r:id="rId3">
                  <a:extLst>
                    <a:ext uri="{A12FA001-AC4F-418D-AE19-62706E023703}">
                      <ahyp:hlinkClr xmlns:ahyp="http://schemas.microsoft.com/office/drawing/2018/hyperlinkcolor" val="tx"/>
                    </a:ext>
                  </a:extLst>
                </a:hlinkClick>
              </a:rPr>
              <a:t>http://go.microsoft.com/fwlink/?LinkID=267758</a:t>
            </a:r>
            <a:r>
              <a:rPr lang="en-US" sz="1000">
                <a:latin typeface="Arial" panose="020B0604020202020204" pitchFamily="34" charset="0"/>
                <a:ea typeface="Calibri" panose="020F0502020204030204" pitchFamily="34" charset="0"/>
                <a:cs typeface="Times New Roman" panose="02020603050405020304" pitchFamily="18" charset="0"/>
              </a:rPr>
              <a:t>. If time allows, you might want to point students to this site.</a:t>
            </a:r>
          </a:p>
        </p:txBody>
      </p:sp>
      <p:sp>
        <p:nvSpPr>
          <p:cNvPr id="4" name="Slide Number Placeholder 3"/>
          <p:cNvSpPr>
            <a:spLocks noGrp="1"/>
          </p:cNvSpPr>
          <p:nvPr>
            <p:ph type="sldNum" sz="quarter" idx="5"/>
          </p:nvPr>
        </p:nvSpPr>
        <p:spPr/>
        <p:txBody>
          <a:bodyPr/>
          <a:lstStyle/>
          <a:p>
            <a:fld id="{BBA5BBA1-9A72-4553-9835-F3954DE4C637}" type="slidenum">
              <a:rPr lang="en-US" smtClean="0"/>
              <a:t>5</a:t>
            </a:fld>
            <a:endParaRPr lang="en-US"/>
          </a:p>
        </p:txBody>
      </p:sp>
      <p:sp>
        <p:nvSpPr>
          <p:cNvPr id="5" name="Rectangle 4">
            <a:extLst>
              <a:ext uri="{FF2B5EF4-FFF2-40B4-BE49-F238E27FC236}">
                <a16:creationId xmlns:a16="http://schemas.microsoft.com/office/drawing/2014/main" id="{97908CFA-B51B-4BB1-B913-40F4C15548D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7205289B-0CF1-42C8-A327-519905619D81}"/>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14: Performing Background Processing by Using Web Workers</a:t>
            </a:r>
          </a:p>
        </p:txBody>
      </p:sp>
    </p:spTree>
    <p:extLst>
      <p:ext uri="{BB962C8B-B14F-4D97-AF65-F5344CB8AC3E}">
        <p14:creationId xmlns:p14="http://schemas.microsoft.com/office/powerpoint/2010/main" val="29085134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The list of features available to a web worker in the notes is not exhaustive and is subject to change as the specification matures. The key point is that a web worker is effectively a self-contained package, and that a web page has to provide the web worker with the information that it needs to perform its work.</a:t>
            </a:r>
          </a:p>
        </p:txBody>
      </p:sp>
      <p:sp>
        <p:nvSpPr>
          <p:cNvPr id="4" name="Slide Number Placeholder 3"/>
          <p:cNvSpPr>
            <a:spLocks noGrp="1"/>
          </p:cNvSpPr>
          <p:nvPr>
            <p:ph type="sldNum" sz="quarter" idx="5"/>
          </p:nvPr>
        </p:nvSpPr>
        <p:spPr/>
        <p:txBody>
          <a:bodyPr/>
          <a:lstStyle/>
          <a:p>
            <a:fld id="{BBA5BBA1-9A72-4553-9835-F3954DE4C637}" type="slidenum">
              <a:rPr lang="en-US" smtClean="0"/>
              <a:t>6</a:t>
            </a:fld>
            <a:endParaRPr lang="en-US"/>
          </a:p>
        </p:txBody>
      </p:sp>
      <p:sp>
        <p:nvSpPr>
          <p:cNvPr id="5" name="Rectangle 4">
            <a:extLst>
              <a:ext uri="{FF2B5EF4-FFF2-40B4-BE49-F238E27FC236}">
                <a16:creationId xmlns:a16="http://schemas.microsoft.com/office/drawing/2014/main" id="{745F8414-DB09-4C09-BBD5-C24151FE1F7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7B854E6C-E03F-4960-B9F5-5E4896D7372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14: Performing Background Processing by Using Web Workers</a:t>
            </a:r>
          </a:p>
        </p:txBody>
      </p:sp>
    </p:spTree>
    <p:extLst>
      <p:ext uri="{BB962C8B-B14F-4D97-AF65-F5344CB8AC3E}">
        <p14:creationId xmlns:p14="http://schemas.microsoft.com/office/powerpoint/2010/main" val="41836523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Mention to students that web workers (dedicated and shared) are a relatively heavyweight mechanism, typically associated with long-running tasks that have a high startup cost. They are not designed to be used in large numbers by a web page; a web page may start a small number of web workers (depending on the memory and processing requirements of each worker), but should not be structured to start tens, hundreds, or thousands of web workers. Opening a large number of web workers will most likely exhaust resources on the computer running the browser. </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Do not spend too long describing shared web workers because they are not yet widely available.</a:t>
            </a:r>
          </a:p>
        </p:txBody>
      </p:sp>
      <p:sp>
        <p:nvSpPr>
          <p:cNvPr id="4" name="Slide Number Placeholder 3"/>
          <p:cNvSpPr>
            <a:spLocks noGrp="1"/>
          </p:cNvSpPr>
          <p:nvPr>
            <p:ph type="sldNum" sz="quarter" idx="5"/>
          </p:nvPr>
        </p:nvSpPr>
        <p:spPr/>
        <p:txBody>
          <a:bodyPr/>
          <a:lstStyle/>
          <a:p>
            <a:fld id="{BBA5BBA1-9A72-4553-9835-F3954DE4C637}" type="slidenum">
              <a:rPr lang="en-US" smtClean="0"/>
              <a:t>7</a:t>
            </a:fld>
            <a:endParaRPr lang="en-US"/>
          </a:p>
        </p:txBody>
      </p:sp>
      <p:sp>
        <p:nvSpPr>
          <p:cNvPr id="5" name="Rectangle 4">
            <a:extLst>
              <a:ext uri="{FF2B5EF4-FFF2-40B4-BE49-F238E27FC236}">
                <a16:creationId xmlns:a16="http://schemas.microsoft.com/office/drawing/2014/main" id="{5DE151B1-28C3-42B7-933F-B43F4FF617A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4A7B81C2-2816-4AB6-8A45-EF2A232AC14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14: Performing Background Processing by Using Web Workers</a:t>
            </a:r>
          </a:p>
        </p:txBody>
      </p:sp>
    </p:spTree>
    <p:extLst>
      <p:ext uri="{BB962C8B-B14F-4D97-AF65-F5344CB8AC3E}">
        <p14:creationId xmlns:p14="http://schemas.microsoft.com/office/powerpoint/2010/main" val="2011452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The first three topics in this lesson are the most important parts of this module. If time is running short, omit the topic describing shared web workers.</a:t>
            </a:r>
          </a:p>
        </p:txBody>
      </p:sp>
      <p:sp>
        <p:nvSpPr>
          <p:cNvPr id="4" name="Slide Number Placeholder 3"/>
          <p:cNvSpPr>
            <a:spLocks noGrp="1"/>
          </p:cNvSpPr>
          <p:nvPr>
            <p:ph type="sldNum" sz="quarter" idx="5"/>
          </p:nvPr>
        </p:nvSpPr>
        <p:spPr/>
        <p:txBody>
          <a:bodyPr/>
          <a:lstStyle/>
          <a:p>
            <a:fld id="{BBA5BBA1-9A72-4553-9835-F3954DE4C637}" type="slidenum">
              <a:rPr lang="en-US" smtClean="0"/>
              <a:t>8</a:t>
            </a:fld>
            <a:endParaRPr lang="en-US"/>
          </a:p>
        </p:txBody>
      </p:sp>
      <p:sp>
        <p:nvSpPr>
          <p:cNvPr id="5" name="Rectangle 4">
            <a:extLst>
              <a:ext uri="{FF2B5EF4-FFF2-40B4-BE49-F238E27FC236}">
                <a16:creationId xmlns:a16="http://schemas.microsoft.com/office/drawing/2014/main" id="{9B51F2ED-C7C0-4EFE-8802-E164DED62DE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58928D29-DFB9-4645-99C5-41E4A64A038D}"/>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14: Performing Background Processing by Using Web Workers</a:t>
            </a:r>
          </a:p>
        </p:txBody>
      </p:sp>
    </p:spTree>
    <p:extLst>
      <p:ext uri="{BB962C8B-B14F-4D97-AF65-F5344CB8AC3E}">
        <p14:creationId xmlns:p14="http://schemas.microsoft.com/office/powerpoint/2010/main" val="30663270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Concentrate on creating a web worker by using a separate JavaScript file, rather than defining them inline; inline web workers are not widely supported at present. If you attempt to use the techniques shown in the notes and create a Blob URL by using Internet Explorer, the </a:t>
            </a:r>
            <a:r>
              <a:rPr lang="en-US" sz="1000" b="1">
                <a:latin typeface="Arial" panose="020B0604020202020204" pitchFamily="34" charset="0"/>
                <a:ea typeface="Calibri" panose="020F0502020204030204" pitchFamily="34" charset="0"/>
                <a:cs typeface="Times New Roman" panose="02020603050405020304" pitchFamily="18" charset="0"/>
              </a:rPr>
              <a:t>Worker</a:t>
            </a:r>
            <a:r>
              <a:rPr lang="en-US" sz="1000">
                <a:latin typeface="Arial" panose="020B0604020202020204" pitchFamily="34" charset="0"/>
                <a:ea typeface="Calibri" panose="020F0502020204030204" pitchFamily="34" charset="0"/>
                <a:cs typeface="Times New Roman" panose="02020603050405020304" pitchFamily="18" charset="0"/>
              </a:rPr>
              <a:t> constructor will fail with a security error. This is because the </a:t>
            </a:r>
            <a:r>
              <a:rPr lang="en-US" sz="1000" b="1">
                <a:latin typeface="Arial" panose="020B0604020202020204" pitchFamily="34" charset="0"/>
                <a:ea typeface="Calibri" panose="020F0502020204030204" pitchFamily="34" charset="0"/>
                <a:cs typeface="Times New Roman" panose="02020603050405020304" pitchFamily="18" charset="0"/>
              </a:rPr>
              <a:t>createObjectURL()</a:t>
            </a:r>
            <a:r>
              <a:rPr lang="en-US" sz="1000">
                <a:latin typeface="Arial" panose="020B0604020202020204" pitchFamily="34" charset="0"/>
                <a:ea typeface="Calibri" panose="020F0502020204030204" pitchFamily="34" charset="0"/>
                <a:cs typeface="Times New Roman" panose="02020603050405020304" pitchFamily="18" charset="0"/>
              </a:rPr>
              <a:t> function in Internet Explorer returns a URL with a scheme that is incompatible with executable JavaScript code.</a:t>
            </a:r>
          </a:p>
        </p:txBody>
      </p:sp>
      <p:sp>
        <p:nvSpPr>
          <p:cNvPr id="4" name="Slide Number Placeholder 3"/>
          <p:cNvSpPr>
            <a:spLocks noGrp="1"/>
          </p:cNvSpPr>
          <p:nvPr>
            <p:ph type="sldNum" sz="quarter" idx="5"/>
          </p:nvPr>
        </p:nvSpPr>
        <p:spPr/>
        <p:txBody>
          <a:bodyPr/>
          <a:lstStyle/>
          <a:p>
            <a:fld id="{BBA5BBA1-9A72-4553-9835-F3954DE4C637}" type="slidenum">
              <a:rPr lang="en-US" smtClean="0"/>
              <a:t>9</a:t>
            </a:fld>
            <a:endParaRPr lang="en-US"/>
          </a:p>
        </p:txBody>
      </p:sp>
      <p:sp>
        <p:nvSpPr>
          <p:cNvPr id="5" name="Rectangle 4">
            <a:extLst>
              <a:ext uri="{FF2B5EF4-FFF2-40B4-BE49-F238E27FC236}">
                <a16:creationId xmlns:a16="http://schemas.microsoft.com/office/drawing/2014/main" id="{ACA1AE41-6F5F-4F1B-8218-5F88F0BBF37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3DE891E7-4181-4CD7-9B64-6FDB131FE79D}"/>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14: Performing Background Processing by Using Web Workers</a:t>
            </a:r>
          </a:p>
        </p:txBody>
      </p:sp>
    </p:spTree>
    <p:extLst>
      <p:ext uri="{BB962C8B-B14F-4D97-AF65-F5344CB8AC3E}">
        <p14:creationId xmlns:p14="http://schemas.microsoft.com/office/powerpoint/2010/main" val="1085399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452375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0396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894365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0EBFD-0863-41A5-AEAF-116AA8A6DFFC}"/>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1368EAFE-6A20-44E2-BA9C-6A50326936D4}"/>
              </a:ext>
            </a:extLst>
          </p:cNvPr>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50616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25804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880877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25136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85887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06562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7154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213484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472202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887544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9E6AF-834A-4D4C-BADE-E90CEAD5CD04}"/>
              </a:ext>
            </a:extLst>
          </p:cNvPr>
          <p:cNvSpPr>
            <a:spLocks noGrp="1"/>
          </p:cNvSpPr>
          <p:nvPr>
            <p:ph type="ctrTitle" sz="quarter"/>
          </p:nvPr>
        </p:nvSpPr>
        <p:spPr>
          <a:xfrm>
            <a:off x="3200400" y="1828800"/>
            <a:ext cx="5732417" cy="1016000"/>
          </a:xfrm>
        </p:spPr>
        <p:txBody>
          <a:bodyPr/>
          <a:lstStyle/>
          <a:p>
            <a:r>
              <a:rPr lang="en-US"/>
              <a:t>Module 14</a:t>
            </a:r>
          </a:p>
        </p:txBody>
      </p:sp>
      <p:sp>
        <p:nvSpPr>
          <p:cNvPr id="3" name="Subtitle 2">
            <a:extLst>
              <a:ext uri="{FF2B5EF4-FFF2-40B4-BE49-F238E27FC236}">
                <a16:creationId xmlns:a16="http://schemas.microsoft.com/office/drawing/2014/main" id="{ED0D9655-8FCC-4A32-AF73-5764F6C56524}"/>
              </a:ext>
            </a:extLst>
          </p:cNvPr>
          <p:cNvSpPr>
            <a:spLocks noGrp="1"/>
          </p:cNvSpPr>
          <p:nvPr>
            <p:ph type="subTitle" sz="quarter" idx="1"/>
          </p:nvPr>
        </p:nvSpPr>
        <p:spPr/>
        <p:txBody>
          <a:bodyPr/>
          <a:lstStyle/>
          <a:p>
            <a:r>
              <a:rPr lang="en-US"/>
              <a:t>Performing Background Processing by Using Web Workers
</a:t>
            </a:r>
          </a:p>
        </p:txBody>
      </p:sp>
    </p:spTree>
    <p:extLst>
      <p:ext uri="{BB962C8B-B14F-4D97-AF65-F5344CB8AC3E}">
        <p14:creationId xmlns:p14="http://schemas.microsoft.com/office/powerpoint/2010/main" val="1994965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4BF9D-E90A-4BA1-8CBA-01EA83284D0A}"/>
              </a:ext>
            </a:extLst>
          </p:cNvPr>
          <p:cNvSpPr>
            <a:spLocks noGrp="1"/>
          </p:cNvSpPr>
          <p:nvPr>
            <p:ph type="title"/>
          </p:nvPr>
        </p:nvSpPr>
        <p:spPr/>
        <p:txBody>
          <a:bodyPr/>
          <a:lstStyle/>
          <a:p>
            <a:r>
              <a:rPr lang="en-US"/>
              <a:t>Communicating With A Dedicated Web Worker</a:t>
            </a:r>
          </a:p>
        </p:txBody>
      </p:sp>
      <p:sp>
        <p:nvSpPr>
          <p:cNvPr id="4" name="Content Placeholder 2">
            <a:extLst>
              <a:ext uri="{FF2B5EF4-FFF2-40B4-BE49-F238E27FC236}">
                <a16:creationId xmlns:a16="http://schemas.microsoft.com/office/drawing/2014/main" id="{1CF9217F-6A4E-4DDE-8E1C-EF9F7A0BB5A0}"/>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The web page sends messages to the web worker by using the </a:t>
            </a:r>
            <a:r>
              <a:rPr lang="en-US" kern="0">
                <a:solidFill>
                  <a:srgbClr val="000000"/>
                </a:solidFill>
              </a:rPr>
              <a:t>postMessage()</a:t>
            </a:r>
            <a:r>
              <a:rPr lang="en-US" b="0" kern="0">
                <a:solidFill>
                  <a:srgbClr val="000000"/>
                </a:solidFill>
              </a:rPr>
              <a:t> function</a:t>
            </a:r>
          </a:p>
          <a:p>
            <a:pPr lvl="0"/>
            <a:endParaRPr lang="en-US" b="0" kern="0">
              <a:solidFill>
                <a:srgbClr val="000000"/>
              </a:solidFill>
            </a:endParaRPr>
          </a:p>
          <a:p>
            <a:pPr lvl="0"/>
            <a:r>
              <a:rPr lang="en-US" b="0" kern="0">
                <a:solidFill>
                  <a:srgbClr val="000000"/>
                </a:solidFill>
              </a:rPr>
              <a:t>The web worker receives messages by handling the </a:t>
            </a:r>
            <a:r>
              <a:rPr lang="en-US" kern="0">
                <a:solidFill>
                  <a:srgbClr val="000000"/>
                </a:solidFill>
              </a:rPr>
              <a:t>message</a:t>
            </a:r>
            <a:r>
              <a:rPr lang="en-US" b="0" kern="0">
                <a:solidFill>
                  <a:srgbClr val="000000"/>
                </a:solidFill>
              </a:rPr>
              <a:t> event</a:t>
            </a:r>
          </a:p>
          <a:p>
            <a:pPr lvl="0"/>
            <a:endParaRPr lang="en-US" b="0" kern="0">
              <a:solidFill>
                <a:srgbClr val="000000"/>
              </a:solidFill>
            </a:endParaRPr>
          </a:p>
          <a:p>
            <a:pPr lvl="0"/>
            <a:endParaRPr lang="en-US" b="0" kern="0">
              <a:solidFill>
                <a:srgbClr val="000000"/>
              </a:solidFill>
            </a:endParaRPr>
          </a:p>
          <a:p>
            <a:pPr lvl="0"/>
            <a:r>
              <a:rPr lang="en-US" b="0" kern="0">
                <a:solidFill>
                  <a:srgbClr val="000000"/>
                </a:solidFill>
              </a:rPr>
              <a:t>The web worker sends a reply by using </a:t>
            </a:r>
            <a:r>
              <a:rPr lang="en-US" kern="0">
                <a:solidFill>
                  <a:srgbClr val="000000"/>
                </a:solidFill>
              </a:rPr>
              <a:t>postMessage</a:t>
            </a:r>
            <a:r>
              <a:rPr lang="en-US" b="0" kern="0">
                <a:solidFill>
                  <a:srgbClr val="000000"/>
                </a:solidFill>
              </a:rPr>
              <a:t>, and the web page receives the reply by catching the </a:t>
            </a:r>
            <a:r>
              <a:rPr lang="en-US" kern="0">
                <a:solidFill>
                  <a:srgbClr val="000000"/>
                </a:solidFill>
              </a:rPr>
              <a:t>message</a:t>
            </a:r>
            <a:r>
              <a:rPr lang="en-US" b="0" kern="0">
                <a:solidFill>
                  <a:srgbClr val="000000"/>
                </a:solidFill>
              </a:rPr>
              <a:t> event</a:t>
            </a:r>
          </a:p>
          <a:p>
            <a:pPr lvl="0"/>
            <a:r>
              <a:rPr lang="en-US" b="0" kern="0">
                <a:solidFill>
                  <a:srgbClr val="000000"/>
                </a:solidFill>
              </a:rPr>
              <a:t>If the web worker fails with an error, it sends the </a:t>
            </a:r>
            <a:r>
              <a:rPr lang="en-US" kern="0">
                <a:solidFill>
                  <a:srgbClr val="000000"/>
                </a:solidFill>
              </a:rPr>
              <a:t>error</a:t>
            </a:r>
            <a:r>
              <a:rPr lang="en-US" b="0" kern="0">
                <a:solidFill>
                  <a:srgbClr val="000000"/>
                </a:solidFill>
              </a:rPr>
              <a:t> event and terminates</a:t>
            </a:r>
          </a:p>
          <a:p>
            <a:pPr lvl="0"/>
            <a:endParaRPr lang="en-US" b="0" kern="0">
              <a:solidFill>
                <a:srgbClr val="000000"/>
              </a:solidFill>
            </a:endParaRPr>
          </a:p>
          <a:p>
            <a:pPr lvl="0"/>
            <a:endParaRPr lang="en-US" b="0" kern="0">
              <a:solidFill>
                <a:srgbClr val="000000"/>
              </a:solidFill>
            </a:endParaRPr>
          </a:p>
          <a:p>
            <a:pPr lvl="0"/>
            <a:endParaRPr lang="en-US" b="0" kern="0" dirty="0">
              <a:solidFill>
                <a:srgbClr val="000000"/>
              </a:solidFill>
            </a:endParaRPr>
          </a:p>
        </p:txBody>
      </p:sp>
      <p:sp>
        <p:nvSpPr>
          <p:cNvPr id="5" name="TextBox 4">
            <a:extLst>
              <a:ext uri="{FF2B5EF4-FFF2-40B4-BE49-F238E27FC236}">
                <a16:creationId xmlns:a16="http://schemas.microsoft.com/office/drawing/2014/main" id="{26261092-AB31-49BA-8AD6-3FAE01D30422}"/>
              </a:ext>
            </a:extLst>
          </p:cNvPr>
          <p:cNvSpPr txBox="1"/>
          <p:nvPr/>
        </p:nvSpPr>
        <p:spPr>
          <a:xfrm>
            <a:off x="609600" y="2007135"/>
            <a:ext cx="8077200" cy="369332"/>
          </a:xfrm>
          <a:prstGeom prst="rect">
            <a:avLst/>
          </a:prstGeom>
          <a:solidFill>
            <a:schemeClr val="bg1">
              <a:lumMod val="95000"/>
            </a:schemeClr>
          </a:solidFill>
          <a:ln>
            <a:noFill/>
          </a:ln>
          <a:effectLst/>
        </p:spPr>
        <p:txBody>
          <a:bodyPr wrap="square" rtlCol="0">
            <a:spAutoFit/>
          </a:bodyPr>
          <a:lstStyle/>
          <a:p>
            <a:pPr lvl="0"/>
            <a:r>
              <a:rPr lang="en-GB" b="0">
                <a:solidFill>
                  <a:srgbClr val="000000"/>
                </a:solidFill>
                <a:latin typeface="Lucida Sans Typewriter" pitchFamily="49" charset="0"/>
              </a:rPr>
              <a:t>webWorker.postMessage("Here is some data");</a:t>
            </a:r>
            <a:r>
              <a:rPr lang="en-US" b="0">
                <a:solidFill>
                  <a:srgbClr val="000000"/>
                </a:solidFill>
                <a:latin typeface="Lucida Sans Typewriter" pitchFamily="49" charset="0"/>
              </a:rPr>
              <a:t>}</a:t>
            </a:r>
            <a:endParaRPr lang="en-US" b="0" dirty="0">
              <a:solidFill>
                <a:srgbClr val="000000"/>
              </a:solidFill>
              <a:latin typeface="Lucida Sans Typewriter" pitchFamily="49" charset="0"/>
            </a:endParaRPr>
          </a:p>
        </p:txBody>
      </p:sp>
      <p:sp>
        <p:nvSpPr>
          <p:cNvPr id="6" name="TextBox 5">
            <a:extLst>
              <a:ext uri="{FF2B5EF4-FFF2-40B4-BE49-F238E27FC236}">
                <a16:creationId xmlns:a16="http://schemas.microsoft.com/office/drawing/2014/main" id="{B210F93E-2035-42B2-BA98-D436AE111485}"/>
              </a:ext>
            </a:extLst>
          </p:cNvPr>
          <p:cNvSpPr txBox="1"/>
          <p:nvPr/>
        </p:nvSpPr>
        <p:spPr>
          <a:xfrm>
            <a:off x="609600" y="3443591"/>
            <a:ext cx="8077200" cy="646331"/>
          </a:xfrm>
          <a:prstGeom prst="rect">
            <a:avLst/>
          </a:prstGeom>
          <a:solidFill>
            <a:schemeClr val="bg1">
              <a:lumMod val="95000"/>
            </a:schemeClr>
          </a:solidFill>
          <a:ln>
            <a:noFill/>
          </a:ln>
          <a:effectLst/>
        </p:spPr>
        <p:txBody>
          <a:bodyPr wrap="square" rtlCol="0">
            <a:spAutoFit/>
          </a:bodyPr>
          <a:lstStyle/>
          <a:p>
            <a:pPr lvl="0"/>
            <a:r>
              <a:rPr lang="en-US" b="0">
                <a:solidFill>
                  <a:srgbClr val="000000"/>
                </a:solidFill>
                <a:latin typeface="Lucida Sans Typewriter" pitchFamily="49" charset="0"/>
              </a:rPr>
              <a:t>function messageHandler(event) { ... }</a:t>
            </a:r>
          </a:p>
          <a:p>
            <a:pPr lvl="0"/>
            <a:r>
              <a:rPr lang="en-US" b="0">
                <a:solidFill>
                  <a:srgbClr val="000000"/>
                </a:solidFill>
                <a:latin typeface="Lucida Sans Typewriter" pitchFamily="49" charset="0"/>
              </a:rPr>
              <a:t>self.addEventListener("message", messageHandler, false);</a:t>
            </a:r>
            <a:endParaRPr lang="en-US" b="0" dirty="0">
              <a:solidFill>
                <a:srgbClr val="000000"/>
              </a:solidFill>
              <a:latin typeface="Lucida Sans Typewriter" pitchFamily="49" charset="0"/>
            </a:endParaRPr>
          </a:p>
        </p:txBody>
      </p:sp>
    </p:spTree>
    <p:extLst>
      <p:ext uri="{BB962C8B-B14F-4D97-AF65-F5344CB8AC3E}">
        <p14:creationId xmlns:p14="http://schemas.microsoft.com/office/powerpoint/2010/main" val="3626598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AE17B-931D-4BEF-9B72-7DF126BE68C8}"/>
              </a:ext>
            </a:extLst>
          </p:cNvPr>
          <p:cNvSpPr>
            <a:spLocks noGrp="1"/>
          </p:cNvSpPr>
          <p:nvPr>
            <p:ph type="title"/>
          </p:nvPr>
        </p:nvSpPr>
        <p:spPr/>
        <p:txBody>
          <a:bodyPr/>
          <a:lstStyle/>
          <a:p>
            <a:r>
              <a:rPr lang="en-US"/>
              <a:t>The Structure of a Web Worker</a:t>
            </a:r>
          </a:p>
        </p:txBody>
      </p:sp>
      <p:sp>
        <p:nvSpPr>
          <p:cNvPr id="4" name="Content Placeholder 2">
            <a:extLst>
              <a:ext uri="{FF2B5EF4-FFF2-40B4-BE49-F238E27FC236}">
                <a16:creationId xmlns:a16="http://schemas.microsoft.com/office/drawing/2014/main" id="{BDAFF79E-D50E-4D46-B785-C5C551347597}"/>
              </a:ext>
            </a:extLst>
          </p:cNvPr>
          <p:cNvSpPr txBox="1">
            <a:spLocks/>
          </p:cNvSpPr>
          <p:nvPr/>
        </p:nvSpPr>
        <p:spPr>
          <a:xfrm>
            <a:off x="458788" y="93808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Web workers often implement a message loop and the Command pattern:</a:t>
            </a: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r>
              <a:rPr lang="en-US" b="0" kern="0">
                <a:solidFill>
                  <a:srgbClr val="000000"/>
                </a:solidFill>
              </a:rPr>
              <a:t>Web workers can import scripts and access some global objects and functions</a:t>
            </a:r>
          </a:p>
          <a:p>
            <a:pPr lvl="0"/>
            <a:endParaRPr lang="en-US" b="0" kern="0" dirty="0">
              <a:solidFill>
                <a:srgbClr val="000000"/>
              </a:solidFill>
            </a:endParaRPr>
          </a:p>
        </p:txBody>
      </p:sp>
      <p:sp>
        <p:nvSpPr>
          <p:cNvPr id="5" name="TextBox 4">
            <a:extLst>
              <a:ext uri="{FF2B5EF4-FFF2-40B4-BE49-F238E27FC236}">
                <a16:creationId xmlns:a16="http://schemas.microsoft.com/office/drawing/2014/main" id="{50BA0630-10CC-4D05-A5E2-C2BDE097B999}"/>
              </a:ext>
            </a:extLst>
          </p:cNvPr>
          <p:cNvSpPr txBox="1"/>
          <p:nvPr/>
        </p:nvSpPr>
        <p:spPr>
          <a:xfrm>
            <a:off x="622571" y="1906623"/>
            <a:ext cx="7024680" cy="3785652"/>
          </a:xfrm>
          <a:prstGeom prst="rect">
            <a:avLst/>
          </a:prstGeom>
          <a:solidFill>
            <a:schemeClr val="bg1">
              <a:lumMod val="95000"/>
            </a:schemeClr>
          </a:solidFill>
        </p:spPr>
        <p:txBody>
          <a:bodyPr wrap="none" rtlCol="0">
            <a:spAutoFit/>
          </a:bodyPr>
          <a:lstStyle/>
          <a:p>
            <a:pPr lvl="0"/>
            <a:r>
              <a:rPr lang="en-US" sz="1600" b="0">
                <a:solidFill>
                  <a:srgbClr val="000000"/>
                </a:solidFill>
                <a:latin typeface="Lucida Sans Unicode" pitchFamily="34" charset="0"/>
                <a:cs typeface="Lucida Sans Unicode" pitchFamily="34" charset="0"/>
              </a:rPr>
              <a:t>function messageHandler(event) {</a:t>
            </a:r>
            <a:endParaRPr lang="en-GB" sz="1600" b="0">
              <a:solidFill>
                <a:srgbClr val="000000"/>
              </a:solidFill>
              <a:latin typeface="Lucida Sans Unicode" pitchFamily="34" charset="0"/>
              <a:cs typeface="Lucida Sans Unicode" pitchFamily="34" charset="0"/>
            </a:endParaRPr>
          </a:p>
          <a:p>
            <a:pPr lvl="0"/>
            <a:r>
              <a:rPr lang="en-US" sz="1600" b="0">
                <a:solidFill>
                  <a:srgbClr val="000000"/>
                </a:solidFill>
                <a:latin typeface="Lucida Sans Unicode" pitchFamily="34" charset="0"/>
                <a:cs typeface="Lucida Sans Unicode" pitchFamily="34" charset="0"/>
              </a:rPr>
              <a:t>    var data = event.data;</a:t>
            </a:r>
            <a:endParaRPr lang="en-GB" sz="1600" b="0">
              <a:solidFill>
                <a:srgbClr val="000000"/>
              </a:solidFill>
              <a:latin typeface="Lucida Sans Unicode" pitchFamily="34" charset="0"/>
              <a:cs typeface="Lucida Sans Unicode" pitchFamily="34" charset="0"/>
            </a:endParaRPr>
          </a:p>
          <a:p>
            <a:pPr lvl="0"/>
            <a:r>
              <a:rPr lang="en-US" sz="1600" b="0">
                <a:solidFill>
                  <a:srgbClr val="000000"/>
                </a:solidFill>
                <a:latin typeface="Lucida Sans Unicode" pitchFamily="34" charset="0"/>
                <a:cs typeface="Lucida Sans Unicode" pitchFamily="34" charset="0"/>
              </a:rPr>
              <a:t>    switch (data.command) {</a:t>
            </a:r>
            <a:endParaRPr lang="en-GB" sz="1600" b="0">
              <a:solidFill>
                <a:srgbClr val="000000"/>
              </a:solidFill>
              <a:latin typeface="Lucida Sans Unicode" pitchFamily="34" charset="0"/>
              <a:cs typeface="Lucida Sans Unicode" pitchFamily="34" charset="0"/>
            </a:endParaRPr>
          </a:p>
          <a:p>
            <a:pPr lvl="0"/>
            <a:r>
              <a:rPr lang="en-US" sz="1600" b="0">
                <a:solidFill>
                  <a:srgbClr val="000000"/>
                </a:solidFill>
                <a:latin typeface="Lucida Sans Unicode" pitchFamily="34" charset="0"/>
                <a:cs typeface="Lucida Sans Unicode" pitchFamily="34" charset="0"/>
              </a:rPr>
              <a:t>        case "DOWORK": // process the DOWORK command</a:t>
            </a:r>
            <a:endParaRPr lang="en-GB" sz="1600" b="0">
              <a:solidFill>
                <a:srgbClr val="000000"/>
              </a:solidFill>
              <a:latin typeface="Lucida Sans Unicode" pitchFamily="34" charset="0"/>
              <a:cs typeface="Lucida Sans Unicode" pitchFamily="34" charset="0"/>
            </a:endParaRPr>
          </a:p>
          <a:p>
            <a:pPr lvl="0"/>
            <a:r>
              <a:rPr lang="en-US" sz="1600" b="0">
                <a:solidFill>
                  <a:srgbClr val="000000"/>
                </a:solidFill>
                <a:latin typeface="Lucida Sans Unicode" pitchFamily="34" charset="0"/>
                <a:cs typeface="Lucida Sans Unicode" pitchFamily="34" charset="0"/>
              </a:rPr>
              <a:t>            ...</a:t>
            </a:r>
            <a:endParaRPr lang="en-GB" sz="1600" b="0">
              <a:solidFill>
                <a:srgbClr val="000000"/>
              </a:solidFill>
              <a:latin typeface="Lucida Sans Unicode" pitchFamily="34" charset="0"/>
              <a:cs typeface="Lucida Sans Unicode" pitchFamily="34" charset="0"/>
            </a:endParaRPr>
          </a:p>
          <a:p>
            <a:pPr lvl="0"/>
            <a:r>
              <a:rPr lang="en-US" sz="1600" b="0">
                <a:solidFill>
                  <a:srgbClr val="000000"/>
                </a:solidFill>
                <a:latin typeface="Lucida Sans Unicode" pitchFamily="34" charset="0"/>
                <a:cs typeface="Lucida Sans Unicode" pitchFamily="34" charset="0"/>
              </a:rPr>
              <a:t>            break;</a:t>
            </a:r>
            <a:endParaRPr lang="en-GB" sz="1600" b="0">
              <a:solidFill>
                <a:srgbClr val="000000"/>
              </a:solidFill>
              <a:latin typeface="Lucida Sans Unicode" pitchFamily="34" charset="0"/>
              <a:cs typeface="Lucida Sans Unicode" pitchFamily="34" charset="0"/>
            </a:endParaRPr>
          </a:p>
          <a:p>
            <a:pPr lvl="0"/>
            <a:r>
              <a:rPr lang="en-US" sz="1600" b="0">
                <a:solidFill>
                  <a:srgbClr val="000000"/>
                </a:solidFill>
                <a:latin typeface="Lucida Sans Unicode" pitchFamily="34" charset="0"/>
                <a:cs typeface="Lucida Sans Unicode" pitchFamily="34" charset="0"/>
              </a:rPr>
              <a:t>        case "DOMOREWORK": // process the DOMOREWORK command</a:t>
            </a:r>
            <a:endParaRPr lang="en-GB" sz="1600" b="0">
              <a:solidFill>
                <a:srgbClr val="000000"/>
              </a:solidFill>
              <a:latin typeface="Lucida Sans Unicode" pitchFamily="34" charset="0"/>
              <a:cs typeface="Lucida Sans Unicode" pitchFamily="34" charset="0"/>
            </a:endParaRPr>
          </a:p>
          <a:p>
            <a:pPr lvl="0"/>
            <a:r>
              <a:rPr lang="en-US" sz="1600" b="0">
                <a:solidFill>
                  <a:srgbClr val="000000"/>
                </a:solidFill>
                <a:latin typeface="Lucida Sans Unicode" pitchFamily="34" charset="0"/>
                <a:cs typeface="Lucida Sans Unicode" pitchFamily="34" charset="0"/>
              </a:rPr>
              <a:t>            ...</a:t>
            </a:r>
            <a:endParaRPr lang="en-GB" sz="1600" b="0">
              <a:solidFill>
                <a:srgbClr val="000000"/>
              </a:solidFill>
              <a:latin typeface="Lucida Sans Unicode" pitchFamily="34" charset="0"/>
              <a:cs typeface="Lucida Sans Unicode" pitchFamily="34" charset="0"/>
            </a:endParaRPr>
          </a:p>
          <a:p>
            <a:pPr lvl="0"/>
            <a:r>
              <a:rPr lang="en-US" sz="1600" b="0">
                <a:solidFill>
                  <a:srgbClr val="000000"/>
                </a:solidFill>
                <a:latin typeface="Lucida Sans Unicode" pitchFamily="34" charset="0"/>
                <a:cs typeface="Lucida Sans Unicode" pitchFamily="34" charset="0"/>
              </a:rPr>
              <a:t>            break;  </a:t>
            </a:r>
            <a:endParaRPr lang="en-GB" sz="1600" b="0">
              <a:solidFill>
                <a:srgbClr val="000000"/>
              </a:solidFill>
              <a:latin typeface="Lucida Sans Unicode" pitchFamily="34" charset="0"/>
              <a:cs typeface="Lucida Sans Unicode" pitchFamily="34" charset="0"/>
            </a:endParaRPr>
          </a:p>
          <a:p>
            <a:pPr lvl="0"/>
            <a:r>
              <a:rPr lang="en-US" sz="1600" b="0">
                <a:solidFill>
                  <a:srgbClr val="000000"/>
                </a:solidFill>
                <a:latin typeface="Lucida Sans Unicode" pitchFamily="34" charset="0"/>
                <a:cs typeface="Lucida Sans Unicode" pitchFamily="34" charset="0"/>
              </a:rPr>
              <a:t>        case "FINISH": // tidy up and shut down</a:t>
            </a:r>
            <a:endParaRPr lang="en-GB" sz="1600" b="0">
              <a:solidFill>
                <a:srgbClr val="000000"/>
              </a:solidFill>
              <a:latin typeface="Lucida Sans Unicode" pitchFamily="34" charset="0"/>
              <a:cs typeface="Lucida Sans Unicode" pitchFamily="34" charset="0"/>
            </a:endParaRPr>
          </a:p>
          <a:p>
            <a:pPr lvl="0"/>
            <a:r>
              <a:rPr lang="en-US" sz="1600" b="0">
                <a:solidFill>
                  <a:srgbClr val="000000"/>
                </a:solidFill>
                <a:latin typeface="Lucida Sans Unicode" pitchFamily="34" charset="0"/>
                <a:cs typeface="Lucida Sans Unicode" pitchFamily="34" charset="0"/>
              </a:rPr>
              <a:t>            ...</a:t>
            </a:r>
            <a:endParaRPr lang="en-GB" sz="1600" b="0">
              <a:solidFill>
                <a:srgbClr val="000000"/>
              </a:solidFill>
              <a:latin typeface="Lucida Sans Unicode" pitchFamily="34" charset="0"/>
              <a:cs typeface="Lucida Sans Unicode" pitchFamily="34" charset="0"/>
            </a:endParaRPr>
          </a:p>
          <a:p>
            <a:pPr lvl="0"/>
            <a:r>
              <a:rPr lang="en-US" sz="1600" b="0">
                <a:solidFill>
                  <a:srgbClr val="000000"/>
                </a:solidFill>
                <a:latin typeface="Lucida Sans Unicode" pitchFamily="34" charset="0"/>
                <a:cs typeface="Lucida Sans Unicode" pitchFamily="34" charset="0"/>
              </a:rPr>
              <a:t>        self.postMessage("Shutting down");</a:t>
            </a:r>
            <a:endParaRPr lang="en-GB" sz="1600" b="0">
              <a:solidFill>
                <a:srgbClr val="000000"/>
              </a:solidFill>
              <a:latin typeface="Lucida Sans Unicode" pitchFamily="34" charset="0"/>
              <a:cs typeface="Lucida Sans Unicode" pitchFamily="34" charset="0"/>
            </a:endParaRPr>
          </a:p>
          <a:p>
            <a:pPr lvl="0"/>
            <a:r>
              <a:rPr lang="en-US" sz="1600" b="0">
                <a:solidFill>
                  <a:srgbClr val="000000"/>
                </a:solidFill>
                <a:latin typeface="Lucida Sans Unicode" pitchFamily="34" charset="0"/>
                <a:cs typeface="Lucida Sans Unicode" pitchFamily="34" charset="0"/>
              </a:rPr>
              <a:t>        self.close();</a:t>
            </a:r>
          </a:p>
          <a:p>
            <a:pPr lvl="0"/>
            <a:r>
              <a:rPr lang="en-US" sz="1600" b="0">
                <a:solidFill>
                  <a:srgbClr val="000000"/>
                </a:solidFill>
                <a:latin typeface="Lucida Sans Unicode" pitchFamily="34" charset="0"/>
                <a:cs typeface="Lucida Sans Unicode" pitchFamily="34" charset="0"/>
              </a:rPr>
              <a:t>    }</a:t>
            </a:r>
            <a:endParaRPr lang="en-GB" sz="1600" b="0">
              <a:solidFill>
                <a:srgbClr val="000000"/>
              </a:solidFill>
              <a:latin typeface="Lucida Sans Unicode" pitchFamily="34" charset="0"/>
              <a:cs typeface="Lucida Sans Unicode" pitchFamily="34" charset="0"/>
            </a:endParaRPr>
          </a:p>
          <a:p>
            <a:pPr lvl="0"/>
            <a:r>
              <a:rPr lang="en-US" sz="1600" b="0">
                <a:solidFill>
                  <a:srgbClr val="000000"/>
                </a:solidFill>
                <a:latin typeface="Lucida Sans Unicode" pitchFamily="34" charset="0"/>
                <a:cs typeface="Lucida Sans Unicode" pitchFamily="34" charset="0"/>
              </a:rPr>
              <a:t>}</a:t>
            </a:r>
            <a:endParaRPr lang="en-GB" sz="1600"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137611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6362f5a4-b5f6-460c-8799-d021d0f6b26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A7B31-D540-4924-B698-8DABA9AE8E9D}"/>
              </a:ext>
            </a:extLst>
          </p:cNvPr>
          <p:cNvSpPr>
            <a:spLocks noGrp="1"/>
          </p:cNvSpPr>
          <p:nvPr>
            <p:ph type="title"/>
          </p:nvPr>
        </p:nvSpPr>
        <p:spPr/>
        <p:txBody>
          <a:bodyPr/>
          <a:lstStyle/>
          <a:p>
            <a:r>
              <a:rPr lang="en-US"/>
              <a:t>Creating a Shared Web Worker</a:t>
            </a:r>
          </a:p>
        </p:txBody>
      </p:sp>
      <p:sp>
        <p:nvSpPr>
          <p:cNvPr id="4" name="Content Placeholder 2">
            <a:extLst>
              <a:ext uri="{FF2B5EF4-FFF2-40B4-BE49-F238E27FC236}">
                <a16:creationId xmlns:a16="http://schemas.microsoft.com/office/drawing/2014/main" id="{2F7D151C-A47A-4A6E-AA66-6376CD520DB3}"/>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Use the SharedWorker constructor to create a shared web worker</a:t>
            </a:r>
          </a:p>
          <a:p>
            <a:pPr lvl="1"/>
            <a:r>
              <a:rPr lang="en-US" b="0" kern="0">
                <a:solidFill>
                  <a:srgbClr val="000000"/>
                </a:solidFill>
              </a:rPr>
              <a:t>Each web page communicates with a shared web worker by using its own port</a:t>
            </a:r>
          </a:p>
          <a:p>
            <a:pPr lvl="1"/>
            <a:endParaRPr lang="en-US" b="0" kern="0">
              <a:solidFill>
                <a:srgbClr val="000000"/>
              </a:solidFill>
            </a:endParaRPr>
          </a:p>
          <a:p>
            <a:pPr lvl="1"/>
            <a:endParaRPr lang="en-US" b="0" kern="0">
              <a:solidFill>
                <a:srgbClr val="000000"/>
              </a:solidFill>
            </a:endParaRPr>
          </a:p>
          <a:p>
            <a:pPr lvl="1"/>
            <a:endParaRPr lang="en-US" b="0" kern="0">
              <a:solidFill>
                <a:srgbClr val="000000"/>
              </a:solidFill>
            </a:endParaRPr>
          </a:p>
          <a:p>
            <a:pPr lvl="1"/>
            <a:endParaRPr lang="en-US" b="0" kern="0">
              <a:solidFill>
                <a:srgbClr val="000000"/>
              </a:solidFill>
            </a:endParaRPr>
          </a:p>
          <a:p>
            <a:pPr lvl="1"/>
            <a:endParaRPr lang="en-US" b="0" kern="0">
              <a:solidFill>
                <a:srgbClr val="000000"/>
              </a:solidFill>
            </a:endParaRPr>
          </a:p>
          <a:p>
            <a:pPr lvl="0"/>
            <a:r>
              <a:rPr lang="en-US" b="0" kern="0">
                <a:solidFill>
                  <a:srgbClr val="000000"/>
                </a:solidFill>
              </a:rPr>
              <a:t>The </a:t>
            </a:r>
            <a:r>
              <a:rPr lang="en-US" kern="0">
                <a:solidFill>
                  <a:srgbClr val="000000"/>
                </a:solidFill>
              </a:rPr>
              <a:t>connect</a:t>
            </a:r>
            <a:r>
              <a:rPr lang="en-US" b="0" kern="0">
                <a:solidFill>
                  <a:srgbClr val="000000"/>
                </a:solidFill>
              </a:rPr>
              <a:t> event in a shared web worker fires when a new port is opened</a:t>
            </a:r>
            <a:endParaRPr lang="en-US" b="0" kern="0" dirty="0">
              <a:solidFill>
                <a:srgbClr val="000000"/>
              </a:solidFill>
            </a:endParaRPr>
          </a:p>
        </p:txBody>
      </p:sp>
      <p:sp>
        <p:nvSpPr>
          <p:cNvPr id="5" name="TextBox 4">
            <a:extLst>
              <a:ext uri="{FF2B5EF4-FFF2-40B4-BE49-F238E27FC236}">
                <a16:creationId xmlns:a16="http://schemas.microsoft.com/office/drawing/2014/main" id="{58536054-3B39-44B5-BEA9-ED1D87417F7B}"/>
              </a:ext>
            </a:extLst>
          </p:cNvPr>
          <p:cNvSpPr txBox="1"/>
          <p:nvPr/>
        </p:nvSpPr>
        <p:spPr>
          <a:xfrm>
            <a:off x="525294" y="2782110"/>
            <a:ext cx="8358378" cy="2031325"/>
          </a:xfrm>
          <a:prstGeom prst="rect">
            <a:avLst/>
          </a:prstGeom>
          <a:solidFill>
            <a:schemeClr val="bg1">
              <a:lumMod val="95000"/>
            </a:schemeClr>
          </a:solidFill>
        </p:spPr>
        <p:txBody>
          <a:bodyPr wrap="none" rtlCol="0">
            <a:spAutoFit/>
          </a:bodyPr>
          <a:lstStyle/>
          <a:p>
            <a:pPr lvl="0"/>
            <a:r>
              <a:rPr lang="en-US" b="0">
                <a:solidFill>
                  <a:srgbClr val="000000"/>
                </a:solidFill>
                <a:latin typeface="Lucida Sans Unicode" pitchFamily="34" charset="0"/>
                <a:cs typeface="Lucida Sans Unicode" pitchFamily="34" charset="0"/>
              </a:rPr>
              <a:t>function replyHandler(event) {  ... }</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var sharedWebWorker = new SharedWorker("sharedProcessScript.js");</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sharedWebWorker.port.addEventListener("message", replyHandler, false);</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sharedWebWorker.port.start();</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var data = ...;</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sharedWebWorker.port.postMessage(data);</a:t>
            </a:r>
            <a:endParaRPr lang="en-GB"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4228657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6e63b94d-ea28-4485-94a5-d785e183e0d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B9AA0-3E93-4900-B7FE-4E833FD5B467}"/>
              </a:ext>
            </a:extLst>
          </p:cNvPr>
          <p:cNvSpPr>
            <a:spLocks noGrp="1"/>
          </p:cNvSpPr>
          <p:nvPr>
            <p:ph type="title"/>
          </p:nvPr>
        </p:nvSpPr>
        <p:spPr/>
        <p:txBody>
          <a:bodyPr/>
          <a:lstStyle/>
          <a:p>
            <a:r>
              <a:rPr lang="en-US"/>
              <a:t>Demonstration: Creating a Web Worker Process</a:t>
            </a:r>
          </a:p>
        </p:txBody>
      </p:sp>
      <p:sp>
        <p:nvSpPr>
          <p:cNvPr id="4" name="Content Placeholder 2">
            <a:extLst>
              <a:ext uri="{FF2B5EF4-FFF2-40B4-BE49-F238E27FC236}">
                <a16:creationId xmlns:a16="http://schemas.microsoft.com/office/drawing/2014/main" id="{3AFD6BFC-41E2-438E-8716-35706F8202C9}"/>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a:solidFill>
                  <a:srgbClr val="000000"/>
                </a:solidFill>
              </a:rPr>
              <a:t>In this demonstration, you will learn about the tasks that you will perform in the lab for this module.</a:t>
            </a:r>
            <a:endParaRPr lang="en-GB" b="0" kern="0" dirty="0">
              <a:solidFill>
                <a:srgbClr val="000000"/>
              </a:solidFill>
            </a:endParaRPr>
          </a:p>
        </p:txBody>
      </p:sp>
    </p:spTree>
    <p:extLst>
      <p:ext uri="{BB962C8B-B14F-4D97-AF65-F5344CB8AC3E}">
        <p14:creationId xmlns:p14="http://schemas.microsoft.com/office/powerpoint/2010/main" val="4246760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7F325-F8AA-4082-9E23-2B2737886B07}"/>
              </a:ext>
            </a:extLst>
          </p:cNvPr>
          <p:cNvSpPr>
            <a:spLocks noGrp="1"/>
          </p:cNvSpPr>
          <p:nvPr>
            <p:ph type="title"/>
          </p:nvPr>
        </p:nvSpPr>
        <p:spPr/>
        <p:txBody>
          <a:bodyPr/>
          <a:lstStyle/>
          <a:p>
            <a:r>
              <a:rPr lang="en-US"/>
              <a:t>Lab: Creating a Web Worker Process</a:t>
            </a:r>
          </a:p>
        </p:txBody>
      </p:sp>
      <p:sp>
        <p:nvSpPr>
          <p:cNvPr id="3" name="Text Placeholder 2">
            <a:extLst>
              <a:ext uri="{FF2B5EF4-FFF2-40B4-BE49-F238E27FC236}">
                <a16:creationId xmlns:a16="http://schemas.microsoft.com/office/drawing/2014/main" id="{8B76A721-51A8-4B0A-BBC1-11B6AFB21345}"/>
              </a:ext>
            </a:extLst>
          </p:cNvPr>
          <p:cNvSpPr>
            <a:spLocks noGrp="1"/>
          </p:cNvSpPr>
          <p:nvPr>
            <p:ph type="body" idx="1"/>
          </p:nvPr>
        </p:nvSpPr>
        <p:spPr/>
        <p:txBody>
          <a:bodyPr/>
          <a:lstStyle/>
          <a:p>
            <a:r>
              <a:rPr lang="en-US"/>
              <a:t>Exercise 1: Improving Responsiveness by Using a Web Worker</a:t>
            </a:r>
          </a:p>
        </p:txBody>
      </p:sp>
      <p:sp>
        <p:nvSpPr>
          <p:cNvPr id="4" name="TextBox 3">
            <a:extLst>
              <a:ext uri="{FF2B5EF4-FFF2-40B4-BE49-F238E27FC236}">
                <a16:creationId xmlns:a16="http://schemas.microsoft.com/office/drawing/2014/main" id="{1E7E030A-0790-4EEA-B49A-3F25149BEDDB}"/>
              </a:ext>
            </a:extLst>
          </p:cNvPr>
          <p:cNvSpPr txBox="1"/>
          <p:nvPr/>
        </p:nvSpPr>
        <p:spPr>
          <a:xfrm>
            <a:off x="458788" y="6163356"/>
            <a:ext cx="4529573" cy="523220"/>
          </a:xfrm>
          <a:prstGeom prst="rect">
            <a:avLst/>
          </a:prstGeom>
          <a:noFill/>
        </p:spPr>
        <p:txBody>
          <a:bodyPr vert="horz" wrap="none" rtlCol="0">
            <a:spAutoFit/>
          </a:bodyPr>
          <a:lstStyle/>
          <a:p>
            <a:r>
              <a:rPr lang="en-US" sz="2800" b="0">
                <a:latin typeface="Segoe UI" panose="020B0502040204020203" pitchFamily="34" charset="0"/>
              </a:rPr>
              <a:t>Estimated Time: 60 minutes</a:t>
            </a:r>
          </a:p>
        </p:txBody>
      </p:sp>
    </p:spTree>
    <p:extLst>
      <p:ext uri="{BB962C8B-B14F-4D97-AF65-F5344CB8AC3E}">
        <p14:creationId xmlns:p14="http://schemas.microsoft.com/office/powerpoint/2010/main" val="1445742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09B8B-7DB8-4925-888D-5DABFA5BEE4F}"/>
              </a:ext>
            </a:extLst>
          </p:cNvPr>
          <p:cNvSpPr>
            <a:spLocks noGrp="1"/>
          </p:cNvSpPr>
          <p:nvPr>
            <p:ph type="title"/>
          </p:nvPr>
        </p:nvSpPr>
        <p:spPr/>
        <p:txBody>
          <a:bodyPr/>
          <a:lstStyle/>
          <a:p>
            <a:r>
              <a:rPr lang="en-US"/>
              <a:t>Lab Scenario</a:t>
            </a:r>
          </a:p>
        </p:txBody>
      </p:sp>
      <p:sp>
        <p:nvSpPr>
          <p:cNvPr id="4" name="TextBox 3">
            <a:extLst>
              <a:ext uri="{FF2B5EF4-FFF2-40B4-BE49-F238E27FC236}">
                <a16:creationId xmlns:a16="http://schemas.microsoft.com/office/drawing/2014/main" id="{939E7050-A980-4A42-9CE4-73634FB0D062}"/>
              </a:ext>
            </a:extLst>
          </p:cNvPr>
          <p:cNvSpPr txBox="1"/>
          <p:nvPr/>
        </p:nvSpPr>
        <p:spPr>
          <a:xfrm>
            <a:off x="458788" y="1021215"/>
            <a:ext cx="8119156" cy="5093702"/>
          </a:xfrm>
          <a:prstGeom prst="rect">
            <a:avLst/>
          </a:prstGeom>
          <a:noFill/>
        </p:spPr>
        <p:txBody>
          <a:bodyPr vert="horz" wrap="square" rtlCol="0">
            <a:spAutoFit/>
          </a:bodyPr>
          <a:lstStyle/>
          <a:p>
            <a:pPr marL="0" marR="0">
              <a:spcBef>
                <a:spcPts val="600"/>
              </a:spcBef>
              <a:spcAft>
                <a:spcPts val="800"/>
              </a:spcAft>
            </a:pPr>
            <a:r>
              <a:rPr lang="en-US" sz="2000" b="0" dirty="0">
                <a:solidFill>
                  <a:srgbClr val="000000"/>
                </a:solidFill>
                <a:latin typeface="Segoe UI" panose="020B0502040204020203" pitchFamily="34" charset="0"/>
                <a:ea typeface="Calibri" panose="020F0502020204030204" pitchFamily="34" charset="0"/>
                <a:cs typeface="Segoe UI" panose="020B0502040204020203" pitchFamily="34" charset="0"/>
              </a:rPr>
              <a:t>When a speaker creates a conference badge, the speaker drags and drops an image containing a photograph onto the web page. This photograph may be a color image. However, the conference speaker badges will be printed in grayscale. Therefore, the web page that creates the badges should render the speaker photograph in grayscale in order to give an accurate representation of the printed output. </a:t>
            </a:r>
            <a:endParaRPr lang="en-US" sz="2000" b="0" dirty="0">
              <a:latin typeface="Segoe UI" panose="020B0502040204020203" pitchFamily="34" charset="0"/>
              <a:ea typeface="Calibri" panose="020F0502020204030204" pitchFamily="34" charset="0"/>
              <a:cs typeface="Segoe UI" panose="020B0502040204020203" pitchFamily="34" charset="0"/>
            </a:endParaRPr>
          </a:p>
          <a:p>
            <a:pPr marL="0" lvl="0" indent="0">
              <a:spcAft>
                <a:spcPts val="800"/>
              </a:spcAft>
              <a:buClrTx/>
              <a:buSzTx/>
              <a:buNone/>
            </a:pPr>
            <a:r>
              <a:rPr lang="en-US" sz="2000" b="0" dirty="0">
                <a:solidFill>
                  <a:srgbClr val="000000"/>
                </a:solidFill>
                <a:latin typeface="Segoe UI" panose="020B0502040204020203" pitchFamily="34" charset="0"/>
                <a:ea typeface="Calibri" panose="020F0502020204030204" pitchFamily="34" charset="0"/>
                <a:cs typeface="Segoe UI" panose="020B0502040204020203" pitchFamily="34" charset="0"/>
              </a:rPr>
              <a:t>An image file may be many megabytes in size. To avoid uploading large files to a server for processing, you have decided to convert the photos to grayscale by using JavaScript code running in the web browser. </a:t>
            </a:r>
          </a:p>
          <a:p>
            <a:pPr marL="0" lvl="0" indent="0">
              <a:spcAft>
                <a:spcPts val="800"/>
              </a:spcAft>
              <a:buClrTx/>
              <a:buSzTx/>
              <a:buNone/>
            </a:pPr>
            <a:r>
              <a:rPr lang="en-US" sz="2000" b="0" dirty="0">
                <a:solidFill>
                  <a:srgbClr val="000000"/>
                </a:solidFill>
                <a:latin typeface="Segoe UI" panose="020B0502040204020203" pitchFamily="34" charset="0"/>
                <a:ea typeface="Calibri" panose="020F0502020204030204" pitchFamily="34" charset="0"/>
                <a:cs typeface="Segoe UI" panose="020B0502040204020203" pitchFamily="34" charset="0"/>
              </a:rPr>
              <a:t>However, processing large images will cause the web browser to become unresponsive while it performs this processing. You therefore decide to use a web worker to move the image conversion to a background process, enabling the web browser to remain responsive.</a:t>
            </a:r>
            <a:endParaRPr lang="en-US" sz="2000" b="0" dirty="0">
              <a:latin typeface="Segoe UI" panose="020B0502040204020203" pitchFamily="34" charset="0"/>
              <a:cs typeface="Segoe UI" panose="020B0502040204020203" pitchFamily="34" charset="0"/>
            </a:endParaRPr>
          </a:p>
          <a:p>
            <a:pPr marL="0" marR="0">
              <a:spcBef>
                <a:spcPts val="600"/>
              </a:spcBef>
              <a:spcAft>
                <a:spcPts val="800"/>
              </a:spcAft>
            </a:pPr>
            <a:endParaRPr lang="en-US" sz="2000" b="0" dirty="0">
              <a:latin typeface="Segoe UI" panose="020B0502040204020203" pitchFamily="34" charset="0"/>
              <a:ea typeface="Calibri" panose="020F0502020204030204" pitchFamily="34" charset="0"/>
              <a:cs typeface="Segoe UI" panose="020B0502040204020203" pitchFamily="34" charset="0"/>
            </a:endParaRPr>
          </a:p>
        </p:txBody>
      </p:sp>
    </p:spTree>
    <p:extLst>
      <p:ext uri="{BB962C8B-B14F-4D97-AF65-F5344CB8AC3E}">
        <p14:creationId xmlns:p14="http://schemas.microsoft.com/office/powerpoint/2010/main" val="3112653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58BB4-AA22-4C66-A805-F0EEAC1AFF3B}"/>
              </a:ext>
            </a:extLst>
          </p:cNvPr>
          <p:cNvSpPr>
            <a:spLocks noGrp="1"/>
          </p:cNvSpPr>
          <p:nvPr>
            <p:ph type="title"/>
          </p:nvPr>
        </p:nvSpPr>
        <p:spPr/>
        <p:txBody>
          <a:bodyPr/>
          <a:lstStyle/>
          <a:p>
            <a:r>
              <a:rPr lang="en-US"/>
              <a:t>Module Review and Takeaways</a:t>
            </a:r>
          </a:p>
        </p:txBody>
      </p:sp>
      <p:sp>
        <p:nvSpPr>
          <p:cNvPr id="3" name="Text Placeholder 2">
            <a:extLst>
              <a:ext uri="{FF2B5EF4-FFF2-40B4-BE49-F238E27FC236}">
                <a16:creationId xmlns:a16="http://schemas.microsoft.com/office/drawing/2014/main" id="{34E7E250-E877-4639-BE40-462C3371E828}"/>
              </a:ext>
            </a:extLst>
          </p:cNvPr>
          <p:cNvSpPr>
            <a:spLocks noGrp="1"/>
          </p:cNvSpPr>
          <p:nvPr>
            <p:ph type="body" idx="1"/>
          </p:nvPr>
        </p:nvSpPr>
        <p:spPr/>
        <p:txBody>
          <a:bodyPr/>
          <a:lstStyle/>
          <a:p>
            <a:r>
              <a:rPr lang="en-US" dirty="0"/>
              <a:t>Review Questions</a:t>
            </a:r>
          </a:p>
        </p:txBody>
      </p:sp>
    </p:spTree>
    <p:extLst>
      <p:ext uri="{BB962C8B-B14F-4D97-AF65-F5344CB8AC3E}">
        <p14:creationId xmlns:p14="http://schemas.microsoft.com/office/powerpoint/2010/main" val="3020250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CB22A-695E-4BBF-B8FF-CF6925584E52}"/>
              </a:ext>
            </a:extLst>
          </p:cNvPr>
          <p:cNvSpPr>
            <a:spLocks noGrp="1"/>
          </p:cNvSpPr>
          <p:nvPr>
            <p:ph type="title"/>
          </p:nvPr>
        </p:nvSpPr>
        <p:spPr/>
        <p:txBody>
          <a:bodyPr/>
          <a:lstStyle/>
          <a:p>
            <a:r>
              <a:rPr lang="en-US"/>
              <a:t>Module Overview</a:t>
            </a:r>
          </a:p>
        </p:txBody>
      </p:sp>
      <p:sp>
        <p:nvSpPr>
          <p:cNvPr id="3" name="Text Placeholder 2">
            <a:extLst>
              <a:ext uri="{FF2B5EF4-FFF2-40B4-BE49-F238E27FC236}">
                <a16:creationId xmlns:a16="http://schemas.microsoft.com/office/drawing/2014/main" id="{3BA59027-898C-47C8-93A4-5FBD23632DC9}"/>
              </a:ext>
            </a:extLst>
          </p:cNvPr>
          <p:cNvSpPr>
            <a:spLocks noGrp="1"/>
          </p:cNvSpPr>
          <p:nvPr>
            <p:ph type="body" idx="1"/>
          </p:nvPr>
        </p:nvSpPr>
        <p:spPr/>
        <p:txBody>
          <a:bodyPr/>
          <a:lstStyle/>
          <a:p>
            <a:r>
              <a:rPr lang="en-US"/>
              <a:t>Understanding Web Workers
Performing Asynchronous Processing by Using Web Workers</a:t>
            </a:r>
          </a:p>
        </p:txBody>
      </p:sp>
    </p:spTree>
    <p:extLst>
      <p:ext uri="{BB962C8B-B14F-4D97-AF65-F5344CB8AC3E}">
        <p14:creationId xmlns:p14="http://schemas.microsoft.com/office/powerpoint/2010/main" val="67384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7E8A8-67B8-4C4D-9A80-E2712471D11B}"/>
              </a:ext>
            </a:extLst>
          </p:cNvPr>
          <p:cNvSpPr>
            <a:spLocks noGrp="1"/>
          </p:cNvSpPr>
          <p:nvPr>
            <p:ph type="title"/>
          </p:nvPr>
        </p:nvSpPr>
        <p:spPr/>
        <p:txBody>
          <a:bodyPr/>
          <a:lstStyle/>
          <a:p>
            <a:r>
              <a:rPr lang="en-US"/>
              <a:t>Lesson 1: Understanding Web Workers</a:t>
            </a:r>
          </a:p>
        </p:txBody>
      </p:sp>
      <p:sp>
        <p:nvSpPr>
          <p:cNvPr id="3" name="Text Placeholder 2">
            <a:extLst>
              <a:ext uri="{FF2B5EF4-FFF2-40B4-BE49-F238E27FC236}">
                <a16:creationId xmlns:a16="http://schemas.microsoft.com/office/drawing/2014/main" id="{FA52A02F-7703-40DC-B9EB-EFB3A4814E6D}"/>
              </a:ext>
            </a:extLst>
          </p:cNvPr>
          <p:cNvSpPr>
            <a:spLocks noGrp="1"/>
          </p:cNvSpPr>
          <p:nvPr>
            <p:ph type="body" idx="1"/>
          </p:nvPr>
        </p:nvSpPr>
        <p:spPr/>
        <p:txBody>
          <a:bodyPr/>
          <a:lstStyle/>
          <a:p>
            <a:r>
              <a:rPr lang="en-US"/>
              <a:t>What is a Web Worker?
Why Use a Web Worker?
Web Worker Isolation
Dedicated and Shared Web Workers</a:t>
            </a:r>
          </a:p>
        </p:txBody>
      </p:sp>
    </p:spTree>
    <p:extLst>
      <p:ext uri="{BB962C8B-B14F-4D97-AF65-F5344CB8AC3E}">
        <p14:creationId xmlns:p14="http://schemas.microsoft.com/office/powerpoint/2010/main" val="2194415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D58C-EEFB-418B-B131-26C40E439944}"/>
              </a:ext>
            </a:extLst>
          </p:cNvPr>
          <p:cNvSpPr>
            <a:spLocks noGrp="1"/>
          </p:cNvSpPr>
          <p:nvPr>
            <p:ph type="title"/>
          </p:nvPr>
        </p:nvSpPr>
        <p:spPr/>
        <p:txBody>
          <a:bodyPr/>
          <a:lstStyle/>
          <a:p>
            <a:r>
              <a:rPr lang="en-US"/>
              <a:t>What is a Web Worker?</a:t>
            </a:r>
          </a:p>
        </p:txBody>
      </p:sp>
      <p:sp>
        <p:nvSpPr>
          <p:cNvPr id="4" name="Content Placeholder 2">
            <a:extLst>
              <a:ext uri="{FF2B5EF4-FFF2-40B4-BE49-F238E27FC236}">
                <a16:creationId xmlns:a16="http://schemas.microsoft.com/office/drawing/2014/main" id="{D18A8011-71A9-4BA5-BA0E-C96D983ED93D}"/>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a:solidFill>
                  <a:srgbClr val="000000"/>
                </a:solidFill>
              </a:rPr>
              <a:t>JavaScript code running in a web page is single-threaded</a:t>
            </a:r>
          </a:p>
          <a:p>
            <a:pPr lvl="1"/>
            <a:r>
              <a:rPr lang="en-US" sz="2000" b="0" kern="0">
                <a:solidFill>
                  <a:srgbClr val="000000"/>
                </a:solidFill>
              </a:rPr>
              <a:t>Long-running functions can cause the browser to become unresponsive</a:t>
            </a:r>
          </a:p>
          <a:p>
            <a:pPr lvl="0"/>
            <a:r>
              <a:rPr lang="en-US" sz="2400" b="0" kern="0">
                <a:solidFill>
                  <a:srgbClr val="000000"/>
                </a:solidFill>
              </a:rPr>
              <a:t>Web workers enable a web page to move code to a parallel execution environment, enabling the browser to remain responsive</a:t>
            </a:r>
          </a:p>
          <a:p>
            <a:pPr lvl="1"/>
            <a:r>
              <a:rPr lang="en-US" sz="2000" b="0" kern="0">
                <a:solidFill>
                  <a:srgbClr val="000000"/>
                </a:solidFill>
              </a:rPr>
              <a:t>Code in the web page communicates with the web worker by passing messages</a:t>
            </a:r>
            <a:endParaRPr lang="en-US" sz="2000" b="0" kern="0" dirty="0">
              <a:solidFill>
                <a:srgbClr val="000000"/>
              </a:solidFill>
            </a:endParaRPr>
          </a:p>
        </p:txBody>
      </p:sp>
      <p:grpSp>
        <p:nvGrpSpPr>
          <p:cNvPr id="5" name="Group 4" descr="A diagram depicting messages passing between a wen page and a web worker.">
            <a:extLst>
              <a:ext uri="{FF2B5EF4-FFF2-40B4-BE49-F238E27FC236}">
                <a16:creationId xmlns:a16="http://schemas.microsoft.com/office/drawing/2014/main" id="{9C72B3A8-56D1-4F80-AA9F-D9ADDA6D4FD0}"/>
              </a:ext>
            </a:extLst>
          </p:cNvPr>
          <p:cNvGrpSpPr/>
          <p:nvPr/>
        </p:nvGrpSpPr>
        <p:grpSpPr>
          <a:xfrm>
            <a:off x="533401" y="3962400"/>
            <a:ext cx="7445134" cy="2438400"/>
            <a:chOff x="533401" y="3962400"/>
            <a:chExt cx="7445134" cy="2438400"/>
          </a:xfrm>
        </p:grpSpPr>
        <p:pic>
          <p:nvPicPr>
            <p:cNvPr id="6" name="Picture 2" descr="D:\Backup\Work in Progress\Microsoft\VAT\MSL_PNG_Object_Library\WebPage02.png">
              <a:extLst>
                <a:ext uri="{FF2B5EF4-FFF2-40B4-BE49-F238E27FC236}">
                  <a16:creationId xmlns:a16="http://schemas.microsoft.com/office/drawing/2014/main" id="{EB4D257E-813C-4D40-AF55-38B2C3A48B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1" y="3962400"/>
              <a:ext cx="3352800" cy="2438400"/>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a:extLst>
                <a:ext uri="{FF2B5EF4-FFF2-40B4-BE49-F238E27FC236}">
                  <a16:creationId xmlns:a16="http://schemas.microsoft.com/office/drawing/2014/main" id="{64D456BA-D67D-4C22-B251-937758F53C5D}"/>
                </a:ext>
              </a:extLst>
            </p:cNvPr>
            <p:cNvSpPr/>
            <p:nvPr/>
          </p:nvSpPr>
          <p:spPr bwMode="auto">
            <a:xfrm>
              <a:off x="5689226" y="4313744"/>
              <a:ext cx="2289309" cy="1782256"/>
            </a:xfrm>
            <a:prstGeom prst="ellipse">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pic>
          <p:nvPicPr>
            <p:cNvPr id="8" name="Picture 3" descr="D:\Backup\Work in Progress\Microsoft\VAT\MSL_PNG_Object_Library\ServerProcess.png">
              <a:extLst>
                <a:ext uri="{FF2B5EF4-FFF2-40B4-BE49-F238E27FC236}">
                  <a16:creationId xmlns:a16="http://schemas.microsoft.com/office/drawing/2014/main" id="{4573D4FA-07F4-4C36-AE50-C643D15824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68570" y="4617497"/>
              <a:ext cx="1530619" cy="1174750"/>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a:extLst>
                <a:ext uri="{FF2B5EF4-FFF2-40B4-BE49-F238E27FC236}">
                  <a16:creationId xmlns:a16="http://schemas.microsoft.com/office/drawing/2014/main" id="{55300CBC-5E73-4675-8B68-5F115B162E43}"/>
                </a:ext>
              </a:extLst>
            </p:cNvPr>
            <p:cNvCxnSpPr/>
            <p:nvPr/>
          </p:nvCxnSpPr>
          <p:spPr bwMode="auto">
            <a:xfrm>
              <a:off x="3352800" y="4876800"/>
              <a:ext cx="2336426" cy="0"/>
            </a:xfrm>
            <a:prstGeom prst="straightConnector1">
              <a:avLst/>
            </a:prstGeom>
            <a:gradFill rotWithShape="1">
              <a:gsLst>
                <a:gs pos="0">
                  <a:srgbClr val="E4CD9A"/>
                </a:gs>
                <a:gs pos="100000">
                  <a:srgbClr val="EEEFD7"/>
                </a:gs>
              </a:gsLst>
              <a:lin ang="2700000" scaled="1"/>
            </a:gradFill>
            <a:ln w="57150" cap="flat" cmpd="sng" algn="ctr">
              <a:solidFill>
                <a:schemeClr val="tx1"/>
              </a:solidFill>
              <a:prstDash val="solid"/>
              <a:round/>
              <a:headEnd type="none" w="med" len="med"/>
              <a:tailEnd type="arrow"/>
            </a:ln>
            <a:effectLst/>
          </p:spPr>
        </p:cxnSp>
        <p:cxnSp>
          <p:nvCxnSpPr>
            <p:cNvPr id="10" name="Straight Arrow Connector 9">
              <a:extLst>
                <a:ext uri="{FF2B5EF4-FFF2-40B4-BE49-F238E27FC236}">
                  <a16:creationId xmlns:a16="http://schemas.microsoft.com/office/drawing/2014/main" id="{4846E568-DF47-41D0-A261-CD1E3AEB74CE}"/>
                </a:ext>
              </a:extLst>
            </p:cNvPr>
            <p:cNvCxnSpPr/>
            <p:nvPr/>
          </p:nvCxnSpPr>
          <p:spPr bwMode="auto">
            <a:xfrm flipH="1">
              <a:off x="3352800" y="5562600"/>
              <a:ext cx="2209800" cy="0"/>
            </a:xfrm>
            <a:prstGeom prst="straightConnector1">
              <a:avLst/>
            </a:prstGeom>
            <a:gradFill rotWithShape="1">
              <a:gsLst>
                <a:gs pos="0">
                  <a:srgbClr val="E4CD9A"/>
                </a:gs>
                <a:gs pos="100000">
                  <a:srgbClr val="EEEFD7"/>
                </a:gs>
              </a:gsLst>
              <a:lin ang="2700000" scaled="1"/>
            </a:gradFill>
            <a:ln w="57150" cap="flat" cmpd="sng" algn="ctr">
              <a:solidFill>
                <a:schemeClr val="tx1"/>
              </a:solidFill>
              <a:prstDash val="solid"/>
              <a:round/>
              <a:headEnd type="none" w="med" len="med"/>
              <a:tailEnd type="arrow"/>
            </a:ln>
            <a:effectLst/>
          </p:spPr>
        </p:cxnSp>
        <p:pic>
          <p:nvPicPr>
            <p:cNvPr id="11" name="Picture 4" descr="D:\Backup\Work in Progress\Microsoft\VAT\MSL_PNG_Object_Library\Mail_Front.png">
              <a:extLst>
                <a:ext uri="{FF2B5EF4-FFF2-40B4-BE49-F238E27FC236}">
                  <a16:creationId xmlns:a16="http://schemas.microsoft.com/office/drawing/2014/main" id="{5EEFB60B-C162-4935-89C2-A7BCC4A8EF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4306" y="4508785"/>
              <a:ext cx="966788" cy="69608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D:\Backup\Work in Progress\Microsoft\VAT\MSL_PNG_Object_Library\Mail_Front.png">
              <a:extLst>
                <a:ext uri="{FF2B5EF4-FFF2-40B4-BE49-F238E27FC236}">
                  <a16:creationId xmlns:a16="http://schemas.microsoft.com/office/drawing/2014/main" id="{0217EED5-063F-4EA9-B91F-BAE0EFDBAEB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7619" y="5257800"/>
              <a:ext cx="966788" cy="69608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816831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066a569-9f39-44aa-9994-d8ccdaeaa59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80D5E-7BB0-4AFC-8010-617AF1725346}"/>
              </a:ext>
            </a:extLst>
          </p:cNvPr>
          <p:cNvSpPr>
            <a:spLocks noGrp="1"/>
          </p:cNvSpPr>
          <p:nvPr>
            <p:ph type="title"/>
          </p:nvPr>
        </p:nvSpPr>
        <p:spPr/>
        <p:txBody>
          <a:bodyPr/>
          <a:lstStyle/>
          <a:p>
            <a:r>
              <a:rPr lang="en-US"/>
              <a:t>Why Use a Web Worker?</a:t>
            </a:r>
          </a:p>
        </p:txBody>
      </p:sp>
      <p:sp>
        <p:nvSpPr>
          <p:cNvPr id="4" name="Content Placeholder 2">
            <a:extLst>
              <a:ext uri="{FF2B5EF4-FFF2-40B4-BE49-F238E27FC236}">
                <a16:creationId xmlns:a16="http://schemas.microsoft.com/office/drawing/2014/main" id="{BEF1A358-6252-4BAA-9351-7B7C3DE1795D}"/>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a:solidFill>
                  <a:srgbClr val="000000"/>
                </a:solidFill>
              </a:rPr>
              <a:t>Performing slow I/O operations:</a:t>
            </a:r>
          </a:p>
          <a:p>
            <a:pPr lvl="0"/>
            <a:endParaRPr lang="en-US" sz="2400" b="0" kern="0">
              <a:solidFill>
                <a:srgbClr val="000000"/>
              </a:solidFill>
            </a:endParaRPr>
          </a:p>
          <a:p>
            <a:pPr lvl="0"/>
            <a:endParaRPr lang="en-US" sz="2400" b="0" kern="0">
              <a:solidFill>
                <a:srgbClr val="000000"/>
              </a:solidFill>
            </a:endParaRPr>
          </a:p>
          <a:p>
            <a:pPr lvl="0"/>
            <a:endParaRPr lang="en-US" sz="2400" b="0" kern="0">
              <a:solidFill>
                <a:srgbClr val="000000"/>
              </a:solidFill>
            </a:endParaRPr>
          </a:p>
          <a:p>
            <a:pPr lvl="0"/>
            <a:r>
              <a:rPr lang="en-US" sz="2400" b="0" kern="0">
                <a:solidFill>
                  <a:srgbClr val="000000"/>
                </a:solidFill>
              </a:rPr>
              <a:t>Performing computationally-intensive calculations:</a:t>
            </a:r>
          </a:p>
          <a:p>
            <a:pPr lvl="0"/>
            <a:endParaRPr lang="en-US" sz="2400" b="0" kern="0">
              <a:solidFill>
                <a:srgbClr val="000000"/>
              </a:solidFill>
            </a:endParaRPr>
          </a:p>
          <a:p>
            <a:pPr lvl="0"/>
            <a:endParaRPr lang="en-US" sz="2400" b="0" kern="0">
              <a:solidFill>
                <a:srgbClr val="000000"/>
              </a:solidFill>
            </a:endParaRPr>
          </a:p>
          <a:p>
            <a:pPr lvl="0"/>
            <a:endParaRPr lang="en-US" sz="2400" b="0" kern="0">
              <a:solidFill>
                <a:srgbClr val="000000"/>
              </a:solidFill>
            </a:endParaRPr>
          </a:p>
          <a:p>
            <a:pPr lvl="0"/>
            <a:r>
              <a:rPr lang="en-US" sz="2400" b="0" kern="0">
                <a:solidFill>
                  <a:srgbClr val="000000"/>
                </a:solidFill>
              </a:rPr>
              <a:t>Implementing multitasking:</a:t>
            </a:r>
            <a:br>
              <a:rPr lang="en-US" b="0" kern="0">
                <a:solidFill>
                  <a:srgbClr val="000000"/>
                </a:solidFill>
              </a:rPr>
            </a:br>
            <a:endParaRPr lang="en-US" b="0" kern="0" dirty="0">
              <a:solidFill>
                <a:srgbClr val="000000"/>
              </a:solidFill>
            </a:endParaRPr>
          </a:p>
        </p:txBody>
      </p:sp>
      <p:grpSp>
        <p:nvGrpSpPr>
          <p:cNvPr id="5" name="Group 4" descr="A diagram depicting a web worker performing a slow operation on behalf of a web page.">
            <a:extLst>
              <a:ext uri="{FF2B5EF4-FFF2-40B4-BE49-F238E27FC236}">
                <a16:creationId xmlns:a16="http://schemas.microsoft.com/office/drawing/2014/main" id="{0380298E-14B9-4778-A610-67ED42767A8C}"/>
              </a:ext>
            </a:extLst>
          </p:cNvPr>
          <p:cNvGrpSpPr/>
          <p:nvPr/>
        </p:nvGrpSpPr>
        <p:grpSpPr>
          <a:xfrm>
            <a:off x="280482" y="1153760"/>
            <a:ext cx="8219428" cy="1706172"/>
            <a:chOff x="280482" y="1153760"/>
            <a:chExt cx="8219428" cy="1706172"/>
          </a:xfrm>
        </p:grpSpPr>
        <p:pic>
          <p:nvPicPr>
            <p:cNvPr id="6" name="Picture 2" descr="D:\Backup\Work in Progress\Microsoft\VAT\MSL_PNG_Object_Library\Database.png">
              <a:extLst>
                <a:ext uri="{FF2B5EF4-FFF2-40B4-BE49-F238E27FC236}">
                  <a16:creationId xmlns:a16="http://schemas.microsoft.com/office/drawing/2014/main" id="{C8B9A00F-67C8-4770-A293-4779DD5BE3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9173" y="1597630"/>
              <a:ext cx="1330737" cy="107457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D:\Backup\Work in Progress\Microsoft\VAT\MSL_PNG_Object_Library\WebPage02.png">
              <a:extLst>
                <a:ext uri="{FF2B5EF4-FFF2-40B4-BE49-F238E27FC236}">
                  <a16:creationId xmlns:a16="http://schemas.microsoft.com/office/drawing/2014/main" id="{3436A72F-DE97-4682-BE02-3286F1C20F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482" y="1153760"/>
              <a:ext cx="2345986" cy="1706172"/>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33517555-6CBC-488D-96CE-8F1672423657}"/>
                </a:ext>
              </a:extLst>
            </p:cNvPr>
            <p:cNvGrpSpPr/>
            <p:nvPr/>
          </p:nvGrpSpPr>
          <p:grpSpPr>
            <a:xfrm>
              <a:off x="4968427" y="1682442"/>
              <a:ext cx="1188345" cy="867856"/>
              <a:chOff x="5689226" y="4313744"/>
              <a:chExt cx="2289309" cy="1782256"/>
            </a:xfrm>
          </p:grpSpPr>
          <p:sp>
            <p:nvSpPr>
              <p:cNvPr id="15" name="Oval 14">
                <a:extLst>
                  <a:ext uri="{FF2B5EF4-FFF2-40B4-BE49-F238E27FC236}">
                    <a16:creationId xmlns:a16="http://schemas.microsoft.com/office/drawing/2014/main" id="{535AEF35-C182-4C63-83DC-7E171BB308DB}"/>
                  </a:ext>
                </a:extLst>
              </p:cNvPr>
              <p:cNvSpPr/>
              <p:nvPr/>
            </p:nvSpPr>
            <p:spPr bwMode="auto">
              <a:xfrm>
                <a:off x="5689226" y="4313744"/>
                <a:ext cx="2289309" cy="1782256"/>
              </a:xfrm>
              <a:prstGeom prst="ellipse">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pic>
            <p:nvPicPr>
              <p:cNvPr id="16" name="Picture 3" descr="D:\Backup\Work in Progress\Microsoft\VAT\MSL_PNG_Object_Library\ServerProcess.png">
                <a:extLst>
                  <a:ext uri="{FF2B5EF4-FFF2-40B4-BE49-F238E27FC236}">
                    <a16:creationId xmlns:a16="http://schemas.microsoft.com/office/drawing/2014/main" id="{CF6C2C33-6B5D-4BBD-A9AF-C891DE13AB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68570" y="4617497"/>
                <a:ext cx="1530619" cy="117475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9" name="Straight Arrow Connector 8">
              <a:extLst>
                <a:ext uri="{FF2B5EF4-FFF2-40B4-BE49-F238E27FC236}">
                  <a16:creationId xmlns:a16="http://schemas.microsoft.com/office/drawing/2014/main" id="{8206C77A-C83A-4BA6-89E9-9BED50C83E7D}"/>
                </a:ext>
              </a:extLst>
            </p:cNvPr>
            <p:cNvCxnSpPr/>
            <p:nvPr/>
          </p:nvCxnSpPr>
          <p:spPr bwMode="auto">
            <a:xfrm>
              <a:off x="2263302" y="1830352"/>
              <a:ext cx="2677792" cy="0"/>
            </a:xfrm>
            <a:prstGeom prst="straightConnector1">
              <a:avLst/>
            </a:prstGeom>
            <a:gradFill rotWithShape="1">
              <a:gsLst>
                <a:gs pos="0">
                  <a:srgbClr val="E4CD9A"/>
                </a:gs>
                <a:gs pos="100000">
                  <a:srgbClr val="EEEFD7"/>
                </a:gs>
              </a:gsLst>
              <a:lin ang="2700000" scaled="1"/>
            </a:gradFill>
            <a:ln w="57150" cap="flat" cmpd="sng" algn="ctr">
              <a:solidFill>
                <a:schemeClr val="tx1"/>
              </a:solidFill>
              <a:prstDash val="solid"/>
              <a:round/>
              <a:headEnd type="none" w="med" len="med"/>
              <a:tailEnd type="arrow"/>
            </a:ln>
            <a:effectLst/>
          </p:spPr>
        </p:cxnSp>
        <p:cxnSp>
          <p:nvCxnSpPr>
            <p:cNvPr id="10" name="Straight Arrow Connector 9">
              <a:extLst>
                <a:ext uri="{FF2B5EF4-FFF2-40B4-BE49-F238E27FC236}">
                  <a16:creationId xmlns:a16="http://schemas.microsoft.com/office/drawing/2014/main" id="{7D0A07DE-C76C-4936-925D-C4D5F03B88C5}"/>
                </a:ext>
              </a:extLst>
            </p:cNvPr>
            <p:cNvCxnSpPr>
              <a:stCxn id="6" idx="1"/>
            </p:cNvCxnSpPr>
            <p:nvPr/>
          </p:nvCxnSpPr>
          <p:spPr bwMode="auto">
            <a:xfrm flipH="1">
              <a:off x="6064273" y="2134915"/>
              <a:ext cx="1104900" cy="0"/>
            </a:xfrm>
            <a:prstGeom prst="straightConnector1">
              <a:avLst/>
            </a:prstGeom>
            <a:gradFill rotWithShape="1">
              <a:gsLst>
                <a:gs pos="0">
                  <a:srgbClr val="E4CD9A"/>
                </a:gs>
                <a:gs pos="100000">
                  <a:srgbClr val="EEEFD7"/>
                </a:gs>
              </a:gsLst>
              <a:lin ang="2700000" scaled="1"/>
            </a:gradFill>
            <a:ln w="57150" cap="flat" cmpd="sng" algn="ctr">
              <a:solidFill>
                <a:schemeClr val="tx1"/>
              </a:solidFill>
              <a:prstDash val="solid"/>
              <a:round/>
              <a:headEnd type="none" w="med" len="med"/>
              <a:tailEnd type="arrow"/>
            </a:ln>
            <a:effectLst/>
          </p:spPr>
        </p:cxnSp>
        <p:pic>
          <p:nvPicPr>
            <p:cNvPr id="11" name="Picture 4" descr="D:\Backup\Work in Progress\Microsoft\VAT\MSL_PNG_Object_Library\Mail_Front.png">
              <a:extLst>
                <a:ext uri="{FF2B5EF4-FFF2-40B4-BE49-F238E27FC236}">
                  <a16:creationId xmlns:a16="http://schemas.microsoft.com/office/drawing/2014/main" id="{A92F741B-9730-4BEE-A860-901E6877D58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07518" y="1615038"/>
              <a:ext cx="594680" cy="42816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Arrow Connector 11">
              <a:extLst>
                <a:ext uri="{FF2B5EF4-FFF2-40B4-BE49-F238E27FC236}">
                  <a16:creationId xmlns:a16="http://schemas.microsoft.com/office/drawing/2014/main" id="{7973DC0B-FF7A-4ADD-BC24-7F9FFAE827A4}"/>
                </a:ext>
              </a:extLst>
            </p:cNvPr>
            <p:cNvCxnSpPr/>
            <p:nvPr/>
          </p:nvCxnSpPr>
          <p:spPr bwMode="auto">
            <a:xfrm flipH="1">
              <a:off x="2263303" y="2368375"/>
              <a:ext cx="2503250" cy="0"/>
            </a:xfrm>
            <a:prstGeom prst="straightConnector1">
              <a:avLst/>
            </a:prstGeom>
            <a:gradFill rotWithShape="1">
              <a:gsLst>
                <a:gs pos="0">
                  <a:srgbClr val="E4CD9A"/>
                </a:gs>
                <a:gs pos="100000">
                  <a:srgbClr val="EEEFD7"/>
                </a:gs>
              </a:gsLst>
              <a:lin ang="2700000" scaled="1"/>
            </a:gradFill>
            <a:ln w="57150" cap="flat" cmpd="sng" algn="ctr">
              <a:solidFill>
                <a:schemeClr val="tx1"/>
              </a:solidFill>
              <a:prstDash val="solid"/>
              <a:round/>
              <a:headEnd type="none" w="med" len="med"/>
              <a:tailEnd type="arrow"/>
            </a:ln>
            <a:effectLst/>
          </p:spPr>
        </p:cxnSp>
        <p:pic>
          <p:nvPicPr>
            <p:cNvPr id="13" name="Picture 4" descr="D:\Backup\Work in Progress\Microsoft\VAT\MSL_PNG_Object_Library\Mail_Front.png">
              <a:extLst>
                <a:ext uri="{FF2B5EF4-FFF2-40B4-BE49-F238E27FC236}">
                  <a16:creationId xmlns:a16="http://schemas.microsoft.com/office/drawing/2014/main" id="{49EE623C-14DE-4277-A031-76764760482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6333" y="2135745"/>
              <a:ext cx="594680" cy="42816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D:\Backup\Work in Progress\Microsoft\VAT\MSL_PNG_Object_Library\History.png">
              <a:extLst>
                <a:ext uri="{FF2B5EF4-FFF2-40B4-BE49-F238E27FC236}">
                  <a16:creationId xmlns:a16="http://schemas.microsoft.com/office/drawing/2014/main" id="{C53F7BC0-890D-47A4-BD17-37D4A29358C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82671" y="1343189"/>
              <a:ext cx="632756" cy="71185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oup 16" descr="A diagram depicting a web worker performing a computationally intensive operation on behalf of a web page.">
            <a:extLst>
              <a:ext uri="{FF2B5EF4-FFF2-40B4-BE49-F238E27FC236}">
                <a16:creationId xmlns:a16="http://schemas.microsoft.com/office/drawing/2014/main" id="{80B96D1D-3D86-4D2A-9AA6-BB891CDC6C14}"/>
              </a:ext>
            </a:extLst>
          </p:cNvPr>
          <p:cNvGrpSpPr/>
          <p:nvPr/>
        </p:nvGrpSpPr>
        <p:grpSpPr>
          <a:xfrm>
            <a:off x="254576" y="3047602"/>
            <a:ext cx="7499546" cy="1706172"/>
            <a:chOff x="254576" y="3047602"/>
            <a:chExt cx="7499546" cy="1706172"/>
          </a:xfrm>
        </p:grpSpPr>
        <p:pic>
          <p:nvPicPr>
            <p:cNvPr id="18" name="Picture 2" descr="D:\Backup\Work in Progress\Microsoft\VAT\MSL_PNG_Object_Library\WebPage02.png">
              <a:extLst>
                <a:ext uri="{FF2B5EF4-FFF2-40B4-BE49-F238E27FC236}">
                  <a16:creationId xmlns:a16="http://schemas.microsoft.com/office/drawing/2014/main" id="{AB43CD3E-AAD9-4C07-BFF7-E14416C140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576" y="3047602"/>
              <a:ext cx="2345986" cy="1706172"/>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a:extLst>
                <a:ext uri="{FF2B5EF4-FFF2-40B4-BE49-F238E27FC236}">
                  <a16:creationId xmlns:a16="http://schemas.microsoft.com/office/drawing/2014/main" id="{F86FF51B-A893-4ADC-ACC1-67F572229BF4}"/>
                </a:ext>
              </a:extLst>
            </p:cNvPr>
            <p:cNvGrpSpPr/>
            <p:nvPr/>
          </p:nvGrpSpPr>
          <p:grpSpPr>
            <a:xfrm>
              <a:off x="4942521" y="3556829"/>
              <a:ext cx="1188345" cy="867856"/>
              <a:chOff x="5689226" y="4313744"/>
              <a:chExt cx="2289309" cy="1782256"/>
            </a:xfrm>
          </p:grpSpPr>
          <p:sp>
            <p:nvSpPr>
              <p:cNvPr id="26" name="Oval 25">
                <a:extLst>
                  <a:ext uri="{FF2B5EF4-FFF2-40B4-BE49-F238E27FC236}">
                    <a16:creationId xmlns:a16="http://schemas.microsoft.com/office/drawing/2014/main" id="{C4FEC8BA-2129-4C7B-8974-D3FB187ED587}"/>
                  </a:ext>
                </a:extLst>
              </p:cNvPr>
              <p:cNvSpPr/>
              <p:nvPr/>
            </p:nvSpPr>
            <p:spPr bwMode="auto">
              <a:xfrm>
                <a:off x="5689226" y="4313744"/>
                <a:ext cx="2289309" cy="1782256"/>
              </a:xfrm>
              <a:prstGeom prst="ellipse">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pic>
            <p:nvPicPr>
              <p:cNvPr id="27" name="Picture 3" descr="D:\Backup\Work in Progress\Microsoft\VAT\MSL_PNG_Object_Library\ServerProcess.png">
                <a:extLst>
                  <a:ext uri="{FF2B5EF4-FFF2-40B4-BE49-F238E27FC236}">
                    <a16:creationId xmlns:a16="http://schemas.microsoft.com/office/drawing/2014/main" id="{86095984-CA3D-4FCE-8F91-524F4B5F77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68570" y="4617497"/>
                <a:ext cx="1530619" cy="117475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0" name="Straight Arrow Connector 19">
              <a:extLst>
                <a:ext uri="{FF2B5EF4-FFF2-40B4-BE49-F238E27FC236}">
                  <a16:creationId xmlns:a16="http://schemas.microsoft.com/office/drawing/2014/main" id="{F129B6F3-E069-434C-B686-189E365791D2}"/>
                </a:ext>
              </a:extLst>
            </p:cNvPr>
            <p:cNvCxnSpPr/>
            <p:nvPr/>
          </p:nvCxnSpPr>
          <p:spPr bwMode="auto">
            <a:xfrm>
              <a:off x="2237396" y="3704739"/>
              <a:ext cx="2677792" cy="0"/>
            </a:xfrm>
            <a:prstGeom prst="straightConnector1">
              <a:avLst/>
            </a:prstGeom>
            <a:gradFill rotWithShape="1">
              <a:gsLst>
                <a:gs pos="0">
                  <a:srgbClr val="E4CD9A"/>
                </a:gs>
                <a:gs pos="100000">
                  <a:srgbClr val="EEEFD7"/>
                </a:gs>
              </a:gsLst>
              <a:lin ang="2700000" scaled="1"/>
            </a:gradFill>
            <a:ln w="57150" cap="flat" cmpd="sng" algn="ctr">
              <a:solidFill>
                <a:schemeClr val="tx1"/>
              </a:solidFill>
              <a:prstDash val="solid"/>
              <a:round/>
              <a:headEnd type="none" w="med" len="med"/>
              <a:tailEnd type="arrow"/>
            </a:ln>
            <a:effectLst/>
          </p:spPr>
        </p:cxnSp>
        <p:pic>
          <p:nvPicPr>
            <p:cNvPr id="21" name="Picture 4" descr="D:\Backup\Work in Progress\Microsoft\VAT\MSL_PNG_Object_Library\Mail_Front.png">
              <a:extLst>
                <a:ext uri="{FF2B5EF4-FFF2-40B4-BE49-F238E27FC236}">
                  <a16:creationId xmlns:a16="http://schemas.microsoft.com/office/drawing/2014/main" id="{8EE7033D-B14A-47F6-B1A6-7977D8351CC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1612" y="3489425"/>
              <a:ext cx="594680" cy="428169"/>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Arrow Connector 21">
              <a:extLst>
                <a:ext uri="{FF2B5EF4-FFF2-40B4-BE49-F238E27FC236}">
                  <a16:creationId xmlns:a16="http://schemas.microsoft.com/office/drawing/2014/main" id="{F25FF786-0681-4512-A118-3F17470AB09A}"/>
                </a:ext>
              </a:extLst>
            </p:cNvPr>
            <p:cNvCxnSpPr/>
            <p:nvPr/>
          </p:nvCxnSpPr>
          <p:spPr bwMode="auto">
            <a:xfrm flipH="1">
              <a:off x="2237397" y="4242762"/>
              <a:ext cx="2503250" cy="0"/>
            </a:xfrm>
            <a:prstGeom prst="straightConnector1">
              <a:avLst/>
            </a:prstGeom>
            <a:gradFill rotWithShape="1">
              <a:gsLst>
                <a:gs pos="0">
                  <a:srgbClr val="E4CD9A"/>
                </a:gs>
                <a:gs pos="100000">
                  <a:srgbClr val="EEEFD7"/>
                </a:gs>
              </a:gsLst>
              <a:lin ang="2700000" scaled="1"/>
            </a:gradFill>
            <a:ln w="57150" cap="flat" cmpd="sng" algn="ctr">
              <a:solidFill>
                <a:schemeClr val="tx1"/>
              </a:solidFill>
              <a:prstDash val="solid"/>
              <a:round/>
              <a:headEnd type="none" w="med" len="med"/>
              <a:tailEnd type="arrow"/>
            </a:ln>
            <a:effectLst/>
          </p:spPr>
        </p:cxnSp>
        <p:pic>
          <p:nvPicPr>
            <p:cNvPr id="23" name="Picture 4" descr="D:\Backup\Work in Progress\Microsoft\VAT\MSL_PNG_Object_Library\Mail_Front.png">
              <a:extLst>
                <a:ext uri="{FF2B5EF4-FFF2-40B4-BE49-F238E27FC236}">
                  <a16:creationId xmlns:a16="http://schemas.microsoft.com/office/drawing/2014/main" id="{621E1803-0BCA-4B27-AEDD-ED97AE37C29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00427" y="4010132"/>
              <a:ext cx="594680" cy="428169"/>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3" descr="D:\Backup\Work in Progress\Microsoft\VAT\MSL_PNG_Object_Library\Flowchart.png">
              <a:extLst>
                <a:ext uri="{FF2B5EF4-FFF2-40B4-BE49-F238E27FC236}">
                  <a16:creationId xmlns:a16="http://schemas.microsoft.com/office/drawing/2014/main" id="{F7B2889B-90C3-4F94-A0B5-7D76AF99BB4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6594" y="3143756"/>
              <a:ext cx="897528" cy="1436044"/>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Straight Arrow Connector 24">
              <a:extLst>
                <a:ext uri="{FF2B5EF4-FFF2-40B4-BE49-F238E27FC236}">
                  <a16:creationId xmlns:a16="http://schemas.microsoft.com/office/drawing/2014/main" id="{25290240-B629-4AA4-B67B-352F3CE73B80}"/>
                </a:ext>
              </a:extLst>
            </p:cNvPr>
            <p:cNvCxnSpPr>
              <a:endCxn id="26" idx="6"/>
            </p:cNvCxnSpPr>
            <p:nvPr/>
          </p:nvCxnSpPr>
          <p:spPr bwMode="auto">
            <a:xfrm flipH="1">
              <a:off x="6130866" y="3990757"/>
              <a:ext cx="664750" cy="0"/>
            </a:xfrm>
            <a:prstGeom prst="straightConnector1">
              <a:avLst/>
            </a:prstGeom>
            <a:gradFill rotWithShape="1">
              <a:gsLst>
                <a:gs pos="0">
                  <a:srgbClr val="E4CD9A"/>
                </a:gs>
                <a:gs pos="100000">
                  <a:srgbClr val="EEEFD7"/>
                </a:gs>
              </a:gsLst>
              <a:lin ang="2700000" scaled="1"/>
            </a:gradFill>
            <a:ln w="57150" cap="flat" cmpd="sng" algn="ctr">
              <a:solidFill>
                <a:schemeClr val="tx1"/>
              </a:solidFill>
              <a:prstDash val="solid"/>
              <a:round/>
              <a:headEnd type="none" w="med" len="med"/>
              <a:tailEnd type="arrow"/>
            </a:ln>
            <a:effectLst/>
          </p:spPr>
        </p:cxnSp>
      </p:grpSp>
      <p:grpSp>
        <p:nvGrpSpPr>
          <p:cNvPr id="28" name="Group 27" descr="A diagram depicting a w web page using multiple web workers to implement multitasking.">
            <a:extLst>
              <a:ext uri="{FF2B5EF4-FFF2-40B4-BE49-F238E27FC236}">
                <a16:creationId xmlns:a16="http://schemas.microsoft.com/office/drawing/2014/main" id="{FFDD2608-DF11-4176-8C35-2883985092F3}"/>
              </a:ext>
            </a:extLst>
          </p:cNvPr>
          <p:cNvGrpSpPr/>
          <p:nvPr/>
        </p:nvGrpSpPr>
        <p:grpSpPr>
          <a:xfrm>
            <a:off x="254576" y="4398091"/>
            <a:ext cx="8683218" cy="2006150"/>
            <a:chOff x="254576" y="4398091"/>
            <a:chExt cx="8683218" cy="2006150"/>
          </a:xfrm>
        </p:grpSpPr>
        <p:pic>
          <p:nvPicPr>
            <p:cNvPr id="29" name="Picture 2" descr="D:\Backup\Work in Progress\Microsoft\VAT\MSL_PNG_Object_Library\WebPage02.png">
              <a:extLst>
                <a:ext uri="{FF2B5EF4-FFF2-40B4-BE49-F238E27FC236}">
                  <a16:creationId xmlns:a16="http://schemas.microsoft.com/office/drawing/2014/main" id="{22E597F9-8DBE-40DF-A2B6-CE48FFDF5D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576" y="4698069"/>
              <a:ext cx="2345986" cy="1706172"/>
            </a:xfrm>
            <a:prstGeom prst="rect">
              <a:avLst/>
            </a:prstGeom>
            <a:noFill/>
            <a:extLst>
              <a:ext uri="{909E8E84-426E-40DD-AFC4-6F175D3DCCD1}">
                <a14:hiddenFill xmlns:a14="http://schemas.microsoft.com/office/drawing/2010/main">
                  <a:solidFill>
                    <a:srgbClr val="FFFFFF"/>
                  </a:solidFill>
                </a14:hiddenFill>
              </a:ext>
            </a:extLst>
          </p:spPr>
        </p:pic>
        <p:grpSp>
          <p:nvGrpSpPr>
            <p:cNvPr id="30" name="Group 29">
              <a:extLst>
                <a:ext uri="{FF2B5EF4-FFF2-40B4-BE49-F238E27FC236}">
                  <a16:creationId xmlns:a16="http://schemas.microsoft.com/office/drawing/2014/main" id="{D3DE0574-2D98-4787-9908-9C0AE3EB22C2}"/>
                </a:ext>
              </a:extLst>
            </p:cNvPr>
            <p:cNvGrpSpPr/>
            <p:nvPr/>
          </p:nvGrpSpPr>
          <p:grpSpPr>
            <a:xfrm>
              <a:off x="4942521" y="5207296"/>
              <a:ext cx="1188345" cy="867856"/>
              <a:chOff x="5689226" y="4313744"/>
              <a:chExt cx="2289309" cy="1782256"/>
            </a:xfrm>
          </p:grpSpPr>
          <p:sp>
            <p:nvSpPr>
              <p:cNvPr id="43" name="Oval 42">
                <a:extLst>
                  <a:ext uri="{FF2B5EF4-FFF2-40B4-BE49-F238E27FC236}">
                    <a16:creationId xmlns:a16="http://schemas.microsoft.com/office/drawing/2014/main" id="{04573A74-FBAF-4484-951A-1D2A88FE017D}"/>
                  </a:ext>
                </a:extLst>
              </p:cNvPr>
              <p:cNvSpPr/>
              <p:nvPr/>
            </p:nvSpPr>
            <p:spPr bwMode="auto">
              <a:xfrm>
                <a:off x="5689226" y="4313744"/>
                <a:ext cx="2289309" cy="1782256"/>
              </a:xfrm>
              <a:prstGeom prst="ellipse">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pic>
            <p:nvPicPr>
              <p:cNvPr id="44" name="Picture 3" descr="D:\Backup\Work in Progress\Microsoft\VAT\MSL_PNG_Object_Library\ServerProcess.png">
                <a:extLst>
                  <a:ext uri="{FF2B5EF4-FFF2-40B4-BE49-F238E27FC236}">
                    <a16:creationId xmlns:a16="http://schemas.microsoft.com/office/drawing/2014/main" id="{8894228A-1D56-4185-88B8-8B191574F2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68570" y="4617497"/>
                <a:ext cx="1530619" cy="117475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31" name="Straight Arrow Connector 30">
              <a:extLst>
                <a:ext uri="{FF2B5EF4-FFF2-40B4-BE49-F238E27FC236}">
                  <a16:creationId xmlns:a16="http://schemas.microsoft.com/office/drawing/2014/main" id="{ED82A429-E524-44E3-8158-101049539C02}"/>
                </a:ext>
              </a:extLst>
            </p:cNvPr>
            <p:cNvCxnSpPr/>
            <p:nvPr/>
          </p:nvCxnSpPr>
          <p:spPr bwMode="auto">
            <a:xfrm>
              <a:off x="2237396" y="5355206"/>
              <a:ext cx="2677792" cy="0"/>
            </a:xfrm>
            <a:prstGeom prst="straightConnector1">
              <a:avLst/>
            </a:prstGeom>
            <a:gradFill rotWithShape="1">
              <a:gsLst>
                <a:gs pos="0">
                  <a:srgbClr val="E4CD9A"/>
                </a:gs>
                <a:gs pos="100000">
                  <a:srgbClr val="EEEFD7"/>
                </a:gs>
              </a:gsLst>
              <a:lin ang="2700000" scaled="1"/>
            </a:gradFill>
            <a:ln w="57150" cap="flat" cmpd="sng" algn="ctr">
              <a:solidFill>
                <a:schemeClr val="tx1"/>
              </a:solidFill>
              <a:prstDash val="solid"/>
              <a:round/>
              <a:headEnd type="none" w="med" len="med"/>
              <a:tailEnd type="arrow"/>
            </a:ln>
            <a:effectLst/>
          </p:spPr>
        </p:cxnSp>
        <p:pic>
          <p:nvPicPr>
            <p:cNvPr id="32" name="Picture 4" descr="D:\Backup\Work in Progress\Microsoft\VAT\MSL_PNG_Object_Library\Mail_Front.png">
              <a:extLst>
                <a:ext uri="{FF2B5EF4-FFF2-40B4-BE49-F238E27FC236}">
                  <a16:creationId xmlns:a16="http://schemas.microsoft.com/office/drawing/2014/main" id="{55098C6A-ACD4-4F03-8EEE-7FE67C06F54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1612" y="5139892"/>
              <a:ext cx="594680" cy="428169"/>
            </a:xfrm>
            <a:prstGeom prst="rect">
              <a:avLst/>
            </a:prstGeom>
            <a:noFill/>
            <a:extLst>
              <a:ext uri="{909E8E84-426E-40DD-AFC4-6F175D3DCCD1}">
                <a14:hiddenFill xmlns:a14="http://schemas.microsoft.com/office/drawing/2010/main">
                  <a:solidFill>
                    <a:srgbClr val="FFFFFF"/>
                  </a:solidFill>
                </a14:hiddenFill>
              </a:ext>
            </a:extLst>
          </p:spPr>
        </p:pic>
        <p:cxnSp>
          <p:nvCxnSpPr>
            <p:cNvPr id="33" name="Straight Arrow Connector 32">
              <a:extLst>
                <a:ext uri="{FF2B5EF4-FFF2-40B4-BE49-F238E27FC236}">
                  <a16:creationId xmlns:a16="http://schemas.microsoft.com/office/drawing/2014/main" id="{23717DF7-08A0-4CC2-B1FC-2EDDB5C35A89}"/>
                </a:ext>
              </a:extLst>
            </p:cNvPr>
            <p:cNvCxnSpPr/>
            <p:nvPr/>
          </p:nvCxnSpPr>
          <p:spPr bwMode="auto">
            <a:xfrm flipH="1">
              <a:off x="2237397" y="5893229"/>
              <a:ext cx="2503250" cy="0"/>
            </a:xfrm>
            <a:prstGeom prst="straightConnector1">
              <a:avLst/>
            </a:prstGeom>
            <a:gradFill rotWithShape="1">
              <a:gsLst>
                <a:gs pos="0">
                  <a:srgbClr val="E4CD9A"/>
                </a:gs>
                <a:gs pos="100000">
                  <a:srgbClr val="EEEFD7"/>
                </a:gs>
              </a:gsLst>
              <a:lin ang="2700000" scaled="1"/>
            </a:gradFill>
            <a:ln w="57150" cap="flat" cmpd="sng" algn="ctr">
              <a:solidFill>
                <a:schemeClr val="tx1"/>
              </a:solidFill>
              <a:prstDash val="solid"/>
              <a:round/>
              <a:headEnd type="none" w="med" len="med"/>
              <a:tailEnd type="arrow"/>
            </a:ln>
            <a:effectLst/>
          </p:spPr>
        </p:cxnSp>
        <p:pic>
          <p:nvPicPr>
            <p:cNvPr id="34" name="Picture 4" descr="D:\Backup\Work in Progress\Microsoft\VAT\MSL_PNG_Object_Library\Mail_Front.png">
              <a:extLst>
                <a:ext uri="{FF2B5EF4-FFF2-40B4-BE49-F238E27FC236}">
                  <a16:creationId xmlns:a16="http://schemas.microsoft.com/office/drawing/2014/main" id="{38F6E23C-21BD-4C41-B0D1-C1065F6A672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00427" y="5660599"/>
              <a:ext cx="594680" cy="428169"/>
            </a:xfrm>
            <a:prstGeom prst="rect">
              <a:avLst/>
            </a:prstGeom>
            <a:noFill/>
            <a:extLst>
              <a:ext uri="{909E8E84-426E-40DD-AFC4-6F175D3DCCD1}">
                <a14:hiddenFill xmlns:a14="http://schemas.microsoft.com/office/drawing/2010/main">
                  <a:solidFill>
                    <a:srgbClr val="FFFFFF"/>
                  </a:solidFill>
                </a14:hiddenFill>
              </a:ext>
            </a:extLst>
          </p:spPr>
        </p:pic>
        <p:cxnSp>
          <p:nvCxnSpPr>
            <p:cNvPr id="35" name="Straight Arrow Connector 34">
              <a:extLst>
                <a:ext uri="{FF2B5EF4-FFF2-40B4-BE49-F238E27FC236}">
                  <a16:creationId xmlns:a16="http://schemas.microsoft.com/office/drawing/2014/main" id="{68539F0E-4BC0-485D-BA22-6EA1CC1CDDE4}"/>
                </a:ext>
              </a:extLst>
            </p:cNvPr>
            <p:cNvCxnSpPr>
              <a:stCxn id="39" idx="2"/>
            </p:cNvCxnSpPr>
            <p:nvPr/>
          </p:nvCxnSpPr>
          <p:spPr bwMode="auto">
            <a:xfrm flipH="1">
              <a:off x="5987192" y="4832019"/>
              <a:ext cx="1616848" cy="646129"/>
            </a:xfrm>
            <a:prstGeom prst="straightConnector1">
              <a:avLst/>
            </a:prstGeom>
            <a:gradFill rotWithShape="1">
              <a:gsLst>
                <a:gs pos="0">
                  <a:srgbClr val="E4CD9A"/>
                </a:gs>
                <a:gs pos="100000">
                  <a:srgbClr val="EEEFD7"/>
                </a:gs>
              </a:gsLst>
              <a:lin ang="2700000" scaled="1"/>
            </a:gradFill>
            <a:ln w="57150" cap="flat" cmpd="sng" algn="ctr">
              <a:solidFill>
                <a:schemeClr val="tx1"/>
              </a:solidFill>
              <a:prstDash val="solid"/>
              <a:round/>
              <a:headEnd type="arrow" w="med" len="med"/>
              <a:tailEnd type="arrow" w="med" len="med"/>
            </a:ln>
            <a:effectLst/>
          </p:spPr>
        </p:cxnSp>
        <p:grpSp>
          <p:nvGrpSpPr>
            <p:cNvPr id="36" name="Group 35">
              <a:extLst>
                <a:ext uri="{FF2B5EF4-FFF2-40B4-BE49-F238E27FC236}">
                  <a16:creationId xmlns:a16="http://schemas.microsoft.com/office/drawing/2014/main" id="{39515537-5122-4F57-92FA-E5E31DE05BEF}"/>
                </a:ext>
              </a:extLst>
            </p:cNvPr>
            <p:cNvGrpSpPr/>
            <p:nvPr/>
          </p:nvGrpSpPr>
          <p:grpSpPr>
            <a:xfrm>
              <a:off x="7749449" y="5401766"/>
              <a:ext cx="1188345" cy="867856"/>
              <a:chOff x="5689226" y="4313744"/>
              <a:chExt cx="2289309" cy="1782256"/>
            </a:xfrm>
          </p:grpSpPr>
          <p:sp>
            <p:nvSpPr>
              <p:cNvPr id="41" name="Oval 40">
                <a:extLst>
                  <a:ext uri="{FF2B5EF4-FFF2-40B4-BE49-F238E27FC236}">
                    <a16:creationId xmlns:a16="http://schemas.microsoft.com/office/drawing/2014/main" id="{92BCE01E-558E-4757-A95E-1B3B313A4774}"/>
                  </a:ext>
                </a:extLst>
              </p:cNvPr>
              <p:cNvSpPr/>
              <p:nvPr/>
            </p:nvSpPr>
            <p:spPr bwMode="auto">
              <a:xfrm>
                <a:off x="5689226" y="4313744"/>
                <a:ext cx="2289309" cy="1782256"/>
              </a:xfrm>
              <a:prstGeom prst="ellipse">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pic>
            <p:nvPicPr>
              <p:cNvPr id="42" name="Picture 3" descr="D:\Backup\Work in Progress\Microsoft\VAT\MSL_PNG_Object_Library\ServerProcess.png">
                <a:extLst>
                  <a:ext uri="{FF2B5EF4-FFF2-40B4-BE49-F238E27FC236}">
                    <a16:creationId xmlns:a16="http://schemas.microsoft.com/office/drawing/2014/main" id="{5911D911-0702-4E23-BC3A-7E9480AE43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68570" y="4617497"/>
                <a:ext cx="1530619" cy="117475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7" name="Group 36">
              <a:extLst>
                <a:ext uri="{FF2B5EF4-FFF2-40B4-BE49-F238E27FC236}">
                  <a16:creationId xmlns:a16="http://schemas.microsoft.com/office/drawing/2014/main" id="{54FC2C74-EF61-46B4-940D-587EBF6276BA}"/>
                </a:ext>
              </a:extLst>
            </p:cNvPr>
            <p:cNvGrpSpPr/>
            <p:nvPr/>
          </p:nvGrpSpPr>
          <p:grpSpPr>
            <a:xfrm>
              <a:off x="7604040" y="4398091"/>
              <a:ext cx="1188345" cy="867856"/>
              <a:chOff x="5689226" y="4313744"/>
              <a:chExt cx="2289309" cy="1782256"/>
            </a:xfrm>
          </p:grpSpPr>
          <p:sp>
            <p:nvSpPr>
              <p:cNvPr id="39" name="Oval 38">
                <a:extLst>
                  <a:ext uri="{FF2B5EF4-FFF2-40B4-BE49-F238E27FC236}">
                    <a16:creationId xmlns:a16="http://schemas.microsoft.com/office/drawing/2014/main" id="{61366AFE-BDCE-4759-B1BB-34E73C529A1E}"/>
                  </a:ext>
                </a:extLst>
              </p:cNvPr>
              <p:cNvSpPr/>
              <p:nvPr/>
            </p:nvSpPr>
            <p:spPr bwMode="auto">
              <a:xfrm>
                <a:off x="5689226" y="4313744"/>
                <a:ext cx="2289309" cy="1782256"/>
              </a:xfrm>
              <a:prstGeom prst="ellipse">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GB">
                  <a:solidFill>
                    <a:srgbClr val="000000"/>
                  </a:solidFill>
                </a:endParaRPr>
              </a:p>
            </p:txBody>
          </p:sp>
          <p:pic>
            <p:nvPicPr>
              <p:cNvPr id="40" name="Picture 3" descr="D:\Backup\Work in Progress\Microsoft\VAT\MSL_PNG_Object_Library\ServerProcess.png">
                <a:extLst>
                  <a:ext uri="{FF2B5EF4-FFF2-40B4-BE49-F238E27FC236}">
                    <a16:creationId xmlns:a16="http://schemas.microsoft.com/office/drawing/2014/main" id="{C829FE59-7D23-4FF6-8A38-7F7960D129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68570" y="4617497"/>
                <a:ext cx="1530619" cy="117475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38" name="Straight Arrow Connector 37">
              <a:extLst>
                <a:ext uri="{FF2B5EF4-FFF2-40B4-BE49-F238E27FC236}">
                  <a16:creationId xmlns:a16="http://schemas.microsoft.com/office/drawing/2014/main" id="{059A3887-FC1E-4F63-AA1F-986083AC7270}"/>
                </a:ext>
              </a:extLst>
            </p:cNvPr>
            <p:cNvCxnSpPr>
              <a:stCxn id="41" idx="2"/>
              <a:endCxn id="43" idx="6"/>
            </p:cNvCxnSpPr>
            <p:nvPr/>
          </p:nvCxnSpPr>
          <p:spPr bwMode="auto">
            <a:xfrm flipH="1" flipV="1">
              <a:off x="6130866" y="5641224"/>
              <a:ext cx="1618583" cy="194470"/>
            </a:xfrm>
            <a:prstGeom prst="straightConnector1">
              <a:avLst/>
            </a:prstGeom>
            <a:gradFill rotWithShape="1">
              <a:gsLst>
                <a:gs pos="0">
                  <a:srgbClr val="E4CD9A"/>
                </a:gs>
                <a:gs pos="100000">
                  <a:srgbClr val="EEEFD7"/>
                </a:gs>
              </a:gsLst>
              <a:lin ang="2700000" scaled="1"/>
            </a:gradFill>
            <a:ln w="57150" cap="flat" cmpd="sng" algn="ctr">
              <a:solidFill>
                <a:schemeClr val="tx1"/>
              </a:solidFill>
              <a:prstDash val="solid"/>
              <a:round/>
              <a:headEnd type="arrow" w="med" len="med"/>
              <a:tailEnd type="arrow" w="med" len="med"/>
            </a:ln>
            <a:effectLst/>
          </p:spPr>
        </p:cxnSp>
      </p:grpSp>
    </p:spTree>
    <p:extLst>
      <p:ext uri="{BB962C8B-B14F-4D97-AF65-F5344CB8AC3E}">
        <p14:creationId xmlns:p14="http://schemas.microsoft.com/office/powerpoint/2010/main" val="2289260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BE5D8-5C27-43B1-A46B-23FFAC0DA706}"/>
              </a:ext>
            </a:extLst>
          </p:cNvPr>
          <p:cNvSpPr>
            <a:spLocks noGrp="1"/>
          </p:cNvSpPr>
          <p:nvPr>
            <p:ph type="title"/>
          </p:nvPr>
        </p:nvSpPr>
        <p:spPr/>
        <p:txBody>
          <a:bodyPr/>
          <a:lstStyle/>
          <a:p>
            <a:r>
              <a:rPr lang="en-US"/>
              <a:t>Web Worker Isolation</a:t>
            </a:r>
          </a:p>
        </p:txBody>
      </p:sp>
      <p:sp>
        <p:nvSpPr>
          <p:cNvPr id="4" name="Content Placeholder 2">
            <a:extLst>
              <a:ext uri="{FF2B5EF4-FFF2-40B4-BE49-F238E27FC236}">
                <a16:creationId xmlns:a16="http://schemas.microsoft.com/office/drawing/2014/main" id="{AF565615-F560-4F0C-8B3B-03AEE4AF7EE7}"/>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A web worker runs isolated from the web page and other web workers</a:t>
            </a:r>
          </a:p>
          <a:p>
            <a:pPr lvl="1"/>
            <a:r>
              <a:rPr lang="en-US" b="0" kern="0">
                <a:solidFill>
                  <a:srgbClr val="000000"/>
                </a:solidFill>
              </a:rPr>
              <a:t>It cannot access the document of the web page</a:t>
            </a:r>
          </a:p>
          <a:p>
            <a:pPr lvl="1"/>
            <a:r>
              <a:rPr lang="en-US" b="0" kern="0">
                <a:solidFill>
                  <a:srgbClr val="000000"/>
                </a:solidFill>
              </a:rPr>
              <a:t>It cannot access data or JavaScript code in the web page</a:t>
            </a:r>
          </a:p>
          <a:p>
            <a:pPr lvl="0"/>
            <a:r>
              <a:rPr lang="en-US" b="0" kern="0">
                <a:solidFill>
                  <a:srgbClr val="000000"/>
                </a:solidFill>
              </a:rPr>
              <a:t>A web worker has access to a limit subset of JavaScript functionality</a:t>
            </a:r>
          </a:p>
          <a:p>
            <a:pPr lvl="0"/>
            <a:r>
              <a:rPr lang="en-US" b="0" kern="0">
                <a:solidFill>
                  <a:srgbClr val="000000"/>
                </a:solidFill>
              </a:rPr>
              <a:t>A web page communicates with a web worker by sending and receiving messages:</a:t>
            </a:r>
          </a:p>
          <a:p>
            <a:pPr lvl="1"/>
            <a:r>
              <a:rPr lang="en-US" b="0" kern="0">
                <a:solidFill>
                  <a:srgbClr val="000000"/>
                </a:solidFill>
              </a:rPr>
              <a:t>Send messages by using the </a:t>
            </a:r>
            <a:r>
              <a:rPr lang="en-US" kern="0">
                <a:solidFill>
                  <a:srgbClr val="000000"/>
                </a:solidFill>
              </a:rPr>
              <a:t>postMessage() </a:t>
            </a:r>
            <a:r>
              <a:rPr lang="en-US" b="0" kern="0">
                <a:solidFill>
                  <a:srgbClr val="000000"/>
                </a:solidFill>
              </a:rPr>
              <a:t>function</a:t>
            </a:r>
          </a:p>
          <a:p>
            <a:pPr lvl="1"/>
            <a:r>
              <a:rPr lang="en-US" b="0" kern="0">
                <a:solidFill>
                  <a:srgbClr val="000000"/>
                </a:solidFill>
              </a:rPr>
              <a:t>Receive messages by handling the </a:t>
            </a:r>
            <a:r>
              <a:rPr lang="en-US" kern="0">
                <a:solidFill>
                  <a:srgbClr val="000000"/>
                </a:solidFill>
              </a:rPr>
              <a:t>message</a:t>
            </a:r>
            <a:r>
              <a:rPr lang="en-US" b="0" kern="0">
                <a:solidFill>
                  <a:srgbClr val="000000"/>
                </a:solidFill>
              </a:rPr>
              <a:t> event</a:t>
            </a:r>
            <a:br>
              <a:rPr lang="en-US" b="0" kern="0">
                <a:solidFill>
                  <a:srgbClr val="000000"/>
                </a:solidFill>
              </a:rPr>
            </a:br>
            <a:endParaRPr lang="en-US" b="0" kern="0" dirty="0">
              <a:solidFill>
                <a:srgbClr val="000000"/>
              </a:solidFill>
            </a:endParaRPr>
          </a:p>
        </p:txBody>
      </p:sp>
    </p:spTree>
    <p:extLst>
      <p:ext uri="{BB962C8B-B14F-4D97-AF65-F5344CB8AC3E}">
        <p14:creationId xmlns:p14="http://schemas.microsoft.com/office/powerpoint/2010/main" val="903572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21704dfd-f931-4e95-9756-c0baa127785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99F33-5C3B-4AA5-9EDB-38A952C6C3B8}"/>
              </a:ext>
            </a:extLst>
          </p:cNvPr>
          <p:cNvSpPr>
            <a:spLocks noGrp="1"/>
          </p:cNvSpPr>
          <p:nvPr>
            <p:ph type="title"/>
          </p:nvPr>
        </p:nvSpPr>
        <p:spPr/>
        <p:txBody>
          <a:bodyPr/>
          <a:lstStyle/>
          <a:p>
            <a:r>
              <a:rPr lang="en-US"/>
              <a:t>Dedicated and Shared Web Workers</a:t>
            </a:r>
          </a:p>
        </p:txBody>
      </p:sp>
      <p:sp>
        <p:nvSpPr>
          <p:cNvPr id="4" name="Content Placeholder 2">
            <a:extLst>
              <a:ext uri="{FF2B5EF4-FFF2-40B4-BE49-F238E27FC236}">
                <a16:creationId xmlns:a16="http://schemas.microsoft.com/office/drawing/2014/main" id="{B8DD601B-B228-4A85-8265-4FF8176BE93E}"/>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Dedicated web workers:</a:t>
            </a:r>
          </a:p>
          <a:p>
            <a:pPr lvl="1"/>
            <a:r>
              <a:rPr lang="en-US" b="0" kern="0">
                <a:solidFill>
                  <a:srgbClr val="000000"/>
                </a:solidFill>
              </a:rPr>
              <a:t>Belong to a single page</a:t>
            </a:r>
          </a:p>
          <a:p>
            <a:pPr lvl="1"/>
            <a:r>
              <a:rPr lang="en-US" b="0" kern="0">
                <a:solidFill>
                  <a:srgbClr val="000000"/>
                </a:solidFill>
              </a:rPr>
              <a:t>Can only communicate with that page</a:t>
            </a:r>
          </a:p>
          <a:p>
            <a:pPr lvl="1"/>
            <a:r>
              <a:rPr lang="en-US" b="0" kern="0">
                <a:solidFill>
                  <a:srgbClr val="000000"/>
                </a:solidFill>
              </a:rPr>
              <a:t>Stop when the page is closed</a:t>
            </a:r>
          </a:p>
          <a:p>
            <a:pPr lvl="1"/>
            <a:endParaRPr lang="en-US" b="0" kern="0">
              <a:solidFill>
                <a:srgbClr val="000000"/>
              </a:solidFill>
            </a:endParaRPr>
          </a:p>
          <a:p>
            <a:pPr lvl="0"/>
            <a:r>
              <a:rPr lang="en-US" b="0" kern="0">
                <a:solidFill>
                  <a:srgbClr val="000000"/>
                </a:solidFill>
              </a:rPr>
              <a:t>Shared web workers:</a:t>
            </a:r>
          </a:p>
          <a:p>
            <a:pPr lvl="1"/>
            <a:r>
              <a:rPr lang="en-US" b="0" kern="0">
                <a:solidFill>
                  <a:srgbClr val="000000"/>
                </a:solidFill>
              </a:rPr>
              <a:t>Can be accessed by all pages in a web application</a:t>
            </a:r>
          </a:p>
          <a:p>
            <a:pPr lvl="1"/>
            <a:r>
              <a:rPr lang="en-US" b="0" kern="0">
                <a:solidFill>
                  <a:srgbClr val="000000"/>
                </a:solidFill>
              </a:rPr>
              <a:t>Can communicate with any page in the web application</a:t>
            </a:r>
          </a:p>
          <a:p>
            <a:pPr lvl="1"/>
            <a:r>
              <a:rPr lang="en-US" b="0" kern="0">
                <a:solidFill>
                  <a:srgbClr val="000000"/>
                </a:solidFill>
              </a:rPr>
              <a:t>Stop when the web application finishes</a:t>
            </a:r>
            <a:endParaRPr lang="en-US" b="0" kern="0" dirty="0">
              <a:solidFill>
                <a:srgbClr val="000000"/>
              </a:solidFill>
            </a:endParaRPr>
          </a:p>
        </p:txBody>
      </p:sp>
    </p:spTree>
    <p:extLst>
      <p:ext uri="{BB962C8B-B14F-4D97-AF65-F5344CB8AC3E}">
        <p14:creationId xmlns:p14="http://schemas.microsoft.com/office/powerpoint/2010/main" val="2665670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7AC6F-45A3-452D-8511-6DF0A48E4C62}"/>
              </a:ext>
            </a:extLst>
          </p:cNvPr>
          <p:cNvSpPr>
            <a:spLocks noGrp="1"/>
          </p:cNvSpPr>
          <p:nvPr>
            <p:ph type="title"/>
          </p:nvPr>
        </p:nvSpPr>
        <p:spPr/>
        <p:txBody>
          <a:bodyPr/>
          <a:lstStyle/>
          <a:p>
            <a:r>
              <a:rPr lang="en-US"/>
              <a:t>Lesson 2: Performing Asynchronous Processing by Using Web Workers</a:t>
            </a:r>
          </a:p>
        </p:txBody>
      </p:sp>
      <p:sp>
        <p:nvSpPr>
          <p:cNvPr id="3" name="Text Placeholder 2">
            <a:extLst>
              <a:ext uri="{FF2B5EF4-FFF2-40B4-BE49-F238E27FC236}">
                <a16:creationId xmlns:a16="http://schemas.microsoft.com/office/drawing/2014/main" id="{5CF237F9-8656-4479-A19E-27A5B83E50C1}"/>
              </a:ext>
            </a:extLst>
          </p:cNvPr>
          <p:cNvSpPr>
            <a:spLocks noGrp="1"/>
          </p:cNvSpPr>
          <p:nvPr>
            <p:ph type="body" idx="1"/>
          </p:nvPr>
        </p:nvSpPr>
        <p:spPr/>
        <p:txBody>
          <a:bodyPr/>
          <a:lstStyle/>
          <a:p>
            <a:r>
              <a:rPr lang="en-US"/>
              <a:t>Creating and Terminating a Dedicated Web Worker
Communicating With A Dedicated Web Worker
The Structure of a Web Worker
Creating a Shared Web Worker
Demonstration: Creating a Web Worker Process</a:t>
            </a:r>
          </a:p>
        </p:txBody>
      </p:sp>
    </p:spTree>
    <p:extLst>
      <p:ext uri="{BB962C8B-B14F-4D97-AF65-F5344CB8AC3E}">
        <p14:creationId xmlns:p14="http://schemas.microsoft.com/office/powerpoint/2010/main" val="4069798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44BF5-A068-40B1-B9F5-17AF1564307C}"/>
              </a:ext>
            </a:extLst>
          </p:cNvPr>
          <p:cNvSpPr>
            <a:spLocks noGrp="1"/>
          </p:cNvSpPr>
          <p:nvPr>
            <p:ph type="title"/>
          </p:nvPr>
        </p:nvSpPr>
        <p:spPr>
          <a:xfrm>
            <a:off x="460374" y="-2"/>
            <a:ext cx="8683625" cy="740664"/>
          </a:xfrm>
        </p:spPr>
        <p:txBody>
          <a:bodyPr/>
          <a:lstStyle/>
          <a:p>
            <a:r>
              <a:rPr lang="en-US" dirty="0"/>
              <a:t>Creating and Terminating a Dedicated Web Worker</a:t>
            </a:r>
          </a:p>
        </p:txBody>
      </p:sp>
      <p:sp>
        <p:nvSpPr>
          <p:cNvPr id="4" name="Content Placeholder 2">
            <a:extLst>
              <a:ext uri="{FF2B5EF4-FFF2-40B4-BE49-F238E27FC236}">
                <a16:creationId xmlns:a16="http://schemas.microsoft.com/office/drawing/2014/main" id="{828650EE-6E8D-4885-80A4-8F70D08223A3}"/>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Starting a web worker:</a:t>
            </a:r>
          </a:p>
          <a:p>
            <a:pPr lvl="0"/>
            <a:endParaRPr lang="en-US" b="0" kern="0">
              <a:solidFill>
                <a:srgbClr val="000000"/>
              </a:solidFill>
            </a:endParaRPr>
          </a:p>
          <a:p>
            <a:pPr marL="0" lvl="0" indent="0">
              <a:buNone/>
            </a:pPr>
            <a:endParaRPr lang="en-US" b="0" kern="0">
              <a:solidFill>
                <a:srgbClr val="000000"/>
              </a:solidFill>
            </a:endParaRPr>
          </a:p>
          <a:p>
            <a:pPr marL="0" lvl="0" indent="0">
              <a:buNone/>
            </a:pPr>
            <a:endParaRPr lang="en-US" sz="2000" b="0" kern="0">
              <a:solidFill>
                <a:srgbClr val="000000"/>
              </a:solidFill>
              <a:latin typeface="Lucida Sans Typewriter" pitchFamily="49" charset="0"/>
            </a:endParaRPr>
          </a:p>
          <a:p>
            <a:pPr marL="0" lvl="0" indent="0">
              <a:buNone/>
            </a:pPr>
            <a:endParaRPr lang="en-US" b="0" kern="0">
              <a:solidFill>
                <a:srgbClr val="000000"/>
              </a:solidFill>
              <a:latin typeface="Segoe" pitchFamily="34" charset="0"/>
            </a:endParaRPr>
          </a:p>
          <a:p>
            <a:pPr lvl="0"/>
            <a:r>
              <a:rPr lang="en-US" b="0" kern="0">
                <a:solidFill>
                  <a:srgbClr val="000000"/>
                </a:solidFill>
                <a:latin typeface="Segoe" pitchFamily="34" charset="0"/>
              </a:rPr>
              <a:t>Terminating a web worker from the web page:</a:t>
            </a:r>
          </a:p>
          <a:p>
            <a:pPr lvl="0"/>
            <a:endParaRPr lang="en-US" b="0" kern="0">
              <a:solidFill>
                <a:srgbClr val="000000"/>
              </a:solidFill>
              <a:latin typeface="Segoe" pitchFamily="34" charset="0"/>
            </a:endParaRPr>
          </a:p>
          <a:p>
            <a:pPr lvl="0"/>
            <a:endParaRPr lang="en-US" b="0" kern="0">
              <a:solidFill>
                <a:srgbClr val="000000"/>
              </a:solidFill>
              <a:latin typeface="Segoe" pitchFamily="34" charset="0"/>
            </a:endParaRPr>
          </a:p>
          <a:p>
            <a:pPr lvl="0"/>
            <a:r>
              <a:rPr lang="en-US" b="0" kern="0">
                <a:solidFill>
                  <a:srgbClr val="000000"/>
                </a:solidFill>
                <a:latin typeface="Segoe" pitchFamily="34" charset="0"/>
              </a:rPr>
              <a:t>Terminating a web worker from inside the web worker:</a:t>
            </a:r>
          </a:p>
          <a:p>
            <a:pPr marL="0" lvl="0" indent="0">
              <a:buNone/>
            </a:pPr>
            <a:endParaRPr lang="en-US" sz="2000" b="0" kern="0">
              <a:solidFill>
                <a:srgbClr val="000000"/>
              </a:solidFill>
              <a:latin typeface="Lucida Sans Typewriter" pitchFamily="49" charset="0"/>
            </a:endParaRPr>
          </a:p>
          <a:p>
            <a:pPr marL="0" lvl="0" indent="0">
              <a:buNone/>
            </a:pPr>
            <a:endParaRPr lang="en-US" b="0" kern="0">
              <a:solidFill>
                <a:srgbClr val="000000"/>
              </a:solidFill>
            </a:endParaRPr>
          </a:p>
          <a:p>
            <a:pPr marL="0" lvl="0" indent="0">
              <a:buNone/>
            </a:pPr>
            <a:endParaRPr lang="en-US" b="0" kern="0" dirty="0">
              <a:solidFill>
                <a:srgbClr val="000000"/>
              </a:solidFill>
            </a:endParaRPr>
          </a:p>
        </p:txBody>
      </p:sp>
      <p:sp>
        <p:nvSpPr>
          <p:cNvPr id="5" name="TextBox 4">
            <a:extLst>
              <a:ext uri="{FF2B5EF4-FFF2-40B4-BE49-F238E27FC236}">
                <a16:creationId xmlns:a16="http://schemas.microsoft.com/office/drawing/2014/main" id="{C6904014-B3DB-4320-B436-4627888EF934}"/>
              </a:ext>
            </a:extLst>
          </p:cNvPr>
          <p:cNvSpPr txBox="1"/>
          <p:nvPr/>
        </p:nvSpPr>
        <p:spPr>
          <a:xfrm>
            <a:off x="609600" y="1676400"/>
            <a:ext cx="8077200" cy="1200329"/>
          </a:xfrm>
          <a:prstGeom prst="rect">
            <a:avLst/>
          </a:prstGeom>
          <a:solidFill>
            <a:schemeClr val="bg1">
              <a:lumMod val="95000"/>
            </a:schemeClr>
          </a:solidFill>
          <a:ln>
            <a:noFill/>
          </a:ln>
          <a:effectLst/>
        </p:spPr>
        <p:txBody>
          <a:bodyPr wrap="square" rtlCol="0">
            <a:spAutoFit/>
          </a:bodyPr>
          <a:lstStyle/>
          <a:p>
            <a:pPr lvl="0"/>
            <a:r>
              <a:rPr lang="en-US" b="0">
                <a:solidFill>
                  <a:srgbClr val="000000"/>
                </a:solidFill>
                <a:latin typeface="Lucida Sans Typewriter" pitchFamily="49" charset="0"/>
              </a:rPr>
              <a:t>var webWorker;</a:t>
            </a:r>
            <a:endParaRPr lang="en-GB" b="0">
              <a:solidFill>
                <a:srgbClr val="000000"/>
              </a:solidFill>
              <a:latin typeface="Lucida Sans Typewriter" pitchFamily="49" charset="0"/>
            </a:endParaRPr>
          </a:p>
          <a:p>
            <a:pPr lvl="0"/>
            <a:r>
              <a:rPr lang="en-US" b="0">
                <a:solidFill>
                  <a:srgbClr val="000000"/>
                </a:solidFill>
                <a:latin typeface="Lucida Sans Typewriter" pitchFamily="49" charset="0"/>
              </a:rPr>
              <a:t>if( typeof(Worker)!== "undefined") {</a:t>
            </a:r>
            <a:endParaRPr lang="en-GB" b="0">
              <a:solidFill>
                <a:srgbClr val="000000"/>
              </a:solidFill>
              <a:latin typeface="Lucida Sans Typewriter" pitchFamily="49" charset="0"/>
            </a:endParaRPr>
          </a:p>
          <a:p>
            <a:pPr lvl="0"/>
            <a:r>
              <a:rPr lang="en-US" b="0">
                <a:solidFill>
                  <a:srgbClr val="000000"/>
                </a:solidFill>
                <a:latin typeface="Lucida Sans Typewriter" pitchFamily="49" charset="0"/>
              </a:rPr>
              <a:t>    webWorker = new Worker("processScript.js");</a:t>
            </a:r>
            <a:endParaRPr lang="en-GB" b="0">
              <a:solidFill>
                <a:srgbClr val="000000"/>
              </a:solidFill>
              <a:latin typeface="Lucida Sans Typewriter" pitchFamily="49" charset="0"/>
            </a:endParaRPr>
          </a:p>
          <a:p>
            <a:pPr lvl="0"/>
            <a:r>
              <a:rPr lang="en-US" b="0">
                <a:solidFill>
                  <a:srgbClr val="000000"/>
                </a:solidFill>
                <a:latin typeface="Lucida Sans Typewriter" pitchFamily="49" charset="0"/>
              </a:rPr>
              <a:t>}</a:t>
            </a:r>
            <a:endParaRPr lang="en-US" b="0" dirty="0">
              <a:solidFill>
                <a:srgbClr val="000000"/>
              </a:solidFill>
              <a:latin typeface="Lucida Sans Typewriter" pitchFamily="49" charset="0"/>
            </a:endParaRPr>
          </a:p>
        </p:txBody>
      </p:sp>
      <p:sp>
        <p:nvSpPr>
          <p:cNvPr id="6" name="TextBox 5">
            <a:extLst>
              <a:ext uri="{FF2B5EF4-FFF2-40B4-BE49-F238E27FC236}">
                <a16:creationId xmlns:a16="http://schemas.microsoft.com/office/drawing/2014/main" id="{50B3DCED-1FE4-4EF1-A70F-6799A93E5322}"/>
              </a:ext>
            </a:extLst>
          </p:cNvPr>
          <p:cNvSpPr txBox="1"/>
          <p:nvPr/>
        </p:nvSpPr>
        <p:spPr>
          <a:xfrm>
            <a:off x="609600" y="3962399"/>
            <a:ext cx="8077200" cy="369332"/>
          </a:xfrm>
          <a:prstGeom prst="rect">
            <a:avLst/>
          </a:prstGeom>
          <a:solidFill>
            <a:schemeClr val="bg1">
              <a:lumMod val="95000"/>
            </a:schemeClr>
          </a:solidFill>
          <a:ln>
            <a:noFill/>
          </a:ln>
          <a:effectLst/>
        </p:spPr>
        <p:txBody>
          <a:bodyPr wrap="square" rtlCol="0">
            <a:spAutoFit/>
          </a:bodyPr>
          <a:lstStyle/>
          <a:p>
            <a:pPr lvl="0"/>
            <a:r>
              <a:rPr lang="en-GB" b="0">
                <a:solidFill>
                  <a:srgbClr val="000000"/>
                </a:solidFill>
                <a:latin typeface="Lucida Sans Typewriter" pitchFamily="49" charset="0"/>
              </a:rPr>
              <a:t>webWorker.terminate();</a:t>
            </a:r>
            <a:endParaRPr lang="en-US" b="0" dirty="0">
              <a:solidFill>
                <a:srgbClr val="000000"/>
              </a:solidFill>
              <a:latin typeface="Lucida Sans Typewriter" pitchFamily="49" charset="0"/>
            </a:endParaRPr>
          </a:p>
        </p:txBody>
      </p:sp>
      <p:sp>
        <p:nvSpPr>
          <p:cNvPr id="7" name="TextBox 6">
            <a:extLst>
              <a:ext uri="{FF2B5EF4-FFF2-40B4-BE49-F238E27FC236}">
                <a16:creationId xmlns:a16="http://schemas.microsoft.com/office/drawing/2014/main" id="{DA9A7939-854A-400F-ADCD-49BB26C60DE1}"/>
              </a:ext>
            </a:extLst>
          </p:cNvPr>
          <p:cNvSpPr txBox="1"/>
          <p:nvPr/>
        </p:nvSpPr>
        <p:spPr>
          <a:xfrm>
            <a:off x="609600" y="5955268"/>
            <a:ext cx="8077199" cy="369332"/>
          </a:xfrm>
          <a:prstGeom prst="rect">
            <a:avLst/>
          </a:prstGeom>
          <a:solidFill>
            <a:schemeClr val="bg1">
              <a:lumMod val="95000"/>
            </a:schemeClr>
          </a:solidFill>
          <a:ln>
            <a:noFill/>
          </a:ln>
          <a:effectLst/>
        </p:spPr>
        <p:txBody>
          <a:bodyPr wrap="square" rtlCol="0">
            <a:spAutoFit/>
          </a:bodyPr>
          <a:lstStyle/>
          <a:p>
            <a:pPr lvl="0"/>
            <a:r>
              <a:rPr lang="en-GB" b="0">
                <a:solidFill>
                  <a:srgbClr val="000000"/>
                </a:solidFill>
                <a:latin typeface="Lucida Sans Typewriter" pitchFamily="49" charset="0"/>
              </a:rPr>
              <a:t>self.close();</a:t>
            </a:r>
            <a:endParaRPr lang="en-US" b="0" dirty="0">
              <a:solidFill>
                <a:srgbClr val="000000"/>
              </a:solidFill>
              <a:latin typeface="Lucida Sans Typewriter" pitchFamily="49" charset="0"/>
            </a:endParaRPr>
          </a:p>
        </p:txBody>
      </p:sp>
    </p:spTree>
    <p:extLst>
      <p:ext uri="{BB962C8B-B14F-4D97-AF65-F5344CB8AC3E}">
        <p14:creationId xmlns:p14="http://schemas.microsoft.com/office/powerpoint/2010/main" val="3297318784"/>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0</TotalTime>
  <Words>1992</Words>
  <Application>Microsoft Office PowerPoint</Application>
  <PresentationFormat>On-screen Show (4:3)</PresentationFormat>
  <Paragraphs>208</Paragraphs>
  <Slides>16</Slides>
  <Notes>16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Segoe UI</vt:lpstr>
      <vt:lpstr>Verdana</vt:lpstr>
      <vt:lpstr>Calibri</vt:lpstr>
      <vt:lpstr>Segoe</vt:lpstr>
      <vt:lpstr>Wingdings</vt:lpstr>
      <vt:lpstr>Lucida Sans Typewriter</vt:lpstr>
      <vt:lpstr>Lucida Sans Unicode</vt:lpstr>
      <vt:lpstr>Arial</vt:lpstr>
      <vt:lpstr>Times New Roman</vt:lpstr>
      <vt:lpstr>NG_MOC_Core_ModuleNew2</vt:lpstr>
      <vt:lpstr>Module 14</vt:lpstr>
      <vt:lpstr>Module Overview</vt:lpstr>
      <vt:lpstr>Lesson 1: Understanding Web Workers</vt:lpstr>
      <vt:lpstr>What is a Web Worker?</vt:lpstr>
      <vt:lpstr>Why Use a Web Worker?</vt:lpstr>
      <vt:lpstr>Web Worker Isolation</vt:lpstr>
      <vt:lpstr>Dedicated and Shared Web Workers</vt:lpstr>
      <vt:lpstr>Lesson 2: Performing Asynchronous Processing by Using Web Workers</vt:lpstr>
      <vt:lpstr>Creating and Terminating a Dedicated Web Worker</vt:lpstr>
      <vt:lpstr>Communicating With A Dedicated Web Worker</vt:lpstr>
      <vt:lpstr>The Structure of a Web Worker</vt:lpstr>
      <vt:lpstr>Creating a Shared Web Worker</vt:lpstr>
      <vt:lpstr>Demonstration: Creating a Web Worker Process</vt:lpstr>
      <vt:lpstr>Lab: Creating a Web Worker Process</vt:lpstr>
      <vt:lpstr>Lab Scenario</vt:lpstr>
      <vt:lpstr>Module Review and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2018-10-04T08:27:17Z</dcterms:created>
  <dcterms:modified xsi:type="dcterms:W3CDTF">2018-10-04T08:27:21Z</dcterms:modified>
</cp:coreProperties>
</file>