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Lst>
  <p:sldSz cx="9144000" cy="6858000" type="screen4x3"/>
  <p:notesSz cx="6858000" cy="9144000"/>
  <p:embeddedFontLst>
    <p:embeddedFont>
      <p:font typeface="굴림" panose="020B0600000101010101" pitchFamily="34" charset="-127"/>
      <p:regular r:id="rId18"/>
    </p:embeddedFont>
    <p:embeddedFont>
      <p:font typeface="Calibri" panose="020F0502020204030204"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9466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30006-7DD7-441D-A65A-A79DFBF9B155}" type="datetimeFigureOut">
              <a:rPr lang="en-US" smtClean="0"/>
              <a:t>10/12/2018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3B1B1-6FA6-44DB-81F4-A15F08E43C15}" type="slidenum">
              <a:rPr lang="en-US" smtClean="0"/>
              <a:t>‹#›</a:t>
            </a:fld>
            <a:endParaRPr lang="en-US"/>
          </a:p>
        </p:txBody>
      </p:sp>
    </p:spTree>
    <p:extLst>
      <p:ext uri="{BB962C8B-B14F-4D97-AF65-F5344CB8AC3E}">
        <p14:creationId xmlns:p14="http://schemas.microsoft.com/office/powerpoint/2010/main" val="406941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5_DEMO.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5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5_LAB_MANUAL.md"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5_LAK.md"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1</a:t>
            </a:fld>
            <a:endParaRPr lang="en-US"/>
          </a:p>
        </p:txBody>
      </p:sp>
      <p:sp>
        <p:nvSpPr>
          <p:cNvPr id="5" name="Rectangle 4">
            <a:extLst>
              <a:ext uri="{FF2B5EF4-FFF2-40B4-BE49-F238E27FC236}">
                <a16:creationId xmlns:a16="http://schemas.microsoft.com/office/drawing/2014/main" id="{C1247766-9539-4BB6-B520-066B687B4B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CD1C62-0DD8-4CE3-9641-CEE18B1E8C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270528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steps in the “Demonstration: Using Babel CLI to Compile JavaScript Code“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https://github.com/MicrosoftLearning/20480-Programming-in-HTML5-with-JavaScript-and-CSS3/blob/master/Instructions/20480C_MOD15_DEMO.md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23B1B1-6FA6-44DB-81F4-A15F08E43C15}" type="slidenum">
              <a:rPr lang="en-US" smtClean="0"/>
              <a:t>10</a:t>
            </a:fld>
            <a:endParaRPr lang="en-US"/>
          </a:p>
        </p:txBody>
      </p:sp>
      <p:sp>
        <p:nvSpPr>
          <p:cNvPr id="5" name="Rectangle 4">
            <a:extLst>
              <a:ext uri="{FF2B5EF4-FFF2-40B4-BE49-F238E27FC236}">
                <a16:creationId xmlns:a16="http://schemas.microsoft.com/office/drawing/2014/main" id="{9E70B941-1662-404D-B7CD-0A07E6D369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4C25730-C771-4335-8781-2A51AC0475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389565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11</a:t>
            </a:fld>
            <a:endParaRPr lang="en-US"/>
          </a:p>
        </p:txBody>
      </p:sp>
      <p:sp>
        <p:nvSpPr>
          <p:cNvPr id="5" name="Rectangle 4">
            <a:extLst>
              <a:ext uri="{FF2B5EF4-FFF2-40B4-BE49-F238E27FC236}">
                <a16:creationId xmlns:a16="http://schemas.microsoft.com/office/drawing/2014/main" id="{048B0BA4-0D8B-4BEF-BB03-2E174ABB7F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9D44E1D-404C-4A30-9589-AF5D2E0111A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13280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steps in the “Demonstration: Using Webpack and Babel to Build a JavaScript App“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https://github.com/MicrosoftLearning/20480-Programming-in-HTML5-with-JavaScript-and-CSS3/blob/master/Instructions/20480C_MOD15_DEMO.md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23B1B1-6FA6-44DB-81F4-A15F08E43C15}" type="slidenum">
              <a:rPr lang="en-US" smtClean="0"/>
              <a:t>12</a:t>
            </a:fld>
            <a:endParaRPr lang="en-US"/>
          </a:p>
        </p:txBody>
      </p:sp>
      <p:sp>
        <p:nvSpPr>
          <p:cNvPr id="5" name="Rectangle 4">
            <a:extLst>
              <a:ext uri="{FF2B5EF4-FFF2-40B4-BE49-F238E27FC236}">
                <a16:creationId xmlns:a16="http://schemas.microsoft.com/office/drawing/2014/main" id="{0EDE1F09-821D-4C4A-B315-17F4C0B99CE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53CCC69-1C37-455A-85F8-3CC993A658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56366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https://github.com/MicrosoftLearning/20480-Programming-in-HTML5-with-JavaScript-and-CSS3/blob/master/Instructions/20480C_MOD15_LAB_MANUAL.md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https://github.com/MicrosoftLearning/20480-Programming-in-HTML5-with-JavaScript-and-CSS3/blob/master/Instructions/20480C_MOD15_LAK.md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Deploy Package using Webpack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add webpack and configure it on the </a:t>
            </a:r>
            <a:r>
              <a:rPr lang="en-US" sz="1000" dirty="0" err="1">
                <a:latin typeface="Arial" panose="020B0604020202020204" pitchFamily="34" charset="0"/>
                <a:ea typeface="Calibri" panose="020F0502020204030204" pitchFamily="34" charset="0"/>
                <a:cs typeface="Times New Roman" panose="02020603050405020304" pitchFamily="18" charset="0"/>
              </a:rPr>
              <a:t>ContosoConf</a:t>
            </a:r>
            <a:r>
              <a:rPr lang="en-US" sz="1000" dirty="0">
                <a:latin typeface="Arial" panose="020B0604020202020204" pitchFamily="34" charset="0"/>
                <a:ea typeface="Calibri" panose="020F0502020204030204" pitchFamily="34" charset="0"/>
                <a:cs typeface="Times New Roman" panose="02020603050405020304" pitchFamily="18" charset="0"/>
              </a:rPr>
              <a:t> project.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First, you will install the webpack package in the solution. You will then configure it to create a bundle file for all your JS files. Then, you will add Babel to your solution to create a cross-platform package.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Next, you will run webpack to create a deploy package.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Finally, you will run the application and verify that the site remains the same with the bundle file.</a:t>
            </a:r>
          </a:p>
        </p:txBody>
      </p:sp>
      <p:sp>
        <p:nvSpPr>
          <p:cNvPr id="4" name="Slide Number Placeholder 3"/>
          <p:cNvSpPr>
            <a:spLocks noGrp="1"/>
          </p:cNvSpPr>
          <p:nvPr>
            <p:ph type="sldNum" sz="quarter" idx="5"/>
          </p:nvPr>
        </p:nvSpPr>
        <p:spPr/>
        <p:txBody>
          <a:bodyPr/>
          <a:lstStyle/>
          <a:p>
            <a:fld id="{6023B1B1-6FA6-44DB-81F4-A15F08E43C15}" type="slidenum">
              <a:rPr lang="en-US" smtClean="0"/>
              <a:t>13</a:t>
            </a:fld>
            <a:endParaRPr lang="en-US"/>
          </a:p>
        </p:txBody>
      </p:sp>
      <p:sp>
        <p:nvSpPr>
          <p:cNvPr id="5" name="Rectangle 4">
            <a:extLst>
              <a:ext uri="{FF2B5EF4-FFF2-40B4-BE49-F238E27FC236}">
                <a16:creationId xmlns:a16="http://schemas.microsoft.com/office/drawing/2014/main" id="{D026130C-6AED-43FC-812F-AA8F2B9E91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C838AEC-75B6-42D7-9F86-78B2BB685B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83985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6023B1B1-6FA6-44DB-81F4-A15F08E43C15}" type="slidenum">
              <a:rPr lang="en-US" smtClean="0"/>
              <a:t>14</a:t>
            </a:fld>
            <a:endParaRPr lang="en-US"/>
          </a:p>
        </p:txBody>
      </p:sp>
      <p:sp>
        <p:nvSpPr>
          <p:cNvPr id="5" name="Rectangle 4">
            <a:extLst>
              <a:ext uri="{FF2B5EF4-FFF2-40B4-BE49-F238E27FC236}">
                <a16:creationId xmlns:a16="http://schemas.microsoft.com/office/drawing/2014/main" id="{AC2FD553-0018-411B-9A9A-D961C25199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F329EE2-BE3F-4B98-BA10-43B8231E06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142467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15: Packaging JavaScript for Production Deployment</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20480C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15</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a:ea typeface="굴림" pitchFamily="34" charset="-127"/>
              </a:rPr>
              <a:t>Remind students to complete the course evaluation.</a:t>
            </a:r>
          </a:p>
        </p:txBody>
      </p:sp>
    </p:spTree>
    <p:extLst>
      <p:ext uri="{BB962C8B-B14F-4D97-AF65-F5344CB8AC3E}">
        <p14:creationId xmlns:p14="http://schemas.microsoft.com/office/powerpoint/2010/main" val="285358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2</a:t>
            </a:fld>
            <a:endParaRPr lang="en-US"/>
          </a:p>
        </p:txBody>
      </p:sp>
      <p:sp>
        <p:nvSpPr>
          <p:cNvPr id="5" name="Rectangle 4">
            <a:extLst>
              <a:ext uri="{FF2B5EF4-FFF2-40B4-BE49-F238E27FC236}">
                <a16:creationId xmlns:a16="http://schemas.microsoft.com/office/drawing/2014/main" id="{EFE594EA-F50C-48C5-9EBF-2C87824B63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D8C4201-116F-4A24-ABDE-1D26A3DB9B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420882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3</a:t>
            </a:fld>
            <a:endParaRPr lang="en-US"/>
          </a:p>
        </p:txBody>
      </p:sp>
      <p:sp>
        <p:nvSpPr>
          <p:cNvPr id="5" name="Rectangle 4">
            <a:extLst>
              <a:ext uri="{FF2B5EF4-FFF2-40B4-BE49-F238E27FC236}">
                <a16:creationId xmlns:a16="http://schemas.microsoft.com/office/drawing/2014/main" id="{EAD054C9-AF37-4D7C-8BDC-8474A09F40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4ABA880-4439-4DD3-AC90-E51CB82218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219973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4</a:t>
            </a:fld>
            <a:endParaRPr lang="en-US"/>
          </a:p>
        </p:txBody>
      </p:sp>
      <p:sp>
        <p:nvSpPr>
          <p:cNvPr id="5" name="Rectangle 4">
            <a:extLst>
              <a:ext uri="{FF2B5EF4-FFF2-40B4-BE49-F238E27FC236}">
                <a16:creationId xmlns:a16="http://schemas.microsoft.com/office/drawing/2014/main" id="{D9F22AE9-B12D-4B1B-8FDD-FE3CDA1657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04D5925-E985-4F6A-8996-796502271F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415042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5</a:t>
            </a:fld>
            <a:endParaRPr lang="en-US"/>
          </a:p>
        </p:txBody>
      </p:sp>
      <p:sp>
        <p:nvSpPr>
          <p:cNvPr id="5" name="Rectangle 4">
            <a:extLst>
              <a:ext uri="{FF2B5EF4-FFF2-40B4-BE49-F238E27FC236}">
                <a16:creationId xmlns:a16="http://schemas.microsoft.com/office/drawing/2014/main" id="{73A9089E-34BE-4A5F-8789-1175BE1E10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DAE01E9-8093-4D3A-871B-3D74D283F4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415298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6</a:t>
            </a:fld>
            <a:endParaRPr lang="en-US"/>
          </a:p>
        </p:txBody>
      </p:sp>
      <p:sp>
        <p:nvSpPr>
          <p:cNvPr id="5" name="Rectangle 4">
            <a:extLst>
              <a:ext uri="{FF2B5EF4-FFF2-40B4-BE49-F238E27FC236}">
                <a16:creationId xmlns:a16="http://schemas.microsoft.com/office/drawing/2014/main" id="{D2E27CA3-DD89-4939-BFCB-DCA55D1CF58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063A718-17B7-4778-8407-E7C416DA6D4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792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7</a:t>
            </a:fld>
            <a:endParaRPr lang="en-US"/>
          </a:p>
        </p:txBody>
      </p:sp>
      <p:sp>
        <p:nvSpPr>
          <p:cNvPr id="5" name="Rectangle 4">
            <a:extLst>
              <a:ext uri="{FF2B5EF4-FFF2-40B4-BE49-F238E27FC236}">
                <a16:creationId xmlns:a16="http://schemas.microsoft.com/office/drawing/2014/main" id="{371A5BC3-AABD-4962-AE7F-42169D5DB1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411A80F-EB43-40CF-AC6F-26E9E2DF44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4049401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8</a:t>
            </a:fld>
            <a:endParaRPr lang="en-US"/>
          </a:p>
        </p:txBody>
      </p:sp>
      <p:sp>
        <p:nvSpPr>
          <p:cNvPr id="5" name="Rectangle 4">
            <a:extLst>
              <a:ext uri="{FF2B5EF4-FFF2-40B4-BE49-F238E27FC236}">
                <a16:creationId xmlns:a16="http://schemas.microsoft.com/office/drawing/2014/main" id="{A25D347D-433B-4D0E-8A6C-D902B00E67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2609305-F61A-4B5D-828E-C33523A332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76964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023B1B1-6FA6-44DB-81F4-A15F08E43C15}" type="slidenum">
              <a:rPr lang="en-US" smtClean="0"/>
              <a:t>9</a:t>
            </a:fld>
            <a:endParaRPr lang="en-US"/>
          </a:p>
        </p:txBody>
      </p:sp>
      <p:sp>
        <p:nvSpPr>
          <p:cNvPr id="5" name="Rectangle 4">
            <a:extLst>
              <a:ext uri="{FF2B5EF4-FFF2-40B4-BE49-F238E27FC236}">
                <a16:creationId xmlns:a16="http://schemas.microsoft.com/office/drawing/2014/main" id="{84C59D36-1FD5-45BC-A72A-194CFC1FE01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F12C757-CDB6-413C-A7CD-7A4AF3F158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15: Packaging JavaScript for Production Deployment</a:t>
            </a:r>
          </a:p>
        </p:txBody>
      </p:sp>
    </p:spTree>
    <p:extLst>
      <p:ext uri="{BB962C8B-B14F-4D97-AF65-F5344CB8AC3E}">
        <p14:creationId xmlns:p14="http://schemas.microsoft.com/office/powerpoint/2010/main" val="17066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6950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120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5153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2D8F-72EA-4E3A-9470-259A8F42463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2E462FF-DB39-409E-B051-85EFE0A77B8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17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911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21721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063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317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877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89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5660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2880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1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19FD-F61B-4A03-8F50-BC797FAA757B}"/>
              </a:ext>
            </a:extLst>
          </p:cNvPr>
          <p:cNvSpPr>
            <a:spLocks noGrp="1"/>
          </p:cNvSpPr>
          <p:nvPr>
            <p:ph type="ctrTitle" sz="quarter"/>
          </p:nvPr>
        </p:nvSpPr>
        <p:spPr>
          <a:xfrm>
            <a:off x="3200400" y="1828800"/>
            <a:ext cx="5732417" cy="1016000"/>
          </a:xfrm>
        </p:spPr>
        <p:txBody>
          <a:bodyPr/>
          <a:lstStyle/>
          <a:p>
            <a:r>
              <a:rPr lang="en-US"/>
              <a:t>Module 15</a:t>
            </a:r>
          </a:p>
        </p:txBody>
      </p:sp>
      <p:sp>
        <p:nvSpPr>
          <p:cNvPr id="3" name="Subtitle 2">
            <a:extLst>
              <a:ext uri="{FF2B5EF4-FFF2-40B4-BE49-F238E27FC236}">
                <a16:creationId xmlns:a16="http://schemas.microsoft.com/office/drawing/2014/main" id="{EE1A088E-7529-46FD-BD7A-C808FF10D00D}"/>
              </a:ext>
            </a:extLst>
          </p:cNvPr>
          <p:cNvSpPr>
            <a:spLocks noGrp="1"/>
          </p:cNvSpPr>
          <p:nvPr>
            <p:ph type="subTitle" sz="quarter" idx="1"/>
          </p:nvPr>
        </p:nvSpPr>
        <p:spPr/>
        <p:txBody>
          <a:bodyPr/>
          <a:lstStyle/>
          <a:p>
            <a:r>
              <a:rPr lang="en-US"/>
              <a:t>Packaging JavaScript for Production Deployment
</a:t>
            </a:r>
          </a:p>
        </p:txBody>
      </p:sp>
    </p:spTree>
    <p:extLst>
      <p:ext uri="{BB962C8B-B14F-4D97-AF65-F5344CB8AC3E}">
        <p14:creationId xmlns:p14="http://schemas.microsoft.com/office/powerpoint/2010/main" val="27416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6554c84-e0f5-446c-914c-438c410b97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87DA-BE53-49AF-98A6-C4700E7CDC58}"/>
              </a:ext>
            </a:extLst>
          </p:cNvPr>
          <p:cNvSpPr>
            <a:spLocks noGrp="1"/>
          </p:cNvSpPr>
          <p:nvPr>
            <p:ph type="title"/>
          </p:nvPr>
        </p:nvSpPr>
        <p:spPr>
          <a:xfrm>
            <a:off x="460375" y="-2"/>
            <a:ext cx="7773988" cy="740664"/>
          </a:xfrm>
        </p:spPr>
        <p:txBody>
          <a:bodyPr/>
          <a:lstStyle/>
          <a:p>
            <a:r>
              <a:rPr lang="en-US" dirty="0"/>
              <a:t>Demonstration: Using Babel CLI to Compile JavaScript Code</a:t>
            </a:r>
          </a:p>
        </p:txBody>
      </p:sp>
      <p:sp>
        <p:nvSpPr>
          <p:cNvPr id="4" name="Content Placeholder 2">
            <a:extLst>
              <a:ext uri="{FF2B5EF4-FFF2-40B4-BE49-F238E27FC236}">
                <a16:creationId xmlns:a16="http://schemas.microsoft.com/office/drawing/2014/main" id="{4103A9E6-07C7-41EF-B0FD-1D7CE1E830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0"/>
            <a:r>
              <a:rPr lang="en-US" b="0" kern="0">
                <a:solidFill>
                  <a:srgbClr val="000000"/>
                </a:solidFill>
              </a:rPr>
              <a:t>Install Babel with npm</a:t>
            </a:r>
          </a:p>
          <a:p>
            <a:pPr lvl="0"/>
            <a:r>
              <a:rPr lang="en-US" b="0" kern="0">
                <a:solidFill>
                  <a:srgbClr val="000000"/>
                </a:solidFill>
              </a:rPr>
              <a:t>Run Babel CLI</a:t>
            </a:r>
          </a:p>
          <a:p>
            <a:pPr lvl="0"/>
            <a:r>
              <a:rPr lang="en-US" b="0" kern="0">
                <a:solidFill>
                  <a:srgbClr val="000000"/>
                </a:solidFill>
              </a:rPr>
              <a:t>Use presets ES2015</a:t>
            </a:r>
            <a:endParaRPr lang="en-US" b="0" kern="0" dirty="0">
              <a:solidFill>
                <a:srgbClr val="000000"/>
              </a:solidFill>
            </a:endParaRPr>
          </a:p>
        </p:txBody>
      </p:sp>
    </p:spTree>
    <p:extLst>
      <p:ext uri="{BB962C8B-B14F-4D97-AF65-F5344CB8AC3E}">
        <p14:creationId xmlns:p14="http://schemas.microsoft.com/office/powerpoint/2010/main" val="413596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289C-6059-4057-BB51-64396A0CE49F}"/>
              </a:ext>
            </a:extLst>
          </p:cNvPr>
          <p:cNvSpPr>
            <a:spLocks noGrp="1"/>
          </p:cNvSpPr>
          <p:nvPr>
            <p:ph type="title"/>
          </p:nvPr>
        </p:nvSpPr>
        <p:spPr/>
        <p:txBody>
          <a:bodyPr/>
          <a:lstStyle/>
          <a:p>
            <a:r>
              <a:rPr lang="en-US"/>
              <a:t>Babel Polyfills</a:t>
            </a:r>
          </a:p>
        </p:txBody>
      </p:sp>
      <p:sp>
        <p:nvSpPr>
          <p:cNvPr id="4" name="Content Placeholder 2">
            <a:extLst>
              <a:ext uri="{FF2B5EF4-FFF2-40B4-BE49-F238E27FC236}">
                <a16:creationId xmlns:a16="http://schemas.microsoft.com/office/drawing/2014/main" id="{6F942983-2AB5-4439-99FD-0A4B78AF2DC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Babel </a:t>
            </a:r>
            <a:r>
              <a:rPr lang="en-US" b="0" kern="0" dirty="0" err="1">
                <a:solidFill>
                  <a:srgbClr val="000000"/>
                </a:solidFill>
              </a:rPr>
              <a:t>polyfill</a:t>
            </a:r>
            <a:endParaRPr lang="en-US" b="0" kern="0" dirty="0">
              <a:solidFill>
                <a:srgbClr val="000000"/>
              </a:solidFill>
            </a:endParaRPr>
          </a:p>
          <a:p>
            <a:r>
              <a:rPr lang="en-US" b="0" kern="0" dirty="0">
                <a:solidFill>
                  <a:srgbClr val="000000"/>
                </a:solidFill>
              </a:rPr>
              <a:t>Allows the use of new built-in features such as Promise or </a:t>
            </a:r>
            <a:r>
              <a:rPr lang="en-US" b="0" kern="0" dirty="0" err="1">
                <a:solidFill>
                  <a:srgbClr val="000000"/>
                </a:solidFill>
              </a:rPr>
              <a:t>WeakMap</a:t>
            </a:r>
            <a:r>
              <a:rPr lang="en-US" b="0" kern="0" dirty="0">
                <a:solidFill>
                  <a:srgbClr val="000000"/>
                </a:solidFill>
              </a:rPr>
              <a:t>, and static methods such as </a:t>
            </a:r>
            <a:r>
              <a:rPr lang="en-US" b="0" kern="0" dirty="0" err="1">
                <a:solidFill>
                  <a:srgbClr val="000000"/>
                </a:solidFill>
              </a:rPr>
              <a:t>Array.from</a:t>
            </a:r>
            <a:r>
              <a:rPr lang="en-US" b="0" kern="0" dirty="0">
                <a:solidFill>
                  <a:srgbClr val="000000"/>
                </a:solidFill>
              </a:rPr>
              <a:t> or </a:t>
            </a:r>
            <a:r>
              <a:rPr lang="en-US" b="0" kern="0" dirty="0" err="1">
                <a:solidFill>
                  <a:srgbClr val="000000"/>
                </a:solidFill>
              </a:rPr>
              <a:t>Object.assign</a:t>
            </a:r>
            <a:r>
              <a:rPr lang="en-US" b="0" kern="0" dirty="0">
                <a:solidFill>
                  <a:srgbClr val="000000"/>
                </a:solidFill>
              </a:rPr>
              <a:t>.</a:t>
            </a:r>
          </a:p>
          <a:p>
            <a:r>
              <a:rPr lang="en-US" b="0" kern="0" dirty="0">
                <a:solidFill>
                  <a:srgbClr val="000000"/>
                </a:solidFill>
              </a:rPr>
              <a:t>Install with </a:t>
            </a:r>
            <a:r>
              <a:rPr lang="en-US" b="0" kern="0" dirty="0" err="1">
                <a:solidFill>
                  <a:srgbClr val="000000"/>
                </a:solidFill>
              </a:rPr>
              <a:t>npm</a:t>
            </a:r>
            <a:r>
              <a:rPr lang="en-US" b="0" kern="0" dirty="0">
                <a:solidFill>
                  <a:srgbClr val="000000"/>
                </a:solidFill>
              </a:rPr>
              <a:t>.</a:t>
            </a:r>
          </a:p>
          <a:p>
            <a:r>
              <a:rPr lang="en-US" b="0" kern="0" dirty="0">
                <a:solidFill>
                  <a:srgbClr val="000000"/>
                </a:solidFill>
              </a:rPr>
              <a:t>Need to be called before all other code or require statements.</a:t>
            </a:r>
          </a:p>
          <a:p>
            <a:r>
              <a:rPr lang="en-US" b="0" kern="0" dirty="0">
                <a:solidFill>
                  <a:srgbClr val="000000"/>
                </a:solidFill>
              </a:rPr>
              <a:t>Load separately for each feature.</a:t>
            </a:r>
          </a:p>
        </p:txBody>
      </p:sp>
    </p:spTree>
    <p:extLst>
      <p:ext uri="{BB962C8B-B14F-4D97-AF65-F5344CB8AC3E}">
        <p14:creationId xmlns:p14="http://schemas.microsoft.com/office/powerpoint/2010/main" val="115978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88354c1-bca0-47ad-b70d-ccef87da94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BA94-D30F-41D1-BAC6-931A57D88A71}"/>
              </a:ext>
            </a:extLst>
          </p:cNvPr>
          <p:cNvSpPr>
            <a:spLocks noGrp="1"/>
          </p:cNvSpPr>
          <p:nvPr>
            <p:ph type="title"/>
          </p:nvPr>
        </p:nvSpPr>
        <p:spPr/>
        <p:txBody>
          <a:bodyPr/>
          <a:lstStyle/>
          <a:p>
            <a:r>
              <a:rPr lang="en-US"/>
              <a:t>Demonstration: Using webpack and Babel to build a JavaScript App</a:t>
            </a:r>
          </a:p>
        </p:txBody>
      </p:sp>
      <p:sp>
        <p:nvSpPr>
          <p:cNvPr id="4" name="Content Placeholder 2">
            <a:extLst>
              <a:ext uri="{FF2B5EF4-FFF2-40B4-BE49-F238E27FC236}">
                <a16:creationId xmlns:a16="http://schemas.microsoft.com/office/drawing/2014/main" id="{AD74987F-6CC7-41C8-B72F-0AC72D584DB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0"/>
            <a:r>
              <a:rPr lang="en-US" b="0" kern="0">
                <a:solidFill>
                  <a:srgbClr val="000000"/>
                </a:solidFill>
              </a:rPr>
              <a:t>Set up a project and use Babel and webpack</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68958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DD0A-5C89-44C1-AD63-125C86A20878}"/>
              </a:ext>
            </a:extLst>
          </p:cNvPr>
          <p:cNvSpPr>
            <a:spLocks noGrp="1"/>
          </p:cNvSpPr>
          <p:nvPr>
            <p:ph type="title"/>
          </p:nvPr>
        </p:nvSpPr>
        <p:spPr/>
        <p:txBody>
          <a:bodyPr/>
          <a:lstStyle/>
          <a:p>
            <a:r>
              <a:rPr lang="en-US"/>
              <a:t>Lab: Setting up Webpack Bundle for Production</a:t>
            </a:r>
          </a:p>
        </p:txBody>
      </p:sp>
      <p:sp>
        <p:nvSpPr>
          <p:cNvPr id="3" name="Text Placeholder 2">
            <a:extLst>
              <a:ext uri="{FF2B5EF4-FFF2-40B4-BE49-F238E27FC236}">
                <a16:creationId xmlns:a16="http://schemas.microsoft.com/office/drawing/2014/main" id="{721C26AA-2022-4205-90EE-DF667E8E2D2A}"/>
              </a:ext>
            </a:extLst>
          </p:cNvPr>
          <p:cNvSpPr>
            <a:spLocks noGrp="1"/>
          </p:cNvSpPr>
          <p:nvPr>
            <p:ph type="body" idx="1"/>
          </p:nvPr>
        </p:nvSpPr>
        <p:spPr/>
        <p:txBody>
          <a:bodyPr/>
          <a:lstStyle/>
          <a:p>
            <a:r>
              <a:rPr lang="en-US"/>
              <a:t>Exercise 1: Creating Deploy Package using Webpack</a:t>
            </a:r>
          </a:p>
        </p:txBody>
      </p:sp>
      <p:sp>
        <p:nvSpPr>
          <p:cNvPr id="4" name="TextBox 3">
            <a:extLst>
              <a:ext uri="{FF2B5EF4-FFF2-40B4-BE49-F238E27FC236}">
                <a16:creationId xmlns:a16="http://schemas.microsoft.com/office/drawing/2014/main" id="{226DB198-A55F-463F-909B-64E9FD923281}"/>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45 minutes</a:t>
            </a:r>
          </a:p>
        </p:txBody>
      </p:sp>
    </p:spTree>
    <p:extLst>
      <p:ext uri="{BB962C8B-B14F-4D97-AF65-F5344CB8AC3E}">
        <p14:creationId xmlns:p14="http://schemas.microsoft.com/office/powerpoint/2010/main" val="302092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8E8-BAA2-43B1-A678-36118C95AE26}"/>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29995E69-C6E9-429B-9FC0-6E8145029377}"/>
              </a:ext>
            </a:extLst>
          </p:cNvPr>
          <p:cNvSpPr txBox="1"/>
          <p:nvPr/>
        </p:nvSpPr>
        <p:spPr>
          <a:xfrm>
            <a:off x="458788" y="1021215"/>
            <a:ext cx="8119156" cy="3467616"/>
          </a:xfrm>
          <a:prstGeom prst="rect">
            <a:avLst/>
          </a:prstGeom>
          <a:noFill/>
        </p:spPr>
        <p:txBody>
          <a:bodyPr vert="horz" wrap="square" rtlCol="0">
            <a:spAutoFit/>
          </a:bodyPr>
          <a:lstStyle/>
          <a:p>
            <a:pPr marL="0" marR="0">
              <a:spcBef>
                <a:spcPts val="600"/>
              </a:spcBef>
              <a:spcAft>
                <a:spcPts val="800"/>
              </a:spcAft>
            </a:pPr>
            <a:r>
              <a:rPr lang="en-US" sz="2800" b="0">
                <a:solidFill>
                  <a:srgbClr val="000000"/>
                </a:solidFill>
                <a:latin typeface="Segoe UI" panose="020B0502040204020203" pitchFamily="34" charset="0"/>
                <a:ea typeface="Calibri" panose="020F0502020204030204" pitchFamily="34" charset="0"/>
                <a:cs typeface="Times New Roman" panose="02020603050405020304" pitchFamily="18" charset="0"/>
              </a:rPr>
              <a:t>When you create a website and you want to deploy it to a production server you want the site to be light and fast and you don’t want to make too many requests to get the site JS file.</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Times New Roman" panose="02020603050405020304" pitchFamily="18" charset="0"/>
              </a:rPr>
              <a:t> </a:t>
            </a:r>
          </a:p>
          <a:p>
            <a:pPr marL="0" marR="0">
              <a:spcBef>
                <a:spcPts val="600"/>
              </a:spcBef>
              <a:spcAft>
                <a:spcPts val="800"/>
              </a:spcAft>
            </a:pPr>
            <a:r>
              <a:rPr lang="en-US" sz="2800" b="0">
                <a:latin typeface="Segoe UI" panose="020B0502040204020203" pitchFamily="34" charset="0"/>
                <a:ea typeface="Calibri" panose="020F0502020204030204" pitchFamily="34" charset="0"/>
                <a:cs typeface="Times New Roman" panose="02020603050405020304" pitchFamily="18" charset="0"/>
              </a:rPr>
              <a:t>Therefore, you’ll want to bundle your website files into one file.</a:t>
            </a:r>
          </a:p>
        </p:txBody>
      </p:sp>
    </p:spTree>
    <p:extLst>
      <p:ext uri="{BB962C8B-B14F-4D97-AF65-F5344CB8AC3E}">
        <p14:creationId xmlns:p14="http://schemas.microsoft.com/office/powerpoint/2010/main" val="115761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389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FB96-D7FB-4803-ABFD-6C5A5F876B24}"/>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7254C1B3-E11F-414C-B1CB-A0BCC3EF5011}"/>
              </a:ext>
            </a:extLst>
          </p:cNvPr>
          <p:cNvSpPr>
            <a:spLocks noGrp="1"/>
          </p:cNvSpPr>
          <p:nvPr>
            <p:ph type="body" idx="1"/>
          </p:nvPr>
        </p:nvSpPr>
        <p:spPr/>
        <p:txBody>
          <a:bodyPr/>
          <a:lstStyle/>
          <a:p>
            <a:r>
              <a:rPr lang="en-US"/>
              <a:t>Understanding Transpilers And Module Bundling
Creating Separate Packages for Cross Browser Support</a:t>
            </a:r>
          </a:p>
        </p:txBody>
      </p:sp>
    </p:spTree>
    <p:extLst>
      <p:ext uri="{BB962C8B-B14F-4D97-AF65-F5344CB8AC3E}">
        <p14:creationId xmlns:p14="http://schemas.microsoft.com/office/powerpoint/2010/main" val="2667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541F-3B98-4FC3-B461-5221CF0FC6EB}"/>
              </a:ext>
            </a:extLst>
          </p:cNvPr>
          <p:cNvSpPr>
            <a:spLocks noGrp="1"/>
          </p:cNvSpPr>
          <p:nvPr>
            <p:ph type="title"/>
          </p:nvPr>
        </p:nvSpPr>
        <p:spPr/>
        <p:txBody>
          <a:bodyPr/>
          <a:lstStyle/>
          <a:p>
            <a:r>
              <a:rPr lang="en-US"/>
              <a:t>Lesson 1: Understanding Transpilers And Module Bundling</a:t>
            </a:r>
          </a:p>
        </p:txBody>
      </p:sp>
      <p:sp>
        <p:nvSpPr>
          <p:cNvPr id="3" name="Text Placeholder 2">
            <a:extLst>
              <a:ext uri="{FF2B5EF4-FFF2-40B4-BE49-F238E27FC236}">
                <a16:creationId xmlns:a16="http://schemas.microsoft.com/office/drawing/2014/main" id="{2CABEEE0-EAF1-4C7C-AE8F-516D57558FBD}"/>
              </a:ext>
            </a:extLst>
          </p:cNvPr>
          <p:cNvSpPr>
            <a:spLocks noGrp="1"/>
          </p:cNvSpPr>
          <p:nvPr>
            <p:ph type="body" idx="1"/>
          </p:nvPr>
        </p:nvSpPr>
        <p:spPr/>
        <p:txBody>
          <a:bodyPr/>
          <a:lstStyle/>
          <a:p>
            <a:r>
              <a:rPr lang="en-US"/>
              <a:t>Modules strategy in JavaScript
What is the role of module bundlers and transpilers?
What is the role of Node.js and npm? Why are they important for bundling?</a:t>
            </a:r>
          </a:p>
        </p:txBody>
      </p:sp>
    </p:spTree>
    <p:extLst>
      <p:ext uri="{BB962C8B-B14F-4D97-AF65-F5344CB8AC3E}">
        <p14:creationId xmlns:p14="http://schemas.microsoft.com/office/powerpoint/2010/main" val="128420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7120-89EC-4E1B-BE23-09E79FE5BAA8}"/>
              </a:ext>
            </a:extLst>
          </p:cNvPr>
          <p:cNvSpPr>
            <a:spLocks noGrp="1"/>
          </p:cNvSpPr>
          <p:nvPr>
            <p:ph type="title"/>
          </p:nvPr>
        </p:nvSpPr>
        <p:spPr/>
        <p:txBody>
          <a:bodyPr/>
          <a:lstStyle/>
          <a:p>
            <a:r>
              <a:rPr lang="en-US"/>
              <a:t>Modules strategy in JavaScript</a:t>
            </a:r>
          </a:p>
        </p:txBody>
      </p:sp>
      <p:sp>
        <p:nvSpPr>
          <p:cNvPr id="4" name="Content Placeholder 2">
            <a:extLst>
              <a:ext uri="{FF2B5EF4-FFF2-40B4-BE49-F238E27FC236}">
                <a16:creationId xmlns:a16="http://schemas.microsoft.com/office/drawing/2014/main" id="{5E769FB4-2361-4434-A433-746B2F4E4F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Why use Modules?</a:t>
            </a:r>
          </a:p>
          <a:p>
            <a:pPr lvl="1"/>
            <a:r>
              <a:rPr lang="en-US" b="0" kern="0">
                <a:solidFill>
                  <a:srgbClr val="000000"/>
                </a:solidFill>
              </a:rPr>
              <a:t>Maintainability</a:t>
            </a:r>
          </a:p>
          <a:p>
            <a:pPr lvl="1"/>
            <a:r>
              <a:rPr lang="en-US" b="0" kern="0">
                <a:solidFill>
                  <a:srgbClr val="000000"/>
                </a:solidFill>
              </a:rPr>
              <a:t>Namespacing</a:t>
            </a:r>
          </a:p>
          <a:p>
            <a:pPr lvl="1"/>
            <a:r>
              <a:rPr lang="en-US" b="0" kern="0">
                <a:solidFill>
                  <a:srgbClr val="000000"/>
                </a:solidFill>
              </a:rPr>
              <a:t>Reusability</a:t>
            </a:r>
          </a:p>
          <a:p>
            <a:pPr lvl="0"/>
            <a:r>
              <a:rPr lang="en-US" b="0" kern="0">
                <a:solidFill>
                  <a:srgbClr val="000000"/>
                </a:solidFill>
              </a:rPr>
              <a:t>The Module pattern is like a class in OOP</a:t>
            </a:r>
          </a:p>
          <a:p>
            <a:pPr lvl="0"/>
            <a:r>
              <a:rPr lang="en-US" b="0" kern="0">
                <a:solidFill>
                  <a:srgbClr val="000000"/>
                </a:solidFill>
              </a:rPr>
              <a:t>Modules in JavaScript in past used Closure and Revealing module</a:t>
            </a:r>
          </a:p>
          <a:p>
            <a:pPr lvl="0"/>
            <a:r>
              <a:rPr lang="en-US" b="0" kern="0">
                <a:solidFill>
                  <a:srgbClr val="000000"/>
                </a:solidFill>
              </a:rPr>
              <a:t>This method has several downsides:</a:t>
            </a:r>
          </a:p>
          <a:p>
            <a:pPr lvl="1"/>
            <a:r>
              <a:rPr lang="en-US" b="0" kern="0">
                <a:solidFill>
                  <a:srgbClr val="000000"/>
                </a:solidFill>
              </a:rPr>
              <a:t>Manage dependencies</a:t>
            </a:r>
          </a:p>
          <a:p>
            <a:pPr lvl="1"/>
            <a:r>
              <a:rPr lang="en-US" b="0" kern="0">
                <a:solidFill>
                  <a:srgbClr val="000000"/>
                </a:solidFill>
              </a:rPr>
              <a:t>Namespace collisions</a:t>
            </a:r>
          </a:p>
          <a:p>
            <a:pPr lvl="0"/>
            <a:r>
              <a:rPr lang="en-US" b="0" kern="0">
                <a:solidFill>
                  <a:srgbClr val="000000"/>
                </a:solidFill>
              </a:rPr>
              <a:t>CommonJs and AMD</a:t>
            </a:r>
            <a:endParaRPr lang="en-US" b="0" kern="0" dirty="0">
              <a:solidFill>
                <a:srgbClr val="000000"/>
              </a:solidFill>
            </a:endParaRPr>
          </a:p>
        </p:txBody>
      </p:sp>
    </p:spTree>
    <p:extLst>
      <p:ext uri="{BB962C8B-B14F-4D97-AF65-F5344CB8AC3E}">
        <p14:creationId xmlns:p14="http://schemas.microsoft.com/office/powerpoint/2010/main" val="294868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8B60-6AAC-4342-B7DC-97CB3B7D9C26}"/>
              </a:ext>
            </a:extLst>
          </p:cNvPr>
          <p:cNvSpPr>
            <a:spLocks noGrp="1"/>
          </p:cNvSpPr>
          <p:nvPr>
            <p:ph type="title"/>
          </p:nvPr>
        </p:nvSpPr>
        <p:spPr>
          <a:xfrm>
            <a:off x="460375" y="-2"/>
            <a:ext cx="8875354" cy="740664"/>
          </a:xfrm>
        </p:spPr>
        <p:txBody>
          <a:bodyPr/>
          <a:lstStyle/>
          <a:p>
            <a:r>
              <a:rPr lang="en-US" dirty="0"/>
              <a:t>What is the role of module bundlers and </a:t>
            </a:r>
            <a:r>
              <a:rPr lang="en-US" dirty="0" err="1"/>
              <a:t>transpilers</a:t>
            </a:r>
            <a:r>
              <a:rPr lang="en-US" dirty="0"/>
              <a:t>?</a:t>
            </a:r>
          </a:p>
        </p:txBody>
      </p:sp>
      <p:sp>
        <p:nvSpPr>
          <p:cNvPr id="4" name="Content Placeholder 2">
            <a:extLst>
              <a:ext uri="{FF2B5EF4-FFF2-40B4-BE49-F238E27FC236}">
                <a16:creationId xmlns:a16="http://schemas.microsoft.com/office/drawing/2014/main" id="{DA28F1FA-44A8-4DAD-8447-8566D3A57D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Bundlers</a:t>
            </a:r>
          </a:p>
          <a:p>
            <a:pPr lvl="1"/>
            <a:r>
              <a:rPr lang="en-US" b="0" kern="0" dirty="0">
                <a:solidFill>
                  <a:srgbClr val="000000"/>
                </a:solidFill>
              </a:rPr>
              <a:t>Stitch together a group of modules to single file</a:t>
            </a:r>
          </a:p>
          <a:p>
            <a:pPr lvl="1"/>
            <a:r>
              <a:rPr lang="en-US" b="0" kern="0" dirty="0">
                <a:solidFill>
                  <a:srgbClr val="000000"/>
                </a:solidFill>
              </a:rPr>
              <a:t>Minify and other operations to improve performance</a:t>
            </a:r>
          </a:p>
          <a:p>
            <a:pPr lvl="1"/>
            <a:r>
              <a:rPr lang="en-US" b="0" kern="0" dirty="0">
                <a:solidFill>
                  <a:srgbClr val="000000"/>
                </a:solidFill>
              </a:rPr>
              <a:t>Webpack is a relatively new module bundler</a:t>
            </a:r>
          </a:p>
          <a:p>
            <a:pPr lvl="1"/>
            <a:r>
              <a:rPr lang="en-US" b="0" kern="0" dirty="0">
                <a:solidFill>
                  <a:srgbClr val="000000"/>
                </a:solidFill>
              </a:rPr>
              <a:t>Webpack allows splitting code to “chunks”</a:t>
            </a:r>
          </a:p>
          <a:p>
            <a:pPr lvl="0"/>
            <a:r>
              <a:rPr lang="en-US" b="0" kern="0" dirty="0" err="1">
                <a:solidFill>
                  <a:srgbClr val="000000"/>
                </a:solidFill>
              </a:rPr>
              <a:t>Transpilers</a:t>
            </a:r>
            <a:endParaRPr lang="en-US" b="0" kern="0" dirty="0">
              <a:solidFill>
                <a:srgbClr val="000000"/>
              </a:solidFill>
            </a:endParaRPr>
          </a:p>
          <a:p>
            <a:pPr lvl="1"/>
            <a:r>
              <a:rPr lang="en-US" b="0" kern="0" dirty="0">
                <a:solidFill>
                  <a:srgbClr val="000000"/>
                </a:solidFill>
              </a:rPr>
              <a:t>Compile latest version of JavaScript to an older version</a:t>
            </a:r>
          </a:p>
          <a:p>
            <a:pPr lvl="1"/>
            <a:r>
              <a:rPr lang="en-US" b="0" kern="0" dirty="0">
                <a:solidFill>
                  <a:srgbClr val="000000"/>
                </a:solidFill>
              </a:rPr>
              <a:t>Allow cross-browser compatibility</a:t>
            </a:r>
          </a:p>
          <a:p>
            <a:pPr lvl="1"/>
            <a:endParaRPr lang="en-US" b="0" kern="0" dirty="0">
              <a:solidFill>
                <a:srgbClr val="000000"/>
              </a:solidFill>
            </a:endParaRPr>
          </a:p>
          <a:p>
            <a:pPr lvl="1"/>
            <a:endParaRPr lang="en-US" kern="0" dirty="0">
              <a:solidFill>
                <a:srgbClr val="000000"/>
              </a:solidFill>
            </a:endParaRPr>
          </a:p>
          <a:p>
            <a:pPr lvl="0"/>
            <a:endParaRPr lang="en-US"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28528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0CE9-9632-4245-83B4-6F44F81CE609}"/>
              </a:ext>
            </a:extLst>
          </p:cNvPr>
          <p:cNvSpPr>
            <a:spLocks noGrp="1"/>
          </p:cNvSpPr>
          <p:nvPr>
            <p:ph type="title"/>
          </p:nvPr>
        </p:nvSpPr>
        <p:spPr/>
        <p:txBody>
          <a:bodyPr/>
          <a:lstStyle/>
          <a:p>
            <a:r>
              <a:rPr lang="en-US"/>
              <a:t>What is the role of Node.js and npm? Why are they important for bundling?</a:t>
            </a:r>
          </a:p>
        </p:txBody>
      </p:sp>
      <p:sp>
        <p:nvSpPr>
          <p:cNvPr id="4" name="Content Placeholder 2">
            <a:extLst>
              <a:ext uri="{FF2B5EF4-FFF2-40B4-BE49-F238E27FC236}">
                <a16:creationId xmlns:a16="http://schemas.microsoft.com/office/drawing/2014/main" id="{C4C8CFF5-F12E-481A-85AE-C4ADC14018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Node.js</a:t>
            </a:r>
          </a:p>
          <a:p>
            <a:pPr lvl="1"/>
            <a:r>
              <a:rPr lang="en-US" b="0" kern="0">
                <a:solidFill>
                  <a:srgbClr val="000000"/>
                </a:solidFill>
              </a:rPr>
              <a:t>Free open source server JavaScript framework which can run on various platforms</a:t>
            </a:r>
          </a:p>
          <a:p>
            <a:pPr lvl="1"/>
            <a:r>
              <a:rPr lang="en-US" b="0" kern="0">
                <a:solidFill>
                  <a:srgbClr val="000000"/>
                </a:solidFill>
              </a:rPr>
              <a:t>Single-threaded, non-blocking, asynchronous programming</a:t>
            </a:r>
          </a:p>
          <a:p>
            <a:pPr lvl="0"/>
            <a:r>
              <a:rPr lang="en-US" b="0" kern="0">
                <a:solidFill>
                  <a:srgbClr val="000000"/>
                </a:solidFill>
              </a:rPr>
              <a:t>npm</a:t>
            </a:r>
          </a:p>
          <a:p>
            <a:pPr lvl="1"/>
            <a:r>
              <a:rPr lang="da-DK" b="0" kern="0">
                <a:solidFill>
                  <a:srgbClr val="000000"/>
                </a:solidFill>
              </a:rPr>
              <a:t>Package (module) manager for node.js</a:t>
            </a:r>
          </a:p>
          <a:p>
            <a:pPr lvl="1"/>
            <a:r>
              <a:rPr lang="en-US" b="0" kern="0">
                <a:solidFill>
                  <a:srgbClr val="000000"/>
                </a:solidFill>
              </a:rPr>
              <a:t>Npm saves the installed modules into a unique folder called </a:t>
            </a:r>
            <a:r>
              <a:rPr lang="en-US" kern="0">
                <a:solidFill>
                  <a:srgbClr val="000000"/>
                </a:solidFill>
              </a:rPr>
              <a:t>node_modules</a:t>
            </a:r>
          </a:p>
          <a:p>
            <a:pPr lvl="1"/>
            <a:r>
              <a:rPr lang="en-US" b="0" kern="0">
                <a:solidFill>
                  <a:srgbClr val="000000"/>
                </a:solidFill>
              </a:rPr>
              <a:t>Node.js and npm allow you to create a build pipeline to bundle and transpolar code</a:t>
            </a:r>
            <a:endParaRPr lang="en-US" b="0" kern="0" dirty="0">
              <a:solidFill>
                <a:srgbClr val="000000"/>
              </a:solidFill>
            </a:endParaRPr>
          </a:p>
        </p:txBody>
      </p:sp>
    </p:spTree>
    <p:extLst>
      <p:ext uri="{BB962C8B-B14F-4D97-AF65-F5344CB8AC3E}">
        <p14:creationId xmlns:p14="http://schemas.microsoft.com/office/powerpoint/2010/main" val="408230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385-3847-456F-9A3F-77A339DE1059}"/>
              </a:ext>
            </a:extLst>
          </p:cNvPr>
          <p:cNvSpPr>
            <a:spLocks noGrp="1"/>
          </p:cNvSpPr>
          <p:nvPr>
            <p:ph type="title"/>
          </p:nvPr>
        </p:nvSpPr>
        <p:spPr/>
        <p:txBody>
          <a:bodyPr/>
          <a:lstStyle/>
          <a:p>
            <a:r>
              <a:rPr lang="en-US"/>
              <a:t>Lesson 2: Creating Separate Packages for Cross Browser Support</a:t>
            </a:r>
          </a:p>
        </p:txBody>
      </p:sp>
      <p:sp>
        <p:nvSpPr>
          <p:cNvPr id="3" name="Text Placeholder 2">
            <a:extLst>
              <a:ext uri="{FF2B5EF4-FFF2-40B4-BE49-F238E27FC236}">
                <a16:creationId xmlns:a16="http://schemas.microsoft.com/office/drawing/2014/main" id="{6DE68D60-7438-453D-94E3-37350380524E}"/>
              </a:ext>
            </a:extLst>
          </p:cNvPr>
          <p:cNvSpPr>
            <a:spLocks noGrp="1"/>
          </p:cNvSpPr>
          <p:nvPr>
            <p:ph type="body" idx="1"/>
          </p:nvPr>
        </p:nvSpPr>
        <p:spPr/>
        <p:txBody>
          <a:bodyPr/>
          <a:lstStyle/>
          <a:p>
            <a:r>
              <a:rPr lang="en-US"/>
              <a:t>Configuring webpack
Babel concepts and configuration
Demonstration: Using Babel CLI to Compile JavaScript Code
Babel Polyfills
Demonstration: Using webpack and Babel to build a JavaScript App</a:t>
            </a:r>
          </a:p>
        </p:txBody>
      </p:sp>
    </p:spTree>
    <p:extLst>
      <p:ext uri="{BB962C8B-B14F-4D97-AF65-F5344CB8AC3E}">
        <p14:creationId xmlns:p14="http://schemas.microsoft.com/office/powerpoint/2010/main" val="271629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FA56-5E22-425B-A169-6489599E7EE3}"/>
              </a:ext>
            </a:extLst>
          </p:cNvPr>
          <p:cNvSpPr>
            <a:spLocks noGrp="1"/>
          </p:cNvSpPr>
          <p:nvPr>
            <p:ph type="title"/>
          </p:nvPr>
        </p:nvSpPr>
        <p:spPr/>
        <p:txBody>
          <a:bodyPr/>
          <a:lstStyle/>
          <a:p>
            <a:r>
              <a:rPr lang="en-US"/>
              <a:t>Configuring webpack</a:t>
            </a:r>
          </a:p>
        </p:txBody>
      </p:sp>
      <p:sp>
        <p:nvSpPr>
          <p:cNvPr id="4" name="Content Placeholder 2">
            <a:extLst>
              <a:ext uri="{FF2B5EF4-FFF2-40B4-BE49-F238E27FC236}">
                <a16:creationId xmlns:a16="http://schemas.microsoft.com/office/drawing/2014/main" id="{49AE415F-879D-48CE-91E5-0F32D5236F2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Webpack runs over the code recursively and builds a dependency graph.</a:t>
            </a:r>
          </a:p>
          <a:p>
            <a:pPr lvl="0"/>
            <a:r>
              <a:rPr lang="en-US" b="0" kern="0">
                <a:solidFill>
                  <a:srgbClr val="000000"/>
                </a:solidFill>
              </a:rPr>
              <a:t>Webpack loads every module in the app and packages all those modules into one or more bundles.</a:t>
            </a:r>
          </a:p>
          <a:p>
            <a:pPr lvl="0"/>
            <a:r>
              <a:rPr lang="en-US" b="0" kern="0">
                <a:solidFill>
                  <a:srgbClr val="000000"/>
                </a:solidFill>
              </a:rPr>
              <a:t>The webpack configuration contains the following commands:</a:t>
            </a:r>
          </a:p>
          <a:p>
            <a:pPr lvl="1"/>
            <a:r>
              <a:rPr lang="en-US" b="0" kern="0">
                <a:solidFill>
                  <a:srgbClr val="000000"/>
                </a:solidFill>
              </a:rPr>
              <a:t>Entry</a:t>
            </a:r>
          </a:p>
          <a:p>
            <a:pPr lvl="1"/>
            <a:r>
              <a:rPr lang="en-US" b="0" kern="0">
                <a:solidFill>
                  <a:srgbClr val="000000"/>
                </a:solidFill>
              </a:rPr>
              <a:t>Output </a:t>
            </a:r>
          </a:p>
          <a:p>
            <a:pPr lvl="1"/>
            <a:r>
              <a:rPr lang="en-US" b="0" kern="0">
                <a:solidFill>
                  <a:srgbClr val="000000"/>
                </a:solidFill>
              </a:rPr>
              <a:t>Loaders</a:t>
            </a:r>
          </a:p>
          <a:p>
            <a:pPr lvl="1"/>
            <a:r>
              <a:rPr lang="en-US" b="0" kern="0">
                <a:solidFill>
                  <a:srgbClr val="000000"/>
                </a:solidFill>
              </a:rPr>
              <a:t>Plugins</a:t>
            </a:r>
            <a:endParaRPr lang="en-US" b="0" kern="0" dirty="0">
              <a:solidFill>
                <a:srgbClr val="000000"/>
              </a:solidFill>
            </a:endParaRPr>
          </a:p>
        </p:txBody>
      </p:sp>
    </p:spTree>
    <p:extLst>
      <p:ext uri="{BB962C8B-B14F-4D97-AF65-F5344CB8AC3E}">
        <p14:creationId xmlns:p14="http://schemas.microsoft.com/office/powerpoint/2010/main" val="29776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AC93-1C28-44AF-9D19-D489229714C8}"/>
              </a:ext>
            </a:extLst>
          </p:cNvPr>
          <p:cNvSpPr>
            <a:spLocks noGrp="1"/>
          </p:cNvSpPr>
          <p:nvPr>
            <p:ph type="title"/>
          </p:nvPr>
        </p:nvSpPr>
        <p:spPr/>
        <p:txBody>
          <a:bodyPr/>
          <a:lstStyle/>
          <a:p>
            <a:r>
              <a:rPr lang="en-US"/>
              <a:t>Babel concepts and configuration</a:t>
            </a:r>
          </a:p>
        </p:txBody>
      </p:sp>
      <p:sp>
        <p:nvSpPr>
          <p:cNvPr id="4" name="Content Placeholder 2">
            <a:extLst>
              <a:ext uri="{FF2B5EF4-FFF2-40B4-BE49-F238E27FC236}">
                <a16:creationId xmlns:a16="http://schemas.microsoft.com/office/drawing/2014/main" id="{584B33D9-0C63-4C1D-A229-5754E9D8059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Babel converts new a JavaScript standard to older versions to allow cross browser compatibility.</a:t>
            </a:r>
          </a:p>
          <a:p>
            <a:pPr lvl="0"/>
            <a:endParaRPr lang="en-US" b="0" kern="0" dirty="0">
              <a:solidFill>
                <a:srgbClr val="000000"/>
              </a:solidFill>
            </a:endParaRPr>
          </a:p>
          <a:p>
            <a:pPr lvl="0"/>
            <a:endParaRPr lang="en-US" b="0" kern="0" dirty="0">
              <a:solidFill>
                <a:srgbClr val="000000"/>
              </a:solidFill>
            </a:endParaRPr>
          </a:p>
        </p:txBody>
      </p:sp>
      <p:grpSp>
        <p:nvGrpSpPr>
          <p:cNvPr id="3" name="Group 2" descr="Babel transpilation process&#10;&#10;">
            <a:extLst>
              <a:ext uri="{FF2B5EF4-FFF2-40B4-BE49-F238E27FC236}">
                <a16:creationId xmlns:a16="http://schemas.microsoft.com/office/drawing/2014/main" id="{8F804634-8E13-4D1D-8808-9219314C241B}"/>
              </a:ext>
            </a:extLst>
          </p:cNvPr>
          <p:cNvGrpSpPr/>
          <p:nvPr/>
        </p:nvGrpSpPr>
        <p:grpSpPr>
          <a:xfrm>
            <a:off x="874643" y="2186609"/>
            <a:ext cx="6551544" cy="2047461"/>
            <a:chOff x="874643" y="2186609"/>
            <a:chExt cx="6551544" cy="2047461"/>
          </a:xfrm>
        </p:grpSpPr>
        <p:sp>
          <p:nvSpPr>
            <p:cNvPr id="5" name="מלבן: פינות מעוגלות 1">
              <a:extLst>
                <a:ext uri="{FF2B5EF4-FFF2-40B4-BE49-F238E27FC236}">
                  <a16:creationId xmlns:a16="http://schemas.microsoft.com/office/drawing/2014/main" id="{5022331F-F9C4-4C10-B712-17CEB837CE5A}"/>
                </a:ext>
              </a:extLst>
            </p:cNvPr>
            <p:cNvSpPr/>
            <p:nvPr/>
          </p:nvSpPr>
          <p:spPr bwMode="auto">
            <a:xfrm>
              <a:off x="874643" y="2186609"/>
              <a:ext cx="2126974" cy="2047461"/>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1" anchor="ctr" anchorCtr="0" compatLnSpc="1">
              <a:prstTxWarp prst="textNoShape">
                <a:avLst/>
              </a:prstTxWarp>
            </a:bodyPr>
            <a:lstStyle/>
            <a:p>
              <a:pPr lvl="0" algn="ctr" eaLnBrk="0" hangingPunct="0"/>
              <a:r>
                <a:rPr lang="en-US" sz="2000" dirty="0">
                  <a:solidFill>
                    <a:srgbClr val="000000"/>
                  </a:solidFill>
                  <a:latin typeface="Segoe UI" panose="020B0502040204020203" pitchFamily="34" charset="0"/>
                  <a:cs typeface="Segoe UI" panose="020B0502040204020203" pitchFamily="34" charset="0"/>
                </a:rPr>
                <a:t>ES6 &amp;&amp; ES7</a:t>
              </a:r>
              <a:endParaRPr lang="he-IL" sz="2000" dirty="0">
                <a:solidFill>
                  <a:srgbClr val="000000"/>
                </a:solidFill>
                <a:latin typeface="Segoe UI" panose="020B0502040204020203" pitchFamily="34" charset="0"/>
                <a:cs typeface="Segoe UI" panose="020B0502040204020203" pitchFamily="34" charset="0"/>
              </a:endParaRPr>
            </a:p>
          </p:txBody>
        </p:sp>
        <p:pic>
          <p:nvPicPr>
            <p:cNvPr id="6" name="תמונה 3">
              <a:extLst>
                <a:ext uri="{FF2B5EF4-FFF2-40B4-BE49-F238E27FC236}">
                  <a16:creationId xmlns:a16="http://schemas.microsoft.com/office/drawing/2014/main" id="{7F7784D5-7E85-4A47-A5FE-801D6D6FF658}"/>
                </a:ext>
              </a:extLst>
            </p:cNvPr>
            <p:cNvPicPr>
              <a:picLocks noChangeAspect="1"/>
            </p:cNvPicPr>
            <p:nvPr/>
          </p:nvPicPr>
          <p:blipFill>
            <a:blip r:embed="rId3"/>
            <a:stretch>
              <a:fillRect/>
            </a:stretch>
          </p:blipFill>
          <p:spPr>
            <a:xfrm>
              <a:off x="3390900" y="2715039"/>
              <a:ext cx="1181100" cy="495300"/>
            </a:xfrm>
            <a:prstGeom prst="rect">
              <a:avLst/>
            </a:prstGeom>
          </p:spPr>
        </p:pic>
        <p:cxnSp>
          <p:nvCxnSpPr>
            <p:cNvPr id="7" name="מחבר חץ ישר 5">
              <a:extLst>
                <a:ext uri="{FF2B5EF4-FFF2-40B4-BE49-F238E27FC236}">
                  <a16:creationId xmlns:a16="http://schemas.microsoft.com/office/drawing/2014/main" id="{60F0354B-100D-48DC-90CD-1E16DA9EB178}"/>
                </a:ext>
              </a:extLst>
            </p:cNvPr>
            <p:cNvCxnSpPr/>
            <p:nvPr/>
          </p:nvCxnSpPr>
          <p:spPr bwMode="auto">
            <a:xfrm flipV="1">
              <a:off x="3001617" y="3210339"/>
              <a:ext cx="2197613"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מחבר חץ ישר 7">
              <a:extLst>
                <a:ext uri="{FF2B5EF4-FFF2-40B4-BE49-F238E27FC236}">
                  <a16:creationId xmlns:a16="http://schemas.microsoft.com/office/drawing/2014/main" id="{17F2FE3A-5D1F-4189-B07A-38B4A3D75BD2}"/>
                </a:ext>
              </a:extLst>
            </p:cNvPr>
            <p:cNvCxnSpPr/>
            <p:nvPr/>
          </p:nvCxnSpPr>
          <p:spPr bwMode="auto">
            <a:xfrm>
              <a:off x="5208104" y="3210339"/>
              <a:ext cx="0" cy="43732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9" name="מלבן: פינות מעוגלות 8">
              <a:extLst>
                <a:ext uri="{FF2B5EF4-FFF2-40B4-BE49-F238E27FC236}">
                  <a16:creationId xmlns:a16="http://schemas.microsoft.com/office/drawing/2014/main" id="{2D517AD1-7021-4CEA-98B4-F2069435078B}"/>
                </a:ext>
              </a:extLst>
            </p:cNvPr>
            <p:cNvSpPr/>
            <p:nvPr/>
          </p:nvSpPr>
          <p:spPr bwMode="auto">
            <a:xfrm>
              <a:off x="5299213" y="2186609"/>
              <a:ext cx="2126974" cy="2047461"/>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1" anchor="ctr" anchorCtr="0" compatLnSpc="1">
              <a:prstTxWarp prst="textNoShape">
                <a:avLst/>
              </a:prstTxWarp>
            </a:bodyPr>
            <a:lstStyle/>
            <a:p>
              <a:pPr lvl="0" algn="ctr" eaLnBrk="0" hangingPunct="0"/>
              <a:r>
                <a:rPr lang="en-US" sz="2000">
                  <a:solidFill>
                    <a:srgbClr val="000000"/>
                  </a:solidFill>
                  <a:latin typeface="Segoe UI" panose="020B0502040204020203" pitchFamily="34" charset="0"/>
                  <a:cs typeface="Segoe UI" panose="020B0502040204020203" pitchFamily="34" charset="0"/>
                </a:rPr>
                <a:t>ES5 + Polyfills</a:t>
              </a:r>
              <a:endParaRPr lang="he-IL" sz="200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4709519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938</Words>
  <Application>Microsoft Office PowerPoint</Application>
  <PresentationFormat>On-screen Show (4:3)</PresentationFormat>
  <Paragraphs>142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Wingdings</vt:lpstr>
      <vt:lpstr>Arial</vt:lpstr>
      <vt:lpstr>Times New Roman</vt:lpstr>
      <vt:lpstr>Segoe UI</vt:lpstr>
      <vt:lpstr>Calibri</vt:lpstr>
      <vt:lpstr>굴림</vt:lpstr>
      <vt:lpstr>Verdana</vt:lpstr>
      <vt:lpstr>NG_MOC_Core_ModuleNew2</vt:lpstr>
      <vt:lpstr>Module 15</vt:lpstr>
      <vt:lpstr>Module Overview</vt:lpstr>
      <vt:lpstr>Lesson 1: Understanding Transpilers And Module Bundling</vt:lpstr>
      <vt:lpstr>Modules strategy in JavaScript</vt:lpstr>
      <vt:lpstr>What is the role of module bundlers and transpilers?</vt:lpstr>
      <vt:lpstr>What is the role of Node.js and npm? Why are they important for bundling?</vt:lpstr>
      <vt:lpstr>Lesson 2: Creating Separate Packages for Cross Browser Support</vt:lpstr>
      <vt:lpstr>Configuring webpack</vt:lpstr>
      <vt:lpstr>Babel concepts and configuration</vt:lpstr>
      <vt:lpstr>Demonstration: Using Babel CLI to Compile JavaScript Code</vt:lpstr>
      <vt:lpstr>Babel Polyfills</vt:lpstr>
      <vt:lpstr>Demonstration: Using webpack and Babel to build a JavaScript App</vt:lpstr>
      <vt:lpstr>Lab: Setting up Webpack Bundle for Production</vt:lpstr>
      <vt:lpstr>Lab Scenario</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2018-10-12T07:27:19Z</dcterms:created>
  <dcterms:modified xsi:type="dcterms:W3CDTF">2018-10-12T07:27:37Z</dcterms:modified>
</cp:coreProperties>
</file>