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Ubuntu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Quicksand"/>
      <p:regular r:id="rId30"/>
      <p:bold r:id="rId31"/>
    </p:embeddedFont>
    <p:embeddedFont>
      <p:font typeface="Rubik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Ubuntu-regular.fntdata"/><Relationship Id="rId21" Type="http://schemas.openxmlformats.org/officeDocument/2006/relationships/slide" Target="slides/slide16.xml"/><Relationship Id="rId24" Type="http://schemas.openxmlformats.org/officeDocument/2006/relationships/font" Target="fonts/Ubuntu-italic.fntdata"/><Relationship Id="rId23" Type="http://schemas.openxmlformats.org/officeDocument/2006/relationships/font" Target="fonts/Ubuntu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Ubuntu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icksand-bold.fntdata"/><Relationship Id="rId30" Type="http://schemas.openxmlformats.org/officeDocument/2006/relationships/font" Target="fonts/Quicksand-regular.fntdata"/><Relationship Id="rId11" Type="http://schemas.openxmlformats.org/officeDocument/2006/relationships/slide" Target="slides/slide6.xml"/><Relationship Id="rId33" Type="http://schemas.openxmlformats.org/officeDocument/2006/relationships/font" Target="fonts/Rubik-bold.fntdata"/><Relationship Id="rId10" Type="http://schemas.openxmlformats.org/officeDocument/2006/relationships/slide" Target="slides/slide5.xml"/><Relationship Id="rId32" Type="http://schemas.openxmlformats.org/officeDocument/2006/relationships/font" Target="fonts/Rubik-regular.fntdata"/><Relationship Id="rId13" Type="http://schemas.openxmlformats.org/officeDocument/2006/relationships/slide" Target="slides/slide8.xml"/><Relationship Id="rId35" Type="http://schemas.openxmlformats.org/officeDocument/2006/relationships/font" Target="fonts/Rubik-boldItalic.fntdata"/><Relationship Id="rId12" Type="http://schemas.openxmlformats.org/officeDocument/2006/relationships/slide" Target="slides/slide7.xml"/><Relationship Id="rId34" Type="http://schemas.openxmlformats.org/officeDocument/2006/relationships/font" Target="fonts/Rubik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446c4deb4d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446c4deb4d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afa55427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afa55427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afa55427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afa55427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afa55427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afa55427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afa55427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afa55427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afa55427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afa55427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afa55427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afa55427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46c4deb4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46c4deb4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afa55427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afa55427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afa55427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afa55427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afa55427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afa55427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afa55427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afa55427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afa55427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afa55427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afa55427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afa55427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afa55427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afa55427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afa55427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afa55427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小节标题12">
  <p:cSld name="SECTION_HEADER_1_2">
    <p:bg>
      <p:bgPr>
        <a:solidFill>
          <a:srgbClr val="172D7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11700" y="1593875"/>
            <a:ext cx="8520600" cy="79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icksand"/>
              <a:buNone/>
              <a:defRPr sz="3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74581" y="188050"/>
            <a:ext cx="1121333" cy="2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00175"/>
            <a:ext cx="3646400" cy="16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小节标题121">
  <p:cSld name="SECTION_HEADER_1_2_1">
    <p:bg>
      <p:bgPr>
        <a:solidFill>
          <a:srgbClr val="172D7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311700" y="1593875"/>
            <a:ext cx="8520600" cy="79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icksand"/>
              <a:buNone/>
              <a:defRPr sz="3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74581" y="188050"/>
            <a:ext cx="1121333" cy="2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584" y="2985200"/>
            <a:ext cx="1538825" cy="16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小节标题1211">
  <p:cSld name="SECTION_HEADER_1_2_1_1">
    <p:bg>
      <p:bgPr>
        <a:solidFill>
          <a:srgbClr val="172D7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311700" y="1593875"/>
            <a:ext cx="8520600" cy="79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icksand"/>
              <a:buNone/>
              <a:defRPr sz="3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74581" y="188050"/>
            <a:ext cx="1121333" cy="2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6303" y="3336900"/>
            <a:ext cx="1390400" cy="139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布局3">
  <p:cSld name="CUSTOM_3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746985"/>
            <a:ext cx="1593274" cy="2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200" y="3306775"/>
            <a:ext cx="4075545" cy="18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  <a:defRPr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■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■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Ubuntu"/>
              <a:buChar char="■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布局31">
  <p:cSld name="CUSTOM_3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  <a:defRPr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■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■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Ubuntu"/>
              <a:buChar char="■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746985"/>
            <a:ext cx="1593274" cy="2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6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6555886" y="3349800"/>
            <a:ext cx="1963988" cy="17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布局311">
  <p:cSld name="CUSTOM_3_1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  <a:defRPr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■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■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Ubuntu"/>
              <a:buChar char="■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91150" y="4695460"/>
            <a:ext cx="1593274" cy="2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75" y="3306775"/>
            <a:ext cx="4075545" cy="18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布局21">
  <p:cSld name="CUSTOM_2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746860"/>
            <a:ext cx="858975" cy="22622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/>
          <p:nvPr/>
        </p:nvSpPr>
        <p:spPr>
          <a:xfrm>
            <a:off x="8021775" y="4663225"/>
            <a:ext cx="99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172D72"/>
                </a:solidFill>
                <a:latin typeface="Rubik"/>
                <a:ea typeface="Rubik"/>
                <a:cs typeface="Rubik"/>
                <a:sym typeface="Rubik"/>
              </a:rPr>
              <a:t>PingCAP.com</a:t>
            </a:r>
            <a:endParaRPr sz="1000">
              <a:solidFill>
                <a:srgbClr val="172D7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  <a:defRPr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■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■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Ubuntu"/>
              <a:buChar char="■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布局1">
  <p:cSld name="CUSTOM_4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baurine/gatsby-step-by-step" TargetMode="External"/><Relationship Id="rId4" Type="http://schemas.openxmlformats.org/officeDocument/2006/relationships/hyperlink" Target="https://gatsby-test-bao.netlify.co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gatsbyjs.org/tutorial/" TargetMode="External"/><Relationship Id="rId4" Type="http://schemas.openxmlformats.org/officeDocument/2006/relationships/hyperlink" Target="https://www.gatsbyjs.org/docs/remark-plugin-tutorial/" TargetMode="External"/><Relationship Id="rId5" Type="http://schemas.openxmlformats.org/officeDocument/2006/relationships/hyperlink" Target="https://juejin.im/post/5b47079bf265da0faa3655b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jamstack.wtf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gatsbyjs.org/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/>
        </p:nvSpPr>
        <p:spPr>
          <a:xfrm>
            <a:off x="217850" y="821975"/>
            <a:ext cx="8520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6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Gatsby 介绍及使用</a:t>
            </a:r>
            <a:endParaRPr b="1" sz="36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7" name="Google Shape;47;p10"/>
          <p:cNvSpPr txBox="1"/>
          <p:nvPr/>
        </p:nvSpPr>
        <p:spPr>
          <a:xfrm>
            <a:off x="217850" y="1553650"/>
            <a:ext cx="8520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Presented by Huang Baoling</a:t>
            </a:r>
            <a:endParaRPr b="1" sz="1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48" name="Google Shape;4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513" y="2345660"/>
            <a:ext cx="1593274" cy="2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5474" y="2888500"/>
            <a:ext cx="3005355" cy="179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GraphQL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800"/>
              <a:t>实际项目中，对于一个页面来说，使用 RESTful API 需要发送多个 API 才能把所有数据取回来，而使用 GraphQL，只需要一次请求就可以把所有所需数据取回来。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step by step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Part IIII - 进阶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CN" sz="1800"/>
              <a:t>处理 markdown 中的本地链接 - gatsby-remark-copy-linked-files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CN" sz="1800"/>
              <a:t>处理图片 (压缩，模糊加载) - gatsby-remark-images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CN" sz="1800"/>
              <a:t>处理语法高亮 - gatsby-remark-prismjs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CN" sz="1800"/>
              <a:t>处理 alias - 多调用一次 createPage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CN" sz="1800"/>
              <a:t>处理 markdown 相互引用，自己写插件实现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处理 markdown 相互引用的链接插件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000" y="1090475"/>
            <a:ext cx="600599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编译速度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在本地测试，初次 build docs-cn repo 的共 590 个 markdown 文件，耗时 66s。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/>
              <a:t>未做任何修改，再次 build 的时间是 6s。(有缓存)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/>
              <a:t>source code: </a:t>
            </a:r>
            <a:r>
              <a:rPr lang="zh-C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https://github.com/baurine/gatsby-step-by-step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/>
              <a:t>preview in netlify: </a:t>
            </a:r>
            <a:r>
              <a:rPr lang="zh-C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https://gatsby-test-bao.netlify.com/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More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i18n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SEO (react-helmet)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sitemap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PWA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...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参考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 u="sng">
                <a:solidFill>
                  <a:schemeClr val="hlink"/>
                </a:solidFill>
                <a:hlinkClick r:id="rId3"/>
              </a:rPr>
              <a:t>gatsby tutorial</a:t>
            </a:r>
            <a:endParaRPr sz="1800"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Remark Plugin Tutorial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 u="sng">
                <a:solidFill>
                  <a:schemeClr val="hlink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5"/>
              </a:rPr>
              <a:t>[译] 2018 年，如何选择最好的静态站点生成器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4962" y="3051726"/>
            <a:ext cx="1474075" cy="147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/>
        </p:nvSpPr>
        <p:spPr>
          <a:xfrm>
            <a:off x="311688" y="912400"/>
            <a:ext cx="8520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Q&amp;A</a:t>
            </a:r>
            <a:br>
              <a:rPr lang="zh-CN" sz="36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</a:br>
            <a:br>
              <a:rPr lang="zh-CN" sz="36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zh-CN" sz="36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Thank You !</a:t>
            </a:r>
            <a:endParaRPr sz="36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建站工具分类</a:t>
            </a:r>
            <a:endParaRPr/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静态站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提前把所有页面编译成 html，可以直接布署到 CDN 上，布署方便，配置简单，访问速度快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常见工具：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Ruby - Jekyll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Go - Hugo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Node.js - Hexo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React &amp; GraphQL - Gatsby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动态站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在访问时由后台动态生成 html，数据一般放在数据库中，配置复杂一点，需要额外的服务器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常见工具：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PHP - WordPress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Node.js - Ghost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JAMStack</a:t>
            </a:r>
            <a:endParaRPr/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what?  </a:t>
            </a:r>
            <a:r>
              <a:rPr lang="zh-C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https://jamstack.wtf/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/>
              <a:t>JAM stands for JavaScript, API &amp; Markup.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/>
              <a:t>"A modern web development architecture based on client-side JavaScript, reusable APIs, and prebuilt Markup"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/>
              <a:t>— Mathias Biilmann (CEO &amp; Co-founder of Netlify).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/>
              <a:t>Gatsby 算是 JAMStack 中的杰出代表  Next.js SSR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JAM stands for JavaScript, API &amp; Markup</a:t>
            </a:r>
            <a:endParaRPr sz="1050">
              <a:solidFill>
                <a:srgbClr val="999999"/>
              </a:solidFill>
              <a:highlight>
                <a:srgbClr val="16131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Gatsby Vs 其它工具</a:t>
            </a:r>
            <a:endParaRPr/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优点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all in js，对前端比较友好，不需要了解后端语言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>
                <a:solidFill>
                  <a:schemeClr val="dk1"/>
                </a:solidFill>
              </a:rPr>
              <a:t>支持多种数据源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处理 markdown 的插件比较丰富，比如将链接的本地文件拷贝到 static 目录，压缩图片。。。还可以自己写插件 (后面会 demo 如何处理 .md 链接)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...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缺点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要稍微了解一下 GraphQL (几分钟就够)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处理 markdown 文件需要一些配置，没法零配置工作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刚上手会觉得有点麻烦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...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Gatsby</a:t>
            </a:r>
            <a:r>
              <a:rPr lang="zh-CN"/>
              <a:t> 工作流程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9125" y="391475"/>
            <a:ext cx="5915074" cy="425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使用 step by step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Part I - 安装，新建工程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CN" sz="1800"/>
              <a:t>npm install -g gatsby-cli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CN" sz="1800"/>
              <a:t>gatsby new my-site url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CN" sz="1800"/>
              <a:t>gatsby develop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CN" sz="1800"/>
              <a:t>gatsby build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CN" sz="1800"/>
              <a:t>gatsby serve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step by step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>
                <a:solidFill>
                  <a:schemeClr val="dk1"/>
                </a:solidFill>
              </a:rPr>
              <a:t>Part II - 常规操作，生成几个简单界面，并逐步抽出复用组件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CN" sz="1800">
                <a:solidFill>
                  <a:schemeClr val="dk1"/>
                </a:solidFill>
              </a:rPr>
              <a:t>pages: index.js / about.js / cases.js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CN" sz="1800">
                <a:solidFill>
                  <a:schemeClr val="dk1"/>
                </a:solidFill>
              </a:rPr>
              <a:t>components: header.js / footer.js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CN" sz="1800">
                <a:solidFill>
                  <a:schemeClr val="dk1"/>
                </a:solidFill>
              </a:rPr>
              <a:t>layout: layout.js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CN" sz="1800">
                <a:solidFill>
                  <a:schemeClr val="dk1"/>
                </a:solidFill>
              </a:rPr>
              <a:t>style: reset css, scss, css modules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step by step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Part III - 处理 markdown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CN" sz="1800"/>
              <a:t>简单了解 GraphQL，体验 playground，使用 query / useStaticQuery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CN" sz="1800"/>
              <a:t>gatsby-source-filesystem 插件识别 local files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CN" sz="1800"/>
              <a:t>gatsby-transformer-remark 将 markdown 转换成 html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CN" sz="1800"/>
              <a:t>为每一篇 markdown 生成路由 - onCreateNode / createNodeField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CN" sz="1800"/>
              <a:t>为每一篇 markdown 创建页面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CN" sz="1800"/>
              <a:t>createPages / createPage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CN" sz="1800"/>
              <a:t>md-doc template component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GraphQL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一般来说，GraphQL 目标是替代 RESTful API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/>
              <a:t>主要区别：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GraphQL 只有一个 API /graphql (PromQL 也差不多，但它有两个 /query 和 /query_range)，根据请求 body 的不同，得到不同的数据。而且 body 请求的字段是什么，得到的就是什么，不会多一个字段，也不会少一字段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RESTful API 有很多 API，根据 API 的不同，得到不同数据。返回的字段是固定的，不能按需请求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GraphQL 代码即文档，不需要额外维护一份 API 文档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