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/>
    <p:restoredTop sz="94643"/>
  </p:normalViewPr>
  <p:slideViewPr>
    <p:cSldViewPr snapToGrid="0" snapToObjects="1">
      <p:cViewPr>
        <p:scale>
          <a:sx n="67" d="100"/>
          <a:sy n="67" d="100"/>
        </p:scale>
        <p:origin x="109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Fact</a:t>
            </a:r>
            <a:r>
              <a:rPr lang="en-US" baseline="0" dirty="0" smtClean="0"/>
              <a:t> 2015 and Forecast 2016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2015.0</c:v>
                </c:pt>
                <c:pt idx="1">
                  <c:v>2016.0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6.2958588E7</c:v>
                </c:pt>
                <c:pt idx="1">
                  <c:v>6.4387687E7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2015.0</c:v>
                </c:pt>
                <c:pt idx="1">
                  <c:v>2016.0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7.2354093E7</c:v>
                </c:pt>
                <c:pt idx="1">
                  <c:v>7.3996461E7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2015.0</c:v>
                </c:pt>
                <c:pt idx="1">
                  <c:v>2016.0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6.8619774E7</c:v>
                </c:pt>
                <c:pt idx="1">
                  <c:v>7.0177376E7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2015.0</c:v>
                </c:pt>
                <c:pt idx="1">
                  <c:v>2016.0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8.0303574E7</c:v>
                </c:pt>
                <c:pt idx="1">
                  <c:v>8.2126387E7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95024"/>
        <c:axId val="58076320"/>
      </c:barChart>
      <c:catAx>
        <c:axId val="5839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76320"/>
        <c:crosses val="autoZero"/>
        <c:auto val="1"/>
        <c:lblAlgn val="ctr"/>
        <c:lblOffset val="100"/>
        <c:noMultiLvlLbl val="0"/>
      </c:catAx>
      <c:valAx>
        <c:axId val="5807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Iowa Liquor Sales</a:t>
            </a:r>
            <a:br>
              <a:rPr lang="en-US" dirty="0" smtClean="0"/>
            </a:br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Baurjan Safi</a:t>
            </a:r>
          </a:p>
          <a:p>
            <a:r>
              <a:rPr lang="en-US" dirty="0" smtClean="0"/>
              <a:t>General Assembly Data Science Immersive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 we increase revenue?</a:t>
            </a:r>
          </a:p>
          <a:p>
            <a:r>
              <a:rPr lang="en-US" sz="2400" dirty="0" smtClean="0"/>
              <a:t>How do we decrease consumption of alcoholic beverages?</a:t>
            </a:r>
          </a:p>
          <a:p>
            <a:r>
              <a:rPr lang="en-US" sz="2400" dirty="0" smtClean="0"/>
              <a:t>How do we compare to other states around?</a:t>
            </a:r>
          </a:p>
          <a:p>
            <a:r>
              <a:rPr lang="en-US" sz="2400" dirty="0" smtClean="0"/>
              <a:t>WE ARE SQUIZZED ON ALL SIDES!!!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34" y="3218225"/>
            <a:ext cx="4299360" cy="30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brief introduction into legal framework of alcohol trade in Iowa</a:t>
            </a:r>
          </a:p>
          <a:p>
            <a:r>
              <a:rPr lang="en-US" sz="2400" dirty="0" smtClean="0"/>
              <a:t>Alcohol Beverages Department and their figures</a:t>
            </a:r>
          </a:p>
          <a:p>
            <a:r>
              <a:rPr lang="en-US" sz="2400" dirty="0" smtClean="0"/>
              <a:t>Analysis of data set and main findings</a:t>
            </a:r>
          </a:p>
          <a:p>
            <a:r>
              <a:rPr lang="en-US" sz="2400" dirty="0" smtClean="0"/>
              <a:t>Main challenges and findings</a:t>
            </a:r>
          </a:p>
          <a:p>
            <a:r>
              <a:rPr lang="en-US" sz="2400" dirty="0" smtClean="0"/>
              <a:t>Iowa and its neighbors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5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Monopoly on Liquor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00784"/>
            <a:ext cx="8451042" cy="44074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State of Iowa introduced state control of sales and distribution of alcoholic beverages in 1933</a:t>
            </a:r>
          </a:p>
          <a:p>
            <a:r>
              <a:rPr lang="en-US" sz="2000" dirty="0" smtClean="0"/>
              <a:t>Alcoholic Beverages Department purchases and distributes liquors.</a:t>
            </a:r>
          </a:p>
          <a:p>
            <a:r>
              <a:rPr lang="en-US" sz="2000" dirty="0" smtClean="0"/>
              <a:t>Standard markup is 50%</a:t>
            </a:r>
          </a:p>
          <a:p>
            <a:r>
              <a:rPr lang="en-US" sz="2000" dirty="0" smtClean="0"/>
              <a:t>Revenue in 2016</a:t>
            </a:r>
          </a:p>
          <a:p>
            <a:pPr lvl="1"/>
            <a:r>
              <a:rPr lang="en-US" sz="2000" dirty="0" smtClean="0"/>
              <a:t>Liquor Sales 	$288,908,790</a:t>
            </a:r>
          </a:p>
          <a:p>
            <a:pPr lvl="1"/>
            <a:r>
              <a:rPr lang="en-US" sz="2000" dirty="0" smtClean="0"/>
              <a:t>License Fees	$ 14,231,744</a:t>
            </a:r>
          </a:p>
          <a:p>
            <a:pPr lvl="1"/>
            <a:r>
              <a:rPr lang="en-US" sz="2000" dirty="0" smtClean="0"/>
              <a:t>Beer Tax  		$ 14,231,744</a:t>
            </a:r>
          </a:p>
          <a:p>
            <a:pPr lvl="1"/>
            <a:r>
              <a:rPr lang="en-US" sz="2000" dirty="0" smtClean="0"/>
              <a:t>Wine Tax		$  7,648,753</a:t>
            </a:r>
          </a:p>
          <a:p>
            <a:r>
              <a:rPr lang="en-US" sz="2200" dirty="0" smtClean="0"/>
              <a:t>88 stores closed and 109 new stores opened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766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63293" y="2426208"/>
            <a:ext cx="5352290" cy="1463041"/>
          </a:xfrm>
        </p:spPr>
        <p:txBody>
          <a:bodyPr/>
          <a:lstStyle/>
          <a:p>
            <a:r>
              <a:rPr lang="en-US" smtClean="0"/>
              <a:t>Financial Results, USD</a:t>
            </a:r>
            <a:br>
              <a:rPr lang="en-US" smtClean="0"/>
            </a:br>
            <a:r>
              <a:rPr lang="en-US" smtClean="0"/>
              <a:t>Q-to-Q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12" y="481586"/>
            <a:ext cx="6315208" cy="5352288"/>
          </a:xfrm>
        </p:spPr>
      </p:pic>
    </p:spTree>
    <p:extLst>
      <p:ext uri="{BB962C8B-B14F-4D97-AF65-F5344CB8AC3E}">
        <p14:creationId xmlns:p14="http://schemas.microsoft.com/office/powerpoint/2010/main" val="41859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131358" y="2589126"/>
            <a:ext cx="5815984" cy="1856932"/>
          </a:xfrm>
        </p:spPr>
        <p:txBody>
          <a:bodyPr>
            <a:normAutofit/>
          </a:bodyPr>
          <a:lstStyle/>
          <a:p>
            <a:r>
              <a:rPr lang="en-US" dirty="0" smtClean="0"/>
              <a:t>Fact and  Forecast for 2016</a:t>
            </a:r>
            <a:br>
              <a:rPr lang="en-US" dirty="0" smtClean="0"/>
            </a:br>
            <a:r>
              <a:rPr lang="en-US" dirty="0" smtClean="0"/>
              <a:t>if other things remain unchanged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31745"/>
              </p:ext>
            </p:extLst>
          </p:nvPr>
        </p:nvGraphicFramePr>
        <p:xfrm>
          <a:off x="3467100" y="609600"/>
          <a:ext cx="7962899" cy="581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038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490769" y="2751941"/>
            <a:ext cx="6093162" cy="1320800"/>
          </a:xfrm>
        </p:spPr>
        <p:txBody>
          <a:bodyPr/>
          <a:lstStyle/>
          <a:p>
            <a:r>
              <a:rPr lang="en-US" dirty="0" smtClean="0"/>
              <a:t>Top 5 Drink </a:t>
            </a:r>
            <a:r>
              <a:rPr lang="en-US" smtClean="0"/>
              <a:t>in IOWA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19868"/>
            <a:ext cx="9272016" cy="6353004"/>
          </a:xfrm>
        </p:spPr>
      </p:pic>
    </p:spTree>
    <p:extLst>
      <p:ext uri="{BB962C8B-B14F-4D97-AF65-F5344CB8AC3E}">
        <p14:creationId xmlns:p14="http://schemas.microsoft.com/office/powerpoint/2010/main" val="1786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34346" y="2839932"/>
            <a:ext cx="5083386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Large Counties Drink from Smaller Bottles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9" y="647945"/>
            <a:ext cx="8467344" cy="5704773"/>
          </a:xfrm>
        </p:spPr>
      </p:pic>
    </p:spTree>
    <p:extLst>
      <p:ext uri="{BB962C8B-B14F-4D97-AF65-F5344CB8AC3E}">
        <p14:creationId xmlns:p14="http://schemas.microsoft.com/office/powerpoint/2010/main" val="20089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271503" y="3001981"/>
            <a:ext cx="6130414" cy="903202"/>
          </a:xfrm>
        </p:spPr>
        <p:txBody>
          <a:bodyPr/>
          <a:lstStyle/>
          <a:p>
            <a:r>
              <a:rPr lang="en-US" smtClean="0"/>
              <a:t>Small Counties Pay Less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93" y="388374"/>
            <a:ext cx="8515818" cy="6130413"/>
          </a:xfrm>
        </p:spPr>
      </p:pic>
    </p:spTree>
    <p:extLst>
      <p:ext uri="{BB962C8B-B14F-4D97-AF65-F5344CB8AC3E}">
        <p14:creationId xmlns:p14="http://schemas.microsoft.com/office/powerpoint/2010/main" val="10341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43580" y="2871403"/>
            <a:ext cx="5854238" cy="1320800"/>
          </a:xfrm>
        </p:spPr>
        <p:txBody>
          <a:bodyPr/>
          <a:lstStyle/>
          <a:p>
            <a:r>
              <a:rPr lang="en-US" dirty="0" smtClean="0"/>
              <a:t>Guess the Name of the Lake in Dickinson County?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62" y="604684"/>
            <a:ext cx="8765708" cy="5872490"/>
          </a:xfrm>
        </p:spPr>
      </p:pic>
    </p:spTree>
    <p:extLst>
      <p:ext uri="{BB962C8B-B14F-4D97-AF65-F5344CB8AC3E}">
        <p14:creationId xmlns:p14="http://schemas.microsoft.com/office/powerpoint/2010/main" val="242668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155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 3</vt:lpstr>
      <vt:lpstr>Arial</vt:lpstr>
      <vt:lpstr>Facet</vt:lpstr>
      <vt:lpstr>Iowa Liquor Sales Observations</vt:lpstr>
      <vt:lpstr>Plan of Presentation</vt:lpstr>
      <vt:lpstr>State Monopoly on Liquor Distribution</vt:lpstr>
      <vt:lpstr>Financial Results, USD Q-to-Q</vt:lpstr>
      <vt:lpstr>Fact and  Forecast for 2016 if other things remain unchanged</vt:lpstr>
      <vt:lpstr>Top 5 Drink in IOWA</vt:lpstr>
      <vt:lpstr>The Large Counties Drink from Smaller Bottles</vt:lpstr>
      <vt:lpstr>Small Counties Pay Less</vt:lpstr>
      <vt:lpstr>Guess the Name of the Lake in Dickinson County?</vt:lpstr>
      <vt:lpstr>Challenges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 Observations</dc:title>
  <dc:creator>Baurjan Safi</dc:creator>
  <cp:lastModifiedBy>Baurjan Safi</cp:lastModifiedBy>
  <cp:revision>11</cp:revision>
  <dcterms:created xsi:type="dcterms:W3CDTF">2017-07-14T02:53:54Z</dcterms:created>
  <dcterms:modified xsi:type="dcterms:W3CDTF">2017-07-14T13:32:58Z</dcterms:modified>
</cp:coreProperties>
</file>