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EBE1F0-BCF1-0242-B78D-89839422BE3E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938B-235C-9642-98D3-0D71F72B1C6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88BE5-B39F-1046-9611-79E5A158A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deed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727791"/>
            <a:ext cx="8915399" cy="2262781"/>
          </a:xfrm>
        </p:spPr>
        <p:txBody>
          <a:bodyPr/>
          <a:lstStyle/>
          <a:p>
            <a:r>
              <a:rPr lang="en-US" dirty="0" smtClean="0"/>
              <a:t>How to predict a salary for any US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Baurjan Safi, DSI-5</a:t>
            </a:r>
          </a:p>
          <a:p>
            <a:r>
              <a:rPr lang="en-US" dirty="0" smtClean="0"/>
              <a:t>General Assembly DC</a:t>
            </a:r>
          </a:p>
        </p:txBody>
      </p:sp>
    </p:spTree>
    <p:extLst>
      <p:ext uri="{BB962C8B-B14F-4D97-AF65-F5344CB8AC3E}">
        <p14:creationId xmlns:p14="http://schemas.microsoft.com/office/powerpoint/2010/main" val="11740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 Scores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804701"/>
              </p:ext>
            </p:extLst>
          </p:nvPr>
        </p:nvGraphicFramePr>
        <p:xfrm>
          <a:off x="2589213" y="2133601"/>
          <a:ext cx="8240710" cy="303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142"/>
                <a:gridCol w="1648142"/>
                <a:gridCol w="1648142"/>
                <a:gridCol w="1648142"/>
                <a:gridCol w="1648142"/>
              </a:tblGrid>
              <a:tr h="89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Number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Of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categories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StratKFolds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Random Forest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RF with words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Bagging Classifier</a:t>
                      </a:r>
                    </a:p>
                  </a:txBody>
                  <a:tcPr marL="12700" marR="12700" marT="12700" marB="0" anchor="ctr"/>
                </a:tc>
              </a:tr>
              <a:tr h="535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0.641</a:t>
                      </a:r>
                    </a:p>
                  </a:txBody>
                  <a:tcPr marL="12700" marR="12700" marT="12700" marB="0" anchor="ctr"/>
                </a:tc>
              </a:tr>
              <a:tr h="535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0.796</a:t>
                      </a:r>
                    </a:p>
                  </a:txBody>
                  <a:tcPr marL="12700" marR="12700" marT="12700" marB="0" anchor="ctr"/>
                </a:tc>
              </a:tr>
              <a:tr h="535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0.857</a:t>
                      </a:r>
                    </a:p>
                  </a:txBody>
                  <a:tcPr marL="12700" marR="12700" marT="12700" marB="0" anchor="ctr"/>
                </a:tc>
              </a:tr>
              <a:tr h="535123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0.931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and Importance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4858"/>
              </p:ext>
            </p:extLst>
          </p:nvPr>
        </p:nvGraphicFramePr>
        <p:xfrm>
          <a:off x="3732213" y="1690688"/>
          <a:ext cx="4768850" cy="448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425"/>
                <a:gridCol w="2384425"/>
              </a:tblGrid>
              <a:tr h="407410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importance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0.143575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scientist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0.066311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0.058424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0.057210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0.052634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0.046657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scientists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0.042868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looking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>
                          <a:effectLst/>
                        </a:rPr>
                        <a:t>0.040034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analyze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>
                          <a:effectLst/>
                        </a:rPr>
                        <a:t>0.034816</a:t>
                      </a:r>
                    </a:p>
                  </a:txBody>
                  <a:tcPr anchor="ctr"/>
                </a:tc>
              </a:tr>
              <a:tr h="40741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dirty="0">
                          <a:effectLst/>
                        </a:rPr>
                        <a:t>0.030636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13" y="2133600"/>
            <a:ext cx="9118599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most important variable </a:t>
            </a:r>
            <a:r>
              <a:rPr lang="mr-IN" sz="2000" dirty="0" smtClean="0"/>
              <a:t>–</a:t>
            </a:r>
            <a:r>
              <a:rPr lang="en-US" sz="2000" dirty="0" smtClean="0"/>
              <a:t> Salary / City Median Household Income</a:t>
            </a:r>
          </a:p>
          <a:p>
            <a:r>
              <a:rPr lang="en-US" sz="2000" dirty="0" smtClean="0"/>
              <a:t>The most accurate prediction model </a:t>
            </a:r>
            <a:r>
              <a:rPr lang="mr-IN" sz="2000" dirty="0" smtClean="0"/>
              <a:t>–</a:t>
            </a:r>
            <a:r>
              <a:rPr lang="en-US" sz="2000" dirty="0" smtClean="0"/>
              <a:t> Random Forest</a:t>
            </a:r>
          </a:p>
          <a:p>
            <a:r>
              <a:rPr lang="en-US" sz="2000" dirty="0" smtClean="0"/>
              <a:t>The most predictive variable split </a:t>
            </a:r>
            <a:r>
              <a:rPr lang="mr-IN" sz="2000" dirty="0" smtClean="0"/>
              <a:t>–</a:t>
            </a:r>
            <a:r>
              <a:rPr lang="en-US" sz="2000" dirty="0" smtClean="0"/>
              <a:t> two categories</a:t>
            </a:r>
          </a:p>
          <a:p>
            <a:r>
              <a:rPr lang="en-US" sz="2000" dirty="0" smtClean="0"/>
              <a:t>The best number of folds in Stratified K-fold </a:t>
            </a:r>
            <a:r>
              <a:rPr lang="mr-IN" sz="2000" dirty="0" smtClean="0"/>
              <a:t>–</a:t>
            </a:r>
            <a:r>
              <a:rPr lang="en-US" sz="2000" dirty="0" smtClean="0"/>
              <a:t> 10</a:t>
            </a:r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Source and Data Set</a:t>
            </a:r>
          </a:p>
          <a:p>
            <a:r>
              <a:rPr lang="en-US" sz="2000" dirty="0" smtClean="0"/>
              <a:t>Other Data </a:t>
            </a:r>
          </a:p>
          <a:p>
            <a:r>
              <a:rPr lang="en-US" sz="2000" dirty="0" smtClean="0"/>
              <a:t>Identification of Key Factors</a:t>
            </a:r>
          </a:p>
          <a:p>
            <a:r>
              <a:rPr lang="en-US" sz="2000" dirty="0" smtClean="0"/>
              <a:t>Visuals and Rationale</a:t>
            </a:r>
          </a:p>
          <a:p>
            <a:r>
              <a:rPr lang="en-US" sz="2000" dirty="0" smtClean="0"/>
              <a:t>Model and Scores</a:t>
            </a:r>
          </a:p>
          <a:p>
            <a:r>
              <a:rPr lang="en-US" sz="2000" dirty="0" smtClean="0"/>
              <a:t>Words and Importance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and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908" y="1568409"/>
            <a:ext cx="5310849" cy="5042598"/>
          </a:xfrm>
        </p:spPr>
        <p:txBody>
          <a:bodyPr>
            <a:normAutofit/>
          </a:bodyPr>
          <a:lstStyle/>
          <a:p>
            <a:r>
              <a:rPr lang="en-US" dirty="0" smtClean="0"/>
              <a:t>Web-site: </a:t>
            </a:r>
            <a:r>
              <a:rPr lang="en-US" dirty="0" smtClean="0">
                <a:hlinkClick r:id="rId2"/>
              </a:rPr>
              <a:t>www.indeed.com</a:t>
            </a:r>
            <a:endParaRPr lang="en-US" dirty="0" smtClean="0"/>
          </a:p>
          <a:p>
            <a:r>
              <a:rPr lang="en-US" dirty="0" smtClean="0"/>
              <a:t>Cities: 25</a:t>
            </a:r>
          </a:p>
          <a:p>
            <a:r>
              <a:rPr lang="en-US" dirty="0" smtClean="0"/>
              <a:t>15 160 records, of them:</a:t>
            </a:r>
          </a:p>
          <a:p>
            <a:pPr lvl="1"/>
            <a:r>
              <a:rPr lang="en-US" dirty="0" smtClean="0"/>
              <a:t>8490 unique records</a:t>
            </a:r>
          </a:p>
          <a:p>
            <a:pPr lvl="1"/>
            <a:r>
              <a:rPr lang="en-US" dirty="0" smtClean="0"/>
              <a:t>6237 unique job titles</a:t>
            </a:r>
          </a:p>
          <a:p>
            <a:pPr lvl="1"/>
            <a:r>
              <a:rPr lang="en-US" dirty="0" smtClean="0"/>
              <a:t>3034 companies ( ~ 3 jobs per company)</a:t>
            </a:r>
          </a:p>
          <a:p>
            <a:pPr lvl="1"/>
            <a:r>
              <a:rPr lang="en-US" dirty="0" smtClean="0"/>
              <a:t>447 records with salaries (5.25%)</a:t>
            </a:r>
          </a:p>
          <a:p>
            <a:pPr lvl="1"/>
            <a:r>
              <a:rPr lang="en-US" dirty="0" smtClean="0"/>
              <a:t>Salary range [$19,200 - $300,000*] </a:t>
            </a:r>
          </a:p>
          <a:p>
            <a:pPr marL="457200" lvl="1" indent="0">
              <a:buNone/>
            </a:pPr>
            <a:r>
              <a:rPr lang="en-US" dirty="0" smtClean="0"/>
              <a:t>* Simple Data Scientist at </a:t>
            </a:r>
            <a:r>
              <a:rPr lang="en-US" dirty="0" err="1" smtClean="0"/>
              <a:t>Intellipro</a:t>
            </a:r>
            <a:r>
              <a:rPr lang="en-US" dirty="0" smtClean="0"/>
              <a:t> Group, San Francisco, CA</a:t>
            </a:r>
          </a:p>
          <a:p>
            <a:pPr marL="457200" lvl="1" indent="0">
              <a:buNone/>
            </a:pPr>
            <a:r>
              <a:rPr lang="en-US" dirty="0" smtClean="0"/>
              <a:t>Job Summary “</a:t>
            </a:r>
            <a:r>
              <a:rPr lang="mr-IN" dirty="0" smtClean="0"/>
              <a:t>…</a:t>
            </a:r>
            <a:r>
              <a:rPr lang="en-US" dirty="0" smtClean="0"/>
              <a:t>work </a:t>
            </a:r>
            <a:r>
              <a:rPr lang="en-US" dirty="0"/>
              <a:t>with data engineers and other stakeholders in data products pipeline to enable automation of the data-driven products</a:t>
            </a:r>
            <a:r>
              <a:rPr lang="en-US" dirty="0" smtClean="0"/>
              <a:t>...”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57" y="1568409"/>
            <a:ext cx="3944871" cy="35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20" y="1904998"/>
            <a:ext cx="5785782" cy="3958459"/>
          </a:xfrm>
          <a:effectLst>
            <a:glow rad="292100">
              <a:schemeClr val="accent1"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592925" y="1909758"/>
            <a:ext cx="3308795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000" dirty="0"/>
              <a:t>City </a:t>
            </a:r>
            <a:r>
              <a:rPr lang="en-US" sz="2000" dirty="0" smtClean="0"/>
              <a:t>statistics:</a:t>
            </a:r>
          </a:p>
          <a:p>
            <a:pPr lvl="1"/>
            <a:r>
              <a:rPr lang="en-US" sz="2000" dirty="0" smtClean="0"/>
              <a:t>300 cities</a:t>
            </a:r>
          </a:p>
          <a:p>
            <a:pPr lvl="1"/>
            <a:r>
              <a:rPr lang="en-US" sz="2000" dirty="0" smtClean="0"/>
              <a:t>Population</a:t>
            </a:r>
          </a:p>
          <a:p>
            <a:pPr lvl="1"/>
            <a:r>
              <a:rPr lang="en-US" sz="2000" dirty="0" smtClean="0"/>
              <a:t>Density</a:t>
            </a:r>
          </a:p>
          <a:p>
            <a:pPr lvl="1"/>
            <a:r>
              <a:rPr lang="en-US" sz="2000" dirty="0" smtClean="0"/>
              <a:t>Latitude</a:t>
            </a:r>
          </a:p>
          <a:p>
            <a:pPr lvl="1"/>
            <a:r>
              <a:rPr lang="en-US" sz="2000" dirty="0" smtClean="0"/>
              <a:t>Longitude</a:t>
            </a:r>
          </a:p>
          <a:p>
            <a:pPr lvl="1"/>
            <a:r>
              <a:rPr lang="en-US" sz="2000" dirty="0" smtClean="0"/>
              <a:t>Median Household Income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0741" y="2882876"/>
            <a:ext cx="5675043" cy="1280890"/>
          </a:xfrm>
        </p:spPr>
        <p:txBody>
          <a:bodyPr/>
          <a:lstStyle/>
          <a:p>
            <a:pPr algn="r"/>
            <a:r>
              <a:rPr lang="en-US" dirty="0" smtClean="0"/>
              <a:t>Identification </a:t>
            </a:r>
            <a:r>
              <a:rPr lang="en-US" smtClean="0"/>
              <a:t>of </a:t>
            </a:r>
            <a:br>
              <a:rPr lang="en-US" smtClean="0"/>
            </a:br>
            <a:r>
              <a:rPr lang="en-US" smtClean="0"/>
              <a:t>Key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225" y="1157288"/>
            <a:ext cx="7418386" cy="47539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Population</a:t>
            </a:r>
          </a:p>
          <a:p>
            <a:pPr algn="just"/>
            <a:r>
              <a:rPr lang="en-US" sz="2400" dirty="0" smtClean="0"/>
              <a:t>Location</a:t>
            </a:r>
          </a:p>
          <a:p>
            <a:pPr algn="just"/>
            <a:r>
              <a:rPr lang="en-US" sz="2400" dirty="0" smtClean="0"/>
              <a:t>Density</a:t>
            </a:r>
          </a:p>
          <a:p>
            <a:pPr algn="just"/>
            <a:r>
              <a:rPr lang="en-US" sz="2400" dirty="0" smtClean="0"/>
              <a:t>Density x Population Factor</a:t>
            </a:r>
          </a:p>
          <a:p>
            <a:pPr algn="just"/>
            <a:r>
              <a:rPr lang="en-US" sz="2400" dirty="0" smtClean="0"/>
              <a:t>Median Household Income</a:t>
            </a:r>
          </a:p>
          <a:p>
            <a:pPr algn="just"/>
            <a:r>
              <a:rPr lang="en-US" sz="2400" dirty="0" smtClean="0"/>
              <a:t>Average City Salary</a:t>
            </a:r>
          </a:p>
          <a:p>
            <a:pPr algn="just"/>
            <a:r>
              <a:rPr lang="en-US" sz="2400" dirty="0" smtClean="0"/>
              <a:t>National Median Salary</a:t>
            </a:r>
          </a:p>
          <a:p>
            <a:pPr algn="just"/>
            <a:r>
              <a:rPr lang="en-US" sz="2400" dirty="0" smtClean="0"/>
              <a:t>Words</a:t>
            </a:r>
          </a:p>
          <a:p>
            <a:pPr algn="just"/>
            <a:r>
              <a:rPr lang="en-US" sz="2400" dirty="0" smtClean="0"/>
              <a:t>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5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697777" y="2877000"/>
            <a:ext cx="6175105" cy="1249780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Identification of </a:t>
            </a:r>
            <a:br>
              <a:rPr lang="en-US" smtClean="0"/>
            </a:br>
            <a:r>
              <a:rPr lang="en-US" smtClean="0"/>
              <a:t>Key Factors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04" y="686496"/>
            <a:ext cx="8015134" cy="5630787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4143375" y="1214438"/>
            <a:ext cx="3886200" cy="39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72125" y="1214438"/>
            <a:ext cx="2986238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872413" y="1214438"/>
            <a:ext cx="2300287" cy="25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28912" y="1214438"/>
            <a:ext cx="2728913" cy="262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697777" y="2877000"/>
            <a:ext cx="6175105" cy="1249780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Identification of </a:t>
            </a:r>
            <a:br>
              <a:rPr lang="en-US" smtClean="0"/>
            </a:br>
            <a:r>
              <a:rPr lang="en-US" smtClean="0"/>
              <a:t>Key Factors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5" y="414336"/>
            <a:ext cx="8358185" cy="6157193"/>
          </a:xfrm>
        </p:spPr>
      </p:pic>
    </p:spTree>
    <p:extLst>
      <p:ext uri="{BB962C8B-B14F-4D97-AF65-F5344CB8AC3E}">
        <p14:creationId xmlns:p14="http://schemas.microsoft.com/office/powerpoint/2010/main" val="9295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788"/>
            <a:ext cx="8915400" cy="4182434"/>
          </a:xfrm>
        </p:spPr>
        <p:txBody>
          <a:bodyPr/>
          <a:lstStyle/>
          <a:p>
            <a:r>
              <a:rPr lang="en-US" dirty="0" smtClean="0"/>
              <a:t>Final Variables:</a:t>
            </a:r>
          </a:p>
          <a:p>
            <a:pPr lvl="1"/>
            <a:r>
              <a:rPr lang="en-US" dirty="0" smtClean="0"/>
              <a:t>Coefficient of Salary vs Median Household Income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Words of Job Title (by presence of “president, senior, supervisor”</a:t>
            </a:r>
          </a:p>
          <a:p>
            <a:pPr lvl="1"/>
            <a:r>
              <a:rPr lang="en-US" dirty="0" smtClean="0"/>
              <a:t>Words of Summary (unique 1800 words)</a:t>
            </a:r>
          </a:p>
          <a:p>
            <a:r>
              <a:rPr lang="en-US" dirty="0" smtClean="0"/>
              <a:t>Number of Categories: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64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573586"/>
              </p:ext>
            </p:extLst>
          </p:nvPr>
        </p:nvGraphicFramePr>
        <p:xfrm>
          <a:off x="2589213" y="2133600"/>
          <a:ext cx="7883525" cy="3252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05"/>
                <a:gridCol w="1576705"/>
                <a:gridCol w="1576705"/>
                <a:gridCol w="1576705"/>
                <a:gridCol w="1576705"/>
              </a:tblGrid>
              <a:tr h="961319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Number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 of Categories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Salary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 to MHHI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Population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Density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MgrDummy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572867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0.026</a:t>
                      </a:r>
                    </a:p>
                  </a:txBody>
                  <a:tcPr marL="12700" marR="12700" marT="12700" marB="0" anchor="ctr"/>
                </a:tc>
              </a:tr>
              <a:tr h="572867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0.847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</a:t>
                      </a:r>
                    </a:p>
                  </a:txBody>
                  <a:tcPr marL="12700" marR="12700" marT="12700" marB="0" anchor="ctr"/>
                </a:tc>
              </a:tr>
              <a:tr h="572867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</a:t>
                      </a:r>
                    </a:p>
                  </a:txBody>
                  <a:tcPr marL="12700" marR="12700" marT="12700" marB="0" anchor="ctr"/>
                </a:tc>
              </a:tr>
              <a:tr h="572867"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0.029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340</Words>
  <Application>Microsoft Macintosh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Mangal</vt:lpstr>
      <vt:lpstr>Wingdings 3</vt:lpstr>
      <vt:lpstr>Arial</vt:lpstr>
      <vt:lpstr>Wisp</vt:lpstr>
      <vt:lpstr>How to predict a salary for any US city</vt:lpstr>
      <vt:lpstr>Plan of Presentation</vt:lpstr>
      <vt:lpstr>Data Source and Data Set</vt:lpstr>
      <vt:lpstr>Other Data</vt:lpstr>
      <vt:lpstr>Identification of  Key Factors</vt:lpstr>
      <vt:lpstr>Identification of  Key Factors</vt:lpstr>
      <vt:lpstr>Identification of  Key Factors</vt:lpstr>
      <vt:lpstr>Model and Scores</vt:lpstr>
      <vt:lpstr>Importance of Variables</vt:lpstr>
      <vt:lpstr>Models and  Scores</vt:lpstr>
      <vt:lpstr>Words and Importance</vt:lpstr>
      <vt:lpstr>Summary and Questions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predict a salary for any US city</dc:title>
  <dc:creator>Baurjan Safi</dc:creator>
  <cp:lastModifiedBy>Baurjan Safi</cp:lastModifiedBy>
  <cp:revision>11</cp:revision>
  <dcterms:created xsi:type="dcterms:W3CDTF">2017-07-28T03:28:22Z</dcterms:created>
  <dcterms:modified xsi:type="dcterms:W3CDTF">2017-07-28T14:16:05Z</dcterms:modified>
</cp:coreProperties>
</file>