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257" r:id="rId3"/>
    <p:sldId id="267" r:id="rId4"/>
    <p:sldId id="258" r:id="rId5"/>
    <p:sldId id="259" r:id="rId6"/>
    <p:sldId id="260" r:id="rId7"/>
    <p:sldId id="261" r:id="rId8"/>
    <p:sldId id="262" r:id="rId9"/>
    <p:sldId id="263" r:id="rId10"/>
    <p:sldId id="264" r:id="rId11"/>
    <p:sldId id="266" r:id="rId12"/>
    <p:sldId id="265" r:id="rId13"/>
    <p:sldId id="268" r:id="rId14"/>
    <p:sldId id="273" r:id="rId15"/>
    <p:sldId id="271" r:id="rId16"/>
    <p:sldId id="272" r:id="rId17"/>
    <p:sldId id="269" r:id="rId18"/>
    <p:sldId id="275" r:id="rId19"/>
    <p:sldId id="276" r:id="rId20"/>
    <p:sldId id="279" r:id="rId21"/>
    <p:sldId id="277" r:id="rId22"/>
    <p:sldId id="270" r:id="rId23"/>
    <p:sldId id="280" r:id="rId24"/>
    <p:sldId id="281" r:id="rId25"/>
    <p:sldId id="286" r:id="rId26"/>
    <p:sldId id="287" r:id="rId27"/>
    <p:sldId id="288" r:id="rId28"/>
    <p:sldId id="289" r:id="rId29"/>
    <p:sldId id="290" r:id="rId30"/>
    <p:sldId id="292" r:id="rId31"/>
    <p:sldId id="291" r:id="rId32"/>
    <p:sldId id="295" r:id="rId33"/>
    <p:sldId id="296" r:id="rId34"/>
    <p:sldId id="297" r:id="rId35"/>
    <p:sldId id="293" r:id="rId36"/>
    <p:sldId id="294" r:id="rId37"/>
    <p:sldId id="298" r:id="rId38"/>
    <p:sldId id="299" r:id="rId39"/>
    <p:sldId id="300" r:id="rId40"/>
    <p:sldId id="283" r:id="rId41"/>
    <p:sldId id="284" r:id="rId42"/>
    <p:sldId id="301" r:id="rId43"/>
    <p:sldId id="28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07" d="100"/>
          <a:sy n="107" d="100"/>
        </p:scale>
        <p:origin x="-14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76C7B62-0363-448E-A317-71D752504B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xmlns="" id="{34ACBB48-7D51-466E-80D6-DD90B5161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34884-F8E9-427C-AA30-105460B39161}" type="datetime1">
              <a:rPr lang="en-HK" smtClean="0"/>
              <a:t>21/09/18</a:t>
            </a:fld>
            <a:endParaRPr lang="en-HK"/>
          </a:p>
        </p:txBody>
      </p:sp>
      <p:sp>
        <p:nvSpPr>
          <p:cNvPr id="4" name="Footer Placeholder 3">
            <a:extLst>
              <a:ext uri="{FF2B5EF4-FFF2-40B4-BE49-F238E27FC236}">
                <a16:creationId xmlns:a16="http://schemas.microsoft.com/office/drawing/2014/main" xmlns="" id="{1FBD1BC6-61CA-4E1E-B3A7-D72DE8A009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xmlns="" id="{2EECCCE4-09F5-46EB-A0EB-51289ABE68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C2949-89F8-4629-B950-7C22969935D3}" type="slidenum">
              <a:rPr lang="en-HK" smtClean="0"/>
              <a:t>‹#›</a:t>
            </a:fld>
            <a:endParaRPr lang="en-HK"/>
          </a:p>
        </p:txBody>
      </p:sp>
    </p:spTree>
    <p:extLst>
      <p:ext uri="{BB962C8B-B14F-4D97-AF65-F5344CB8AC3E}">
        <p14:creationId xmlns:p14="http://schemas.microsoft.com/office/powerpoint/2010/main" val="41612002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C2DED-D862-45B9-9A88-6F14FC83F15D}" type="datetime1">
              <a:rPr lang="en-HK" smtClean="0"/>
              <a:t>21/09/18</a:t>
            </a:fld>
            <a:endParaRPr lang="en-H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F5CD9-AC6E-4A8A-904A-A0C7812F2CC0}" type="slidenum">
              <a:rPr lang="en-HK" smtClean="0"/>
              <a:t>‹#›</a:t>
            </a:fld>
            <a:endParaRPr lang="en-HK"/>
          </a:p>
        </p:txBody>
      </p:sp>
    </p:spTree>
    <p:extLst>
      <p:ext uri="{BB962C8B-B14F-4D97-AF65-F5344CB8AC3E}">
        <p14:creationId xmlns:p14="http://schemas.microsoft.com/office/powerpoint/2010/main" val="22075094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7AC3B-2A58-41A4-B4BF-39C1EEE51686}"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224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77D9-851D-495B-8906-540E926206EF}"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141462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676C-B5AE-432A-B5E9-C901F7D2A82E}"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6873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7EA58-AF20-47A2-963B-4912FB7787EC}"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69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1E52C-B4B7-48AA-8BB8-21E323CE1021}"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15916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64FDD-A9DD-439F-B623-C7ED1BFC05AA}"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973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DE791-B275-4E19-9A93-EBE3442A91B2}" type="datetime1">
              <a:rPr lang="en-HK" smtClean="0"/>
              <a:t>21/09/18</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360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0E81C-001B-4AA5-AB11-957D81CB3816}" type="datetime1">
              <a:rPr lang="en-HK" smtClean="0"/>
              <a:t>21/09/18</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260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71F2B-2683-4DF7-BDF2-4ACFC2E1E9F5}" type="datetime1">
              <a:rPr lang="en-HK" smtClean="0"/>
              <a:t>21/09/18</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8490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DEE589-A321-43D7-83A0-DB5FA9E22277}"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2166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9B494D-CB21-49A5-AAF4-4F1F8FEE0272}"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9896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470B1-D3BC-464C-8F79-83614817CD2D}" type="datetime1">
              <a:rPr lang="en-HK" smtClean="0"/>
              <a:t>21/09/18</a:t>
            </a:fld>
            <a:endParaRPr lang="en-H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DD60-19ED-4A1F-95DE-6363723608A2}" type="slidenum">
              <a:rPr lang="en-HK" smtClean="0"/>
              <a:t>‹#›</a:t>
            </a:fld>
            <a:endParaRPr lang="en-HK"/>
          </a:p>
        </p:txBody>
      </p:sp>
    </p:spTree>
    <p:extLst>
      <p:ext uri="{BB962C8B-B14F-4D97-AF65-F5344CB8AC3E}">
        <p14:creationId xmlns:p14="http://schemas.microsoft.com/office/powerpoint/2010/main" val="237785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p:txBody>
          <a:bodyPr>
            <a:normAutofit/>
          </a:bodyPr>
          <a:lstStyle/>
          <a:p>
            <a:r>
              <a:rPr lang="en-US" dirty="0"/>
              <a:t>TDA-Augmented ETF Strategy</a:t>
            </a:r>
            <a:endParaRPr lang="en-HK" dirty="0"/>
          </a:p>
        </p:txBody>
      </p:sp>
      <p:sp>
        <p:nvSpPr>
          <p:cNvPr id="3" name="Subtitle 2">
            <a:extLst>
              <a:ext uri="{FF2B5EF4-FFF2-40B4-BE49-F238E27FC236}">
                <a16:creationId xmlns:a16="http://schemas.microsoft.com/office/drawing/2014/main" xmlns="" id="{932CD047-0F2B-4BDA-BCCC-0FECAEFCF31B}"/>
              </a:ext>
            </a:extLst>
          </p:cNvPr>
          <p:cNvSpPr>
            <a:spLocks noGrp="1"/>
          </p:cNvSpPr>
          <p:nvPr>
            <p:ph type="subTitle" idx="1"/>
          </p:nvPr>
        </p:nvSpPr>
        <p:spPr>
          <a:xfrm>
            <a:off x="1143000" y="4659086"/>
            <a:ext cx="6858000" cy="598714"/>
          </a:xfrm>
        </p:spPr>
        <p:txBody>
          <a:bodyPr>
            <a:normAutofit/>
          </a:bodyPr>
          <a:lstStyle/>
          <a:p>
            <a:r>
              <a:rPr lang="en-HK" sz="3600" dirty="0"/>
              <a:t>Tan Li</a:t>
            </a:r>
          </a:p>
        </p:txBody>
      </p:sp>
    </p:spTree>
    <p:extLst>
      <p:ext uri="{BB962C8B-B14F-4D97-AF65-F5344CB8AC3E}">
        <p14:creationId xmlns:p14="http://schemas.microsoft.com/office/powerpoint/2010/main" val="50910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pic>
        <p:nvPicPr>
          <p:cNvPr id="4" name="Picture 2">
            <a:extLst>
              <a:ext uri="{FF2B5EF4-FFF2-40B4-BE49-F238E27FC236}">
                <a16:creationId xmlns:a16="http://schemas.microsoft.com/office/drawing/2014/main" xmlns="" id="{2E5258EA-CAB8-4B14-BA56-7A8D13F1F16D}"/>
              </a:ext>
            </a:extLst>
          </p:cNvPr>
          <p:cNvPicPr>
            <a:picLocks noChangeAspect="1" noChangeArrowheads="1"/>
          </p:cNvPicPr>
          <p:nvPr/>
        </p:nvPicPr>
        <p:blipFill>
          <a:blip r:embed="rId2" cstate="print"/>
          <a:srcRect/>
          <a:stretch>
            <a:fillRect/>
          </a:stretch>
        </p:blipFill>
        <p:spPr bwMode="auto">
          <a:xfrm>
            <a:off x="457200" y="2810586"/>
            <a:ext cx="4042792" cy="2889193"/>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3" cstate="print"/>
          <a:srcRect/>
          <a:stretch>
            <a:fillRect/>
          </a:stretch>
        </p:blipFill>
        <p:spPr bwMode="auto">
          <a:xfrm>
            <a:off x="4716016" y="1748852"/>
            <a:ext cx="3705225" cy="2647950"/>
          </a:xfrm>
          <a:prstGeom prst="rect">
            <a:avLst/>
          </a:prstGeom>
          <a:noFill/>
          <a:ln w="9525">
            <a:noFill/>
            <a:miter lim="800000"/>
            <a:headEnd/>
            <a:tailEnd/>
          </a:ln>
        </p:spPr>
      </p:pic>
      <p:pic>
        <p:nvPicPr>
          <p:cNvPr id="6"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4" cstate="print"/>
          <a:srcRect/>
          <a:stretch>
            <a:fillRect/>
          </a:stretch>
        </p:blipFill>
        <p:spPr bwMode="auto">
          <a:xfrm>
            <a:off x="4716016" y="4197125"/>
            <a:ext cx="3705225" cy="2647950"/>
          </a:xfrm>
          <a:prstGeom prst="rect">
            <a:avLst/>
          </a:prstGeom>
          <a:noFill/>
          <a:ln w="9525">
            <a:noFill/>
            <a:miter lim="800000"/>
            <a:headEnd/>
            <a:tailEnd/>
          </a:ln>
        </p:spPr>
      </p:pic>
    </p:spTree>
    <p:extLst>
      <p:ext uri="{BB962C8B-B14F-4D97-AF65-F5344CB8AC3E}">
        <p14:creationId xmlns:p14="http://schemas.microsoft.com/office/powerpoint/2010/main" val="415978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2" cstate="print"/>
          <a:srcRect/>
          <a:stretch>
            <a:fillRect/>
          </a:stretch>
        </p:blipFill>
        <p:spPr bwMode="auto">
          <a:xfrm>
            <a:off x="4716016" y="1748855"/>
            <a:ext cx="3705225" cy="2647950"/>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3" cstate="print"/>
          <a:srcRect/>
          <a:stretch>
            <a:fillRect/>
          </a:stretch>
        </p:blipFill>
        <p:spPr bwMode="auto">
          <a:xfrm>
            <a:off x="4716016" y="4197128"/>
            <a:ext cx="3705225" cy="2647950"/>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6079BCC4-0CBB-442A-8303-2EBCA6BC382C}"/>
              </a:ext>
            </a:extLst>
          </p:cNvPr>
          <p:cNvPicPr>
            <a:picLocks noChangeAspect="1" noChangeArrowheads="1"/>
          </p:cNvPicPr>
          <p:nvPr/>
        </p:nvPicPr>
        <p:blipFill>
          <a:blip r:embed="rId4" cstate="print"/>
          <a:srcRect/>
          <a:stretch>
            <a:fillRect/>
          </a:stretch>
        </p:blipFill>
        <p:spPr bwMode="auto">
          <a:xfrm>
            <a:off x="457200" y="2752532"/>
            <a:ext cx="4042792" cy="2889194"/>
          </a:xfrm>
          <a:prstGeom prst="rect">
            <a:avLst/>
          </a:prstGeom>
          <a:noFill/>
          <a:ln w="9525">
            <a:noFill/>
            <a:miter lim="800000"/>
            <a:headEnd/>
            <a:tailEnd/>
          </a:ln>
        </p:spPr>
      </p:pic>
      <p:sp>
        <p:nvSpPr>
          <p:cNvPr id="17" name="Title 1">
            <a:extLst>
              <a:ext uri="{FF2B5EF4-FFF2-40B4-BE49-F238E27FC236}">
                <a16:creationId xmlns:a16="http://schemas.microsoft.com/office/drawing/2014/main" xmlns="" id="{30C8FEA3-DCA0-4CAB-B8D3-E0E727D62327}"/>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66932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xmlns="" id="{6B3E2BDF-D3A7-442E-ADF7-7E469E0B7369}"/>
              </a:ext>
            </a:extLst>
          </p:cNvPr>
          <p:cNvPicPr>
            <a:picLocks noChangeAspect="1" noChangeArrowheads="1"/>
          </p:cNvPicPr>
          <p:nvPr/>
        </p:nvPicPr>
        <p:blipFill>
          <a:blip r:embed="rId2" cstate="print"/>
          <a:srcRect/>
          <a:stretch>
            <a:fillRect/>
          </a:stretch>
        </p:blipFill>
        <p:spPr bwMode="auto">
          <a:xfrm>
            <a:off x="457200" y="2752531"/>
            <a:ext cx="4042793" cy="2889194"/>
          </a:xfrm>
          <a:prstGeom prst="rect">
            <a:avLst/>
          </a:prstGeom>
          <a:noFill/>
          <a:ln w="9525">
            <a:noFill/>
            <a:miter lim="800000"/>
            <a:headEnd/>
            <a:tailEnd/>
          </a:ln>
        </p:spPr>
      </p:pic>
      <p:pic>
        <p:nvPicPr>
          <p:cNvPr id="8" name="Picture 3">
            <a:extLst>
              <a:ext uri="{FF2B5EF4-FFF2-40B4-BE49-F238E27FC236}">
                <a16:creationId xmlns:a16="http://schemas.microsoft.com/office/drawing/2014/main" xmlns="" id="{89625B39-24E5-406B-9C19-5894F44094B5}"/>
              </a:ext>
            </a:extLst>
          </p:cNvPr>
          <p:cNvPicPr>
            <a:picLocks noChangeAspect="1" noChangeArrowheads="1"/>
          </p:cNvPicPr>
          <p:nvPr/>
        </p:nvPicPr>
        <p:blipFill>
          <a:blip r:embed="rId3" cstate="print"/>
          <a:srcRect/>
          <a:stretch>
            <a:fillRect/>
          </a:stretch>
        </p:blipFill>
        <p:spPr bwMode="auto">
          <a:xfrm>
            <a:off x="4716016" y="1748854"/>
            <a:ext cx="3705225" cy="2647950"/>
          </a:xfrm>
          <a:prstGeom prst="rect">
            <a:avLst/>
          </a:prstGeom>
          <a:noFill/>
          <a:ln w="9525">
            <a:noFill/>
            <a:miter lim="800000"/>
            <a:headEnd/>
            <a:tailEnd/>
          </a:ln>
        </p:spPr>
      </p:pic>
      <p:pic>
        <p:nvPicPr>
          <p:cNvPr id="9" name="Picture 4">
            <a:extLst>
              <a:ext uri="{FF2B5EF4-FFF2-40B4-BE49-F238E27FC236}">
                <a16:creationId xmlns:a16="http://schemas.microsoft.com/office/drawing/2014/main" xmlns="" id="{614C11DA-6D08-4B95-9A3B-88DF64CD44A0}"/>
              </a:ext>
            </a:extLst>
          </p:cNvPr>
          <p:cNvPicPr>
            <a:picLocks noChangeAspect="1" noChangeArrowheads="1"/>
          </p:cNvPicPr>
          <p:nvPr/>
        </p:nvPicPr>
        <p:blipFill>
          <a:blip r:embed="rId4" cstate="print"/>
          <a:srcRect/>
          <a:stretch>
            <a:fillRect/>
          </a:stretch>
        </p:blipFill>
        <p:spPr bwMode="auto">
          <a:xfrm>
            <a:off x="4716016" y="4197127"/>
            <a:ext cx="3705225" cy="2647950"/>
          </a:xfrm>
          <a:prstGeom prst="rect">
            <a:avLst/>
          </a:prstGeom>
          <a:noFill/>
          <a:ln w="9525">
            <a:noFill/>
            <a:miter lim="800000"/>
            <a:headEnd/>
            <a:tailEnd/>
          </a:ln>
        </p:spPr>
      </p:pic>
      <p:sp>
        <p:nvSpPr>
          <p:cNvPr id="19" name="Title 1">
            <a:extLst>
              <a:ext uri="{FF2B5EF4-FFF2-40B4-BE49-F238E27FC236}">
                <a16:creationId xmlns:a16="http://schemas.microsoft.com/office/drawing/2014/main" xmlns="" id="{C1320084-FE6A-48E7-98AB-F680AF27EAD4}"/>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256380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I</a:t>
            </a:r>
            <a:br>
              <a:rPr lang="en-HK" dirty="0"/>
            </a:br>
            <a:r>
              <a:rPr lang="en-HK" dirty="0"/>
              <a:t>2. Model &amp; Feature Engineering</a:t>
            </a:r>
          </a:p>
        </p:txBody>
      </p:sp>
    </p:spTree>
    <p:extLst>
      <p:ext uri="{BB962C8B-B14F-4D97-AF65-F5344CB8AC3E}">
        <p14:creationId xmlns:p14="http://schemas.microsoft.com/office/powerpoint/2010/main" val="39580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00961-4F1B-42A3-8357-E1DB4A7E04F6}"/>
              </a:ext>
            </a:extLst>
          </p:cNvPr>
          <p:cNvSpPr>
            <a:spLocks noGrp="1"/>
          </p:cNvSpPr>
          <p:nvPr>
            <p:ph type="title"/>
          </p:nvPr>
        </p:nvSpPr>
        <p:spPr/>
        <p:txBody>
          <a:bodyPr/>
          <a:lstStyle/>
          <a:p>
            <a:r>
              <a:rPr lang="en-HK" dirty="0" err="1"/>
              <a:t>XGBoost</a:t>
            </a:r>
            <a:r>
              <a:rPr lang="en-HK" dirty="0"/>
              <a:t> Model</a:t>
            </a:r>
          </a:p>
        </p:txBody>
      </p:sp>
      <p:sp>
        <p:nvSpPr>
          <p:cNvPr id="3" name="Content Placeholder 2">
            <a:extLst>
              <a:ext uri="{FF2B5EF4-FFF2-40B4-BE49-F238E27FC236}">
                <a16:creationId xmlns:a16="http://schemas.microsoft.com/office/drawing/2014/main" xmlns="" id="{82FF6E85-378F-4BEA-BE61-995ECAF5C444}"/>
              </a:ext>
            </a:extLst>
          </p:cNvPr>
          <p:cNvSpPr>
            <a:spLocks noGrp="1"/>
          </p:cNvSpPr>
          <p:nvPr>
            <p:ph idx="1"/>
          </p:nvPr>
        </p:nvSpPr>
        <p:spPr/>
        <p:txBody>
          <a:bodyPr>
            <a:normAutofit/>
          </a:bodyPr>
          <a:lstStyle/>
          <a:p>
            <a:r>
              <a:rPr lang="en-US" sz="2200" dirty="0"/>
              <a:t>Best Results vs. SVM vs. CNN vs. Regression</a:t>
            </a:r>
          </a:p>
          <a:p>
            <a:r>
              <a:rPr lang="en-US" sz="2200" dirty="0"/>
              <a:t>Tree-based</a:t>
            </a:r>
          </a:p>
          <a:p>
            <a:pPr lvl="1"/>
            <a:r>
              <a:rPr lang="en-US" sz="2200" dirty="0"/>
              <a:t>Transparent and </a:t>
            </a:r>
            <a:r>
              <a:rPr lang="en-US" sz="2200" dirty="0" err="1"/>
              <a:t>whitebox</a:t>
            </a:r>
            <a:r>
              <a:rPr lang="en-US" sz="2200" dirty="0"/>
              <a:t> as regression vs. deep neural networks</a:t>
            </a:r>
          </a:p>
          <a:p>
            <a:pPr lvl="1"/>
            <a:r>
              <a:rPr lang="en-US" sz="2200" dirty="0"/>
              <a:t>Free from </a:t>
            </a:r>
            <a:r>
              <a:rPr lang="en-US" sz="2200" dirty="0" err="1"/>
              <a:t>normalisation</a:t>
            </a:r>
            <a:r>
              <a:rPr lang="en-US" sz="2200" dirty="0"/>
              <a:t>/</a:t>
            </a:r>
            <a:r>
              <a:rPr lang="en-US" sz="2200" dirty="0" err="1"/>
              <a:t>standardisation</a:t>
            </a:r>
            <a:r>
              <a:rPr lang="en-US" sz="2200" dirty="0"/>
              <a:t> of the features vs. regression</a:t>
            </a:r>
          </a:p>
          <a:p>
            <a:r>
              <a:rPr lang="en-US" sz="2200" dirty="0" err="1"/>
              <a:t>Kagglers</a:t>
            </a:r>
            <a:r>
              <a:rPr lang="en-US" sz="2200" dirty="0"/>
              <a:t>’ love (used by 17 out of 29 winners)</a:t>
            </a:r>
          </a:p>
        </p:txBody>
      </p:sp>
      <p:pic>
        <p:nvPicPr>
          <p:cNvPr id="4" name="Picture 2">
            <a:extLst>
              <a:ext uri="{FF2B5EF4-FFF2-40B4-BE49-F238E27FC236}">
                <a16:creationId xmlns:a16="http://schemas.microsoft.com/office/drawing/2014/main" xmlns="" id="{B8B54D59-1785-4E5E-A3A1-86AEF27C937C}"/>
              </a:ext>
            </a:extLst>
          </p:cNvPr>
          <p:cNvPicPr>
            <a:picLocks noChangeAspect="1" noChangeArrowheads="1"/>
          </p:cNvPicPr>
          <p:nvPr/>
        </p:nvPicPr>
        <p:blipFill>
          <a:blip r:embed="rId2" cstate="print"/>
          <a:srcRect/>
          <a:stretch>
            <a:fillRect/>
          </a:stretch>
        </p:blipFill>
        <p:spPr bwMode="auto">
          <a:xfrm>
            <a:off x="1320799" y="4432489"/>
            <a:ext cx="4093029" cy="1276415"/>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D5964A1D-8531-4599-8592-541D3067552E}"/>
              </a:ext>
            </a:extLst>
          </p:cNvPr>
          <p:cNvPicPr>
            <a:picLocks noChangeAspect="1" noChangeArrowheads="1"/>
          </p:cNvPicPr>
          <p:nvPr/>
        </p:nvPicPr>
        <p:blipFill>
          <a:blip r:embed="rId3" cstate="print"/>
          <a:srcRect/>
          <a:stretch>
            <a:fillRect/>
          </a:stretch>
        </p:blipFill>
        <p:spPr bwMode="auto">
          <a:xfrm>
            <a:off x="2532812" y="5760125"/>
            <a:ext cx="3591947" cy="1077238"/>
          </a:xfrm>
          <a:prstGeom prst="rect">
            <a:avLst/>
          </a:prstGeom>
          <a:noFill/>
          <a:ln w="9525">
            <a:noFill/>
            <a:miter lim="800000"/>
            <a:headEnd/>
            <a:tailEnd/>
          </a:ln>
        </p:spPr>
      </p:pic>
    </p:spTree>
    <p:extLst>
      <p:ext uri="{BB962C8B-B14F-4D97-AF65-F5344CB8AC3E}">
        <p14:creationId xmlns:p14="http://schemas.microsoft.com/office/powerpoint/2010/main" val="72807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14219330-90BE-4F0B-9C8D-B4A7FC69869A}"/>
              </a:ext>
            </a:extLst>
          </p:cNvPr>
          <p:cNvGrpSpPr/>
          <p:nvPr/>
        </p:nvGrpSpPr>
        <p:grpSpPr>
          <a:xfrm>
            <a:off x="2771019" y="1965583"/>
            <a:ext cx="3630989" cy="4523406"/>
            <a:chOff x="2771019" y="1965583"/>
            <a:chExt cx="3630989" cy="4523406"/>
          </a:xfrm>
        </p:grpSpPr>
        <p:grpSp>
          <p:nvGrpSpPr>
            <p:cNvPr id="4" name="Group 3">
              <a:extLst>
                <a:ext uri="{FF2B5EF4-FFF2-40B4-BE49-F238E27FC236}">
                  <a16:creationId xmlns:a16="http://schemas.microsoft.com/office/drawing/2014/main" xmlns="" id="{A36ECC5D-24F2-4035-8D65-C73619FA3C30}"/>
                </a:ext>
              </a:extLst>
            </p:cNvPr>
            <p:cNvGrpSpPr/>
            <p:nvPr/>
          </p:nvGrpSpPr>
          <p:grpSpPr>
            <a:xfrm>
              <a:off x="2771019" y="1965583"/>
              <a:ext cx="1008608" cy="1008608"/>
              <a:chOff x="2299305" y="1278"/>
              <a:chExt cx="1008608" cy="1008608"/>
            </a:xfrm>
          </p:grpSpPr>
          <p:sp>
            <p:nvSpPr>
              <p:cNvPr id="23" name="Oval 22">
                <a:extLst>
                  <a:ext uri="{FF2B5EF4-FFF2-40B4-BE49-F238E27FC236}">
                    <a16:creationId xmlns:a16="http://schemas.microsoft.com/office/drawing/2014/main" xmlns="" id="{9EAA5F3E-F7FC-4B46-86F6-510D1ACF8468}"/>
                  </a:ext>
                </a:extLst>
              </p:cNvPr>
              <p:cNvSpPr/>
              <p:nvPr/>
            </p:nvSpPr>
            <p:spPr>
              <a:xfrm>
                <a:off x="2299305" y="1278"/>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xmlns="" id="{375FAAFB-A51F-4296-9812-52074D9C51F7}"/>
                  </a:ext>
                </a:extLst>
              </p:cNvPr>
              <p:cNvSpPr txBox="1"/>
              <p:nvPr/>
            </p:nvSpPr>
            <p:spPr>
              <a:xfrm>
                <a:off x="2447012" y="148985"/>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Descriptors</a:t>
                </a:r>
                <a:endParaRPr lang="zh-TW" altLang="en-US" sz="1000" b="1" kern="1200" dirty="0"/>
              </a:p>
            </p:txBody>
          </p:sp>
        </p:grpSp>
        <p:grpSp>
          <p:nvGrpSpPr>
            <p:cNvPr id="5" name="Group 4">
              <a:extLst>
                <a:ext uri="{FF2B5EF4-FFF2-40B4-BE49-F238E27FC236}">
                  <a16:creationId xmlns:a16="http://schemas.microsoft.com/office/drawing/2014/main" xmlns="" id="{FAF8E071-D687-47E5-90B7-95257D1FEA32}"/>
                </a:ext>
              </a:extLst>
            </p:cNvPr>
            <p:cNvGrpSpPr/>
            <p:nvPr/>
          </p:nvGrpSpPr>
          <p:grpSpPr>
            <a:xfrm>
              <a:off x="2982826" y="3056090"/>
              <a:ext cx="584992" cy="584992"/>
              <a:chOff x="2511112" y="1091785"/>
              <a:chExt cx="584992" cy="584992"/>
            </a:xfrm>
          </p:grpSpPr>
          <p:sp>
            <p:nvSpPr>
              <p:cNvPr id="21" name="Plus Sign 20">
                <a:extLst>
                  <a:ext uri="{FF2B5EF4-FFF2-40B4-BE49-F238E27FC236}">
                    <a16:creationId xmlns:a16="http://schemas.microsoft.com/office/drawing/2014/main" xmlns="" id="{C70EDFE7-BEA4-401C-AC05-6FD4B4DCD773}"/>
                  </a:ext>
                </a:extLst>
              </p:cNvPr>
              <p:cNvSpPr/>
              <p:nvPr/>
            </p:nvSpPr>
            <p:spPr>
              <a:xfrm>
                <a:off x="2511112" y="1091785"/>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Plus Sign 6">
                <a:extLst>
                  <a:ext uri="{FF2B5EF4-FFF2-40B4-BE49-F238E27FC236}">
                    <a16:creationId xmlns:a16="http://schemas.microsoft.com/office/drawing/2014/main" xmlns="" id="{174F643E-8A43-4096-B4D5-6BA989FE7B55}"/>
                  </a:ext>
                </a:extLst>
              </p:cNvPr>
              <p:cNvSpPr txBox="1"/>
              <p:nvPr/>
            </p:nvSpPr>
            <p:spPr>
              <a:xfrm>
                <a:off x="2588653" y="1315486"/>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6" name="Group 5">
              <a:extLst>
                <a:ext uri="{FF2B5EF4-FFF2-40B4-BE49-F238E27FC236}">
                  <a16:creationId xmlns:a16="http://schemas.microsoft.com/office/drawing/2014/main" xmlns="" id="{A9569D54-0EB8-4229-9BEA-6E36953E1FC0}"/>
                </a:ext>
              </a:extLst>
            </p:cNvPr>
            <p:cNvGrpSpPr/>
            <p:nvPr/>
          </p:nvGrpSpPr>
          <p:grpSpPr>
            <a:xfrm>
              <a:off x="2771019" y="3722982"/>
              <a:ext cx="1008608" cy="1008608"/>
              <a:chOff x="2299305" y="1758677"/>
              <a:chExt cx="1008608" cy="1008608"/>
            </a:xfrm>
          </p:grpSpPr>
          <p:sp>
            <p:nvSpPr>
              <p:cNvPr id="19" name="Oval 18">
                <a:extLst>
                  <a:ext uri="{FF2B5EF4-FFF2-40B4-BE49-F238E27FC236}">
                    <a16:creationId xmlns:a16="http://schemas.microsoft.com/office/drawing/2014/main" xmlns="" id="{ABDC2D97-BDF0-498B-BECB-0AD9B5CE85D1}"/>
                  </a:ext>
                </a:extLst>
              </p:cNvPr>
              <p:cNvSpPr/>
              <p:nvPr/>
            </p:nvSpPr>
            <p:spPr>
              <a:xfrm>
                <a:off x="2299305" y="1758677"/>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Oval 8">
                <a:extLst>
                  <a:ext uri="{FF2B5EF4-FFF2-40B4-BE49-F238E27FC236}">
                    <a16:creationId xmlns:a16="http://schemas.microsoft.com/office/drawing/2014/main" xmlns="" id="{821CE5E5-0EF5-463A-850D-806418DB038D}"/>
                  </a:ext>
                </a:extLst>
              </p:cNvPr>
              <p:cNvSpPr txBox="1"/>
              <p:nvPr/>
            </p:nvSpPr>
            <p:spPr>
              <a:xfrm>
                <a:off x="2447012" y="1906384"/>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Quantitative Factors</a:t>
                </a:r>
                <a:endParaRPr lang="zh-TW" altLang="en-US" sz="1000" b="1" kern="1200" dirty="0"/>
              </a:p>
            </p:txBody>
          </p:sp>
        </p:grpSp>
        <p:grpSp>
          <p:nvGrpSpPr>
            <p:cNvPr id="7" name="Group 6">
              <a:extLst>
                <a:ext uri="{FF2B5EF4-FFF2-40B4-BE49-F238E27FC236}">
                  <a16:creationId xmlns:a16="http://schemas.microsoft.com/office/drawing/2014/main" xmlns="" id="{A95557B1-E47F-4FC2-A6F7-FE0B6877C501}"/>
                </a:ext>
              </a:extLst>
            </p:cNvPr>
            <p:cNvGrpSpPr/>
            <p:nvPr/>
          </p:nvGrpSpPr>
          <p:grpSpPr>
            <a:xfrm>
              <a:off x="2982826" y="4813489"/>
              <a:ext cx="584992" cy="584992"/>
              <a:chOff x="2511112" y="2849184"/>
              <a:chExt cx="584992" cy="584992"/>
            </a:xfrm>
          </p:grpSpPr>
          <p:sp>
            <p:nvSpPr>
              <p:cNvPr id="17" name="Plus Sign 16">
                <a:extLst>
                  <a:ext uri="{FF2B5EF4-FFF2-40B4-BE49-F238E27FC236}">
                    <a16:creationId xmlns:a16="http://schemas.microsoft.com/office/drawing/2014/main" xmlns="" id="{1018E929-06DE-4686-9FCB-923EB8A694BE}"/>
                  </a:ext>
                </a:extLst>
              </p:cNvPr>
              <p:cNvSpPr/>
              <p:nvPr/>
            </p:nvSpPr>
            <p:spPr>
              <a:xfrm>
                <a:off x="2511112" y="2849184"/>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Plus Sign 10">
                <a:extLst>
                  <a:ext uri="{FF2B5EF4-FFF2-40B4-BE49-F238E27FC236}">
                    <a16:creationId xmlns:a16="http://schemas.microsoft.com/office/drawing/2014/main" xmlns="" id="{6DD4FEEF-23FF-492A-8CF2-CD656C37C1DB}"/>
                  </a:ext>
                </a:extLst>
              </p:cNvPr>
              <p:cNvSpPr txBox="1"/>
              <p:nvPr/>
            </p:nvSpPr>
            <p:spPr>
              <a:xfrm>
                <a:off x="2588653" y="3072885"/>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8" name="Group 7">
              <a:extLst>
                <a:ext uri="{FF2B5EF4-FFF2-40B4-BE49-F238E27FC236}">
                  <a16:creationId xmlns:a16="http://schemas.microsoft.com/office/drawing/2014/main" xmlns="" id="{CB5C759B-B5FC-4417-ADE3-AFB98716E5E4}"/>
                </a:ext>
              </a:extLst>
            </p:cNvPr>
            <p:cNvGrpSpPr/>
            <p:nvPr/>
          </p:nvGrpSpPr>
          <p:grpSpPr>
            <a:xfrm>
              <a:off x="2771019" y="5480381"/>
              <a:ext cx="1008608" cy="1008608"/>
              <a:chOff x="2299305" y="3516076"/>
              <a:chExt cx="1008608" cy="1008608"/>
            </a:xfrm>
          </p:grpSpPr>
          <p:sp>
            <p:nvSpPr>
              <p:cNvPr id="15" name="Oval 14">
                <a:extLst>
                  <a:ext uri="{FF2B5EF4-FFF2-40B4-BE49-F238E27FC236}">
                    <a16:creationId xmlns:a16="http://schemas.microsoft.com/office/drawing/2014/main" xmlns="" id="{5A3B2B90-44A4-4BD5-907F-FB21CC82522B}"/>
                  </a:ext>
                </a:extLst>
              </p:cNvPr>
              <p:cNvSpPr/>
              <p:nvPr/>
            </p:nvSpPr>
            <p:spPr>
              <a:xfrm>
                <a:off x="2299305" y="3516076"/>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Oval 12">
                <a:extLst>
                  <a:ext uri="{FF2B5EF4-FFF2-40B4-BE49-F238E27FC236}">
                    <a16:creationId xmlns:a16="http://schemas.microsoft.com/office/drawing/2014/main" xmlns="" id="{F5E12F02-794C-4EC5-AEDF-63EB597E78DA}"/>
                  </a:ext>
                </a:extLst>
              </p:cNvPr>
              <p:cNvSpPr txBox="1"/>
              <p:nvPr/>
            </p:nvSpPr>
            <p:spPr>
              <a:xfrm>
                <a:off x="2447012" y="3663783"/>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Statistical Factors </a:t>
                </a:r>
                <a:endParaRPr lang="zh-TW" altLang="en-US" sz="1000" b="1" kern="1200" dirty="0"/>
              </a:p>
            </p:txBody>
          </p:sp>
        </p:grpSp>
        <p:grpSp>
          <p:nvGrpSpPr>
            <p:cNvPr id="9" name="Group 8">
              <a:extLst>
                <a:ext uri="{FF2B5EF4-FFF2-40B4-BE49-F238E27FC236}">
                  <a16:creationId xmlns:a16="http://schemas.microsoft.com/office/drawing/2014/main" xmlns="" id="{4ED3BB3F-1185-4870-A4CB-F14AF2463EAA}"/>
                </a:ext>
              </a:extLst>
            </p:cNvPr>
            <p:cNvGrpSpPr/>
            <p:nvPr/>
          </p:nvGrpSpPr>
          <p:grpSpPr>
            <a:xfrm>
              <a:off x="3930918" y="4039685"/>
              <a:ext cx="320737" cy="375202"/>
              <a:chOff x="3459204" y="2075380"/>
              <a:chExt cx="320737" cy="375202"/>
            </a:xfrm>
          </p:grpSpPr>
          <p:sp>
            <p:nvSpPr>
              <p:cNvPr id="13" name="Arrow: Right 12">
                <a:extLst>
                  <a:ext uri="{FF2B5EF4-FFF2-40B4-BE49-F238E27FC236}">
                    <a16:creationId xmlns:a16="http://schemas.microsoft.com/office/drawing/2014/main" xmlns="" id="{6E3683AC-3AFC-4019-BFDC-28C992B1D9F2}"/>
                  </a:ext>
                </a:extLst>
              </p:cNvPr>
              <p:cNvSpPr/>
              <p:nvPr/>
            </p:nvSpPr>
            <p:spPr>
              <a:xfrm>
                <a:off x="3459204" y="2075380"/>
                <a:ext cx="320737" cy="37520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Arrow: Right 14">
                <a:extLst>
                  <a:ext uri="{FF2B5EF4-FFF2-40B4-BE49-F238E27FC236}">
                    <a16:creationId xmlns:a16="http://schemas.microsoft.com/office/drawing/2014/main" xmlns="" id="{90804094-6BD2-4BAE-BDAA-D84D0AD27A0F}"/>
                  </a:ext>
                </a:extLst>
              </p:cNvPr>
              <p:cNvSpPr txBox="1"/>
              <p:nvPr/>
            </p:nvSpPr>
            <p:spPr>
              <a:xfrm>
                <a:off x="3459204" y="2150420"/>
                <a:ext cx="224516" cy="225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10" name="Group 9">
              <a:extLst>
                <a:ext uri="{FF2B5EF4-FFF2-40B4-BE49-F238E27FC236}">
                  <a16:creationId xmlns:a16="http://schemas.microsoft.com/office/drawing/2014/main" xmlns="" id="{CA280B70-8862-4373-B8F2-5EDF8D9478E7}"/>
                </a:ext>
              </a:extLst>
            </p:cNvPr>
            <p:cNvGrpSpPr/>
            <p:nvPr/>
          </p:nvGrpSpPr>
          <p:grpSpPr>
            <a:xfrm>
              <a:off x="4384792" y="3218678"/>
              <a:ext cx="2017216" cy="2017216"/>
              <a:chOff x="3913078" y="1254373"/>
              <a:chExt cx="2017216" cy="2017216"/>
            </a:xfrm>
          </p:grpSpPr>
          <p:sp>
            <p:nvSpPr>
              <p:cNvPr id="11" name="Oval 10">
                <a:extLst>
                  <a:ext uri="{FF2B5EF4-FFF2-40B4-BE49-F238E27FC236}">
                    <a16:creationId xmlns:a16="http://schemas.microsoft.com/office/drawing/2014/main" xmlns="" id="{184E8757-EB4C-4993-9140-FD9C0CD2776A}"/>
                  </a:ext>
                </a:extLst>
              </p:cNvPr>
              <p:cNvSpPr/>
              <p:nvPr/>
            </p:nvSpPr>
            <p:spPr>
              <a:xfrm>
                <a:off x="3913078" y="1254373"/>
                <a:ext cx="2017216" cy="201721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Oval 16">
                <a:extLst>
                  <a:ext uri="{FF2B5EF4-FFF2-40B4-BE49-F238E27FC236}">
                    <a16:creationId xmlns:a16="http://schemas.microsoft.com/office/drawing/2014/main" xmlns="" id="{57C5A45C-3B5B-4CD4-B364-C58E71824DEB}"/>
                  </a:ext>
                </a:extLst>
              </p:cNvPr>
              <p:cNvSpPr txBox="1"/>
              <p:nvPr/>
            </p:nvSpPr>
            <p:spPr>
              <a:xfrm>
                <a:off x="4208492" y="1549787"/>
                <a:ext cx="1426388" cy="14263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XGBoost Model Integrations</a:t>
                </a:r>
                <a:endParaRPr lang="zh-TW" altLang="en-US" sz="2200" kern="1200" dirty="0"/>
              </a:p>
            </p:txBody>
          </p:sp>
        </p:grpSp>
      </p:grpSp>
      <p:sp>
        <p:nvSpPr>
          <p:cNvPr id="27" name="Title 1">
            <a:extLst>
              <a:ext uri="{FF2B5EF4-FFF2-40B4-BE49-F238E27FC236}">
                <a16:creationId xmlns:a16="http://schemas.microsoft.com/office/drawing/2014/main" xmlns="" id="{51EC4768-96A3-4739-B33B-C06E39F6A517}"/>
              </a:ext>
            </a:extLst>
          </p:cNvPr>
          <p:cNvSpPr>
            <a:spLocks noGrp="1"/>
          </p:cNvSpPr>
          <p:nvPr>
            <p:ph type="title"/>
          </p:nvPr>
        </p:nvSpPr>
        <p:spPr>
          <a:xfrm>
            <a:off x="628650" y="365126"/>
            <a:ext cx="7886700" cy="1325563"/>
          </a:xfrm>
        </p:spPr>
        <p:txBody>
          <a:bodyPr/>
          <a:lstStyle/>
          <a:p>
            <a:r>
              <a:rPr lang="en-HK" dirty="0"/>
              <a:t>Model without TDA features</a:t>
            </a:r>
          </a:p>
        </p:txBody>
      </p:sp>
    </p:spTree>
    <p:extLst>
      <p:ext uri="{BB962C8B-B14F-4D97-AF65-F5344CB8AC3E}">
        <p14:creationId xmlns:p14="http://schemas.microsoft.com/office/powerpoint/2010/main" val="170329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Model with TDA features</a:t>
            </a:r>
          </a:p>
        </p:txBody>
      </p:sp>
      <p:grpSp>
        <p:nvGrpSpPr>
          <p:cNvPr id="31" name="Group 30">
            <a:extLst>
              <a:ext uri="{FF2B5EF4-FFF2-40B4-BE49-F238E27FC236}">
                <a16:creationId xmlns:a16="http://schemas.microsoft.com/office/drawing/2014/main" xmlns="" id="{40B14BF6-C010-41BC-A5B8-69E2EE578822}"/>
              </a:ext>
            </a:extLst>
          </p:cNvPr>
          <p:cNvGrpSpPr/>
          <p:nvPr/>
        </p:nvGrpSpPr>
        <p:grpSpPr>
          <a:xfrm>
            <a:off x="3264627" y="1922277"/>
            <a:ext cx="2614746" cy="4522930"/>
            <a:chOff x="3264627" y="1922277"/>
            <a:chExt cx="2614746" cy="4522930"/>
          </a:xfrm>
        </p:grpSpPr>
        <p:grpSp>
          <p:nvGrpSpPr>
            <p:cNvPr id="4" name="Group 3">
              <a:extLst>
                <a:ext uri="{FF2B5EF4-FFF2-40B4-BE49-F238E27FC236}">
                  <a16:creationId xmlns:a16="http://schemas.microsoft.com/office/drawing/2014/main" xmlns="" id="{920A0134-DBFE-44B0-A37F-D2D91D7B3FFA}"/>
                </a:ext>
              </a:extLst>
            </p:cNvPr>
            <p:cNvGrpSpPr/>
            <p:nvPr/>
          </p:nvGrpSpPr>
          <p:grpSpPr>
            <a:xfrm>
              <a:off x="3264627" y="1922277"/>
              <a:ext cx="726318" cy="726318"/>
              <a:chOff x="2807426" y="1516"/>
              <a:chExt cx="726318" cy="726318"/>
            </a:xfrm>
          </p:grpSpPr>
          <p:sp>
            <p:nvSpPr>
              <p:cNvPr id="29" name="Oval 28">
                <a:extLst>
                  <a:ext uri="{FF2B5EF4-FFF2-40B4-BE49-F238E27FC236}">
                    <a16:creationId xmlns:a16="http://schemas.microsoft.com/office/drawing/2014/main" xmlns="" id="{09CF5FD5-79E4-489D-ADE7-D4413B10445B}"/>
                  </a:ext>
                </a:extLst>
              </p:cNvPr>
              <p:cNvSpPr/>
              <p:nvPr/>
            </p:nvSpPr>
            <p:spPr>
              <a:xfrm>
                <a:off x="2807426" y="1516"/>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4">
                <a:extLst>
                  <a:ext uri="{FF2B5EF4-FFF2-40B4-BE49-F238E27FC236}">
                    <a16:creationId xmlns:a16="http://schemas.microsoft.com/office/drawing/2014/main" xmlns="" id="{6ACD9A36-B446-46B5-B351-EF5D566D66CA}"/>
                  </a:ext>
                </a:extLst>
              </p:cNvPr>
              <p:cNvSpPr txBox="1"/>
              <p:nvPr/>
            </p:nvSpPr>
            <p:spPr>
              <a:xfrm>
                <a:off x="2913793" y="107883"/>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Descriptors</a:t>
                </a:r>
                <a:endParaRPr lang="zh-TW" altLang="en-US" sz="700" b="1" kern="1200" dirty="0"/>
              </a:p>
            </p:txBody>
          </p:sp>
        </p:grpSp>
        <p:grpSp>
          <p:nvGrpSpPr>
            <p:cNvPr id="5" name="Group 4">
              <a:extLst>
                <a:ext uri="{FF2B5EF4-FFF2-40B4-BE49-F238E27FC236}">
                  <a16:creationId xmlns:a16="http://schemas.microsoft.com/office/drawing/2014/main" xmlns="" id="{6C29ABD4-FDB9-4AA6-BB65-FEF1F9337224}"/>
                </a:ext>
              </a:extLst>
            </p:cNvPr>
            <p:cNvGrpSpPr/>
            <p:nvPr/>
          </p:nvGrpSpPr>
          <p:grpSpPr>
            <a:xfrm>
              <a:off x="3417154" y="2707572"/>
              <a:ext cx="421264" cy="421264"/>
              <a:chOff x="2959953" y="786811"/>
              <a:chExt cx="421264" cy="421264"/>
            </a:xfrm>
          </p:grpSpPr>
          <p:sp>
            <p:nvSpPr>
              <p:cNvPr id="27" name="Plus Sign 26">
                <a:extLst>
                  <a:ext uri="{FF2B5EF4-FFF2-40B4-BE49-F238E27FC236}">
                    <a16:creationId xmlns:a16="http://schemas.microsoft.com/office/drawing/2014/main" xmlns="" id="{FCE1B439-53CC-4C1E-89E6-0C8178244F09}"/>
                  </a:ext>
                </a:extLst>
              </p:cNvPr>
              <p:cNvSpPr/>
              <p:nvPr/>
            </p:nvSpPr>
            <p:spPr>
              <a:xfrm>
                <a:off x="2959953" y="786811"/>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Plus Sign 6">
                <a:extLst>
                  <a:ext uri="{FF2B5EF4-FFF2-40B4-BE49-F238E27FC236}">
                    <a16:creationId xmlns:a16="http://schemas.microsoft.com/office/drawing/2014/main" xmlns="" id="{9B7154E1-84A9-4A0F-A552-F1AF4C6E5824}"/>
                  </a:ext>
                </a:extLst>
              </p:cNvPr>
              <p:cNvSpPr txBox="1"/>
              <p:nvPr/>
            </p:nvSpPr>
            <p:spPr>
              <a:xfrm>
                <a:off x="3015792" y="947902"/>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6" name="Group 5">
              <a:extLst>
                <a:ext uri="{FF2B5EF4-FFF2-40B4-BE49-F238E27FC236}">
                  <a16:creationId xmlns:a16="http://schemas.microsoft.com/office/drawing/2014/main" xmlns="" id="{72CE20CC-9148-456B-8469-C7EF5924DB65}"/>
                </a:ext>
              </a:extLst>
            </p:cNvPr>
            <p:cNvGrpSpPr/>
            <p:nvPr/>
          </p:nvGrpSpPr>
          <p:grpSpPr>
            <a:xfrm>
              <a:off x="3264627" y="3187814"/>
              <a:ext cx="726318" cy="726318"/>
              <a:chOff x="2807426" y="1267053"/>
              <a:chExt cx="726318" cy="726318"/>
            </a:xfrm>
          </p:grpSpPr>
          <p:sp>
            <p:nvSpPr>
              <p:cNvPr id="25" name="Oval 24">
                <a:extLst>
                  <a:ext uri="{FF2B5EF4-FFF2-40B4-BE49-F238E27FC236}">
                    <a16:creationId xmlns:a16="http://schemas.microsoft.com/office/drawing/2014/main" xmlns="" id="{BCAFBB09-2F77-44A8-8145-D49C14E469F7}"/>
                  </a:ext>
                </a:extLst>
              </p:cNvPr>
              <p:cNvSpPr/>
              <p:nvPr/>
            </p:nvSpPr>
            <p:spPr>
              <a:xfrm>
                <a:off x="2807426" y="1267053"/>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8">
                <a:extLst>
                  <a:ext uri="{FF2B5EF4-FFF2-40B4-BE49-F238E27FC236}">
                    <a16:creationId xmlns:a16="http://schemas.microsoft.com/office/drawing/2014/main" xmlns="" id="{61D15789-E886-4F69-B8BD-39A5B3C14E1C}"/>
                  </a:ext>
                </a:extLst>
              </p:cNvPr>
              <p:cNvSpPr txBox="1"/>
              <p:nvPr/>
            </p:nvSpPr>
            <p:spPr>
              <a:xfrm>
                <a:off x="2913793" y="1373420"/>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Quantitative Factors</a:t>
                </a:r>
                <a:endParaRPr lang="zh-TW" altLang="en-US" sz="700" b="1" kern="1200" dirty="0"/>
              </a:p>
            </p:txBody>
          </p:sp>
        </p:grpSp>
        <p:grpSp>
          <p:nvGrpSpPr>
            <p:cNvPr id="7" name="Group 6">
              <a:extLst>
                <a:ext uri="{FF2B5EF4-FFF2-40B4-BE49-F238E27FC236}">
                  <a16:creationId xmlns:a16="http://schemas.microsoft.com/office/drawing/2014/main" xmlns="" id="{48263845-4CB1-4FF5-B68F-70592BA59811}"/>
                </a:ext>
              </a:extLst>
            </p:cNvPr>
            <p:cNvGrpSpPr/>
            <p:nvPr/>
          </p:nvGrpSpPr>
          <p:grpSpPr>
            <a:xfrm>
              <a:off x="3417154" y="3973110"/>
              <a:ext cx="421264" cy="421264"/>
              <a:chOff x="2959953" y="2052349"/>
              <a:chExt cx="421264" cy="421264"/>
            </a:xfrm>
          </p:grpSpPr>
          <p:sp>
            <p:nvSpPr>
              <p:cNvPr id="23" name="Plus Sign 22">
                <a:extLst>
                  <a:ext uri="{FF2B5EF4-FFF2-40B4-BE49-F238E27FC236}">
                    <a16:creationId xmlns:a16="http://schemas.microsoft.com/office/drawing/2014/main" xmlns="" id="{C7F41A3C-CEBD-4FEB-8355-9A477C7B9350}"/>
                  </a:ext>
                </a:extLst>
              </p:cNvPr>
              <p:cNvSpPr/>
              <p:nvPr/>
            </p:nvSpPr>
            <p:spPr>
              <a:xfrm>
                <a:off x="2959953" y="2052349"/>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Plus Sign 10">
                <a:extLst>
                  <a:ext uri="{FF2B5EF4-FFF2-40B4-BE49-F238E27FC236}">
                    <a16:creationId xmlns:a16="http://schemas.microsoft.com/office/drawing/2014/main" xmlns="" id="{DCBB2474-197A-4DAA-873B-293E8971014D}"/>
                  </a:ext>
                </a:extLst>
              </p:cNvPr>
              <p:cNvSpPr txBox="1"/>
              <p:nvPr/>
            </p:nvSpPr>
            <p:spPr>
              <a:xfrm>
                <a:off x="3015792" y="2213440"/>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8" name="Group 7">
              <a:extLst>
                <a:ext uri="{FF2B5EF4-FFF2-40B4-BE49-F238E27FC236}">
                  <a16:creationId xmlns:a16="http://schemas.microsoft.com/office/drawing/2014/main" xmlns="" id="{2E132CD6-7804-49E9-A5A3-962A54D6C0DD}"/>
                </a:ext>
              </a:extLst>
            </p:cNvPr>
            <p:cNvGrpSpPr/>
            <p:nvPr/>
          </p:nvGrpSpPr>
          <p:grpSpPr>
            <a:xfrm>
              <a:off x="3264627" y="4453351"/>
              <a:ext cx="726318" cy="726318"/>
              <a:chOff x="2807426" y="2532590"/>
              <a:chExt cx="726318" cy="726318"/>
            </a:xfrm>
          </p:grpSpPr>
          <p:sp>
            <p:nvSpPr>
              <p:cNvPr id="21" name="Oval 20">
                <a:extLst>
                  <a:ext uri="{FF2B5EF4-FFF2-40B4-BE49-F238E27FC236}">
                    <a16:creationId xmlns:a16="http://schemas.microsoft.com/office/drawing/2014/main" xmlns="" id="{5069D97C-79FA-49F4-BAF4-578C04EB3118}"/>
                  </a:ext>
                </a:extLst>
              </p:cNvPr>
              <p:cNvSpPr/>
              <p:nvPr/>
            </p:nvSpPr>
            <p:spPr>
              <a:xfrm>
                <a:off x="2807426" y="2532590"/>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Oval 12">
                <a:extLst>
                  <a:ext uri="{FF2B5EF4-FFF2-40B4-BE49-F238E27FC236}">
                    <a16:creationId xmlns:a16="http://schemas.microsoft.com/office/drawing/2014/main" xmlns="" id="{7F908E26-471F-46BD-B692-4C58384A4819}"/>
                  </a:ext>
                </a:extLst>
              </p:cNvPr>
              <p:cNvSpPr txBox="1"/>
              <p:nvPr/>
            </p:nvSpPr>
            <p:spPr>
              <a:xfrm>
                <a:off x="2913793" y="2638957"/>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Statistical Factors</a:t>
                </a:r>
                <a:endParaRPr lang="zh-TW" altLang="en-US" sz="700" b="1" kern="1200" dirty="0"/>
              </a:p>
            </p:txBody>
          </p:sp>
        </p:grpSp>
        <p:grpSp>
          <p:nvGrpSpPr>
            <p:cNvPr id="9" name="Group 8">
              <a:extLst>
                <a:ext uri="{FF2B5EF4-FFF2-40B4-BE49-F238E27FC236}">
                  <a16:creationId xmlns:a16="http://schemas.microsoft.com/office/drawing/2014/main" xmlns="" id="{BB921632-0158-4F9A-BAD9-BFB27D2BE135}"/>
                </a:ext>
              </a:extLst>
            </p:cNvPr>
            <p:cNvGrpSpPr/>
            <p:nvPr/>
          </p:nvGrpSpPr>
          <p:grpSpPr>
            <a:xfrm>
              <a:off x="3417154" y="5238647"/>
              <a:ext cx="421264" cy="421264"/>
              <a:chOff x="2959953" y="3317886"/>
              <a:chExt cx="421264" cy="421264"/>
            </a:xfrm>
          </p:grpSpPr>
          <p:sp>
            <p:nvSpPr>
              <p:cNvPr id="19" name="Plus Sign 18">
                <a:extLst>
                  <a:ext uri="{FF2B5EF4-FFF2-40B4-BE49-F238E27FC236}">
                    <a16:creationId xmlns:a16="http://schemas.microsoft.com/office/drawing/2014/main" xmlns="" id="{30D56F0E-DF16-49DB-AB70-E12E0977172B}"/>
                  </a:ext>
                </a:extLst>
              </p:cNvPr>
              <p:cNvSpPr/>
              <p:nvPr/>
            </p:nvSpPr>
            <p:spPr>
              <a:xfrm>
                <a:off x="2959953" y="3317886"/>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Plus Sign 14">
                <a:extLst>
                  <a:ext uri="{FF2B5EF4-FFF2-40B4-BE49-F238E27FC236}">
                    <a16:creationId xmlns:a16="http://schemas.microsoft.com/office/drawing/2014/main" xmlns="" id="{04A89140-F79F-491A-A9EA-AA2D48CA2924}"/>
                  </a:ext>
                </a:extLst>
              </p:cNvPr>
              <p:cNvSpPr txBox="1"/>
              <p:nvPr/>
            </p:nvSpPr>
            <p:spPr>
              <a:xfrm>
                <a:off x="3015792" y="3478977"/>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p:txBody>
          </p:sp>
        </p:grpSp>
        <p:grpSp>
          <p:nvGrpSpPr>
            <p:cNvPr id="10" name="Group 9">
              <a:extLst>
                <a:ext uri="{FF2B5EF4-FFF2-40B4-BE49-F238E27FC236}">
                  <a16:creationId xmlns:a16="http://schemas.microsoft.com/office/drawing/2014/main" xmlns="" id="{0FA27541-3B44-4408-B914-14C4A54003F1}"/>
                </a:ext>
              </a:extLst>
            </p:cNvPr>
            <p:cNvGrpSpPr/>
            <p:nvPr/>
          </p:nvGrpSpPr>
          <p:grpSpPr>
            <a:xfrm>
              <a:off x="3264627" y="5718889"/>
              <a:ext cx="726318" cy="726318"/>
              <a:chOff x="2807426" y="3798128"/>
              <a:chExt cx="726318" cy="726318"/>
            </a:xfrm>
          </p:grpSpPr>
          <p:sp>
            <p:nvSpPr>
              <p:cNvPr id="17" name="Oval 16">
                <a:extLst>
                  <a:ext uri="{FF2B5EF4-FFF2-40B4-BE49-F238E27FC236}">
                    <a16:creationId xmlns:a16="http://schemas.microsoft.com/office/drawing/2014/main" xmlns="" id="{2DFFC973-6EAD-4EA3-B083-F38C349ED10D}"/>
                  </a:ext>
                </a:extLst>
              </p:cNvPr>
              <p:cNvSpPr/>
              <p:nvPr/>
            </p:nvSpPr>
            <p:spPr>
              <a:xfrm>
                <a:off x="2807426" y="3798128"/>
                <a:ext cx="726318" cy="726318"/>
              </a:xfrm>
              <a:prstGeom prst="ellipse">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Oval 16">
                <a:extLst>
                  <a:ext uri="{FF2B5EF4-FFF2-40B4-BE49-F238E27FC236}">
                    <a16:creationId xmlns:a16="http://schemas.microsoft.com/office/drawing/2014/main" xmlns="" id="{5BF25EF9-426C-48B6-B6A8-3CE871BC1F69}"/>
                  </a:ext>
                </a:extLst>
              </p:cNvPr>
              <p:cNvSpPr txBox="1"/>
              <p:nvPr/>
            </p:nvSpPr>
            <p:spPr>
              <a:xfrm>
                <a:off x="2913793" y="3904495"/>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TDA Persistence Landscapes</a:t>
                </a:r>
                <a:endParaRPr lang="zh-TW" altLang="en-US" sz="700" b="1" kern="1200" dirty="0"/>
              </a:p>
            </p:txBody>
          </p:sp>
        </p:grpSp>
        <p:grpSp>
          <p:nvGrpSpPr>
            <p:cNvPr id="11" name="Group 10">
              <a:extLst>
                <a:ext uri="{FF2B5EF4-FFF2-40B4-BE49-F238E27FC236}">
                  <a16:creationId xmlns:a16="http://schemas.microsoft.com/office/drawing/2014/main" xmlns="" id="{EEE266CD-96C6-4D60-A2C5-095B37C1B958}"/>
                </a:ext>
              </a:extLst>
            </p:cNvPr>
            <p:cNvGrpSpPr/>
            <p:nvPr/>
          </p:nvGrpSpPr>
          <p:grpSpPr>
            <a:xfrm>
              <a:off x="4099894" y="4048647"/>
              <a:ext cx="230969" cy="270190"/>
              <a:chOff x="3642693" y="2127886"/>
              <a:chExt cx="230969" cy="270190"/>
            </a:xfrm>
          </p:grpSpPr>
          <p:sp>
            <p:nvSpPr>
              <p:cNvPr id="15" name="Arrow: Right 14">
                <a:extLst>
                  <a:ext uri="{FF2B5EF4-FFF2-40B4-BE49-F238E27FC236}">
                    <a16:creationId xmlns:a16="http://schemas.microsoft.com/office/drawing/2014/main" xmlns="" id="{8A3DE23C-249B-45EB-AF51-77B1956BA522}"/>
                  </a:ext>
                </a:extLst>
              </p:cNvPr>
              <p:cNvSpPr/>
              <p:nvPr/>
            </p:nvSpPr>
            <p:spPr>
              <a:xfrm>
                <a:off x="3642693" y="2127886"/>
                <a:ext cx="230969" cy="27019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Arrow: Right 18">
                <a:extLst>
                  <a:ext uri="{FF2B5EF4-FFF2-40B4-BE49-F238E27FC236}">
                    <a16:creationId xmlns:a16="http://schemas.microsoft.com/office/drawing/2014/main" xmlns="" id="{825DE838-177E-4ECE-8E93-9DD348F265FB}"/>
                  </a:ext>
                </a:extLst>
              </p:cNvPr>
              <p:cNvSpPr txBox="1"/>
              <p:nvPr/>
            </p:nvSpPr>
            <p:spPr>
              <a:xfrm>
                <a:off x="3642693" y="2181924"/>
                <a:ext cx="161678" cy="1621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12" name="Group 11">
              <a:extLst>
                <a:ext uri="{FF2B5EF4-FFF2-40B4-BE49-F238E27FC236}">
                  <a16:creationId xmlns:a16="http://schemas.microsoft.com/office/drawing/2014/main" xmlns="" id="{BEBB4ACE-9DA2-4694-A84D-6A1CA96BF594}"/>
                </a:ext>
              </a:extLst>
            </p:cNvPr>
            <p:cNvGrpSpPr/>
            <p:nvPr/>
          </p:nvGrpSpPr>
          <p:grpSpPr>
            <a:xfrm>
              <a:off x="4426737" y="3457424"/>
              <a:ext cx="1452636" cy="1452636"/>
              <a:chOff x="3969536" y="1536663"/>
              <a:chExt cx="1452636" cy="1452636"/>
            </a:xfrm>
          </p:grpSpPr>
          <p:sp>
            <p:nvSpPr>
              <p:cNvPr id="13" name="Oval 12">
                <a:extLst>
                  <a:ext uri="{FF2B5EF4-FFF2-40B4-BE49-F238E27FC236}">
                    <a16:creationId xmlns:a16="http://schemas.microsoft.com/office/drawing/2014/main" xmlns="" id="{6867C0A3-2DD3-4685-87E9-070572C85327}"/>
                  </a:ext>
                </a:extLst>
              </p:cNvPr>
              <p:cNvSpPr/>
              <p:nvPr/>
            </p:nvSpPr>
            <p:spPr>
              <a:xfrm>
                <a:off x="3969536" y="1536663"/>
                <a:ext cx="1452636" cy="145263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Oval 20">
                <a:extLst>
                  <a:ext uri="{FF2B5EF4-FFF2-40B4-BE49-F238E27FC236}">
                    <a16:creationId xmlns:a16="http://schemas.microsoft.com/office/drawing/2014/main" xmlns="" id="{275C7AFE-EE43-4A02-9082-19F01DFC1731}"/>
                  </a:ext>
                </a:extLst>
              </p:cNvPr>
              <p:cNvSpPr txBox="1"/>
              <p:nvPr/>
            </p:nvSpPr>
            <p:spPr>
              <a:xfrm>
                <a:off x="4182270" y="1749397"/>
                <a:ext cx="1027168" cy="1027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XGBoost Model Integrations</a:t>
                </a:r>
                <a:endParaRPr lang="zh-TW" altLang="en-US" sz="1500" kern="1200" dirty="0"/>
              </a:p>
            </p:txBody>
          </p:sp>
        </p:grpSp>
      </p:grpSp>
    </p:spTree>
    <p:extLst>
      <p:ext uri="{BB962C8B-B14F-4D97-AF65-F5344CB8AC3E}">
        <p14:creationId xmlns:p14="http://schemas.microsoft.com/office/powerpoint/2010/main" val="32104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3. Data Prep</a:t>
            </a:r>
          </a:p>
        </p:txBody>
      </p:sp>
    </p:spTree>
    <p:extLst>
      <p:ext uri="{BB962C8B-B14F-4D97-AF65-F5344CB8AC3E}">
        <p14:creationId xmlns:p14="http://schemas.microsoft.com/office/powerpoint/2010/main" val="368128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US" altLang="zh-CN" dirty="0"/>
              <a:t>Raw Data</a:t>
            </a:r>
            <a:endParaRPr lang="en-HK" dirty="0"/>
          </a:p>
        </p:txBody>
      </p:sp>
      <p:sp>
        <p:nvSpPr>
          <p:cNvPr id="32" name="Content Placeholder 2">
            <a:extLst>
              <a:ext uri="{FF2B5EF4-FFF2-40B4-BE49-F238E27FC236}">
                <a16:creationId xmlns:a16="http://schemas.microsoft.com/office/drawing/2014/main" xmlns="" id="{5186BB9B-80EB-42EF-9128-16C8D781CC64}"/>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Time Period</a:t>
            </a:r>
            <a:r>
              <a:rPr lang="en-US" sz="2200" dirty="0"/>
              <a:t>:  c. 10 years (540 weeks) of weekly data (27/4/2007 - 25/8/2017)</a:t>
            </a:r>
          </a:p>
          <a:p>
            <a:pPr marL="457200" indent="-457200">
              <a:buFont typeface="+mj-lt"/>
              <a:buAutoNum type="arabicPeriod"/>
            </a:pPr>
            <a:endParaRPr lang="en-US" sz="2200" b="1" dirty="0"/>
          </a:p>
          <a:p>
            <a:pPr marL="457200" indent="-457200">
              <a:buFont typeface="+mj-lt"/>
              <a:buAutoNum type="arabicPeriod"/>
            </a:pPr>
            <a:r>
              <a:rPr lang="en-US" sz="2200" b="1" dirty="0"/>
              <a:t>Number of ETFs</a:t>
            </a:r>
            <a:r>
              <a:rPr lang="en-US" sz="2200" dirty="0"/>
              <a:t>: 1578 of different life spans from the US exchanges</a:t>
            </a:r>
          </a:p>
          <a:p>
            <a:pPr marL="457200" indent="-457200">
              <a:buFont typeface="+mj-lt"/>
              <a:buAutoNum type="arabicPeriod"/>
            </a:pPr>
            <a:endParaRPr lang="en-US" sz="2200" dirty="0"/>
          </a:p>
          <a:p>
            <a:pPr marL="457200" indent="-457200">
              <a:buFont typeface="+mj-lt"/>
              <a:buAutoNum type="arabicPeriod"/>
            </a:pPr>
            <a:r>
              <a:rPr lang="en-US" sz="2200" dirty="0"/>
              <a:t>The raw ETF Data consists of two sources:</a:t>
            </a:r>
          </a:p>
          <a:p>
            <a:pPr marL="914400" lvl="1" indent="-457200">
              <a:buFont typeface="+mj-lt"/>
              <a:buAutoNum type="arabicPeriod"/>
            </a:pPr>
            <a:r>
              <a:rPr lang="en-US" sz="1800" dirty="0"/>
              <a:t>ETF Price Data</a:t>
            </a:r>
          </a:p>
          <a:p>
            <a:pPr marL="914400" lvl="1" indent="-457200">
              <a:buFont typeface="+mj-lt"/>
              <a:buAutoNum type="arabicPeriod"/>
            </a:pPr>
            <a:r>
              <a:rPr lang="en-US" sz="1800" dirty="0"/>
              <a:t>ETF Descriptive Data: static descriptors of each ETF, e.g. issuer, expense etc. </a:t>
            </a:r>
          </a:p>
          <a:p>
            <a:pPr marL="457200" indent="-457200">
              <a:buFont typeface="+mj-lt"/>
              <a:buAutoNum type="arabicPeriod"/>
            </a:pPr>
            <a:endParaRPr lang="en-US" sz="2200" dirty="0"/>
          </a:p>
          <a:p>
            <a:pPr marL="457200" indent="-457200">
              <a:buFont typeface="+mj-lt"/>
              <a:buAutoNum type="arabicPeriod"/>
            </a:pPr>
            <a:r>
              <a:rPr lang="en-US" sz="2200" dirty="0"/>
              <a:t>Any ETF with life span &lt; 60 weeks (1 year + 8 weeks) is removed from start</a:t>
            </a:r>
          </a:p>
        </p:txBody>
      </p:sp>
    </p:spTree>
    <p:extLst>
      <p:ext uri="{BB962C8B-B14F-4D97-AF65-F5344CB8AC3E}">
        <p14:creationId xmlns:p14="http://schemas.microsoft.com/office/powerpoint/2010/main" val="16880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a:xfrm>
            <a:off x="628649" y="365126"/>
            <a:ext cx="8202529" cy="1325563"/>
          </a:xfrm>
        </p:spPr>
        <p:txBody>
          <a:bodyPr/>
          <a:lstStyle/>
          <a:p>
            <a:r>
              <a:rPr lang="en-HK" dirty="0"/>
              <a:t>Data Prep: X &amp; Feature Engineering</a:t>
            </a:r>
          </a:p>
        </p:txBody>
      </p:sp>
      <p:sp>
        <p:nvSpPr>
          <p:cNvPr id="3" name="Content Placeholder 2">
            <a:extLst>
              <a:ext uri="{FF2B5EF4-FFF2-40B4-BE49-F238E27FC236}">
                <a16:creationId xmlns:a16="http://schemas.microsoft.com/office/drawing/2014/main" xmlns="" id="{AF1A40CE-26FF-43B6-9F72-A8D8A05B1F95}"/>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52 weeks as a batch window size, 4 as stride size – e.g. the sample of 1578 ETFs between “27/4/2007” and “18/4/2008” form the 1</a:t>
            </a:r>
            <a:r>
              <a:rPr lang="en-US" sz="2200" baseline="30000" dirty="0"/>
              <a:t>st</a:t>
            </a:r>
            <a:r>
              <a:rPr lang="en-US" sz="2200" dirty="0"/>
              <a:t> batch, the sample of 1578 ETFs between </a:t>
            </a:r>
            <a:r>
              <a:rPr lang="en-US" sz="2200" dirty="0" err="1"/>
              <a:t>between</a:t>
            </a:r>
            <a:r>
              <a:rPr lang="en-US" sz="2200" dirty="0"/>
              <a:t> “27/4/2007 + 4 weeks” and “18/4/2008 + 4 weeks” form the 2</a:t>
            </a:r>
            <a:r>
              <a:rPr lang="en-US" sz="2200" baseline="30000" dirty="0"/>
              <a:t>nd</a:t>
            </a:r>
            <a:r>
              <a:rPr lang="en-US" sz="2200" dirty="0"/>
              <a:t> batch, so on so forth</a:t>
            </a:r>
          </a:p>
          <a:p>
            <a:pPr marL="457200" indent="-457200">
              <a:buFont typeface="+mj-lt"/>
              <a:buAutoNum type="arabicPeriod"/>
            </a:pPr>
            <a:r>
              <a:rPr lang="en-US" sz="2200" dirty="0"/>
              <a:t>Rebase – the first date of each batch in the Price Data to be 100</a:t>
            </a:r>
          </a:p>
          <a:p>
            <a:pPr marL="457200" indent="-457200">
              <a:buFont typeface="+mj-lt"/>
              <a:buAutoNum type="arabicPeriod"/>
            </a:pPr>
            <a:r>
              <a:rPr lang="en-US" sz="2200" dirty="0"/>
              <a:t>12 “factor” features out of the price data source</a:t>
            </a:r>
          </a:p>
          <a:p>
            <a:pPr marL="914400" lvl="1" indent="-457200">
              <a:buFont typeface="+mj-lt"/>
              <a:buAutoNum type="arabicPeriod"/>
            </a:pPr>
            <a:r>
              <a:rPr lang="en-US" sz="1800" dirty="0" err="1"/>
              <a:t>Momemtum</a:t>
            </a:r>
            <a:r>
              <a:rPr lang="en-US" sz="1800" dirty="0"/>
              <a:t> (5)</a:t>
            </a:r>
          </a:p>
          <a:p>
            <a:pPr marL="914400" lvl="1" indent="-457200">
              <a:buFont typeface="+mj-lt"/>
              <a:buAutoNum type="arabicPeriod"/>
            </a:pPr>
            <a:r>
              <a:rPr lang="en-US" sz="1800" dirty="0"/>
              <a:t>Max range (4)</a:t>
            </a:r>
          </a:p>
          <a:p>
            <a:pPr marL="914400" lvl="1" indent="-457200">
              <a:buFont typeface="+mj-lt"/>
              <a:buAutoNum type="arabicPeriod"/>
            </a:pPr>
            <a:r>
              <a:rPr lang="en-US" sz="1800" dirty="0"/>
              <a:t>Volatility (3)</a:t>
            </a:r>
          </a:p>
          <a:p>
            <a:pPr marL="457200" indent="-457200">
              <a:buFont typeface="+mj-lt"/>
              <a:buAutoNum type="arabicPeriod"/>
            </a:pPr>
            <a:endParaRPr lang="en-US" sz="2200" dirty="0"/>
          </a:p>
          <a:p>
            <a:pPr marL="457200" indent="-457200">
              <a:buFont typeface="+mj-lt"/>
              <a:buAutoNum type="arabicPeriod"/>
            </a:pPr>
            <a:r>
              <a:rPr lang="en-US" sz="2200" dirty="0"/>
              <a:t>100 TDA features out of the persistent landscape matrix</a:t>
            </a:r>
          </a:p>
          <a:p>
            <a:pPr marL="914400" lvl="1" indent="-457200">
              <a:buFont typeface="+mj-lt"/>
              <a:buAutoNum type="arabicPeriod"/>
            </a:pPr>
            <a:endParaRPr lang="en-US" sz="1800" dirty="0"/>
          </a:p>
        </p:txBody>
      </p:sp>
    </p:spTree>
    <p:extLst>
      <p:ext uri="{BB962C8B-B14F-4D97-AF65-F5344CB8AC3E}">
        <p14:creationId xmlns:p14="http://schemas.microsoft.com/office/powerpoint/2010/main" val="169846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xmlns="" id="{7C639B8E-C9B7-4006-89B5-2A6B2CC5DD86}"/>
              </a:ext>
            </a:extLst>
          </p:cNvPr>
          <p:cNvSpPr>
            <a:spLocks noGrp="1"/>
          </p:cNvSpPr>
          <p:nvPr>
            <p:ph idx="1"/>
          </p:nvPr>
        </p:nvSpPr>
        <p:spPr>
          <a:xfrm>
            <a:off x="628650" y="1451429"/>
            <a:ext cx="7886700" cy="5041445"/>
          </a:xfrm>
        </p:spPr>
        <p:txBody>
          <a:bodyPr>
            <a:normAutofit fontScale="92500" lnSpcReduction="10000"/>
          </a:bodyPr>
          <a:lstStyle/>
          <a:p>
            <a:pPr marL="514350" indent="-514350">
              <a:buFont typeface="+mj-lt"/>
              <a:buAutoNum type="arabicPeriod"/>
            </a:pPr>
            <a:r>
              <a:rPr lang="en-HK" dirty="0"/>
              <a:t>Part I - How</a:t>
            </a:r>
          </a:p>
          <a:p>
            <a:pPr marL="971550" lvl="1" indent="-514350">
              <a:buFont typeface="+mj-lt"/>
              <a:buAutoNum type="arabicPeriod"/>
            </a:pPr>
            <a:r>
              <a:rPr lang="en-HK" dirty="0"/>
              <a:t>Motivation &amp; Result</a:t>
            </a:r>
          </a:p>
          <a:p>
            <a:pPr marL="971550" lvl="1" indent="-514350">
              <a:buFont typeface="+mj-lt"/>
              <a:buAutoNum type="arabicPeriod"/>
            </a:pPr>
            <a:r>
              <a:rPr lang="en-HK" dirty="0"/>
              <a:t>Model &amp; 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 – Why</a:t>
            </a:r>
          </a:p>
          <a:p>
            <a:pPr marL="971550" lvl="1" indent="-514350">
              <a:buFont typeface="+mj-lt"/>
              <a:buAutoNum type="arabicPeriod"/>
            </a:pPr>
            <a:r>
              <a:rPr lang="en-HK" dirty="0"/>
              <a:t>Result</a:t>
            </a:r>
          </a:p>
          <a:p>
            <a:pPr marL="971550" lvl="1" indent="-514350">
              <a:buFont typeface="+mj-lt"/>
              <a:buAutoNum type="arabicPeriod"/>
            </a:pPr>
            <a:r>
              <a:rPr lang="en-HK" dirty="0"/>
              <a:t>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III – What Next?</a:t>
            </a:r>
          </a:p>
          <a:p>
            <a:pPr marL="971550" lvl="1" indent="-514350">
              <a:buFont typeface="+mj-lt"/>
              <a:buAutoNum type="arabicPeriod"/>
            </a:pPr>
            <a:r>
              <a:rPr lang="en-HK" dirty="0"/>
              <a:t>Strategy</a:t>
            </a:r>
          </a:p>
          <a:p>
            <a:pPr marL="971550" lvl="1" indent="-514350">
              <a:buFont typeface="+mj-lt"/>
              <a:buAutoNum type="arabicPeriod"/>
            </a:pPr>
            <a:r>
              <a:rPr lang="en-HK" dirty="0" err="1"/>
              <a:t>Backtesting</a:t>
            </a:r>
            <a:r>
              <a:rPr lang="en-HK" dirty="0"/>
              <a:t> &amp; Validation</a:t>
            </a:r>
          </a:p>
          <a:p>
            <a:pPr marL="971550" lvl="1" indent="-514350">
              <a:buFont typeface="+mj-lt"/>
              <a:buAutoNum type="arabicPeriod"/>
            </a:pPr>
            <a:r>
              <a:rPr lang="en-HK" dirty="0" smtClean="0"/>
              <a:t>Further Analysis &amp; Optimisation</a:t>
            </a:r>
            <a:endParaRPr lang="en-HK" dirty="0"/>
          </a:p>
          <a:p>
            <a:pPr marL="971550" lvl="1" indent="-514350">
              <a:buFont typeface="+mj-lt"/>
              <a:buAutoNum type="arabicPeriod"/>
            </a:pPr>
            <a:endParaRPr lang="en-HK" dirty="0"/>
          </a:p>
        </p:txBody>
      </p:sp>
    </p:spTree>
    <p:extLst>
      <p:ext uri="{BB962C8B-B14F-4D97-AF65-F5344CB8AC3E}">
        <p14:creationId xmlns:p14="http://schemas.microsoft.com/office/powerpoint/2010/main" val="33553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Prep: y – predication/target</a:t>
            </a:r>
          </a:p>
        </p:txBody>
      </p:sp>
      <p:sp>
        <p:nvSpPr>
          <p:cNvPr id="3" name="Content Placeholder 2">
            <a:extLst>
              <a:ext uri="{FF2B5EF4-FFF2-40B4-BE49-F238E27FC236}">
                <a16:creationId xmlns:a16="http://schemas.microsoft.com/office/drawing/2014/main" xmlns="" id="{0BFA1108-21B5-47A3-85F3-7B6737AADFBF}"/>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The last 4 weeks of each batch is the raw data to construct the y column – the prediction target of binary form (1 for positive, 0 for negative)</a:t>
            </a:r>
          </a:p>
          <a:p>
            <a:pPr marL="457200" indent="-457200">
              <a:buFont typeface="+mj-lt"/>
              <a:buAutoNum type="arabicPeriod"/>
            </a:pPr>
            <a:endParaRPr lang="en-US" sz="2200" dirty="0"/>
          </a:p>
          <a:p>
            <a:pPr marL="457200" indent="-457200">
              <a:buFont typeface="+mj-lt"/>
              <a:buAutoNum type="arabicPeriod"/>
            </a:pPr>
            <a:r>
              <a:rPr lang="en-US" sz="2200" dirty="0"/>
              <a:t>To be positive: one of the weekly return out of the 4 weeks&gt; 4%</a:t>
            </a:r>
          </a:p>
          <a:p>
            <a:pPr marL="457200" indent="-457200">
              <a:buFont typeface="+mj-lt"/>
              <a:buAutoNum type="arabicPeriod"/>
            </a:pPr>
            <a:r>
              <a:rPr lang="en-US" sz="2200" dirty="0"/>
              <a:t>To be negative: all weekly returns &lt; 4% </a:t>
            </a:r>
            <a:endParaRPr lang="en-US" sz="1800" dirty="0"/>
          </a:p>
        </p:txBody>
      </p:sp>
    </p:spTree>
    <p:extLst>
      <p:ext uri="{BB962C8B-B14F-4D97-AF65-F5344CB8AC3E}">
        <p14:creationId xmlns:p14="http://schemas.microsoft.com/office/powerpoint/2010/main" val="69553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split</a:t>
            </a:r>
          </a:p>
        </p:txBody>
      </p:sp>
      <p:sp>
        <p:nvSpPr>
          <p:cNvPr id="3" name="Content Placeholder 2">
            <a:extLst>
              <a:ext uri="{FF2B5EF4-FFF2-40B4-BE49-F238E27FC236}">
                <a16:creationId xmlns:a16="http://schemas.microsoft.com/office/drawing/2014/main" xmlns="" id="{DF48ADF2-CC3B-4ABD-86E2-F33EEB2396E2}"/>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Training</a:t>
            </a:r>
            <a:r>
              <a:rPr lang="en-US" sz="2200" dirty="0"/>
              <a:t> dataset: the first 60% of the entire data time window, e.g. for a dataset window of 540 weeks, the training data will come from the 1</a:t>
            </a:r>
            <a:r>
              <a:rPr lang="en-US" sz="2200" baseline="30000" dirty="0"/>
              <a:t>st</a:t>
            </a:r>
            <a:r>
              <a:rPr lang="en-US" sz="2200" dirty="0"/>
              <a:t> 324 weeks</a:t>
            </a:r>
          </a:p>
          <a:p>
            <a:pPr marL="457200" indent="-457200">
              <a:buFont typeface="+mj-lt"/>
              <a:buAutoNum type="arabicPeriod"/>
            </a:pPr>
            <a:endParaRPr lang="en-US" sz="2200" dirty="0"/>
          </a:p>
          <a:p>
            <a:pPr marL="457200" indent="-457200">
              <a:buFont typeface="+mj-lt"/>
              <a:buAutoNum type="arabicPeriod"/>
            </a:pPr>
            <a:r>
              <a:rPr lang="en-US" sz="2200" b="1" dirty="0"/>
              <a:t>Validation</a:t>
            </a:r>
            <a:r>
              <a:rPr lang="en-US" sz="2200" dirty="0"/>
              <a:t> dataset: the middle 20% of the entire data time window, e.g. for a dataset window of 540 weeks, the validation data will come from the middle 108 weeks</a:t>
            </a:r>
          </a:p>
          <a:p>
            <a:pPr marL="457200" indent="-457200">
              <a:buFont typeface="+mj-lt"/>
              <a:buAutoNum type="arabicPeriod"/>
            </a:pPr>
            <a:endParaRPr lang="en-US" sz="2200" dirty="0"/>
          </a:p>
          <a:p>
            <a:pPr marL="457200" indent="-457200">
              <a:buFont typeface="+mj-lt"/>
              <a:buAutoNum type="arabicPeriod"/>
            </a:pPr>
            <a:r>
              <a:rPr lang="en-US" sz="2200" b="1" dirty="0"/>
              <a:t>Testing</a:t>
            </a:r>
            <a:r>
              <a:rPr lang="en-US" sz="2200" dirty="0"/>
              <a:t> dataset: the last 20% of the entire data time window, e.g. for a dataset window of 540 weeks, the testing data will come from the last 108 weeks</a:t>
            </a:r>
          </a:p>
        </p:txBody>
      </p:sp>
    </p:spTree>
    <p:extLst>
      <p:ext uri="{BB962C8B-B14F-4D97-AF65-F5344CB8AC3E}">
        <p14:creationId xmlns:p14="http://schemas.microsoft.com/office/powerpoint/2010/main" val="99500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4. Parameters</a:t>
            </a:r>
          </a:p>
        </p:txBody>
      </p:sp>
    </p:spTree>
    <p:extLst>
      <p:ext uri="{BB962C8B-B14F-4D97-AF65-F5344CB8AC3E}">
        <p14:creationId xmlns:p14="http://schemas.microsoft.com/office/powerpoint/2010/main" val="126341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75418-51C3-45B9-98AA-12D8FD01C17A}"/>
              </a:ext>
            </a:extLst>
          </p:cNvPr>
          <p:cNvSpPr>
            <a:spLocks noGrp="1"/>
          </p:cNvSpPr>
          <p:nvPr>
            <p:ph type="title"/>
          </p:nvPr>
        </p:nvSpPr>
        <p:spPr/>
        <p:txBody>
          <a:bodyPr/>
          <a:lstStyle/>
          <a:p>
            <a:r>
              <a:rPr lang="en-HK" dirty="0"/>
              <a:t>Data Prep Parameters</a:t>
            </a:r>
          </a:p>
        </p:txBody>
      </p:sp>
      <p:sp>
        <p:nvSpPr>
          <p:cNvPr id="4" name="Content Placeholder 2">
            <a:extLst>
              <a:ext uri="{FF2B5EF4-FFF2-40B4-BE49-F238E27FC236}">
                <a16:creationId xmlns:a16="http://schemas.microsoft.com/office/drawing/2014/main" xmlns="" id="{4744D20F-5097-4887-AE7D-9B6B3AE9ADDC}"/>
              </a:ext>
            </a:extLst>
          </p:cNvPr>
          <p:cNvSpPr>
            <a:spLocks noGrp="1"/>
          </p:cNvSpPr>
          <p:nvPr>
            <p:ph idx="1"/>
          </p:nvPr>
        </p:nvSpPr>
        <p:spPr/>
        <p:txBody>
          <a:bodyPr>
            <a:normAutofit fontScale="92500" lnSpcReduction="20000"/>
          </a:bodyPr>
          <a:lstStyle/>
          <a:p>
            <a:pPr marL="0" indent="0">
              <a:buNone/>
            </a:pPr>
            <a:r>
              <a:rPr lang="en-US" sz="2200" b="1" dirty="0"/>
              <a:t>Data</a:t>
            </a:r>
          </a:p>
          <a:p>
            <a:pPr marL="457200" indent="-457200">
              <a:buFont typeface="+mj-lt"/>
              <a:buAutoNum type="arabicPeriod"/>
            </a:pPr>
            <a:r>
              <a:rPr lang="en-US" sz="2200" dirty="0" err="1"/>
              <a:t>th</a:t>
            </a:r>
            <a:r>
              <a:rPr lang="en-US" sz="2200" dirty="0"/>
              <a:t> = 60 (min number of non-trivial prices for an input ETF) </a:t>
            </a:r>
          </a:p>
          <a:p>
            <a:pPr marL="457200" indent="-457200">
              <a:buFont typeface="+mj-lt"/>
              <a:buAutoNum type="arabicPeriod"/>
            </a:pPr>
            <a:r>
              <a:rPr lang="en-US" sz="2200" dirty="0"/>
              <a:t>w = 52 (batch window size)</a:t>
            </a:r>
          </a:p>
          <a:p>
            <a:pPr marL="457200" indent="-457200">
              <a:buFont typeface="+mj-lt"/>
              <a:buAutoNum type="arabicPeriod"/>
            </a:pPr>
            <a:r>
              <a:rPr lang="en-US" sz="2200" dirty="0"/>
              <a:t>s = 4 (stride size)</a:t>
            </a:r>
          </a:p>
          <a:p>
            <a:pPr marL="457200" indent="-457200">
              <a:buFont typeface="+mj-lt"/>
              <a:buAutoNum type="arabicPeriod"/>
            </a:pPr>
            <a:r>
              <a:rPr lang="en-US" sz="2200" dirty="0"/>
              <a:t>n = (number of batches)</a:t>
            </a:r>
          </a:p>
          <a:p>
            <a:pPr marL="457200" indent="-457200">
              <a:buFont typeface="+mj-lt"/>
              <a:buAutoNum type="arabicPeriod"/>
            </a:pPr>
            <a:r>
              <a:rPr lang="en-US" sz="2200" dirty="0" err="1"/>
              <a:t>TH_y</a:t>
            </a:r>
            <a:r>
              <a:rPr lang="en-US" sz="2200" dirty="0"/>
              <a:t> = 0.04 (y positive threshold)</a:t>
            </a:r>
          </a:p>
          <a:p>
            <a:pPr marL="457200" indent="-457200">
              <a:buFont typeface="+mj-lt"/>
              <a:buAutoNum type="arabicPeriod"/>
            </a:pPr>
            <a:r>
              <a:rPr lang="en-US" sz="2200" dirty="0"/>
              <a:t>Training, Validation and Testing dataset split: 60:20:20</a:t>
            </a:r>
          </a:p>
          <a:p>
            <a:pPr marL="0" indent="0">
              <a:buNone/>
            </a:pPr>
            <a:endParaRPr lang="en-US" sz="2200" dirty="0"/>
          </a:p>
          <a:p>
            <a:pPr marL="0" indent="0">
              <a:buNone/>
            </a:pPr>
            <a:r>
              <a:rPr lang="en-US" sz="2200" b="1" dirty="0"/>
              <a:t>Model</a:t>
            </a:r>
          </a:p>
          <a:p>
            <a:pPr marL="457200" indent="-457200">
              <a:buFont typeface="+mj-lt"/>
              <a:buAutoNum type="arabicPeriod"/>
            </a:pPr>
            <a:r>
              <a:rPr lang="en-US" sz="2200" dirty="0"/>
              <a:t>Max dept = 5</a:t>
            </a:r>
          </a:p>
          <a:p>
            <a:pPr marL="457200" indent="-457200">
              <a:buFont typeface="+mj-lt"/>
              <a:buAutoNum type="arabicPeriod"/>
            </a:pPr>
            <a:r>
              <a:rPr lang="en-US" sz="2200" dirty="0"/>
              <a:t>Number of default iteration = 100</a:t>
            </a:r>
          </a:p>
          <a:p>
            <a:pPr marL="457200" indent="-457200">
              <a:buFont typeface="+mj-lt"/>
              <a:buAutoNum type="arabicPeriod"/>
            </a:pPr>
            <a:r>
              <a:rPr lang="en-US" sz="2200" dirty="0"/>
              <a:t>Early stop? Manual </a:t>
            </a:r>
          </a:p>
        </p:txBody>
      </p:sp>
    </p:spTree>
    <p:extLst>
      <p:ext uri="{BB962C8B-B14F-4D97-AF65-F5344CB8AC3E}">
        <p14:creationId xmlns:p14="http://schemas.microsoft.com/office/powerpoint/2010/main" val="109394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a:bodyPr>
          <a:lstStyle/>
          <a:p>
            <a:r>
              <a:rPr lang="en-HK" dirty="0"/>
              <a:t>Part II</a:t>
            </a:r>
          </a:p>
        </p:txBody>
      </p:sp>
    </p:spTree>
    <p:extLst>
      <p:ext uri="{BB962C8B-B14F-4D97-AF65-F5344CB8AC3E}">
        <p14:creationId xmlns:p14="http://schemas.microsoft.com/office/powerpoint/2010/main" val="273258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1. </a:t>
            </a:r>
            <a:r>
              <a:rPr lang="en-HK" dirty="0" smtClean="0"/>
              <a:t>Result</a:t>
            </a:r>
            <a:endParaRPr lang="en-HK" dirty="0"/>
          </a:p>
        </p:txBody>
      </p:sp>
    </p:spTree>
    <p:extLst>
      <p:ext uri="{BB962C8B-B14F-4D97-AF65-F5344CB8AC3E}">
        <p14:creationId xmlns:p14="http://schemas.microsoft.com/office/powerpoint/2010/main" val="203124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result?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only my best guess for now without digging into the names/ETFs what were scored highly for each test</a:t>
            </a:r>
          </a:p>
          <a:p>
            <a:r>
              <a:rPr lang="en-US" dirty="0" smtClean="0"/>
              <a:t>By just looking at the threshold probability </a:t>
            </a:r>
            <a:r>
              <a:rPr lang="en-US" dirty="0" smtClean="0">
                <a:solidFill>
                  <a:srgbClr val="FF0000"/>
                </a:solidFill>
              </a:rPr>
              <a:t>(black dotted line on the next page)</a:t>
            </a:r>
            <a:r>
              <a:rPr lang="en-US" dirty="0" smtClean="0"/>
              <a:t> the TDA model starts outperforming (in terms of precision): it was similar before the thresholds (which explains the muted edge when only looking at AUC), and only spiked at the last few high probability predictions, which suggest the TDA features added additional signal to the model only for a few ETFs/names that possesses/carries such signal during the testing window; for the test cases where TDA model wasn’t outperforming, could it then be that the signal was lost in the testing window? (next page)</a:t>
            </a:r>
            <a:endParaRPr lang="en-US" dirty="0"/>
          </a:p>
        </p:txBody>
      </p:sp>
    </p:spTree>
    <p:extLst>
      <p:ext uri="{BB962C8B-B14F-4D97-AF65-F5344CB8AC3E}">
        <p14:creationId xmlns:p14="http://schemas.microsoft.com/office/powerpoint/2010/main" val="4220478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such result?</a:t>
            </a:r>
          </a:p>
        </p:txBody>
      </p:sp>
      <p:pic>
        <p:nvPicPr>
          <p:cNvPr id="4" name="Picture 3">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2" cstate="print"/>
          <a:srcRect/>
          <a:stretch>
            <a:fillRect/>
          </a:stretch>
        </p:blipFill>
        <p:spPr bwMode="auto">
          <a:xfrm>
            <a:off x="211937" y="1500065"/>
            <a:ext cx="3705225" cy="2647950"/>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3" cstate="print"/>
          <a:srcRect/>
          <a:stretch>
            <a:fillRect/>
          </a:stretch>
        </p:blipFill>
        <p:spPr bwMode="auto">
          <a:xfrm>
            <a:off x="211937" y="3948338"/>
            <a:ext cx="3705225" cy="264795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4" cstate="print"/>
          <a:srcRect/>
          <a:stretch>
            <a:fillRect/>
          </a:stretch>
        </p:blipFill>
        <p:spPr bwMode="auto">
          <a:xfrm>
            <a:off x="4689830" y="1473881"/>
            <a:ext cx="3705225" cy="2647950"/>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5" cstate="print"/>
          <a:srcRect/>
          <a:stretch>
            <a:fillRect/>
          </a:stretch>
        </p:blipFill>
        <p:spPr bwMode="auto">
          <a:xfrm>
            <a:off x="4689830" y="3922154"/>
            <a:ext cx="3705225" cy="2647950"/>
          </a:xfrm>
          <a:prstGeom prst="rect">
            <a:avLst/>
          </a:prstGeom>
          <a:noFill/>
          <a:ln w="9525">
            <a:noFill/>
            <a:miter lim="800000"/>
            <a:headEnd/>
            <a:tailEnd/>
          </a:ln>
        </p:spPr>
      </p:pic>
      <p:cxnSp>
        <p:nvCxnSpPr>
          <p:cNvPr id="9" name="Straight Connector 8"/>
          <p:cNvCxnSpPr/>
          <p:nvPr/>
        </p:nvCxnSpPr>
        <p:spPr>
          <a:xfrm>
            <a:off x="2998355" y="1702224"/>
            <a:ext cx="26186" cy="4556724"/>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685739" y="1689130"/>
            <a:ext cx="13093" cy="4530536"/>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27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a:t>
            </a:r>
            <a:r>
              <a:rPr lang="en-HK" dirty="0" smtClean="0"/>
              <a:t>II</a:t>
            </a:r>
            <a:r>
              <a:rPr lang="en-HK" dirty="0"/>
              <a:t/>
            </a:r>
            <a:br>
              <a:rPr lang="en-HK" dirty="0"/>
            </a:br>
            <a:r>
              <a:rPr lang="en-HK" dirty="0" smtClean="0"/>
              <a:t>2. Feature </a:t>
            </a:r>
            <a:r>
              <a:rPr lang="en-HK" dirty="0"/>
              <a:t>Engineering</a:t>
            </a:r>
          </a:p>
        </p:txBody>
      </p:sp>
    </p:spTree>
    <p:extLst>
      <p:ext uri="{BB962C8B-B14F-4D97-AF65-F5344CB8AC3E}">
        <p14:creationId xmlns:p14="http://schemas.microsoft.com/office/powerpoint/2010/main" val="258722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y</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err="1" smtClean="0"/>
              <a:t>maximise</a:t>
            </a:r>
            <a:r>
              <a:rPr lang="en-US" dirty="0" smtClean="0"/>
              <a:t> the power of TDA as I understand it, it’s best to apply on cases where there exists sufficient time window for the data points to revolve along, which should be in the unit of month or quarter (currently set as 1 year of data per batch); </a:t>
            </a:r>
          </a:p>
          <a:p>
            <a:r>
              <a:rPr lang="en-US" dirty="0" smtClean="0"/>
              <a:t>consequently, when design the prediction target “y”, it should be best to allow some “optionality” over certain “execution” window, so it’s also practical to pick the best performing point to cash in/take profit, hence the max(week 1, week 2, week 3, week 4) definition of “y” </a:t>
            </a:r>
            <a:endParaRPr lang="en-US" dirty="0"/>
          </a:p>
        </p:txBody>
      </p:sp>
    </p:spTree>
    <p:extLst>
      <p:ext uri="{BB962C8B-B14F-4D97-AF65-F5344CB8AC3E}">
        <p14:creationId xmlns:p14="http://schemas.microsoft.com/office/powerpoint/2010/main" val="46680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1. Motivation &amp; Result</a:t>
            </a:r>
          </a:p>
        </p:txBody>
      </p:sp>
    </p:spTree>
    <p:extLst>
      <p:ext uri="{BB962C8B-B14F-4D97-AF65-F5344CB8AC3E}">
        <p14:creationId xmlns:p14="http://schemas.microsoft.com/office/powerpoint/2010/main" val="3644175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12 factor features?</a:t>
            </a:r>
            <a:endParaRPr lang="en-US" dirty="0"/>
          </a:p>
        </p:txBody>
      </p:sp>
      <p:sp>
        <p:nvSpPr>
          <p:cNvPr id="3" name="Content Placeholder 2"/>
          <p:cNvSpPr>
            <a:spLocks noGrp="1"/>
          </p:cNvSpPr>
          <p:nvPr>
            <p:ph idx="1"/>
          </p:nvPr>
        </p:nvSpPr>
        <p:spPr/>
        <p:txBody>
          <a:bodyPr/>
          <a:lstStyle/>
          <a:p>
            <a:r>
              <a:rPr lang="en-US" dirty="0" smtClean="0"/>
              <a:t>It doesn’t have to</a:t>
            </a:r>
          </a:p>
          <a:p>
            <a:r>
              <a:rPr lang="en-US" dirty="0" smtClean="0"/>
              <a:t>And I didn’t trial too many variations/combinations of it; the thinking behind is just that this is my starting point/benchmark, as long as the features + TDA shows superiority, it’s good to get from here</a:t>
            </a:r>
          </a:p>
          <a:p>
            <a:r>
              <a:rPr lang="en-US" dirty="0" smtClean="0"/>
              <a:t>I also initially added PCA factors, however, they do not add value/predictive power even just for a factor model trained with above factor features </a:t>
            </a:r>
            <a:endParaRPr lang="en-US" dirty="0"/>
          </a:p>
        </p:txBody>
      </p:sp>
    </p:spTree>
    <p:extLst>
      <p:ext uri="{BB962C8B-B14F-4D97-AF65-F5344CB8AC3E}">
        <p14:creationId xmlns:p14="http://schemas.microsoft.com/office/powerpoint/2010/main" val="333033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100 TDA features?</a:t>
            </a:r>
            <a:endParaRPr lang="en-US" dirty="0"/>
          </a:p>
        </p:txBody>
      </p:sp>
      <p:sp>
        <p:nvSpPr>
          <p:cNvPr id="3" name="Content Placeholder 2"/>
          <p:cNvSpPr>
            <a:spLocks noGrp="1"/>
          </p:cNvSpPr>
          <p:nvPr>
            <p:ph idx="1"/>
          </p:nvPr>
        </p:nvSpPr>
        <p:spPr/>
        <p:txBody>
          <a:bodyPr/>
          <a:lstStyle/>
          <a:p>
            <a:r>
              <a:rPr lang="en-US" dirty="0" smtClean="0"/>
              <a:t>It basically ranges out the full persistent landscape spectrum for 0 and 1 dimension homology</a:t>
            </a:r>
          </a:p>
          <a:p>
            <a:r>
              <a:rPr lang="en-US" dirty="0" smtClean="0"/>
              <a:t>This “brute force” “feature engineering” as iterated from the prior simply statistical summary of the PL, e.g. mean and std. which turned out to be very indifferent from the model trained without TDA</a:t>
            </a:r>
          </a:p>
          <a:p>
            <a:pPr marL="0" indent="0">
              <a:buNone/>
            </a:pPr>
            <a:endParaRPr lang="en-US" dirty="0"/>
          </a:p>
        </p:txBody>
      </p:sp>
    </p:spTree>
    <p:extLst>
      <p:ext uri="{BB962C8B-B14F-4D97-AF65-F5344CB8AC3E}">
        <p14:creationId xmlns:p14="http://schemas.microsoft.com/office/powerpoint/2010/main" val="155251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ETF descriptive features?</a:t>
            </a:r>
            <a:endParaRPr lang="en-US" dirty="0"/>
          </a:p>
        </p:txBody>
      </p:sp>
      <p:sp>
        <p:nvSpPr>
          <p:cNvPr id="3" name="Content Placeholder 2"/>
          <p:cNvSpPr>
            <a:spLocks noGrp="1"/>
          </p:cNvSpPr>
          <p:nvPr>
            <p:ph idx="1"/>
          </p:nvPr>
        </p:nvSpPr>
        <p:spPr/>
        <p:txBody>
          <a:bodyPr/>
          <a:lstStyle/>
          <a:p>
            <a:r>
              <a:rPr lang="en-US" dirty="0" smtClean="0"/>
              <a:t>It actually helps to have this static data (“Signal Post” blog has some discussion on that</a:t>
            </a:r>
          </a:p>
          <a:p>
            <a:r>
              <a:rPr lang="en-US" dirty="0" smtClean="0"/>
              <a:t>See the next page for feature contribution to the prediction</a:t>
            </a:r>
          </a:p>
          <a:p>
            <a:pPr marL="0" indent="0">
              <a:buNone/>
            </a:pPr>
            <a:endParaRPr lang="en-US" dirty="0"/>
          </a:p>
        </p:txBody>
      </p:sp>
    </p:spTree>
    <p:extLst>
      <p:ext uri="{BB962C8B-B14F-4D97-AF65-F5344CB8AC3E}">
        <p14:creationId xmlns:p14="http://schemas.microsoft.com/office/powerpoint/2010/main" val="3320539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TDA Model </a:t>
            </a:r>
            <a:endParaRPr lang="en-US" dirty="0"/>
          </a:p>
        </p:txBody>
      </p:sp>
      <p:pic>
        <p:nvPicPr>
          <p:cNvPr id="4" name="Content Placeholder 3" descr="etf_model_TDA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73228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Model </a:t>
            </a:r>
            <a:endParaRPr lang="en-US" dirty="0"/>
          </a:p>
        </p:txBody>
      </p:sp>
      <p:pic>
        <p:nvPicPr>
          <p:cNvPr id="5" name="Content Placeholder 4" descr="etf_model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328855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3. Data Prep</a:t>
            </a:r>
          </a:p>
        </p:txBody>
      </p:sp>
    </p:spTree>
    <p:extLst>
      <p:ext uri="{BB962C8B-B14F-4D97-AF65-F5344CB8AC3E}">
        <p14:creationId xmlns:p14="http://schemas.microsoft.com/office/powerpoint/2010/main" val="1716352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data preparation?</a:t>
            </a:r>
            <a:endParaRPr lang="en-US" dirty="0"/>
          </a:p>
        </p:txBody>
      </p:sp>
      <p:sp>
        <p:nvSpPr>
          <p:cNvPr id="3" name="Content Placeholder 2"/>
          <p:cNvSpPr>
            <a:spLocks noGrp="1"/>
          </p:cNvSpPr>
          <p:nvPr>
            <p:ph idx="1"/>
          </p:nvPr>
        </p:nvSpPr>
        <p:spPr/>
        <p:txBody>
          <a:bodyPr/>
          <a:lstStyle/>
          <a:p>
            <a:r>
              <a:rPr lang="en-US" dirty="0" smtClean="0"/>
              <a:t>Weekly data frequency to “sync” with my intention of </a:t>
            </a:r>
            <a:r>
              <a:rPr lang="en-US" dirty="0" err="1" smtClean="0"/>
              <a:t>maximising</a:t>
            </a:r>
            <a:r>
              <a:rPr lang="en-US" dirty="0" smtClean="0"/>
              <a:t> “TDA” signals, where I fear higher frequency might noise it up too much even for the short term periodicities if there are such things at all, or simply trading-driven noise</a:t>
            </a:r>
          </a:p>
          <a:p>
            <a:r>
              <a:rPr lang="en-US" dirty="0" smtClean="0"/>
              <a:t>10 years of history data to cover enough crisis period (beginning prior to the GFC)</a:t>
            </a:r>
          </a:p>
          <a:p>
            <a:endParaRPr lang="en-US" dirty="0"/>
          </a:p>
        </p:txBody>
      </p:sp>
    </p:spTree>
    <p:extLst>
      <p:ext uri="{BB962C8B-B14F-4D97-AF65-F5344CB8AC3E}">
        <p14:creationId xmlns:p14="http://schemas.microsoft.com/office/powerpoint/2010/main" val="649604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4. Parameters</a:t>
            </a:r>
          </a:p>
        </p:txBody>
      </p:sp>
    </p:spTree>
    <p:extLst>
      <p:ext uri="{BB962C8B-B14F-4D97-AF65-F5344CB8AC3E}">
        <p14:creationId xmlns:p14="http://schemas.microsoft.com/office/powerpoint/2010/main" val="1295010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parameters?</a:t>
            </a:r>
            <a:endParaRPr lang="en-US" dirty="0"/>
          </a:p>
        </p:txBody>
      </p:sp>
      <p:sp>
        <p:nvSpPr>
          <p:cNvPr id="3" name="Content Placeholder 2"/>
          <p:cNvSpPr>
            <a:spLocks noGrp="1"/>
          </p:cNvSpPr>
          <p:nvPr>
            <p:ph idx="1"/>
          </p:nvPr>
        </p:nvSpPr>
        <p:spPr>
          <a:xfrm>
            <a:off x="628650" y="1825625"/>
            <a:ext cx="8052176" cy="4351338"/>
          </a:xfrm>
        </p:spPr>
        <p:txBody>
          <a:bodyPr>
            <a:normAutofit fontScale="85000" lnSpcReduction="20000"/>
          </a:bodyPr>
          <a:lstStyle/>
          <a:p>
            <a:r>
              <a:rPr lang="en-US" dirty="0" smtClean="0"/>
              <a:t>4% threshold for target “y” is flexible, however, I did not see better result if varied it to 3% or 2%, so just to be greedy, why not higher?</a:t>
            </a:r>
          </a:p>
          <a:p>
            <a:r>
              <a:rPr lang="en-US" dirty="0" smtClean="0"/>
              <a:t>Similarly for window size, currently 52 weeks, I also tested 26 weeks, 39 weeks, similar outcome</a:t>
            </a:r>
          </a:p>
          <a:p>
            <a:endParaRPr lang="en-US" dirty="0"/>
          </a:p>
          <a:p>
            <a:r>
              <a:rPr lang="en-US" dirty="0" smtClean="0"/>
              <a:t>For model specification: why depth = 5? Again, I tried = 10, = 20, didn’t make material difference apart from adding non-necessary complexity</a:t>
            </a:r>
          </a:p>
          <a:p>
            <a:r>
              <a:rPr lang="en-US" dirty="0" smtClean="0"/>
              <a:t>iteration number = 100, this is also a default choice, the early stop is manual which might be a challenge when it comes to back-test where we will automate the ETF selection process (and hence automate early stop)</a:t>
            </a:r>
          </a:p>
          <a:p>
            <a:endParaRPr lang="en-US" dirty="0" smtClean="0"/>
          </a:p>
          <a:p>
            <a:endParaRPr lang="en-US" dirty="0"/>
          </a:p>
        </p:txBody>
      </p:sp>
    </p:spTree>
    <p:extLst>
      <p:ext uri="{BB962C8B-B14F-4D97-AF65-F5344CB8AC3E}">
        <p14:creationId xmlns:p14="http://schemas.microsoft.com/office/powerpoint/2010/main" val="235807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1. Strategy</a:t>
            </a:r>
          </a:p>
        </p:txBody>
      </p:sp>
    </p:spTree>
    <p:extLst>
      <p:ext uri="{BB962C8B-B14F-4D97-AF65-F5344CB8AC3E}">
        <p14:creationId xmlns:p14="http://schemas.microsoft.com/office/powerpoint/2010/main" val="28594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0ACD1-2D36-4CF0-917E-538C46991DC9}"/>
              </a:ext>
            </a:extLst>
          </p:cNvPr>
          <p:cNvSpPr>
            <a:spLocks noGrp="1"/>
          </p:cNvSpPr>
          <p:nvPr>
            <p:ph type="title"/>
          </p:nvPr>
        </p:nvSpPr>
        <p:spPr/>
        <p:txBody>
          <a:bodyPr/>
          <a:lstStyle/>
          <a:p>
            <a:r>
              <a:rPr lang="en-HK" dirty="0"/>
              <a:t>Motivation – Why ETF</a:t>
            </a:r>
          </a:p>
        </p:txBody>
      </p:sp>
      <p:sp>
        <p:nvSpPr>
          <p:cNvPr id="6" name="Content Placeholder 3">
            <a:extLst>
              <a:ext uri="{FF2B5EF4-FFF2-40B4-BE49-F238E27FC236}">
                <a16:creationId xmlns:a16="http://schemas.microsoft.com/office/drawing/2014/main" xmlns="" id="{EE48BABE-971A-4230-AADA-18FF3229C251}"/>
              </a:ext>
            </a:extLst>
          </p:cNvPr>
          <p:cNvSpPr txBox="1">
            <a:spLocks noGrp="1"/>
          </p:cNvSpPr>
          <p:nvPr>
            <p:ph idx="1"/>
          </p:nvPr>
        </p:nvSpPr>
        <p:spPr>
          <a:xfrm>
            <a:off x="628649" y="1825625"/>
            <a:ext cx="3943351" cy="4005199"/>
          </a:xfrm>
          <a:prstGeom prst="rect">
            <a:avLst/>
          </a:prstGeom>
          <a:noFill/>
        </p:spPr>
        <p:txBody>
          <a:bodyPr wrap="square" rtlCol="0">
            <a:spAutoFit/>
          </a:bodyPr>
          <a:lstStyle/>
          <a:p>
            <a:r>
              <a:rPr lang="en-US" altLang="zh-CN" sz="2200" dirty="0">
                <a:solidFill>
                  <a:srgbClr val="000000"/>
                </a:solidFill>
                <a:ea typeface="Microsoft Yi Baiti" pitchFamily="66" charset="0"/>
              </a:rPr>
              <a:t>ETF as an asset class has grown tremendously in number and size in the past decade</a:t>
            </a:r>
          </a:p>
          <a:p>
            <a:r>
              <a:rPr lang="en-US" altLang="zh-TW" sz="2200" dirty="0">
                <a:solidFill>
                  <a:srgbClr val="000000"/>
                </a:solidFill>
                <a:ea typeface="Microsoft Yi Baiti" pitchFamily="66" charset="0"/>
              </a:rPr>
              <a:t>It enjoys the same market accessibility, </a:t>
            </a:r>
            <a:r>
              <a:rPr lang="en-US" altLang="zh-TW" sz="2200" dirty="0" err="1">
                <a:solidFill>
                  <a:srgbClr val="000000"/>
                </a:solidFill>
                <a:ea typeface="Microsoft Yi Baiti" pitchFamily="66" charset="0"/>
                <a:cs typeface="Arial Unicode MS" pitchFamily="34" charset="-120"/>
              </a:rPr>
              <a:t>quantitativeness</a:t>
            </a:r>
            <a:r>
              <a:rPr lang="en-US" altLang="zh-TW" sz="2200" dirty="0">
                <a:solidFill>
                  <a:srgbClr val="000000"/>
                </a:solidFill>
                <a:ea typeface="Microsoft Yi Baiti" pitchFamily="66" charset="0"/>
              </a:rPr>
              <a:t> and liquidity as equity, but at the same time suffers much less from trading noise and </a:t>
            </a:r>
            <a:r>
              <a:rPr lang="en-US" altLang="zh-TW" sz="2200" dirty="0" err="1">
                <a:solidFill>
                  <a:srgbClr val="000000"/>
                </a:solidFill>
                <a:ea typeface="Microsoft Yi Baiti" pitchFamily="66" charset="0"/>
              </a:rPr>
              <a:t>idiocyncratic</a:t>
            </a:r>
            <a:r>
              <a:rPr lang="en-US" altLang="zh-TW" sz="2200" dirty="0">
                <a:solidFill>
                  <a:srgbClr val="000000"/>
                </a:solidFill>
                <a:ea typeface="Microsoft Yi Baiti" pitchFamily="66" charset="0"/>
              </a:rPr>
              <a:t> events (e.g. </a:t>
            </a:r>
            <a:r>
              <a:rPr lang="en-US" altLang="zh-TW" sz="2200" dirty="0" err="1">
                <a:solidFill>
                  <a:srgbClr val="000000"/>
                </a:solidFill>
                <a:ea typeface="Microsoft Yi Baiti" pitchFamily="66" charset="0"/>
              </a:rPr>
              <a:t>corp</a:t>
            </a:r>
            <a:r>
              <a:rPr lang="en-US" altLang="zh-TW" sz="2200" dirty="0">
                <a:solidFill>
                  <a:srgbClr val="000000"/>
                </a:solidFill>
                <a:ea typeface="Microsoft Yi Baiti" pitchFamily="66" charset="0"/>
              </a:rPr>
              <a:t> actions) than individual stocks</a:t>
            </a:r>
          </a:p>
          <a:p>
            <a:pPr marL="514350" indent="-514350">
              <a:buNone/>
            </a:pPr>
            <a:r>
              <a:rPr lang="en-US" altLang="zh-TW" sz="2200" dirty="0">
                <a:solidFill>
                  <a:srgbClr val="000000"/>
                </a:solidFill>
                <a:ea typeface="Microsoft Yi Baiti" pitchFamily="66" charset="0"/>
                <a:sym typeface="Wingdings" pitchFamily="2" charset="2"/>
              </a:rPr>
              <a:t> Ideal for machine to learn (or AI as popularly renamed)</a:t>
            </a:r>
            <a:r>
              <a:rPr lang="en-US" altLang="zh-TW" sz="2200" dirty="0">
                <a:solidFill>
                  <a:srgbClr val="000000"/>
                </a:solidFill>
                <a:ea typeface="Microsoft Yi Baiti" pitchFamily="66" charset="0"/>
              </a:rPr>
              <a:t>  </a:t>
            </a:r>
            <a:endParaRPr lang="en-US" altLang="zh-TW" sz="2200" dirty="0">
              <a:ea typeface="Microsoft Yi Baiti" pitchFamily="66" charset="0"/>
            </a:endParaRPr>
          </a:p>
        </p:txBody>
      </p:sp>
      <p:pic>
        <p:nvPicPr>
          <p:cNvPr id="7" name="Picture 2">
            <a:extLst>
              <a:ext uri="{FF2B5EF4-FFF2-40B4-BE49-F238E27FC236}">
                <a16:creationId xmlns:a16="http://schemas.microsoft.com/office/drawing/2014/main" xmlns="" id="{55788434-1588-4CCE-9EF6-265430E22917}"/>
              </a:ext>
            </a:extLst>
          </p:cNvPr>
          <p:cNvPicPr>
            <a:picLocks noChangeAspect="1" noChangeArrowheads="1"/>
          </p:cNvPicPr>
          <p:nvPr/>
        </p:nvPicPr>
        <p:blipFill>
          <a:blip r:embed="rId2" cstate="print"/>
          <a:srcRect/>
          <a:stretch>
            <a:fillRect/>
          </a:stretch>
        </p:blipFill>
        <p:spPr bwMode="auto">
          <a:xfrm>
            <a:off x="4572000" y="1825625"/>
            <a:ext cx="4196892" cy="4614597"/>
          </a:xfrm>
          <a:prstGeom prst="rect">
            <a:avLst/>
          </a:prstGeom>
          <a:noFill/>
          <a:ln w="9525">
            <a:noFill/>
            <a:miter lim="800000"/>
            <a:headEnd/>
            <a:tailEnd/>
          </a:ln>
        </p:spPr>
      </p:pic>
    </p:spTree>
    <p:extLst>
      <p:ext uri="{BB962C8B-B14F-4D97-AF65-F5344CB8AC3E}">
        <p14:creationId xmlns:p14="http://schemas.microsoft.com/office/powerpoint/2010/main" val="422665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xmlns="" id="{4283C37F-0051-45D7-ABEF-F40A62A5A6D0}"/>
              </a:ext>
            </a:extLst>
          </p:cNvPr>
          <p:cNvCxnSpPr>
            <a:cxnSpLocks/>
            <a:stCxn id="8" idx="2"/>
          </p:cNvCxnSpPr>
          <p:nvPr/>
        </p:nvCxnSpPr>
        <p:spPr bwMode="auto">
          <a:xfrm>
            <a:off x="5425121" y="3094734"/>
            <a:ext cx="3148" cy="216559"/>
          </a:xfrm>
          <a:prstGeom prst="straightConnector1">
            <a:avLst/>
          </a:prstGeom>
          <a:solidFill>
            <a:schemeClr val="accent1"/>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xmlns="" id="{2DEE86F4-718A-419F-BBD6-2B0142DF504C}"/>
              </a:ext>
            </a:extLst>
          </p:cNvPr>
          <p:cNvCxnSpPr>
            <a:cxnSpLocks/>
            <a:stCxn id="8" idx="2"/>
          </p:cNvCxnSpPr>
          <p:nvPr/>
        </p:nvCxnSpPr>
        <p:spPr bwMode="auto">
          <a:xfrm>
            <a:off x="5425121" y="3094734"/>
            <a:ext cx="3148" cy="216559"/>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8" name="Group 127">
            <a:extLst>
              <a:ext uri="{FF2B5EF4-FFF2-40B4-BE49-F238E27FC236}">
                <a16:creationId xmlns:a16="http://schemas.microsoft.com/office/drawing/2014/main" xmlns="" id="{D2CC13AF-C0D1-4920-BA81-982703F1BF17}"/>
              </a:ext>
            </a:extLst>
          </p:cNvPr>
          <p:cNvGrpSpPr/>
          <p:nvPr/>
        </p:nvGrpSpPr>
        <p:grpSpPr>
          <a:xfrm>
            <a:off x="2019325" y="2463921"/>
            <a:ext cx="6625051" cy="3358126"/>
            <a:chOff x="1161489" y="2463921"/>
            <a:chExt cx="6625051" cy="3358126"/>
          </a:xfrm>
        </p:grpSpPr>
        <p:cxnSp>
          <p:nvCxnSpPr>
            <p:cNvPr id="39" name="Straight Arrow Connector 38">
              <a:extLst>
                <a:ext uri="{FF2B5EF4-FFF2-40B4-BE49-F238E27FC236}">
                  <a16:creationId xmlns:a16="http://schemas.microsoft.com/office/drawing/2014/main" xmlns="" id="{E01C55C2-E540-41FF-97A9-3FF0C107E5BD}"/>
                </a:ext>
              </a:extLst>
            </p:cNvPr>
            <p:cNvCxnSpPr/>
            <p:nvPr/>
          </p:nvCxnSpPr>
          <p:spPr bwMode="auto">
            <a:xfrm>
              <a:off x="4570431" y="4042574"/>
              <a:ext cx="0" cy="216556"/>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xmlns="" id="{C546E762-52E3-4E49-9137-488F89BB4D38}"/>
                </a:ext>
              </a:extLst>
            </p:cNvPr>
            <p:cNvCxnSpPr/>
            <p:nvPr/>
          </p:nvCxnSpPr>
          <p:spPr bwMode="auto">
            <a:xfrm>
              <a:off x="5095120" y="3681647"/>
              <a:ext cx="384484" cy="0"/>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7" name="Group 126">
              <a:extLst>
                <a:ext uri="{FF2B5EF4-FFF2-40B4-BE49-F238E27FC236}">
                  <a16:creationId xmlns:a16="http://schemas.microsoft.com/office/drawing/2014/main" xmlns="" id="{F4C1E400-D602-45C4-AF0B-215601E2A9F3}"/>
                </a:ext>
              </a:extLst>
            </p:cNvPr>
            <p:cNvGrpSpPr/>
            <p:nvPr/>
          </p:nvGrpSpPr>
          <p:grpSpPr>
            <a:xfrm>
              <a:off x="1161489" y="2463921"/>
              <a:ext cx="6625051" cy="3358126"/>
              <a:chOff x="1161489" y="2463921"/>
              <a:chExt cx="6625051" cy="3358126"/>
            </a:xfrm>
          </p:grpSpPr>
          <p:sp>
            <p:nvSpPr>
              <p:cNvPr id="8" name="Rectangle 7">
                <a:extLst>
                  <a:ext uri="{FF2B5EF4-FFF2-40B4-BE49-F238E27FC236}">
                    <a16:creationId xmlns:a16="http://schemas.microsoft.com/office/drawing/2014/main" xmlns="" id="{46FD0450-1110-4504-BAC2-B2FB99D8ECD8}"/>
                  </a:ext>
                </a:extLst>
              </p:cNvPr>
              <p:cNvSpPr/>
              <p:nvPr/>
            </p:nvSpPr>
            <p:spPr bwMode="auto">
              <a:xfrm>
                <a:off x="1781677" y="2463921"/>
                <a:ext cx="5571216" cy="630813"/>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In the next 4 weeks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Loop through each ETF in the portfolio each week</a:t>
                </a:r>
                <a:endParaRPr kumimoji="0" lang="en-GB" sz="2000" b="0" i="0" u="none" strike="noStrike" cap="none" normalizeH="0" baseline="0" dirty="0">
                  <a:ln>
                    <a:noFill/>
                  </a:ln>
                  <a:solidFill>
                    <a:schemeClr val="tx1"/>
                  </a:solidFill>
                  <a:effectLst/>
                </a:endParaRPr>
              </a:p>
            </p:txBody>
          </p:sp>
          <p:sp>
            <p:nvSpPr>
              <p:cNvPr id="16" name="Rectangle 15">
                <a:extLst>
                  <a:ext uri="{FF2B5EF4-FFF2-40B4-BE49-F238E27FC236}">
                    <a16:creationId xmlns:a16="http://schemas.microsoft.com/office/drawing/2014/main" xmlns="" id="{6E00C093-EF5C-48BD-A236-95384C1A75E3}"/>
                  </a:ext>
                </a:extLst>
              </p:cNvPr>
              <p:cNvSpPr/>
              <p:nvPr/>
            </p:nvSpPr>
            <p:spPr bwMode="auto">
              <a:xfrm>
                <a:off x="5479604" y="3474826"/>
                <a:ext cx="1233878" cy="397020"/>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defTabSz="914400" rtl="0" eaLnBrk="0" fontAlgn="base" latinLnBrk="0" hangingPunct="0">
                  <a:lnSpc>
                    <a:spcPct val="100000"/>
                  </a:lnSpc>
                  <a:spcBef>
                    <a:spcPct val="0"/>
                  </a:spcBef>
                  <a:spcAft>
                    <a:spcPct val="0"/>
                  </a:spcAft>
                  <a:buClrTx/>
                  <a:buSzTx/>
                  <a:tabLst/>
                </a:pPr>
                <a:r>
                  <a:rPr lang="en-US" sz="1400" baseline="0" dirty="0"/>
                  <a:t>Sold into Cash</a:t>
                </a:r>
                <a:endParaRPr kumimoji="0" lang="en-GB" sz="1400" b="0" i="0" u="none" strike="noStrike" cap="none" normalizeH="0" baseline="0" dirty="0">
                  <a:ln>
                    <a:noFill/>
                  </a:ln>
                  <a:solidFill>
                    <a:schemeClr val="tx1"/>
                  </a:solidFill>
                  <a:effectLst/>
                </a:endParaRPr>
              </a:p>
            </p:txBody>
          </p:sp>
          <p:sp>
            <p:nvSpPr>
              <p:cNvPr id="17" name="Diamond 16">
                <a:extLst>
                  <a:ext uri="{FF2B5EF4-FFF2-40B4-BE49-F238E27FC236}">
                    <a16:creationId xmlns:a16="http://schemas.microsoft.com/office/drawing/2014/main" xmlns="" id="{1BD80110-3603-40EE-BB15-B3F0A624F98E}"/>
                  </a:ext>
                </a:extLst>
              </p:cNvPr>
              <p:cNvSpPr/>
              <p:nvPr/>
            </p:nvSpPr>
            <p:spPr bwMode="auto">
              <a:xfrm>
                <a:off x="3403091" y="4249703"/>
                <a:ext cx="2318977" cy="98061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Any new ETF</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conf. </a:t>
                </a:r>
                <a:r>
                  <a:rPr lang="en-US" sz="1400" b="1" dirty="0" err="1"/>
                  <a:t>prob</a:t>
                </a:r>
                <a:endParaRPr lang="en-US" sz="1400" b="1" dirty="0"/>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&gt; TH?</a:t>
                </a:r>
                <a:endParaRPr kumimoji="0" lang="en-GB" sz="1400" b="1"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xmlns="" id="{54DC6B61-1E3D-4508-B567-5EAC755A26C6}"/>
                  </a:ext>
                </a:extLst>
              </p:cNvPr>
              <p:cNvSpPr txBox="1"/>
              <p:nvPr/>
            </p:nvSpPr>
            <p:spPr>
              <a:xfrm>
                <a:off x="5975879" y="4284180"/>
                <a:ext cx="394660" cy="307777"/>
              </a:xfrm>
              <a:prstGeom prst="rect">
                <a:avLst/>
              </a:prstGeom>
              <a:noFill/>
            </p:spPr>
            <p:txBody>
              <a:bodyPr wrap="none" rtlCol="0">
                <a:spAutoFit/>
              </a:bodyPr>
              <a:lstStyle/>
              <a:p>
                <a:r>
                  <a:rPr lang="en-US" sz="1400" dirty="0"/>
                  <a:t>No</a:t>
                </a:r>
                <a:endParaRPr lang="en-GB" sz="1400" dirty="0"/>
              </a:p>
            </p:txBody>
          </p:sp>
          <p:sp>
            <p:nvSpPr>
              <p:cNvPr id="19" name="TextBox 18">
                <a:extLst>
                  <a:ext uri="{FF2B5EF4-FFF2-40B4-BE49-F238E27FC236}">
                    <a16:creationId xmlns:a16="http://schemas.microsoft.com/office/drawing/2014/main" xmlns="" id="{80E60B1B-5868-4A51-BDF6-9CB6FF206975}"/>
                  </a:ext>
                </a:extLst>
              </p:cNvPr>
              <p:cNvSpPr txBox="1"/>
              <p:nvPr/>
            </p:nvSpPr>
            <p:spPr>
              <a:xfrm>
                <a:off x="2403836" y="4304502"/>
                <a:ext cx="603316" cy="307777"/>
              </a:xfrm>
              <a:prstGeom prst="rect">
                <a:avLst/>
              </a:prstGeom>
              <a:noFill/>
            </p:spPr>
            <p:txBody>
              <a:bodyPr wrap="square" rtlCol="0">
                <a:spAutoFit/>
              </a:bodyPr>
              <a:lstStyle/>
              <a:p>
                <a:r>
                  <a:rPr lang="en-US" sz="1400" dirty="0"/>
                  <a:t>Yes</a:t>
                </a:r>
                <a:endParaRPr lang="en-GB" sz="1400" dirty="0"/>
              </a:p>
            </p:txBody>
          </p:sp>
          <p:cxnSp>
            <p:nvCxnSpPr>
              <p:cNvPr id="24" name="Elbow Connector 43">
                <a:extLst>
                  <a:ext uri="{FF2B5EF4-FFF2-40B4-BE49-F238E27FC236}">
                    <a16:creationId xmlns:a16="http://schemas.microsoft.com/office/drawing/2014/main" xmlns="" id="{47327BCF-FEDB-4D36-A4C9-2181A5ECC0C9}"/>
                  </a:ext>
                </a:extLst>
              </p:cNvPr>
              <p:cNvCxnSpPr>
                <a:cxnSpLocks/>
                <a:stCxn id="17" idx="3"/>
                <a:endCxn id="25" idx="0"/>
              </p:cNvCxnSpPr>
              <p:nvPr/>
            </p:nvCxnSpPr>
            <p:spPr bwMode="auto">
              <a:xfrm>
                <a:off x="5722068" y="4740010"/>
                <a:ext cx="1099475" cy="385343"/>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xmlns="" id="{21BC6AF6-B095-4728-A19F-187ECF6336CE}"/>
                  </a:ext>
                </a:extLst>
              </p:cNvPr>
              <p:cNvSpPr/>
              <p:nvPr/>
            </p:nvSpPr>
            <p:spPr bwMode="auto">
              <a:xfrm>
                <a:off x="5856546" y="5125353"/>
                <a:ext cx="1929994" cy="696691"/>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Hold until </a:t>
                </a:r>
              </a:p>
              <a:p>
                <a:pPr marR="0" algn="ctr" defTabSz="914400" rtl="0" eaLnBrk="0" fontAlgn="base" latinLnBrk="0" hangingPunct="0">
                  <a:lnSpc>
                    <a:spcPct val="100000"/>
                  </a:lnSpc>
                  <a:spcBef>
                    <a:spcPct val="0"/>
                  </a:spcBef>
                  <a:spcAft>
                    <a:spcPct val="0"/>
                  </a:spcAft>
                  <a:buClrTx/>
                  <a:buSzTx/>
                  <a:tabLst/>
                </a:pPr>
                <a:r>
                  <a:rPr lang="en-US" sz="1600" dirty="0"/>
                  <a:t>next rebalance time</a:t>
                </a:r>
              </a:p>
            </p:txBody>
          </p:sp>
          <p:cxnSp>
            <p:nvCxnSpPr>
              <p:cNvPr id="38" name="Straight Arrow Connector 37">
                <a:extLst>
                  <a:ext uri="{FF2B5EF4-FFF2-40B4-BE49-F238E27FC236}">
                    <a16:creationId xmlns:a16="http://schemas.microsoft.com/office/drawing/2014/main" xmlns="" id="{43EE85A2-3DD8-4A60-999C-80555078EA7C}"/>
                  </a:ext>
                </a:extLst>
              </p:cNvPr>
              <p:cNvCxnSpPr>
                <a:cxnSpLocks/>
              </p:cNvCxnSpPr>
              <p:nvPr/>
            </p:nvCxnSpPr>
            <p:spPr bwMode="auto">
              <a:xfrm>
                <a:off x="4570432" y="3104163"/>
                <a:ext cx="0" cy="216557"/>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Rectangle 47">
                <a:extLst>
                  <a:ext uri="{FF2B5EF4-FFF2-40B4-BE49-F238E27FC236}">
                    <a16:creationId xmlns:a16="http://schemas.microsoft.com/office/drawing/2014/main" xmlns="" id="{D6A77118-5CA8-4370-93CB-17969A226870}"/>
                  </a:ext>
                </a:extLst>
              </p:cNvPr>
              <p:cNvSpPr/>
              <p:nvPr/>
            </p:nvSpPr>
            <p:spPr bwMode="auto">
              <a:xfrm>
                <a:off x="1161489" y="5125355"/>
                <a:ext cx="2024771" cy="696692"/>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Replace the old ETF </a:t>
                </a:r>
              </a:p>
              <a:p>
                <a:pPr marR="0" algn="ctr" defTabSz="914400" rtl="0" eaLnBrk="0" fontAlgn="base" latinLnBrk="0" hangingPunct="0">
                  <a:lnSpc>
                    <a:spcPct val="100000"/>
                  </a:lnSpc>
                  <a:spcBef>
                    <a:spcPct val="0"/>
                  </a:spcBef>
                  <a:spcAft>
                    <a:spcPct val="0"/>
                  </a:spcAft>
                  <a:buClrTx/>
                  <a:buSzTx/>
                  <a:tabLst/>
                </a:pPr>
                <a:r>
                  <a:rPr lang="en-US" sz="1600" dirty="0"/>
                  <a:t>with the new one</a:t>
                </a:r>
              </a:p>
            </p:txBody>
          </p:sp>
          <p:sp>
            <p:nvSpPr>
              <p:cNvPr id="87" name="Diamond 86">
                <a:extLst>
                  <a:ext uri="{FF2B5EF4-FFF2-40B4-BE49-F238E27FC236}">
                    <a16:creationId xmlns:a16="http://schemas.microsoft.com/office/drawing/2014/main" xmlns="" id="{3C696AEB-4252-40CE-A1FE-4A5C98826CD3}"/>
                  </a:ext>
                </a:extLst>
              </p:cNvPr>
              <p:cNvSpPr/>
              <p:nvPr/>
            </p:nvSpPr>
            <p:spPr bwMode="auto">
              <a:xfrm>
                <a:off x="4050904" y="3320720"/>
                <a:ext cx="1039055" cy="72185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t>Is </a:t>
                </a:r>
              </a:p>
              <a:p>
                <a:pPr algn="ctr" defTabSz="914400" eaLnBrk="0" fontAlgn="base" hangingPunct="0">
                  <a:spcBef>
                    <a:spcPct val="0"/>
                  </a:spcBef>
                  <a:spcAft>
                    <a:spcPct val="0"/>
                  </a:spcAft>
                </a:pPr>
                <a:r>
                  <a:rPr lang="en-US" sz="1400" b="1" dirty="0"/>
                  <a:t>the ETF ret </a:t>
                </a:r>
              </a:p>
              <a:p>
                <a:pPr algn="ctr" defTabSz="914400" eaLnBrk="0" fontAlgn="base" hangingPunct="0">
                  <a:spcBef>
                    <a:spcPct val="0"/>
                  </a:spcBef>
                  <a:spcAft>
                    <a:spcPct val="0"/>
                  </a:spcAft>
                </a:pPr>
                <a:r>
                  <a:rPr lang="en-US" sz="1400" b="1" dirty="0"/>
                  <a:t>&gt; 4%</a:t>
                </a:r>
                <a:endParaRPr lang="en-GB" sz="1400" dirty="0"/>
              </a:p>
            </p:txBody>
          </p:sp>
          <p:sp>
            <p:nvSpPr>
              <p:cNvPr id="94" name="TextBox 93">
                <a:extLst>
                  <a:ext uri="{FF2B5EF4-FFF2-40B4-BE49-F238E27FC236}">
                    <a16:creationId xmlns:a16="http://schemas.microsoft.com/office/drawing/2014/main" xmlns="" id="{683CDDE0-161C-413D-BB24-8D8649F4AFD4}"/>
                  </a:ext>
                </a:extLst>
              </p:cNvPr>
              <p:cNvSpPr txBox="1"/>
              <p:nvPr/>
            </p:nvSpPr>
            <p:spPr>
              <a:xfrm>
                <a:off x="5014896" y="3347056"/>
                <a:ext cx="420243" cy="307777"/>
              </a:xfrm>
              <a:prstGeom prst="rect">
                <a:avLst/>
              </a:prstGeom>
              <a:noFill/>
            </p:spPr>
            <p:txBody>
              <a:bodyPr wrap="none" rtlCol="0">
                <a:spAutoFit/>
              </a:bodyPr>
              <a:lstStyle/>
              <a:p>
                <a:r>
                  <a:rPr lang="en-US" sz="1400" dirty="0"/>
                  <a:t>Yes</a:t>
                </a:r>
                <a:endParaRPr lang="en-GB" sz="1400" dirty="0"/>
              </a:p>
            </p:txBody>
          </p:sp>
          <p:sp>
            <p:nvSpPr>
              <p:cNvPr id="95" name="TextBox 94">
                <a:extLst>
                  <a:ext uri="{FF2B5EF4-FFF2-40B4-BE49-F238E27FC236}">
                    <a16:creationId xmlns:a16="http://schemas.microsoft.com/office/drawing/2014/main" xmlns="" id="{4012CD43-F19C-44EA-BE40-363327B3CA4B}"/>
                  </a:ext>
                </a:extLst>
              </p:cNvPr>
              <p:cNvSpPr txBox="1"/>
              <p:nvPr/>
            </p:nvSpPr>
            <p:spPr>
              <a:xfrm>
                <a:off x="4640296" y="3996725"/>
                <a:ext cx="394660" cy="307777"/>
              </a:xfrm>
              <a:prstGeom prst="rect">
                <a:avLst/>
              </a:prstGeom>
              <a:noFill/>
            </p:spPr>
            <p:txBody>
              <a:bodyPr wrap="none" rtlCol="0">
                <a:spAutoFit/>
              </a:bodyPr>
              <a:lstStyle/>
              <a:p>
                <a:r>
                  <a:rPr lang="en-US" sz="1400" dirty="0"/>
                  <a:t>No</a:t>
                </a:r>
                <a:endParaRPr lang="en-GB" sz="1400" dirty="0"/>
              </a:p>
            </p:txBody>
          </p:sp>
          <p:cxnSp>
            <p:nvCxnSpPr>
              <p:cNvPr id="107" name="Elbow Connector 34">
                <a:extLst>
                  <a:ext uri="{FF2B5EF4-FFF2-40B4-BE49-F238E27FC236}">
                    <a16:creationId xmlns:a16="http://schemas.microsoft.com/office/drawing/2014/main" xmlns="" id="{64F6D557-E74C-43F9-89D6-EA246422BF0F}"/>
                  </a:ext>
                </a:extLst>
              </p:cNvPr>
              <p:cNvCxnSpPr>
                <a:cxnSpLocks/>
                <a:stCxn id="17" idx="1"/>
                <a:endCxn id="48" idx="0"/>
              </p:cNvCxnSpPr>
              <p:nvPr/>
            </p:nvCxnSpPr>
            <p:spPr bwMode="auto">
              <a:xfrm rot="10800000" flipV="1">
                <a:off x="2173875" y="4740009"/>
                <a:ext cx="1229216" cy="385345"/>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17" name="Title 1">
            <a:extLst>
              <a:ext uri="{FF2B5EF4-FFF2-40B4-BE49-F238E27FC236}">
                <a16:creationId xmlns:a16="http://schemas.microsoft.com/office/drawing/2014/main" xmlns="" id="{414D0DCB-BF64-4264-B7FD-F7780173EFFF}"/>
              </a:ext>
            </a:extLst>
          </p:cNvPr>
          <p:cNvSpPr>
            <a:spLocks noGrp="1"/>
          </p:cNvSpPr>
          <p:nvPr>
            <p:ph type="title"/>
          </p:nvPr>
        </p:nvSpPr>
        <p:spPr>
          <a:xfrm>
            <a:off x="628650" y="365126"/>
            <a:ext cx="7886700" cy="1325563"/>
          </a:xfrm>
        </p:spPr>
        <p:txBody>
          <a:bodyPr/>
          <a:lstStyle/>
          <a:p>
            <a:r>
              <a:rPr lang="en-HK" dirty="0"/>
              <a:t>Strategy</a:t>
            </a:r>
          </a:p>
        </p:txBody>
      </p:sp>
      <p:sp>
        <p:nvSpPr>
          <p:cNvPr id="118" name="Title 1">
            <a:extLst>
              <a:ext uri="{FF2B5EF4-FFF2-40B4-BE49-F238E27FC236}">
                <a16:creationId xmlns:a16="http://schemas.microsoft.com/office/drawing/2014/main" xmlns="" id="{00185A57-549B-4529-B30B-0B97A005CC3D}"/>
              </a:ext>
            </a:extLst>
          </p:cNvPr>
          <p:cNvSpPr txBox="1">
            <a:spLocks/>
          </p:cNvSpPr>
          <p:nvPr/>
        </p:nvSpPr>
        <p:spPr>
          <a:xfrm>
            <a:off x="619229" y="1627683"/>
            <a:ext cx="7886700" cy="55066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1. Portfolio Construction: top 10 ETFs by </a:t>
            </a:r>
            <a:r>
              <a:rPr lang="en-HK" sz="3000" dirty="0" err="1"/>
              <a:t>prob</a:t>
            </a:r>
            <a:r>
              <a:rPr lang="en-HK" sz="3000" dirty="0"/>
              <a:t>  </a:t>
            </a:r>
          </a:p>
        </p:txBody>
      </p:sp>
      <p:sp>
        <p:nvSpPr>
          <p:cNvPr id="119" name="Title 1">
            <a:extLst>
              <a:ext uri="{FF2B5EF4-FFF2-40B4-BE49-F238E27FC236}">
                <a16:creationId xmlns:a16="http://schemas.microsoft.com/office/drawing/2014/main" xmlns="" id="{314FE3D5-6C54-48B4-AEEF-7A200D9F045F}"/>
              </a:ext>
            </a:extLst>
          </p:cNvPr>
          <p:cNvSpPr txBox="1">
            <a:spLocks/>
          </p:cNvSpPr>
          <p:nvPr/>
        </p:nvSpPr>
        <p:spPr>
          <a:xfrm>
            <a:off x="620797" y="2487093"/>
            <a:ext cx="746090" cy="550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2.</a:t>
            </a:r>
          </a:p>
        </p:txBody>
      </p:sp>
    </p:spTree>
    <p:extLst>
      <p:ext uri="{BB962C8B-B14F-4D97-AF65-F5344CB8AC3E}">
        <p14:creationId xmlns:p14="http://schemas.microsoft.com/office/powerpoint/2010/main" val="254996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2. Back-test &amp; Validation</a:t>
            </a:r>
          </a:p>
        </p:txBody>
      </p:sp>
    </p:spTree>
    <p:extLst>
      <p:ext uri="{BB962C8B-B14F-4D97-AF65-F5344CB8AC3E}">
        <p14:creationId xmlns:p14="http://schemas.microsoft.com/office/powerpoint/2010/main" val="263152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403564" y="1825625"/>
            <a:ext cx="8486724" cy="4774198"/>
          </a:xfrm>
        </p:spPr>
        <p:txBody>
          <a:bodyPr>
            <a:normAutofit fontScale="85000" lnSpcReduction="10000"/>
          </a:bodyPr>
          <a:lstStyle/>
          <a:p>
            <a:pPr marL="514350" indent="-514350">
              <a:buFont typeface="+mj-lt"/>
              <a:buAutoNum type="arabicPeriod"/>
            </a:pPr>
            <a:r>
              <a:rPr lang="en-US" dirty="0" smtClean="0"/>
              <a:t>Understand </a:t>
            </a:r>
            <a:r>
              <a:rPr lang="en-US" dirty="0"/>
              <a:t>the current </a:t>
            </a:r>
            <a:r>
              <a:rPr lang="en-US" dirty="0" smtClean="0"/>
              <a:t>codebase (</a:t>
            </a:r>
            <a:r>
              <a:rPr lang="en-US" dirty="0" smtClean="0">
                <a:solidFill>
                  <a:srgbClr val="FF0000"/>
                </a:solidFill>
              </a:rPr>
              <a:t>Tan, Olivier &amp; </a:t>
            </a:r>
            <a:r>
              <a:rPr lang="en-US" dirty="0" err="1" smtClean="0">
                <a:solidFill>
                  <a:srgbClr val="FF0000"/>
                </a:solidFill>
              </a:rPr>
              <a:t>Devraj</a:t>
            </a:r>
            <a:r>
              <a:rPr lang="en-US" dirty="0" smtClean="0"/>
              <a:t>) – </a:t>
            </a:r>
            <a:r>
              <a:rPr lang="en-US" dirty="0" smtClean="0">
                <a:solidFill>
                  <a:srgbClr val="3366FF"/>
                </a:solidFill>
              </a:rPr>
              <a:t>1d</a:t>
            </a:r>
            <a:endParaRPr lang="en-US" dirty="0">
              <a:solidFill>
                <a:srgbClr val="3366FF"/>
              </a:solidFill>
            </a:endParaRPr>
          </a:p>
          <a:p>
            <a:pPr marL="514350" indent="-514350">
              <a:buFont typeface="+mj-lt"/>
              <a:buAutoNum type="arabicPeriod"/>
            </a:pPr>
            <a:r>
              <a:rPr lang="en-US" dirty="0" err="1"/>
              <a:t>M</a:t>
            </a:r>
            <a:r>
              <a:rPr lang="en-US" dirty="0" err="1" smtClean="0"/>
              <a:t>odularise</a:t>
            </a:r>
            <a:r>
              <a:rPr lang="en-US" dirty="0" smtClean="0"/>
              <a:t> </a:t>
            </a:r>
            <a:r>
              <a:rPr lang="en-US" dirty="0"/>
              <a:t>and migrate the current codebase all into </a:t>
            </a:r>
            <a:r>
              <a:rPr lang="en-US" dirty="0" smtClean="0"/>
              <a:t>R</a:t>
            </a:r>
          </a:p>
          <a:p>
            <a:pPr marL="457200" lvl="1" indent="0">
              <a:buNone/>
            </a:pPr>
            <a:r>
              <a:rPr lang="en-US" b="1" dirty="0" smtClean="0"/>
              <a:t>Block 0: </a:t>
            </a:r>
            <a:r>
              <a:rPr lang="en-US" dirty="0" smtClean="0"/>
              <a:t>Sketch the skeleton and placeholders (</a:t>
            </a:r>
            <a:r>
              <a:rPr lang="en-US" dirty="0" smtClean="0">
                <a:solidFill>
                  <a:srgbClr val="FF0000"/>
                </a:solidFill>
              </a:rPr>
              <a:t>Tan</a:t>
            </a:r>
            <a:r>
              <a:rPr lang="en-US" dirty="0" smtClean="0"/>
              <a:t>) – </a:t>
            </a:r>
            <a:r>
              <a:rPr lang="en-US" dirty="0" smtClean="0">
                <a:solidFill>
                  <a:srgbClr val="3366FF"/>
                </a:solidFill>
              </a:rPr>
              <a:t>1d</a:t>
            </a:r>
          </a:p>
          <a:p>
            <a:pPr marL="457200" lvl="1" indent="0">
              <a:buNone/>
            </a:pPr>
            <a:r>
              <a:rPr lang="en-US" b="1" dirty="0" smtClean="0"/>
              <a:t>Block 1:</a:t>
            </a:r>
            <a:r>
              <a:rPr lang="en-US" dirty="0" smtClean="0"/>
              <a:t> ELT Modules (</a:t>
            </a:r>
            <a:r>
              <a:rPr lang="en-US" dirty="0" smtClean="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2: </a:t>
            </a:r>
            <a:r>
              <a:rPr lang="en-US" dirty="0" smtClean="0"/>
              <a:t>Feature Engineering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3: </a:t>
            </a:r>
            <a:r>
              <a:rPr lang="en-US" dirty="0" smtClean="0"/>
              <a:t>Model Training/Validation/Constructing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4: </a:t>
            </a:r>
            <a:r>
              <a:rPr lang="en-US" dirty="0" smtClean="0"/>
              <a:t>Analysis/Utility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514350" indent="-514350">
              <a:buFont typeface="+mj-lt"/>
              <a:buAutoNum type="arabicPeriod"/>
            </a:pPr>
            <a:r>
              <a:rPr lang="en-US" dirty="0" smtClean="0"/>
              <a:t>Replicate </a:t>
            </a:r>
            <a:r>
              <a:rPr lang="en-US" dirty="0"/>
              <a:t>the results in </a:t>
            </a:r>
            <a:r>
              <a:rPr lang="en-US" dirty="0" smtClean="0"/>
              <a:t>R (</a:t>
            </a:r>
            <a:r>
              <a:rPr lang="en-US" dirty="0" smtClean="0">
                <a:solidFill>
                  <a:srgbClr val="FF0000"/>
                </a:solidFill>
              </a:rPr>
              <a:t>Tan &amp; Olivier</a:t>
            </a:r>
            <a:r>
              <a:rPr lang="en-US" dirty="0" smtClean="0"/>
              <a:t>) – </a:t>
            </a:r>
            <a:r>
              <a:rPr lang="en-US" dirty="0" smtClean="0">
                <a:solidFill>
                  <a:srgbClr val="3366FF"/>
                </a:solidFill>
              </a:rPr>
              <a:t>1w</a:t>
            </a:r>
          </a:p>
          <a:p>
            <a:pPr marL="514350" indent="-514350">
              <a:buFont typeface="+mj-lt"/>
              <a:buAutoNum type="arabicPeriod"/>
            </a:pPr>
            <a:r>
              <a:rPr lang="en-US" dirty="0"/>
              <a:t>C</a:t>
            </a:r>
            <a:r>
              <a:rPr lang="en-US" dirty="0" smtClean="0"/>
              <a:t>ode </a:t>
            </a:r>
            <a:r>
              <a:rPr lang="en-US" dirty="0"/>
              <a:t>up the </a:t>
            </a:r>
            <a:r>
              <a:rPr lang="en-US" dirty="0" err="1"/>
              <a:t>backtesting</a:t>
            </a:r>
            <a:r>
              <a:rPr lang="en-US" dirty="0"/>
              <a:t> </a:t>
            </a:r>
            <a:r>
              <a:rPr lang="en-US" dirty="0" smtClean="0"/>
              <a:t>modules</a:t>
            </a:r>
          </a:p>
          <a:p>
            <a:pPr marL="457200" lvl="1" indent="0">
              <a:buNone/>
            </a:pPr>
            <a:r>
              <a:rPr lang="en-US" b="1" dirty="0"/>
              <a:t>Block 1: </a:t>
            </a:r>
            <a:r>
              <a:rPr lang="en-US" dirty="0"/>
              <a:t>Strategy </a:t>
            </a:r>
            <a:r>
              <a:rPr lang="en-US" dirty="0" smtClean="0"/>
              <a:t>Modules (Fund Selector Module, Portfolio Construction/Rebalance Module) (</a:t>
            </a:r>
            <a:r>
              <a:rPr lang="en-US" dirty="0" smtClean="0">
                <a:solidFill>
                  <a:srgbClr val="FF0000"/>
                </a:solidFill>
              </a:rPr>
              <a:t>Tan &amp; Olivier</a:t>
            </a:r>
            <a:r>
              <a:rPr lang="en-US" dirty="0" smtClean="0"/>
              <a:t>) – </a:t>
            </a:r>
            <a:r>
              <a:rPr lang="en-US" dirty="0">
                <a:solidFill>
                  <a:srgbClr val="3366FF"/>
                </a:solidFill>
              </a:rPr>
              <a:t>1</a:t>
            </a:r>
            <a:r>
              <a:rPr lang="en-US" dirty="0" smtClean="0">
                <a:solidFill>
                  <a:srgbClr val="3366FF"/>
                </a:solidFill>
              </a:rPr>
              <a:t>w</a:t>
            </a:r>
            <a:endParaRPr lang="en-US" dirty="0">
              <a:solidFill>
                <a:srgbClr val="3366FF"/>
              </a:solidFill>
            </a:endParaRPr>
          </a:p>
          <a:p>
            <a:pPr marL="457200" lvl="1" indent="0">
              <a:buNone/>
            </a:pPr>
            <a:r>
              <a:rPr lang="en-US" b="1" dirty="0"/>
              <a:t>Block 2: </a:t>
            </a:r>
            <a:r>
              <a:rPr lang="en-US" dirty="0"/>
              <a:t>Main Module to </a:t>
            </a:r>
            <a:r>
              <a:rPr lang="en-US" dirty="0" err="1"/>
              <a:t>B</a:t>
            </a:r>
            <a:r>
              <a:rPr lang="en-US" dirty="0" err="1" smtClean="0"/>
              <a:t>acktest</a:t>
            </a:r>
            <a:r>
              <a:rPr lang="en-US" dirty="0" smtClean="0"/>
              <a:t> </a:t>
            </a:r>
            <a:r>
              <a:rPr lang="en-US" dirty="0" smtClean="0">
                <a:sym typeface="Wingdings"/>
              </a:rPr>
              <a:t> </a:t>
            </a:r>
            <a:r>
              <a:rPr lang="en-US" dirty="0">
                <a:sym typeface="Wingdings"/>
              </a:rPr>
              <a:t>I</a:t>
            </a:r>
            <a:r>
              <a:rPr lang="en-US" dirty="0" smtClean="0"/>
              <a:t>ntegrate </a:t>
            </a:r>
            <a:r>
              <a:rPr lang="en-US" dirty="0"/>
              <a:t>all the </a:t>
            </a:r>
            <a:r>
              <a:rPr lang="en-US" dirty="0" smtClean="0"/>
              <a:t>above (</a:t>
            </a:r>
            <a:r>
              <a:rPr lang="en-US" dirty="0">
                <a:solidFill>
                  <a:srgbClr val="FF0000"/>
                </a:solidFill>
              </a:rPr>
              <a:t>Olivier</a:t>
            </a:r>
            <a:r>
              <a:rPr lang="en-US" dirty="0" smtClean="0"/>
              <a:t>) - </a:t>
            </a:r>
            <a:r>
              <a:rPr lang="en-US" dirty="0" smtClean="0">
                <a:solidFill>
                  <a:srgbClr val="3366FF"/>
                </a:solidFill>
              </a:rPr>
              <a:t>?d</a:t>
            </a:r>
            <a:endParaRPr lang="en-US" dirty="0">
              <a:solidFill>
                <a:srgbClr val="3366FF"/>
              </a:solidFill>
            </a:endParaRPr>
          </a:p>
          <a:p>
            <a:pPr marL="457200" lvl="1" indent="0">
              <a:buNone/>
            </a:pPr>
            <a:r>
              <a:rPr lang="en-US" b="1" dirty="0"/>
              <a:t>Block 3: </a:t>
            </a:r>
            <a:r>
              <a:rPr lang="en-US" dirty="0"/>
              <a:t>Analysis/Utility/</a:t>
            </a:r>
            <a:r>
              <a:rPr lang="en-US" dirty="0" err="1"/>
              <a:t>Visualisation</a:t>
            </a:r>
            <a:r>
              <a:rPr lang="en-US" dirty="0"/>
              <a:t> </a:t>
            </a:r>
            <a:r>
              <a:rPr lang="en-US" dirty="0" smtClean="0"/>
              <a:t>Modules </a:t>
            </a:r>
            <a:r>
              <a:rPr lang="en-US" dirty="0"/>
              <a:t>(</a:t>
            </a:r>
            <a:r>
              <a:rPr lang="en-US" dirty="0">
                <a:solidFill>
                  <a:srgbClr val="FF0000"/>
                </a:solidFill>
              </a:rPr>
              <a:t>Tan &amp; Olivier</a:t>
            </a:r>
            <a:r>
              <a:rPr lang="en-US" dirty="0" smtClean="0"/>
              <a:t>) -</a:t>
            </a:r>
            <a:r>
              <a:rPr lang="en-US" dirty="0" smtClean="0">
                <a:solidFill>
                  <a:srgbClr val="3366FF"/>
                </a:solidFill>
              </a:rPr>
              <a:t>1w</a:t>
            </a:r>
          </a:p>
          <a:p>
            <a:pPr marL="514350" indent="-514350">
              <a:buFont typeface="+mj-lt"/>
              <a:buAutoNum type="arabicPeriod"/>
            </a:pPr>
            <a:r>
              <a:rPr lang="en-US" dirty="0" smtClean="0"/>
              <a:t>Performance Attribution/</a:t>
            </a:r>
            <a:r>
              <a:rPr lang="en-US" dirty="0" err="1" smtClean="0"/>
              <a:t>Rationalisation</a:t>
            </a:r>
            <a:r>
              <a:rPr lang="en-US" dirty="0" smtClean="0"/>
              <a:t> (</a:t>
            </a:r>
            <a:r>
              <a:rPr lang="en-US" dirty="0" smtClean="0">
                <a:solidFill>
                  <a:srgbClr val="FF0000"/>
                </a:solidFill>
              </a:rPr>
              <a:t>Tan &amp; </a:t>
            </a:r>
            <a:r>
              <a:rPr lang="en-US" dirty="0" err="1" smtClean="0">
                <a:solidFill>
                  <a:srgbClr val="FF0000"/>
                </a:solidFill>
              </a:rPr>
              <a:t>Devraj</a:t>
            </a:r>
            <a:r>
              <a:rPr lang="en-US" dirty="0" smtClean="0"/>
              <a:t>) – </a:t>
            </a:r>
            <a:r>
              <a:rPr lang="en-US" dirty="0" smtClean="0">
                <a:solidFill>
                  <a:srgbClr val="3366FF"/>
                </a:solidFill>
              </a:rPr>
              <a:t>1w</a:t>
            </a:r>
          </a:p>
        </p:txBody>
      </p:sp>
    </p:spTree>
    <p:extLst>
      <p:ext uri="{BB962C8B-B14F-4D97-AF65-F5344CB8AC3E}">
        <p14:creationId xmlns:p14="http://schemas.microsoft.com/office/powerpoint/2010/main" val="12893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495C759-08EA-4247-9DAB-1B4A64E41525}"/>
              </a:ext>
            </a:extLst>
          </p:cNvPr>
          <p:cNvSpPr txBox="1">
            <a:spLocks/>
          </p:cNvSpPr>
          <p:nvPr/>
        </p:nvSpPr>
        <p:spPr>
          <a:xfrm>
            <a:off x="685800" y="1781665"/>
            <a:ext cx="7772400" cy="230333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HK" dirty="0"/>
              <a:t>Part III</a:t>
            </a:r>
            <a:br>
              <a:rPr lang="en-HK" dirty="0"/>
            </a:br>
            <a:r>
              <a:rPr lang="en-HK" dirty="0"/>
              <a:t>3. </a:t>
            </a:r>
            <a:r>
              <a:rPr lang="en-HK" dirty="0" smtClean="0"/>
              <a:t>Further Analysis &amp; Optimisation</a:t>
            </a:r>
            <a:endParaRPr lang="en-HK" dirty="0"/>
          </a:p>
        </p:txBody>
      </p:sp>
    </p:spTree>
    <p:extLst>
      <p:ext uri="{BB962C8B-B14F-4D97-AF65-F5344CB8AC3E}">
        <p14:creationId xmlns:p14="http://schemas.microsoft.com/office/powerpoint/2010/main" val="25521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F5667-27E8-44CA-9843-66F40DB612E9}"/>
              </a:ext>
            </a:extLst>
          </p:cNvPr>
          <p:cNvSpPr>
            <a:spLocks noGrp="1"/>
          </p:cNvSpPr>
          <p:nvPr>
            <p:ph type="title"/>
          </p:nvPr>
        </p:nvSpPr>
        <p:spPr/>
        <p:txBody>
          <a:bodyPr/>
          <a:lstStyle/>
          <a:p>
            <a:r>
              <a:rPr lang="en-HK" dirty="0"/>
              <a:t>Motivation – Why ETF</a:t>
            </a:r>
          </a:p>
        </p:txBody>
      </p:sp>
      <p:sp>
        <p:nvSpPr>
          <p:cNvPr id="3" name="Content Placeholder 2">
            <a:extLst>
              <a:ext uri="{FF2B5EF4-FFF2-40B4-BE49-F238E27FC236}">
                <a16:creationId xmlns:a16="http://schemas.microsoft.com/office/drawing/2014/main" xmlns="" id="{B38052B5-B7C1-4800-A558-091B444E5846}"/>
              </a:ext>
            </a:extLst>
          </p:cNvPr>
          <p:cNvSpPr>
            <a:spLocks noGrp="1"/>
          </p:cNvSpPr>
          <p:nvPr>
            <p:ph idx="1"/>
          </p:nvPr>
        </p:nvSpPr>
        <p:spPr>
          <a:xfrm>
            <a:off x="628650" y="1825625"/>
            <a:ext cx="8091456" cy="4351338"/>
          </a:xfrm>
        </p:spPr>
        <p:txBody>
          <a:bodyPr>
            <a:normAutofit fontScale="77500" lnSpcReduction="20000"/>
          </a:bodyPr>
          <a:lstStyle/>
          <a:p>
            <a:r>
              <a:rPr lang="en-US" dirty="0"/>
              <a:t>Moreover, ETFs are likely to exhibit periodicity in their return cycle driven by the sectors, the investment styles or smart beta strategies whose underlying structures they are trying to replicate</a:t>
            </a:r>
          </a:p>
          <a:p>
            <a:endParaRPr lang="en-US" dirty="0"/>
          </a:p>
          <a:p>
            <a:endParaRPr lang="en-US" dirty="0"/>
          </a:p>
          <a:p>
            <a:endParaRPr lang="en-US" dirty="0"/>
          </a:p>
          <a:p>
            <a:endParaRPr lang="en-US" dirty="0"/>
          </a:p>
          <a:p>
            <a:endParaRPr lang="en-US" dirty="0"/>
          </a:p>
          <a:p>
            <a:endParaRPr lang="en-US" dirty="0"/>
          </a:p>
          <a:p>
            <a:r>
              <a:rPr lang="en-US" dirty="0"/>
              <a:t>These periodic signals are hard for traditional algorithms and factors (features in the machine learning world) to capture</a:t>
            </a:r>
          </a:p>
          <a:p>
            <a:r>
              <a:rPr lang="en-US" dirty="0"/>
              <a:t>TDA may offer the potential “killer feature”</a:t>
            </a:r>
          </a:p>
          <a:p>
            <a:endParaRPr lang="en-HK" dirty="0"/>
          </a:p>
        </p:txBody>
      </p:sp>
      <p:pic>
        <p:nvPicPr>
          <p:cNvPr id="4" name="Picture 3" descr="Screen Shot 2018-05-12 at 18.40.53.png">
            <a:extLst>
              <a:ext uri="{FF2B5EF4-FFF2-40B4-BE49-F238E27FC236}">
                <a16:creationId xmlns:a16="http://schemas.microsoft.com/office/drawing/2014/main" xmlns="" id="{6F77B5D6-BA39-4465-81BD-1BE4F082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56" y="2566486"/>
            <a:ext cx="7751608" cy="2499175"/>
          </a:xfrm>
          <a:prstGeom prst="rect">
            <a:avLst/>
          </a:prstGeom>
        </p:spPr>
      </p:pic>
    </p:spTree>
    <p:extLst>
      <p:ext uri="{BB962C8B-B14F-4D97-AF65-F5344CB8AC3E}">
        <p14:creationId xmlns:p14="http://schemas.microsoft.com/office/powerpoint/2010/main" val="169387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EDAE7FF2-1894-414E-8281-B35DB9877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69168"/>
            <a:ext cx="4351338" cy="4351338"/>
          </a:xfrm>
        </p:spPr>
      </p:pic>
      <p:sp>
        <p:nvSpPr>
          <p:cNvPr id="6" name="TextBox 5">
            <a:extLst>
              <a:ext uri="{FF2B5EF4-FFF2-40B4-BE49-F238E27FC236}">
                <a16:creationId xmlns:a16="http://schemas.microsoft.com/office/drawing/2014/main" xmlns="" id="{EF8B2B96-65B1-4E44-8965-51CF7C66D50F}"/>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83175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15FE64E9-B738-4074-A33F-5FDC3FE0E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25620"/>
            <a:ext cx="7886700" cy="2751348"/>
          </a:xfrm>
        </p:spPr>
      </p:pic>
      <p:sp>
        <p:nvSpPr>
          <p:cNvPr id="6" name="TextBox 5">
            <a:extLst>
              <a:ext uri="{FF2B5EF4-FFF2-40B4-BE49-F238E27FC236}">
                <a16:creationId xmlns:a16="http://schemas.microsoft.com/office/drawing/2014/main" xmlns="" id="{D3E9ADE4-9FBF-4D2C-9779-010741A1E136}"/>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4677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7" name="Content Placeholder 6">
            <a:extLst>
              <a:ext uri="{FF2B5EF4-FFF2-40B4-BE49-F238E27FC236}">
                <a16:creationId xmlns:a16="http://schemas.microsoft.com/office/drawing/2014/main" xmlns="" id="{85535F30-3605-4E83-99B9-B799518AF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25625"/>
            <a:ext cx="4351338" cy="4351338"/>
          </a:xfrm>
        </p:spPr>
      </p:pic>
      <p:sp>
        <p:nvSpPr>
          <p:cNvPr id="8" name="TextBox 7">
            <a:extLst>
              <a:ext uri="{FF2B5EF4-FFF2-40B4-BE49-F238E27FC236}">
                <a16:creationId xmlns:a16="http://schemas.microsoft.com/office/drawing/2014/main" xmlns="" id="{CC4B5FAE-82D7-4963-B6AB-7CE957F2AFB2}"/>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341570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AB09C543-4B0F-48A6-B271-29213647F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61585"/>
            <a:ext cx="7886700" cy="3279418"/>
          </a:xfrm>
        </p:spPr>
      </p:pic>
      <p:sp>
        <p:nvSpPr>
          <p:cNvPr id="6" name="TextBox 5">
            <a:extLst>
              <a:ext uri="{FF2B5EF4-FFF2-40B4-BE49-F238E27FC236}">
                <a16:creationId xmlns:a16="http://schemas.microsoft.com/office/drawing/2014/main" xmlns="" id="{935547EE-D666-4378-BA83-465F327F8AD3}"/>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1083888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15518</TotalTime>
  <Words>1806</Words>
  <Application>Microsoft Macintosh PowerPoint</Application>
  <PresentationFormat>On-screen Show (4:3)</PresentationFormat>
  <Paragraphs>176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TDA-Augmented ETF Strategy</vt:lpstr>
      <vt:lpstr>Content</vt:lpstr>
      <vt:lpstr>Part I 1. Motivation &amp; Result</vt:lpstr>
      <vt:lpstr>Motivation – Why ETF</vt:lpstr>
      <vt:lpstr>Motivation – Why ETF</vt:lpstr>
      <vt:lpstr>Motivation – Why TDA</vt:lpstr>
      <vt:lpstr>Motivation – Why TDA</vt:lpstr>
      <vt:lpstr>Motivation – Why TDA</vt:lpstr>
      <vt:lpstr>Motivation – Why TDA</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Part I 2. Model &amp; Feature Engineering</vt:lpstr>
      <vt:lpstr>XGBoost Model</vt:lpstr>
      <vt:lpstr>Model without TDA features</vt:lpstr>
      <vt:lpstr>Model with TDA features</vt:lpstr>
      <vt:lpstr>Part I 3. Data Prep</vt:lpstr>
      <vt:lpstr>Raw Data</vt:lpstr>
      <vt:lpstr>Data Prep: X &amp; Feature Engineering</vt:lpstr>
      <vt:lpstr>Data Prep: y – predication/target</vt:lpstr>
      <vt:lpstr>Data split</vt:lpstr>
      <vt:lpstr>Part I 4. Parameters</vt:lpstr>
      <vt:lpstr>Data Prep Parameters</vt:lpstr>
      <vt:lpstr>Part II</vt:lpstr>
      <vt:lpstr>Part II 1. Result</vt:lpstr>
      <vt:lpstr>Why such result?</vt:lpstr>
      <vt:lpstr>Why such result?</vt:lpstr>
      <vt:lpstr>Part II 2. Feature Engineering</vt:lpstr>
      <vt:lpstr>Why the y</vt:lpstr>
      <vt:lpstr>Why the 12 factor features?</vt:lpstr>
      <vt:lpstr>Why 100 TDA features?</vt:lpstr>
      <vt:lpstr>Why ETF descriptive features?</vt:lpstr>
      <vt:lpstr>Feature Importance: TDA Model </vt:lpstr>
      <vt:lpstr>Feature Importance: Model </vt:lpstr>
      <vt:lpstr>Part II 3. Data Prep</vt:lpstr>
      <vt:lpstr>Why such data preparation?</vt:lpstr>
      <vt:lpstr>Part II 4. Parameters</vt:lpstr>
      <vt:lpstr>Why such parameters?</vt:lpstr>
      <vt:lpstr>Part III 1. Strategy</vt:lpstr>
      <vt:lpstr>Strategy</vt:lpstr>
      <vt:lpstr>Part III 2. Back-test &amp; Validation</vt:lpstr>
      <vt:lpstr>Project Plan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TDA-Augmented ETF Strategy</dc:title>
  <dc:creator>Tan Li</dc:creator>
  <cp:lastModifiedBy>Tieqiang Li</cp:lastModifiedBy>
  <cp:revision>54</cp:revision>
  <dcterms:created xsi:type="dcterms:W3CDTF">2018-08-14T12:42:41Z</dcterms:created>
  <dcterms:modified xsi:type="dcterms:W3CDTF">2018-09-21T15:31:03Z</dcterms:modified>
</cp:coreProperties>
</file>