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94" r:id="rId1"/>
    <p:sldMasterId id="2147484001" r:id="rId2"/>
  </p:sldMasterIdLst>
  <p:notesMasterIdLst>
    <p:notesMasterId r:id="rId32"/>
  </p:notesMasterIdLst>
  <p:handoutMasterIdLst>
    <p:handoutMasterId r:id="rId33"/>
  </p:handoutMasterIdLst>
  <p:sldIdLst>
    <p:sldId id="646" r:id="rId3"/>
    <p:sldId id="837" r:id="rId4"/>
    <p:sldId id="838" r:id="rId5"/>
    <p:sldId id="840" r:id="rId6"/>
    <p:sldId id="841" r:id="rId7"/>
    <p:sldId id="846" r:id="rId8"/>
    <p:sldId id="848" r:id="rId9"/>
    <p:sldId id="847" r:id="rId10"/>
    <p:sldId id="860" r:id="rId11"/>
    <p:sldId id="842" r:id="rId12"/>
    <p:sldId id="850" r:id="rId13"/>
    <p:sldId id="843" r:id="rId14"/>
    <p:sldId id="851" r:id="rId15"/>
    <p:sldId id="844" r:id="rId16"/>
    <p:sldId id="854" r:id="rId17"/>
    <p:sldId id="859" r:id="rId18"/>
    <p:sldId id="853" r:id="rId19"/>
    <p:sldId id="845" r:id="rId20"/>
    <p:sldId id="855" r:id="rId21"/>
    <p:sldId id="861" r:id="rId22"/>
    <p:sldId id="862" r:id="rId23"/>
    <p:sldId id="858" r:id="rId24"/>
    <p:sldId id="849" r:id="rId25"/>
    <p:sldId id="857" r:id="rId26"/>
    <p:sldId id="856" r:id="rId27"/>
    <p:sldId id="831" r:id="rId28"/>
    <p:sldId id="829" r:id="rId29"/>
    <p:sldId id="832" r:id="rId30"/>
    <p:sldId id="833" r:id="rId31"/>
  </p:sldIdLst>
  <p:sldSz cx="9144000" cy="6858000" type="screen4x3"/>
  <p:notesSz cx="6797675" cy="9926638"/>
  <p:defaultTextStyle>
    <a:defPPr>
      <a:defRPr lang="zh-TW"/>
    </a:defPPr>
    <a:lvl1pPr algn="ctr" rtl="0" fontAlgn="base">
      <a:spcBef>
        <a:spcPct val="10000"/>
      </a:spcBef>
      <a:spcAft>
        <a:spcPct val="0"/>
      </a:spcAft>
      <a:defRPr kumimoji="1" b="1" kern="1200">
        <a:solidFill>
          <a:srgbClr val="CCCC00"/>
        </a:solidFill>
        <a:latin typeface="STZhongsong" pitchFamily="2" charset="-122"/>
        <a:ea typeface="STZhongsong" pitchFamily="2" charset="-122"/>
        <a:cs typeface="+mn-cs"/>
      </a:defRPr>
    </a:lvl1pPr>
    <a:lvl2pPr marL="457200" algn="ctr" rtl="0" fontAlgn="base">
      <a:spcBef>
        <a:spcPct val="10000"/>
      </a:spcBef>
      <a:spcAft>
        <a:spcPct val="0"/>
      </a:spcAft>
      <a:defRPr kumimoji="1" b="1" kern="1200">
        <a:solidFill>
          <a:srgbClr val="CCCC00"/>
        </a:solidFill>
        <a:latin typeface="STZhongsong" pitchFamily="2" charset="-122"/>
        <a:ea typeface="STZhongsong" pitchFamily="2" charset="-122"/>
        <a:cs typeface="+mn-cs"/>
      </a:defRPr>
    </a:lvl2pPr>
    <a:lvl3pPr marL="914400" algn="ctr" rtl="0" fontAlgn="base">
      <a:spcBef>
        <a:spcPct val="10000"/>
      </a:spcBef>
      <a:spcAft>
        <a:spcPct val="0"/>
      </a:spcAft>
      <a:defRPr kumimoji="1" b="1" kern="1200">
        <a:solidFill>
          <a:srgbClr val="CCCC00"/>
        </a:solidFill>
        <a:latin typeface="STZhongsong" pitchFamily="2" charset="-122"/>
        <a:ea typeface="STZhongsong" pitchFamily="2" charset="-122"/>
        <a:cs typeface="+mn-cs"/>
      </a:defRPr>
    </a:lvl3pPr>
    <a:lvl4pPr marL="1371600" algn="ctr" rtl="0" fontAlgn="base">
      <a:spcBef>
        <a:spcPct val="10000"/>
      </a:spcBef>
      <a:spcAft>
        <a:spcPct val="0"/>
      </a:spcAft>
      <a:defRPr kumimoji="1" b="1" kern="1200">
        <a:solidFill>
          <a:srgbClr val="CCCC00"/>
        </a:solidFill>
        <a:latin typeface="STZhongsong" pitchFamily="2" charset="-122"/>
        <a:ea typeface="STZhongsong" pitchFamily="2" charset="-122"/>
        <a:cs typeface="+mn-cs"/>
      </a:defRPr>
    </a:lvl4pPr>
    <a:lvl5pPr marL="1828800" algn="ctr" rtl="0" fontAlgn="base">
      <a:spcBef>
        <a:spcPct val="10000"/>
      </a:spcBef>
      <a:spcAft>
        <a:spcPct val="0"/>
      </a:spcAft>
      <a:defRPr kumimoji="1" b="1" kern="1200">
        <a:solidFill>
          <a:srgbClr val="CCCC00"/>
        </a:solidFill>
        <a:latin typeface="STZhongsong" pitchFamily="2" charset="-122"/>
        <a:ea typeface="STZhongsong" pitchFamily="2" charset="-122"/>
        <a:cs typeface="+mn-cs"/>
      </a:defRPr>
    </a:lvl5pPr>
    <a:lvl6pPr marL="2286000" algn="l" defTabSz="914400" rtl="0" eaLnBrk="1" latinLnBrk="0" hangingPunct="1">
      <a:defRPr kumimoji="1" b="1" kern="1200">
        <a:solidFill>
          <a:srgbClr val="CCCC00"/>
        </a:solidFill>
        <a:latin typeface="STZhongsong" pitchFamily="2" charset="-122"/>
        <a:ea typeface="STZhongsong" pitchFamily="2" charset="-122"/>
        <a:cs typeface="+mn-cs"/>
      </a:defRPr>
    </a:lvl6pPr>
    <a:lvl7pPr marL="2743200" algn="l" defTabSz="914400" rtl="0" eaLnBrk="1" latinLnBrk="0" hangingPunct="1">
      <a:defRPr kumimoji="1" b="1" kern="1200">
        <a:solidFill>
          <a:srgbClr val="CCCC00"/>
        </a:solidFill>
        <a:latin typeface="STZhongsong" pitchFamily="2" charset="-122"/>
        <a:ea typeface="STZhongsong" pitchFamily="2" charset="-122"/>
        <a:cs typeface="+mn-cs"/>
      </a:defRPr>
    </a:lvl7pPr>
    <a:lvl8pPr marL="3200400" algn="l" defTabSz="914400" rtl="0" eaLnBrk="1" latinLnBrk="0" hangingPunct="1">
      <a:defRPr kumimoji="1" b="1" kern="1200">
        <a:solidFill>
          <a:srgbClr val="CCCC00"/>
        </a:solidFill>
        <a:latin typeface="STZhongsong" pitchFamily="2" charset="-122"/>
        <a:ea typeface="STZhongsong" pitchFamily="2" charset="-122"/>
        <a:cs typeface="+mn-cs"/>
      </a:defRPr>
    </a:lvl8pPr>
    <a:lvl9pPr marL="3657600" algn="l" defTabSz="914400" rtl="0" eaLnBrk="1" latinLnBrk="0" hangingPunct="1">
      <a:defRPr kumimoji="1" b="1" kern="1200">
        <a:solidFill>
          <a:srgbClr val="CCCC00"/>
        </a:solidFill>
        <a:latin typeface="STZhongsong" pitchFamily="2" charset="-122"/>
        <a:ea typeface="STZhongsong"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DCE6F2"/>
    <a:srgbClr val="4F81BD"/>
    <a:srgbClr val="339933"/>
    <a:srgbClr val="808080"/>
    <a:srgbClr val="006666"/>
    <a:srgbClr val="009900"/>
    <a:srgbClr val="CCFFFF"/>
    <a:srgbClr val="FF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0" autoAdjust="0"/>
    <p:restoredTop sz="88161" autoAdjust="0"/>
  </p:normalViewPr>
  <p:slideViewPr>
    <p:cSldViewPr snapToObjects="1">
      <p:cViewPr varScale="1">
        <p:scale>
          <a:sx n="116" d="100"/>
          <a:sy n="116" d="100"/>
        </p:scale>
        <p:origin x="-162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2" d="100"/>
          <a:sy n="82" d="100"/>
        </p:scale>
        <p:origin x="-2022" y="-102"/>
      </p:cViewPr>
      <p:guideLst>
        <p:guide orient="horz" pos="3127"/>
        <p:guide pos="214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EFC8C-2FF0-4795-BF14-22988AABC582}" type="doc">
      <dgm:prSet loTypeId="urn:microsoft.com/office/officeart/2005/8/layout/equation2" loCatId="relationship" qsTypeId="urn:microsoft.com/office/officeart/2005/8/quickstyle/simple1" qsCatId="simple" csTypeId="urn:microsoft.com/office/officeart/2005/8/colors/accent1_2" csCatId="accent1" phldr="1"/>
      <dgm:spPr/>
      <dgm:t>
        <a:bodyPr/>
        <a:lstStyle/>
        <a:p>
          <a:endParaRPr lang="zh-TW" altLang="en-US"/>
        </a:p>
      </dgm:t>
    </dgm:pt>
    <dgm:pt modelId="{613CECF8-B55B-4B51-9AA2-F237BA591FED}">
      <dgm:prSet phldrT="[Text]"/>
      <dgm:spPr>
        <a:solidFill>
          <a:srgbClr val="0000FF"/>
        </a:solidFill>
      </dgm:spPr>
      <dgm:t>
        <a:bodyPr/>
        <a:lstStyle/>
        <a:p>
          <a:r>
            <a:rPr lang="en-US" altLang="zh-TW" b="1" dirty="0" smtClean="0"/>
            <a:t>ETF Descriptors</a:t>
          </a:r>
          <a:endParaRPr lang="zh-TW" altLang="en-US" b="1" dirty="0"/>
        </a:p>
      </dgm:t>
    </dgm:pt>
    <dgm:pt modelId="{958805D5-9D81-491A-9C32-3D9F10C9A750}" type="parTrans" cxnId="{75705065-A183-45DF-8A2A-C52663A5988C}">
      <dgm:prSet/>
      <dgm:spPr/>
      <dgm:t>
        <a:bodyPr/>
        <a:lstStyle/>
        <a:p>
          <a:endParaRPr lang="zh-TW" altLang="en-US"/>
        </a:p>
      </dgm:t>
    </dgm:pt>
    <dgm:pt modelId="{5563F76E-84C2-4F15-8699-80971515DC68}" type="sibTrans" cxnId="{75705065-A183-45DF-8A2A-C52663A5988C}">
      <dgm:prSet/>
      <dgm:spPr/>
      <dgm:t>
        <a:bodyPr/>
        <a:lstStyle/>
        <a:p>
          <a:endParaRPr lang="zh-TW" altLang="en-US"/>
        </a:p>
      </dgm:t>
    </dgm:pt>
    <dgm:pt modelId="{37794C35-6BC3-4FF2-AF75-AFD991DDB85B}">
      <dgm:prSet phldrT="[Text]"/>
      <dgm:spPr>
        <a:solidFill>
          <a:srgbClr val="0000FF"/>
        </a:solidFill>
      </dgm:spPr>
      <dgm:t>
        <a:bodyPr/>
        <a:lstStyle/>
        <a:p>
          <a:r>
            <a:rPr lang="en-US" altLang="zh-TW" b="1" dirty="0" smtClean="0"/>
            <a:t>ETF Quantitative Factors</a:t>
          </a:r>
          <a:endParaRPr lang="zh-TW" altLang="en-US" b="1" dirty="0"/>
        </a:p>
      </dgm:t>
    </dgm:pt>
    <dgm:pt modelId="{9C105370-EF97-461B-8DCF-9B9985D359CA}" type="parTrans" cxnId="{65B6E65B-E807-496A-95E0-D2534788E16D}">
      <dgm:prSet/>
      <dgm:spPr/>
      <dgm:t>
        <a:bodyPr/>
        <a:lstStyle/>
        <a:p>
          <a:endParaRPr lang="zh-TW" altLang="en-US"/>
        </a:p>
      </dgm:t>
    </dgm:pt>
    <dgm:pt modelId="{A56132FF-1C78-4C84-BDF5-F82CEFE860F1}" type="sibTrans" cxnId="{65B6E65B-E807-496A-95E0-D2534788E16D}">
      <dgm:prSet/>
      <dgm:spPr/>
      <dgm:t>
        <a:bodyPr/>
        <a:lstStyle/>
        <a:p>
          <a:endParaRPr lang="zh-TW" altLang="en-US"/>
        </a:p>
      </dgm:t>
    </dgm:pt>
    <dgm:pt modelId="{6DFAFB9C-69D7-49AC-AF8F-D3C64EF2EED4}">
      <dgm:prSet phldrT="[Text]"/>
      <dgm:spPr>
        <a:solidFill>
          <a:schemeClr val="tx1"/>
        </a:solidFill>
      </dgm:spPr>
      <dgm:t>
        <a:bodyPr/>
        <a:lstStyle/>
        <a:p>
          <a:r>
            <a:rPr lang="en-US" altLang="zh-TW" dirty="0" smtClean="0"/>
            <a:t>XGBoost Model Integrations</a:t>
          </a:r>
          <a:endParaRPr lang="zh-TW" altLang="en-US" dirty="0"/>
        </a:p>
      </dgm:t>
    </dgm:pt>
    <dgm:pt modelId="{10257132-A69A-47A8-B18E-309D7479EE5F}" type="parTrans" cxnId="{AEF42854-A06C-4114-9764-E1194C5BD7ED}">
      <dgm:prSet/>
      <dgm:spPr/>
      <dgm:t>
        <a:bodyPr/>
        <a:lstStyle/>
        <a:p>
          <a:endParaRPr lang="zh-TW" altLang="en-US"/>
        </a:p>
      </dgm:t>
    </dgm:pt>
    <dgm:pt modelId="{34896A0E-8FB2-4C25-9622-32B6584FF9AB}" type="sibTrans" cxnId="{AEF42854-A06C-4114-9764-E1194C5BD7ED}">
      <dgm:prSet/>
      <dgm:spPr/>
      <dgm:t>
        <a:bodyPr/>
        <a:lstStyle/>
        <a:p>
          <a:endParaRPr lang="zh-TW" altLang="en-US"/>
        </a:p>
      </dgm:t>
    </dgm:pt>
    <dgm:pt modelId="{B521C850-70AA-4EF3-B0A1-F020486C3C44}">
      <dgm:prSet phldrT="[Text]"/>
      <dgm:spPr>
        <a:solidFill>
          <a:srgbClr val="C00000"/>
        </a:solidFill>
      </dgm:spPr>
      <dgm:t>
        <a:bodyPr/>
        <a:lstStyle/>
        <a:p>
          <a:r>
            <a:rPr lang="en-US" altLang="zh-TW" b="1" dirty="0" smtClean="0"/>
            <a:t>TDA Persistence Landscapes</a:t>
          </a:r>
          <a:endParaRPr lang="zh-TW" altLang="en-US" b="1" dirty="0"/>
        </a:p>
      </dgm:t>
    </dgm:pt>
    <dgm:pt modelId="{BB04267A-388C-4DB8-BAD3-22AB05BB934B}" type="parTrans" cxnId="{14CE5639-B619-4E90-9C63-F798F6487DCA}">
      <dgm:prSet/>
      <dgm:spPr/>
      <dgm:t>
        <a:bodyPr/>
        <a:lstStyle/>
        <a:p>
          <a:endParaRPr lang="zh-TW" altLang="en-US"/>
        </a:p>
      </dgm:t>
    </dgm:pt>
    <dgm:pt modelId="{CC2A2355-69F9-4496-A964-307E6C3D0D09}" type="sibTrans" cxnId="{14CE5639-B619-4E90-9C63-F798F6487DCA}">
      <dgm:prSet/>
      <dgm:spPr/>
      <dgm:t>
        <a:bodyPr/>
        <a:lstStyle/>
        <a:p>
          <a:endParaRPr lang="zh-TW" altLang="en-US"/>
        </a:p>
      </dgm:t>
    </dgm:pt>
    <dgm:pt modelId="{27AF5B3F-18B4-403F-A7AE-03EF37D51E53}" type="pres">
      <dgm:prSet presAssocID="{7D2EFC8C-2FF0-4795-BF14-22988AABC582}" presName="Name0" presStyleCnt="0">
        <dgm:presLayoutVars>
          <dgm:dir/>
          <dgm:resizeHandles val="exact"/>
        </dgm:presLayoutVars>
      </dgm:prSet>
      <dgm:spPr/>
    </dgm:pt>
    <dgm:pt modelId="{3A6E8474-047B-4C3F-BAA9-6733D54CCEDB}" type="pres">
      <dgm:prSet presAssocID="{7D2EFC8C-2FF0-4795-BF14-22988AABC582}" presName="vNodes" presStyleCnt="0"/>
      <dgm:spPr/>
    </dgm:pt>
    <dgm:pt modelId="{67E87A36-EF68-4F51-8097-BC09BA876AE8}" type="pres">
      <dgm:prSet presAssocID="{613CECF8-B55B-4B51-9AA2-F237BA591FED}" presName="node" presStyleLbl="node1" presStyleIdx="0" presStyleCnt="4">
        <dgm:presLayoutVars>
          <dgm:bulletEnabled val="1"/>
        </dgm:presLayoutVars>
      </dgm:prSet>
      <dgm:spPr/>
      <dgm:t>
        <a:bodyPr/>
        <a:lstStyle/>
        <a:p>
          <a:endParaRPr lang="zh-TW" altLang="en-US"/>
        </a:p>
      </dgm:t>
    </dgm:pt>
    <dgm:pt modelId="{C95F0355-0A8E-4FD2-970D-3E7DBF5F3EEE}" type="pres">
      <dgm:prSet presAssocID="{5563F76E-84C2-4F15-8699-80971515DC68}" presName="spacerT" presStyleCnt="0"/>
      <dgm:spPr/>
    </dgm:pt>
    <dgm:pt modelId="{134909D7-0FE5-4DEB-8633-44B9EFFAD694}" type="pres">
      <dgm:prSet presAssocID="{5563F76E-84C2-4F15-8699-80971515DC68}" presName="sibTrans" presStyleLbl="sibTrans2D1" presStyleIdx="0" presStyleCnt="3"/>
      <dgm:spPr/>
    </dgm:pt>
    <dgm:pt modelId="{B5228B7B-96EF-4EF3-9E3C-F869E513A2D0}" type="pres">
      <dgm:prSet presAssocID="{5563F76E-84C2-4F15-8699-80971515DC68}" presName="spacerB" presStyleCnt="0"/>
      <dgm:spPr/>
    </dgm:pt>
    <dgm:pt modelId="{7CB14CA4-0C5C-4370-A939-CFC136828EFB}" type="pres">
      <dgm:prSet presAssocID="{37794C35-6BC3-4FF2-AF75-AFD991DDB85B}" presName="node" presStyleLbl="node1" presStyleIdx="1" presStyleCnt="4">
        <dgm:presLayoutVars>
          <dgm:bulletEnabled val="1"/>
        </dgm:presLayoutVars>
      </dgm:prSet>
      <dgm:spPr/>
    </dgm:pt>
    <dgm:pt modelId="{383E5D91-F0BE-4650-8476-F021EEDD842B}" type="pres">
      <dgm:prSet presAssocID="{A56132FF-1C78-4C84-BDF5-F82CEFE860F1}" presName="spacerT" presStyleCnt="0"/>
      <dgm:spPr/>
    </dgm:pt>
    <dgm:pt modelId="{1B297D1B-4076-41A3-A625-22A2A215607F}" type="pres">
      <dgm:prSet presAssocID="{A56132FF-1C78-4C84-BDF5-F82CEFE860F1}" presName="sibTrans" presStyleLbl="sibTrans2D1" presStyleIdx="1" presStyleCnt="3"/>
      <dgm:spPr/>
    </dgm:pt>
    <dgm:pt modelId="{B3A79E3E-1E0A-4397-8D99-9BEA5D5C4BA4}" type="pres">
      <dgm:prSet presAssocID="{A56132FF-1C78-4C84-BDF5-F82CEFE860F1}" presName="spacerB" presStyleCnt="0"/>
      <dgm:spPr/>
    </dgm:pt>
    <dgm:pt modelId="{EAA7AB2F-1C56-40E8-B35E-7DB31E1C1F9D}" type="pres">
      <dgm:prSet presAssocID="{B521C850-70AA-4EF3-B0A1-F020486C3C44}" presName="node" presStyleLbl="node1" presStyleIdx="2" presStyleCnt="4">
        <dgm:presLayoutVars>
          <dgm:bulletEnabled val="1"/>
        </dgm:presLayoutVars>
      </dgm:prSet>
      <dgm:spPr/>
      <dgm:t>
        <a:bodyPr/>
        <a:lstStyle/>
        <a:p>
          <a:endParaRPr lang="zh-TW" altLang="en-US"/>
        </a:p>
      </dgm:t>
    </dgm:pt>
    <dgm:pt modelId="{D8B0C27C-E49D-414B-B356-33C3E21B942F}" type="pres">
      <dgm:prSet presAssocID="{7D2EFC8C-2FF0-4795-BF14-22988AABC582}" presName="sibTransLast" presStyleLbl="sibTrans2D1" presStyleIdx="2" presStyleCnt="3"/>
      <dgm:spPr/>
    </dgm:pt>
    <dgm:pt modelId="{64AE17B7-1980-4E97-A6D6-31BE781669A4}" type="pres">
      <dgm:prSet presAssocID="{7D2EFC8C-2FF0-4795-BF14-22988AABC582}" presName="connectorText" presStyleLbl="sibTrans2D1" presStyleIdx="2" presStyleCnt="3"/>
      <dgm:spPr/>
    </dgm:pt>
    <dgm:pt modelId="{DD76188C-0560-4AA1-A012-C8E1759EA84D}" type="pres">
      <dgm:prSet presAssocID="{7D2EFC8C-2FF0-4795-BF14-22988AABC582}" presName="lastNode" presStyleLbl="node1" presStyleIdx="3" presStyleCnt="4">
        <dgm:presLayoutVars>
          <dgm:bulletEnabled val="1"/>
        </dgm:presLayoutVars>
      </dgm:prSet>
      <dgm:spPr/>
      <dgm:t>
        <a:bodyPr/>
        <a:lstStyle/>
        <a:p>
          <a:endParaRPr lang="zh-TW" altLang="en-US"/>
        </a:p>
      </dgm:t>
    </dgm:pt>
  </dgm:ptLst>
  <dgm:cxnLst>
    <dgm:cxn modelId="{8750DA83-F66C-4199-8D22-775717617B0F}" type="presOf" srcId="{CC2A2355-69F9-4496-A964-307E6C3D0D09}" destId="{64AE17B7-1980-4E97-A6D6-31BE781669A4}" srcOrd="1" destOrd="0" presId="urn:microsoft.com/office/officeart/2005/8/layout/equation2"/>
    <dgm:cxn modelId="{65B6E65B-E807-496A-95E0-D2534788E16D}" srcId="{7D2EFC8C-2FF0-4795-BF14-22988AABC582}" destId="{37794C35-6BC3-4FF2-AF75-AFD991DDB85B}" srcOrd="1" destOrd="0" parTransId="{9C105370-EF97-461B-8DCF-9B9985D359CA}" sibTransId="{A56132FF-1C78-4C84-BDF5-F82CEFE860F1}"/>
    <dgm:cxn modelId="{FB89EE1E-8E77-4C10-B8BF-5CF1345F3A49}" type="presOf" srcId="{37794C35-6BC3-4FF2-AF75-AFD991DDB85B}" destId="{7CB14CA4-0C5C-4370-A939-CFC136828EFB}" srcOrd="0" destOrd="0" presId="urn:microsoft.com/office/officeart/2005/8/layout/equation2"/>
    <dgm:cxn modelId="{904E5D6F-939A-49DC-8D66-F3D783DD0F4D}" type="presOf" srcId="{5563F76E-84C2-4F15-8699-80971515DC68}" destId="{134909D7-0FE5-4DEB-8633-44B9EFFAD694}" srcOrd="0" destOrd="0" presId="urn:microsoft.com/office/officeart/2005/8/layout/equation2"/>
    <dgm:cxn modelId="{AEF42854-A06C-4114-9764-E1194C5BD7ED}" srcId="{7D2EFC8C-2FF0-4795-BF14-22988AABC582}" destId="{6DFAFB9C-69D7-49AC-AF8F-D3C64EF2EED4}" srcOrd="3" destOrd="0" parTransId="{10257132-A69A-47A8-B18E-309D7479EE5F}" sibTransId="{34896A0E-8FB2-4C25-9622-32B6584FF9AB}"/>
    <dgm:cxn modelId="{44094F7D-1889-474B-978B-30F0E0BB6D02}" type="presOf" srcId="{A56132FF-1C78-4C84-BDF5-F82CEFE860F1}" destId="{1B297D1B-4076-41A3-A625-22A2A215607F}" srcOrd="0" destOrd="0" presId="urn:microsoft.com/office/officeart/2005/8/layout/equation2"/>
    <dgm:cxn modelId="{FECE2557-79DF-415C-8C04-61B2BD0CE747}" type="presOf" srcId="{CC2A2355-69F9-4496-A964-307E6C3D0D09}" destId="{D8B0C27C-E49D-414B-B356-33C3E21B942F}" srcOrd="0" destOrd="0" presId="urn:microsoft.com/office/officeart/2005/8/layout/equation2"/>
    <dgm:cxn modelId="{14CE5639-B619-4E90-9C63-F798F6487DCA}" srcId="{7D2EFC8C-2FF0-4795-BF14-22988AABC582}" destId="{B521C850-70AA-4EF3-B0A1-F020486C3C44}" srcOrd="2" destOrd="0" parTransId="{BB04267A-388C-4DB8-BAD3-22AB05BB934B}" sibTransId="{CC2A2355-69F9-4496-A964-307E6C3D0D09}"/>
    <dgm:cxn modelId="{51405505-3D5C-49ED-8667-9C14C4E02D5F}" type="presOf" srcId="{B521C850-70AA-4EF3-B0A1-F020486C3C44}" destId="{EAA7AB2F-1C56-40E8-B35E-7DB31E1C1F9D}" srcOrd="0" destOrd="0" presId="urn:microsoft.com/office/officeart/2005/8/layout/equation2"/>
    <dgm:cxn modelId="{0F5F862B-BB34-4909-8356-6335272C36F9}" type="presOf" srcId="{613CECF8-B55B-4B51-9AA2-F237BA591FED}" destId="{67E87A36-EF68-4F51-8097-BC09BA876AE8}" srcOrd="0" destOrd="0" presId="urn:microsoft.com/office/officeart/2005/8/layout/equation2"/>
    <dgm:cxn modelId="{B6D534DC-382F-4397-B7DC-FE702E15A52E}" type="presOf" srcId="{7D2EFC8C-2FF0-4795-BF14-22988AABC582}" destId="{27AF5B3F-18B4-403F-A7AE-03EF37D51E53}" srcOrd="0" destOrd="0" presId="urn:microsoft.com/office/officeart/2005/8/layout/equation2"/>
    <dgm:cxn modelId="{8B24AAF0-5DA2-4949-A1E7-C3150EE209C5}" type="presOf" srcId="{6DFAFB9C-69D7-49AC-AF8F-D3C64EF2EED4}" destId="{DD76188C-0560-4AA1-A012-C8E1759EA84D}" srcOrd="0" destOrd="0" presId="urn:microsoft.com/office/officeart/2005/8/layout/equation2"/>
    <dgm:cxn modelId="{75705065-A183-45DF-8A2A-C52663A5988C}" srcId="{7D2EFC8C-2FF0-4795-BF14-22988AABC582}" destId="{613CECF8-B55B-4B51-9AA2-F237BA591FED}" srcOrd="0" destOrd="0" parTransId="{958805D5-9D81-491A-9C32-3D9F10C9A750}" sibTransId="{5563F76E-84C2-4F15-8699-80971515DC68}"/>
    <dgm:cxn modelId="{D806BCA2-7C2B-48E9-9FD0-543FF40FD89F}" type="presParOf" srcId="{27AF5B3F-18B4-403F-A7AE-03EF37D51E53}" destId="{3A6E8474-047B-4C3F-BAA9-6733D54CCEDB}" srcOrd="0" destOrd="0" presId="urn:microsoft.com/office/officeart/2005/8/layout/equation2"/>
    <dgm:cxn modelId="{1D32FD95-6E9A-4B54-9B6F-2160FC67E195}" type="presParOf" srcId="{3A6E8474-047B-4C3F-BAA9-6733D54CCEDB}" destId="{67E87A36-EF68-4F51-8097-BC09BA876AE8}" srcOrd="0" destOrd="0" presId="urn:microsoft.com/office/officeart/2005/8/layout/equation2"/>
    <dgm:cxn modelId="{94DAD02C-CC96-4E14-8717-9AFC5425B256}" type="presParOf" srcId="{3A6E8474-047B-4C3F-BAA9-6733D54CCEDB}" destId="{C95F0355-0A8E-4FD2-970D-3E7DBF5F3EEE}" srcOrd="1" destOrd="0" presId="urn:microsoft.com/office/officeart/2005/8/layout/equation2"/>
    <dgm:cxn modelId="{793CD42F-FC9B-4B5E-9660-FA3AEB6697A5}" type="presParOf" srcId="{3A6E8474-047B-4C3F-BAA9-6733D54CCEDB}" destId="{134909D7-0FE5-4DEB-8633-44B9EFFAD694}" srcOrd="2" destOrd="0" presId="urn:microsoft.com/office/officeart/2005/8/layout/equation2"/>
    <dgm:cxn modelId="{A980DD34-4C77-4D37-8B26-36E99FC45345}" type="presParOf" srcId="{3A6E8474-047B-4C3F-BAA9-6733D54CCEDB}" destId="{B5228B7B-96EF-4EF3-9E3C-F869E513A2D0}" srcOrd="3" destOrd="0" presId="urn:microsoft.com/office/officeart/2005/8/layout/equation2"/>
    <dgm:cxn modelId="{65F4EAC5-38B2-46B9-B604-5373AAAA53D2}" type="presParOf" srcId="{3A6E8474-047B-4C3F-BAA9-6733D54CCEDB}" destId="{7CB14CA4-0C5C-4370-A939-CFC136828EFB}" srcOrd="4" destOrd="0" presId="urn:microsoft.com/office/officeart/2005/8/layout/equation2"/>
    <dgm:cxn modelId="{B076F012-4547-494A-BC48-CD1CDEA51541}" type="presParOf" srcId="{3A6E8474-047B-4C3F-BAA9-6733D54CCEDB}" destId="{383E5D91-F0BE-4650-8476-F021EEDD842B}" srcOrd="5" destOrd="0" presId="urn:microsoft.com/office/officeart/2005/8/layout/equation2"/>
    <dgm:cxn modelId="{627928F1-FBBE-47C8-9516-680E1B003656}" type="presParOf" srcId="{3A6E8474-047B-4C3F-BAA9-6733D54CCEDB}" destId="{1B297D1B-4076-41A3-A625-22A2A215607F}" srcOrd="6" destOrd="0" presId="urn:microsoft.com/office/officeart/2005/8/layout/equation2"/>
    <dgm:cxn modelId="{A96A94E5-4584-4DB3-AC05-95E7A5FC51A0}" type="presParOf" srcId="{3A6E8474-047B-4C3F-BAA9-6733D54CCEDB}" destId="{B3A79E3E-1E0A-4397-8D99-9BEA5D5C4BA4}" srcOrd="7" destOrd="0" presId="urn:microsoft.com/office/officeart/2005/8/layout/equation2"/>
    <dgm:cxn modelId="{E8F5EDF0-6CCA-4AEE-8AC8-1CB8C0CDD2D7}" type="presParOf" srcId="{3A6E8474-047B-4C3F-BAA9-6733D54CCEDB}" destId="{EAA7AB2F-1C56-40E8-B35E-7DB31E1C1F9D}" srcOrd="8" destOrd="0" presId="urn:microsoft.com/office/officeart/2005/8/layout/equation2"/>
    <dgm:cxn modelId="{BE144D9B-1A4E-4DC7-BDA2-D59C99FCE8FB}" type="presParOf" srcId="{27AF5B3F-18B4-403F-A7AE-03EF37D51E53}" destId="{D8B0C27C-E49D-414B-B356-33C3E21B942F}" srcOrd="1" destOrd="0" presId="urn:microsoft.com/office/officeart/2005/8/layout/equation2"/>
    <dgm:cxn modelId="{B71D9CE6-5278-4211-BF16-38708B17C931}" type="presParOf" srcId="{D8B0C27C-E49D-414B-B356-33C3E21B942F}" destId="{64AE17B7-1980-4E97-A6D6-31BE781669A4}" srcOrd="0" destOrd="0" presId="urn:microsoft.com/office/officeart/2005/8/layout/equation2"/>
    <dgm:cxn modelId="{167E0AA9-8BD0-48E1-A651-C6724D11147E}" type="presParOf" srcId="{27AF5B3F-18B4-403F-A7AE-03EF37D51E53}" destId="{DD76188C-0560-4AA1-A012-C8E1759EA84D}" srcOrd="2" destOrd="0" presId="urn:microsoft.com/office/officeart/2005/8/layout/equati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2EFC8C-2FF0-4795-BF14-22988AABC582}" type="doc">
      <dgm:prSet loTypeId="urn:microsoft.com/office/officeart/2005/8/layout/equation2" loCatId="relationship" qsTypeId="urn:microsoft.com/office/officeart/2005/8/quickstyle/simple1" qsCatId="simple" csTypeId="urn:microsoft.com/office/officeart/2005/8/colors/accent1_2" csCatId="accent1" phldr="1"/>
      <dgm:spPr/>
      <dgm:t>
        <a:bodyPr/>
        <a:lstStyle/>
        <a:p>
          <a:endParaRPr lang="zh-TW" altLang="en-US"/>
        </a:p>
      </dgm:t>
    </dgm:pt>
    <dgm:pt modelId="{613CECF8-B55B-4B51-9AA2-F237BA591FED}">
      <dgm:prSet phldrT="[Text]"/>
      <dgm:spPr>
        <a:solidFill>
          <a:srgbClr val="0000FF"/>
        </a:solidFill>
      </dgm:spPr>
      <dgm:t>
        <a:bodyPr/>
        <a:lstStyle/>
        <a:p>
          <a:r>
            <a:rPr lang="en-US" altLang="zh-TW" b="1" dirty="0" smtClean="0"/>
            <a:t>ETF </a:t>
          </a:r>
        </a:p>
        <a:p>
          <a:r>
            <a:rPr lang="zh-CN" altLang="en-US" b="1" dirty="0" smtClean="0"/>
            <a:t>描述性特征</a:t>
          </a:r>
          <a:endParaRPr lang="zh-TW" altLang="en-US" b="1" dirty="0"/>
        </a:p>
      </dgm:t>
    </dgm:pt>
    <dgm:pt modelId="{958805D5-9D81-491A-9C32-3D9F10C9A750}" type="parTrans" cxnId="{75705065-A183-45DF-8A2A-C52663A5988C}">
      <dgm:prSet/>
      <dgm:spPr/>
      <dgm:t>
        <a:bodyPr/>
        <a:lstStyle/>
        <a:p>
          <a:endParaRPr lang="zh-TW" altLang="en-US"/>
        </a:p>
      </dgm:t>
    </dgm:pt>
    <dgm:pt modelId="{5563F76E-84C2-4F15-8699-80971515DC68}" type="sibTrans" cxnId="{75705065-A183-45DF-8A2A-C52663A5988C}">
      <dgm:prSet/>
      <dgm:spPr/>
      <dgm:t>
        <a:bodyPr/>
        <a:lstStyle/>
        <a:p>
          <a:endParaRPr lang="zh-TW" altLang="en-US"/>
        </a:p>
      </dgm:t>
    </dgm:pt>
    <dgm:pt modelId="{37794C35-6BC3-4FF2-AF75-AFD991DDB85B}">
      <dgm:prSet phldrT="[Text]"/>
      <dgm:spPr>
        <a:solidFill>
          <a:srgbClr val="0000FF"/>
        </a:solidFill>
      </dgm:spPr>
      <dgm:t>
        <a:bodyPr/>
        <a:lstStyle/>
        <a:p>
          <a:r>
            <a:rPr lang="en-US" altLang="zh-TW" b="1" dirty="0" smtClean="0"/>
            <a:t>ETF </a:t>
          </a:r>
        </a:p>
        <a:p>
          <a:r>
            <a:rPr lang="zh-CN" altLang="en-US" b="1" dirty="0" smtClean="0"/>
            <a:t>量化特征</a:t>
          </a:r>
          <a:endParaRPr lang="zh-TW" altLang="en-US" b="1" dirty="0"/>
        </a:p>
      </dgm:t>
    </dgm:pt>
    <dgm:pt modelId="{9C105370-EF97-461B-8DCF-9B9985D359CA}" type="parTrans" cxnId="{65B6E65B-E807-496A-95E0-D2534788E16D}">
      <dgm:prSet/>
      <dgm:spPr/>
      <dgm:t>
        <a:bodyPr/>
        <a:lstStyle/>
        <a:p>
          <a:endParaRPr lang="zh-TW" altLang="en-US"/>
        </a:p>
      </dgm:t>
    </dgm:pt>
    <dgm:pt modelId="{A56132FF-1C78-4C84-BDF5-F82CEFE860F1}" type="sibTrans" cxnId="{65B6E65B-E807-496A-95E0-D2534788E16D}">
      <dgm:prSet/>
      <dgm:spPr/>
      <dgm:t>
        <a:bodyPr/>
        <a:lstStyle/>
        <a:p>
          <a:endParaRPr lang="zh-TW" altLang="en-US"/>
        </a:p>
      </dgm:t>
    </dgm:pt>
    <dgm:pt modelId="{6DFAFB9C-69D7-49AC-AF8F-D3C64EF2EED4}">
      <dgm:prSet phldrT="[Text]"/>
      <dgm:spPr>
        <a:solidFill>
          <a:schemeClr val="tx1"/>
        </a:solidFill>
      </dgm:spPr>
      <dgm:t>
        <a:bodyPr/>
        <a:lstStyle/>
        <a:p>
          <a:r>
            <a:rPr lang="en-US" altLang="zh-TW" dirty="0" smtClean="0"/>
            <a:t>XGBoost </a:t>
          </a:r>
          <a:r>
            <a:rPr lang="zh-CN" altLang="en-US" dirty="0" smtClean="0"/>
            <a:t>模型</a:t>
          </a:r>
          <a:endParaRPr lang="en-US" altLang="zh-CN" dirty="0" smtClean="0"/>
        </a:p>
        <a:p>
          <a:r>
            <a:rPr lang="zh-CN" altLang="en-US" dirty="0" smtClean="0"/>
            <a:t>迭代</a:t>
          </a:r>
          <a:endParaRPr lang="zh-TW" altLang="en-US" dirty="0"/>
        </a:p>
      </dgm:t>
    </dgm:pt>
    <dgm:pt modelId="{10257132-A69A-47A8-B18E-309D7479EE5F}" type="parTrans" cxnId="{AEF42854-A06C-4114-9764-E1194C5BD7ED}">
      <dgm:prSet/>
      <dgm:spPr/>
      <dgm:t>
        <a:bodyPr/>
        <a:lstStyle/>
        <a:p>
          <a:endParaRPr lang="zh-TW" altLang="en-US"/>
        </a:p>
      </dgm:t>
    </dgm:pt>
    <dgm:pt modelId="{34896A0E-8FB2-4C25-9622-32B6584FF9AB}" type="sibTrans" cxnId="{AEF42854-A06C-4114-9764-E1194C5BD7ED}">
      <dgm:prSet/>
      <dgm:spPr/>
      <dgm:t>
        <a:bodyPr/>
        <a:lstStyle/>
        <a:p>
          <a:endParaRPr lang="zh-TW" altLang="en-US"/>
        </a:p>
      </dgm:t>
    </dgm:pt>
    <dgm:pt modelId="{B521C850-70AA-4EF3-B0A1-F020486C3C44}">
      <dgm:prSet phldrT="[Text]"/>
      <dgm:spPr>
        <a:solidFill>
          <a:srgbClr val="C00000"/>
        </a:solidFill>
      </dgm:spPr>
      <dgm:t>
        <a:bodyPr/>
        <a:lstStyle/>
        <a:p>
          <a:r>
            <a:rPr lang="en-US" altLang="zh-TW" b="1" dirty="0" smtClean="0"/>
            <a:t>TDA </a:t>
          </a:r>
        </a:p>
        <a:p>
          <a:r>
            <a:rPr lang="zh-CN" altLang="en-US" b="1" dirty="0" smtClean="0"/>
            <a:t>持续性</a:t>
          </a:r>
          <a:endParaRPr lang="en-US" altLang="zh-CN" b="1" dirty="0" smtClean="0"/>
        </a:p>
        <a:p>
          <a:r>
            <a:rPr lang="zh-CN" altLang="en-US" b="1" dirty="0" smtClean="0"/>
            <a:t>峰群特征</a:t>
          </a:r>
          <a:endParaRPr lang="zh-TW" altLang="en-US" b="1" dirty="0"/>
        </a:p>
      </dgm:t>
    </dgm:pt>
    <dgm:pt modelId="{BB04267A-388C-4DB8-BAD3-22AB05BB934B}" type="parTrans" cxnId="{14CE5639-B619-4E90-9C63-F798F6487DCA}">
      <dgm:prSet/>
      <dgm:spPr/>
      <dgm:t>
        <a:bodyPr/>
        <a:lstStyle/>
        <a:p>
          <a:endParaRPr lang="zh-TW" altLang="en-US"/>
        </a:p>
      </dgm:t>
    </dgm:pt>
    <dgm:pt modelId="{CC2A2355-69F9-4496-A964-307E6C3D0D09}" type="sibTrans" cxnId="{14CE5639-B619-4E90-9C63-F798F6487DCA}">
      <dgm:prSet/>
      <dgm:spPr/>
      <dgm:t>
        <a:bodyPr/>
        <a:lstStyle/>
        <a:p>
          <a:endParaRPr lang="zh-TW" altLang="en-US"/>
        </a:p>
      </dgm:t>
    </dgm:pt>
    <dgm:pt modelId="{27AF5B3F-18B4-403F-A7AE-03EF37D51E53}" type="pres">
      <dgm:prSet presAssocID="{7D2EFC8C-2FF0-4795-BF14-22988AABC582}" presName="Name0" presStyleCnt="0">
        <dgm:presLayoutVars>
          <dgm:dir/>
          <dgm:resizeHandles val="exact"/>
        </dgm:presLayoutVars>
      </dgm:prSet>
      <dgm:spPr/>
    </dgm:pt>
    <dgm:pt modelId="{3A6E8474-047B-4C3F-BAA9-6733D54CCEDB}" type="pres">
      <dgm:prSet presAssocID="{7D2EFC8C-2FF0-4795-BF14-22988AABC582}" presName="vNodes" presStyleCnt="0"/>
      <dgm:spPr/>
    </dgm:pt>
    <dgm:pt modelId="{67E87A36-EF68-4F51-8097-BC09BA876AE8}" type="pres">
      <dgm:prSet presAssocID="{613CECF8-B55B-4B51-9AA2-F237BA591FED}" presName="node" presStyleLbl="node1" presStyleIdx="0" presStyleCnt="4">
        <dgm:presLayoutVars>
          <dgm:bulletEnabled val="1"/>
        </dgm:presLayoutVars>
      </dgm:prSet>
      <dgm:spPr/>
      <dgm:t>
        <a:bodyPr/>
        <a:lstStyle/>
        <a:p>
          <a:endParaRPr lang="zh-TW" altLang="en-US"/>
        </a:p>
      </dgm:t>
    </dgm:pt>
    <dgm:pt modelId="{C95F0355-0A8E-4FD2-970D-3E7DBF5F3EEE}" type="pres">
      <dgm:prSet presAssocID="{5563F76E-84C2-4F15-8699-80971515DC68}" presName="spacerT" presStyleCnt="0"/>
      <dgm:spPr/>
    </dgm:pt>
    <dgm:pt modelId="{134909D7-0FE5-4DEB-8633-44B9EFFAD694}" type="pres">
      <dgm:prSet presAssocID="{5563F76E-84C2-4F15-8699-80971515DC68}" presName="sibTrans" presStyleLbl="sibTrans2D1" presStyleIdx="0" presStyleCnt="3"/>
      <dgm:spPr/>
    </dgm:pt>
    <dgm:pt modelId="{B5228B7B-96EF-4EF3-9E3C-F869E513A2D0}" type="pres">
      <dgm:prSet presAssocID="{5563F76E-84C2-4F15-8699-80971515DC68}" presName="spacerB" presStyleCnt="0"/>
      <dgm:spPr/>
    </dgm:pt>
    <dgm:pt modelId="{7CB14CA4-0C5C-4370-A939-CFC136828EFB}" type="pres">
      <dgm:prSet presAssocID="{37794C35-6BC3-4FF2-AF75-AFD991DDB85B}" presName="node" presStyleLbl="node1" presStyleIdx="1" presStyleCnt="4">
        <dgm:presLayoutVars>
          <dgm:bulletEnabled val="1"/>
        </dgm:presLayoutVars>
      </dgm:prSet>
      <dgm:spPr/>
    </dgm:pt>
    <dgm:pt modelId="{383E5D91-F0BE-4650-8476-F021EEDD842B}" type="pres">
      <dgm:prSet presAssocID="{A56132FF-1C78-4C84-BDF5-F82CEFE860F1}" presName="spacerT" presStyleCnt="0"/>
      <dgm:spPr/>
    </dgm:pt>
    <dgm:pt modelId="{1B297D1B-4076-41A3-A625-22A2A215607F}" type="pres">
      <dgm:prSet presAssocID="{A56132FF-1C78-4C84-BDF5-F82CEFE860F1}" presName="sibTrans" presStyleLbl="sibTrans2D1" presStyleIdx="1" presStyleCnt="3"/>
      <dgm:spPr/>
    </dgm:pt>
    <dgm:pt modelId="{B3A79E3E-1E0A-4397-8D99-9BEA5D5C4BA4}" type="pres">
      <dgm:prSet presAssocID="{A56132FF-1C78-4C84-BDF5-F82CEFE860F1}" presName="spacerB" presStyleCnt="0"/>
      <dgm:spPr/>
    </dgm:pt>
    <dgm:pt modelId="{EAA7AB2F-1C56-40E8-B35E-7DB31E1C1F9D}" type="pres">
      <dgm:prSet presAssocID="{B521C850-70AA-4EF3-B0A1-F020486C3C44}" presName="node" presStyleLbl="node1" presStyleIdx="2" presStyleCnt="4">
        <dgm:presLayoutVars>
          <dgm:bulletEnabled val="1"/>
        </dgm:presLayoutVars>
      </dgm:prSet>
      <dgm:spPr/>
      <dgm:t>
        <a:bodyPr/>
        <a:lstStyle/>
        <a:p>
          <a:endParaRPr lang="zh-TW" altLang="en-US"/>
        </a:p>
      </dgm:t>
    </dgm:pt>
    <dgm:pt modelId="{D8B0C27C-E49D-414B-B356-33C3E21B942F}" type="pres">
      <dgm:prSet presAssocID="{7D2EFC8C-2FF0-4795-BF14-22988AABC582}" presName="sibTransLast" presStyleLbl="sibTrans2D1" presStyleIdx="2" presStyleCnt="3"/>
      <dgm:spPr/>
    </dgm:pt>
    <dgm:pt modelId="{64AE17B7-1980-4E97-A6D6-31BE781669A4}" type="pres">
      <dgm:prSet presAssocID="{7D2EFC8C-2FF0-4795-BF14-22988AABC582}" presName="connectorText" presStyleLbl="sibTrans2D1" presStyleIdx="2" presStyleCnt="3"/>
      <dgm:spPr/>
    </dgm:pt>
    <dgm:pt modelId="{DD76188C-0560-4AA1-A012-C8E1759EA84D}" type="pres">
      <dgm:prSet presAssocID="{7D2EFC8C-2FF0-4795-BF14-22988AABC582}" presName="lastNode" presStyleLbl="node1" presStyleIdx="3" presStyleCnt="4">
        <dgm:presLayoutVars>
          <dgm:bulletEnabled val="1"/>
        </dgm:presLayoutVars>
      </dgm:prSet>
      <dgm:spPr/>
      <dgm:t>
        <a:bodyPr/>
        <a:lstStyle/>
        <a:p>
          <a:endParaRPr lang="zh-TW" altLang="en-US"/>
        </a:p>
      </dgm:t>
    </dgm:pt>
  </dgm:ptLst>
  <dgm:cxnLst>
    <dgm:cxn modelId="{B6A50202-A211-4697-8CB1-26F1689FBFAC}" type="presOf" srcId="{5563F76E-84C2-4F15-8699-80971515DC68}" destId="{134909D7-0FE5-4DEB-8633-44B9EFFAD694}" srcOrd="0" destOrd="0" presId="urn:microsoft.com/office/officeart/2005/8/layout/equation2"/>
    <dgm:cxn modelId="{B2A91749-5668-4A23-AB80-E3A7E4E041EA}" type="presOf" srcId="{B521C850-70AA-4EF3-B0A1-F020486C3C44}" destId="{EAA7AB2F-1C56-40E8-B35E-7DB31E1C1F9D}" srcOrd="0" destOrd="0" presId="urn:microsoft.com/office/officeart/2005/8/layout/equation2"/>
    <dgm:cxn modelId="{4AC5402D-EAA2-416E-8A79-59A0D56F1A0A}" type="presOf" srcId="{CC2A2355-69F9-4496-A964-307E6C3D0D09}" destId="{D8B0C27C-E49D-414B-B356-33C3E21B942F}" srcOrd="0" destOrd="0" presId="urn:microsoft.com/office/officeart/2005/8/layout/equation2"/>
    <dgm:cxn modelId="{3EF34324-9CAF-4D68-8545-7AA88EF9411A}" type="presOf" srcId="{6DFAFB9C-69D7-49AC-AF8F-D3C64EF2EED4}" destId="{DD76188C-0560-4AA1-A012-C8E1759EA84D}" srcOrd="0" destOrd="0" presId="urn:microsoft.com/office/officeart/2005/8/layout/equation2"/>
    <dgm:cxn modelId="{2432FE3D-1B79-460F-879C-85A9FB7501DE}" type="presOf" srcId="{613CECF8-B55B-4B51-9AA2-F237BA591FED}" destId="{67E87A36-EF68-4F51-8097-BC09BA876AE8}" srcOrd="0" destOrd="0" presId="urn:microsoft.com/office/officeart/2005/8/layout/equation2"/>
    <dgm:cxn modelId="{14CE5639-B619-4E90-9C63-F798F6487DCA}" srcId="{7D2EFC8C-2FF0-4795-BF14-22988AABC582}" destId="{B521C850-70AA-4EF3-B0A1-F020486C3C44}" srcOrd="2" destOrd="0" parTransId="{BB04267A-388C-4DB8-BAD3-22AB05BB934B}" sibTransId="{CC2A2355-69F9-4496-A964-307E6C3D0D09}"/>
    <dgm:cxn modelId="{65B6E65B-E807-496A-95E0-D2534788E16D}" srcId="{7D2EFC8C-2FF0-4795-BF14-22988AABC582}" destId="{37794C35-6BC3-4FF2-AF75-AFD991DDB85B}" srcOrd="1" destOrd="0" parTransId="{9C105370-EF97-461B-8DCF-9B9985D359CA}" sibTransId="{A56132FF-1C78-4C84-BDF5-F82CEFE860F1}"/>
    <dgm:cxn modelId="{ED4414E2-BB1F-485F-959A-0B8B4BE02111}" type="presOf" srcId="{7D2EFC8C-2FF0-4795-BF14-22988AABC582}" destId="{27AF5B3F-18B4-403F-A7AE-03EF37D51E53}" srcOrd="0" destOrd="0" presId="urn:microsoft.com/office/officeart/2005/8/layout/equation2"/>
    <dgm:cxn modelId="{75705065-A183-45DF-8A2A-C52663A5988C}" srcId="{7D2EFC8C-2FF0-4795-BF14-22988AABC582}" destId="{613CECF8-B55B-4B51-9AA2-F237BA591FED}" srcOrd="0" destOrd="0" parTransId="{958805D5-9D81-491A-9C32-3D9F10C9A750}" sibTransId="{5563F76E-84C2-4F15-8699-80971515DC68}"/>
    <dgm:cxn modelId="{AEF42854-A06C-4114-9764-E1194C5BD7ED}" srcId="{7D2EFC8C-2FF0-4795-BF14-22988AABC582}" destId="{6DFAFB9C-69D7-49AC-AF8F-D3C64EF2EED4}" srcOrd="3" destOrd="0" parTransId="{10257132-A69A-47A8-B18E-309D7479EE5F}" sibTransId="{34896A0E-8FB2-4C25-9622-32B6584FF9AB}"/>
    <dgm:cxn modelId="{EF89ED44-74F3-45E5-BF68-860974BC023D}" type="presOf" srcId="{A56132FF-1C78-4C84-BDF5-F82CEFE860F1}" destId="{1B297D1B-4076-41A3-A625-22A2A215607F}" srcOrd="0" destOrd="0" presId="urn:microsoft.com/office/officeart/2005/8/layout/equation2"/>
    <dgm:cxn modelId="{ACF40AFF-88BF-4374-A8EF-BF3B4060343E}" type="presOf" srcId="{CC2A2355-69F9-4496-A964-307E6C3D0D09}" destId="{64AE17B7-1980-4E97-A6D6-31BE781669A4}" srcOrd="1" destOrd="0" presId="urn:microsoft.com/office/officeart/2005/8/layout/equation2"/>
    <dgm:cxn modelId="{7F49F073-AF03-4008-B553-0EEA2DFDDE80}" type="presOf" srcId="{37794C35-6BC3-4FF2-AF75-AFD991DDB85B}" destId="{7CB14CA4-0C5C-4370-A939-CFC136828EFB}" srcOrd="0" destOrd="0" presId="urn:microsoft.com/office/officeart/2005/8/layout/equation2"/>
    <dgm:cxn modelId="{B09091AA-AAA9-44F1-833A-85F2F51682DF}" type="presParOf" srcId="{27AF5B3F-18B4-403F-A7AE-03EF37D51E53}" destId="{3A6E8474-047B-4C3F-BAA9-6733D54CCEDB}" srcOrd="0" destOrd="0" presId="urn:microsoft.com/office/officeart/2005/8/layout/equation2"/>
    <dgm:cxn modelId="{2252D476-DA36-4495-8F70-D621442ADFA1}" type="presParOf" srcId="{3A6E8474-047B-4C3F-BAA9-6733D54CCEDB}" destId="{67E87A36-EF68-4F51-8097-BC09BA876AE8}" srcOrd="0" destOrd="0" presId="urn:microsoft.com/office/officeart/2005/8/layout/equation2"/>
    <dgm:cxn modelId="{92C1807E-08C0-4001-86F3-A6E0445071BB}" type="presParOf" srcId="{3A6E8474-047B-4C3F-BAA9-6733D54CCEDB}" destId="{C95F0355-0A8E-4FD2-970D-3E7DBF5F3EEE}" srcOrd="1" destOrd="0" presId="urn:microsoft.com/office/officeart/2005/8/layout/equation2"/>
    <dgm:cxn modelId="{BFE0F802-2FD0-4B80-87CA-0AAED5C837D7}" type="presParOf" srcId="{3A6E8474-047B-4C3F-BAA9-6733D54CCEDB}" destId="{134909D7-0FE5-4DEB-8633-44B9EFFAD694}" srcOrd="2" destOrd="0" presId="urn:microsoft.com/office/officeart/2005/8/layout/equation2"/>
    <dgm:cxn modelId="{B2E11244-22CB-428B-9BC0-B10B726BDEE4}" type="presParOf" srcId="{3A6E8474-047B-4C3F-BAA9-6733D54CCEDB}" destId="{B5228B7B-96EF-4EF3-9E3C-F869E513A2D0}" srcOrd="3" destOrd="0" presId="urn:microsoft.com/office/officeart/2005/8/layout/equation2"/>
    <dgm:cxn modelId="{92A55D89-8094-4AF2-ABE9-21C89F901606}" type="presParOf" srcId="{3A6E8474-047B-4C3F-BAA9-6733D54CCEDB}" destId="{7CB14CA4-0C5C-4370-A939-CFC136828EFB}" srcOrd="4" destOrd="0" presId="urn:microsoft.com/office/officeart/2005/8/layout/equation2"/>
    <dgm:cxn modelId="{936C0FCE-13C1-4A83-A5E8-068591DDEBD4}" type="presParOf" srcId="{3A6E8474-047B-4C3F-BAA9-6733D54CCEDB}" destId="{383E5D91-F0BE-4650-8476-F021EEDD842B}" srcOrd="5" destOrd="0" presId="urn:microsoft.com/office/officeart/2005/8/layout/equation2"/>
    <dgm:cxn modelId="{7DCAB1AD-0F36-42F2-86F1-794E7FAAC8C1}" type="presParOf" srcId="{3A6E8474-047B-4C3F-BAA9-6733D54CCEDB}" destId="{1B297D1B-4076-41A3-A625-22A2A215607F}" srcOrd="6" destOrd="0" presId="urn:microsoft.com/office/officeart/2005/8/layout/equation2"/>
    <dgm:cxn modelId="{AE415A72-63B5-431B-AE48-E4B64B20F899}" type="presParOf" srcId="{3A6E8474-047B-4C3F-BAA9-6733D54CCEDB}" destId="{B3A79E3E-1E0A-4397-8D99-9BEA5D5C4BA4}" srcOrd="7" destOrd="0" presId="urn:microsoft.com/office/officeart/2005/8/layout/equation2"/>
    <dgm:cxn modelId="{E82B4EE3-04C8-4873-B19E-DEF18DE03330}" type="presParOf" srcId="{3A6E8474-047B-4C3F-BAA9-6733D54CCEDB}" destId="{EAA7AB2F-1C56-40E8-B35E-7DB31E1C1F9D}" srcOrd="8" destOrd="0" presId="urn:microsoft.com/office/officeart/2005/8/layout/equation2"/>
    <dgm:cxn modelId="{7740CC16-09AD-43A2-9A73-4A831E04D5BD}" type="presParOf" srcId="{27AF5B3F-18B4-403F-A7AE-03EF37D51E53}" destId="{D8B0C27C-E49D-414B-B356-33C3E21B942F}" srcOrd="1" destOrd="0" presId="urn:microsoft.com/office/officeart/2005/8/layout/equation2"/>
    <dgm:cxn modelId="{17FE3A74-3E89-4BA9-B347-1B406A6B1AA6}" type="presParOf" srcId="{D8B0C27C-E49D-414B-B356-33C3E21B942F}" destId="{64AE17B7-1980-4E97-A6D6-31BE781669A4}" srcOrd="0" destOrd="0" presId="urn:microsoft.com/office/officeart/2005/8/layout/equation2"/>
    <dgm:cxn modelId="{01A21D3B-3ADB-47C3-9506-58B4661D4E54}" type="presParOf" srcId="{27AF5B3F-18B4-403F-A7AE-03EF37D51E53}" destId="{DD76188C-0560-4AA1-A012-C8E1759EA84D}" srcOrd="2" destOrd="0" presId="urn:microsoft.com/office/officeart/2005/8/layout/equati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E87A36-EF68-4F51-8097-BC09BA876AE8}">
      <dsp:nvSpPr>
        <dsp:cNvPr id="0" name=""/>
        <dsp:cNvSpPr/>
      </dsp:nvSpPr>
      <dsp:spPr>
        <a:xfrm>
          <a:off x="2299305" y="1278"/>
          <a:ext cx="1008608" cy="100860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altLang="zh-TW" sz="1000" b="1" kern="1200" dirty="0" smtClean="0"/>
            <a:t>ETF Descriptors</a:t>
          </a:r>
          <a:endParaRPr lang="zh-TW" altLang="en-US" sz="1000" b="1" kern="1200" dirty="0"/>
        </a:p>
      </dsp:txBody>
      <dsp:txXfrm>
        <a:off x="2299305" y="1278"/>
        <a:ext cx="1008608" cy="1008608"/>
      </dsp:txXfrm>
    </dsp:sp>
    <dsp:sp modelId="{134909D7-0FE5-4DEB-8633-44B9EFFAD694}">
      <dsp:nvSpPr>
        <dsp:cNvPr id="0" name=""/>
        <dsp:cNvSpPr/>
      </dsp:nvSpPr>
      <dsp:spPr>
        <a:xfrm>
          <a:off x="2511112" y="1091785"/>
          <a:ext cx="584992" cy="58499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TW" altLang="en-US" sz="800" kern="1200"/>
        </a:p>
      </dsp:txBody>
      <dsp:txXfrm>
        <a:off x="2511112" y="1091785"/>
        <a:ext cx="584992" cy="584992"/>
      </dsp:txXfrm>
    </dsp:sp>
    <dsp:sp modelId="{7CB14CA4-0C5C-4370-A939-CFC136828EFB}">
      <dsp:nvSpPr>
        <dsp:cNvPr id="0" name=""/>
        <dsp:cNvSpPr/>
      </dsp:nvSpPr>
      <dsp:spPr>
        <a:xfrm>
          <a:off x="2299305" y="1758677"/>
          <a:ext cx="1008608" cy="100860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altLang="zh-TW" sz="1000" b="1" kern="1200" dirty="0" smtClean="0"/>
            <a:t>ETF Quantitative Factors</a:t>
          </a:r>
          <a:endParaRPr lang="zh-TW" altLang="en-US" sz="1000" b="1" kern="1200" dirty="0"/>
        </a:p>
      </dsp:txBody>
      <dsp:txXfrm>
        <a:off x="2299305" y="1758677"/>
        <a:ext cx="1008608" cy="1008608"/>
      </dsp:txXfrm>
    </dsp:sp>
    <dsp:sp modelId="{1B297D1B-4076-41A3-A625-22A2A215607F}">
      <dsp:nvSpPr>
        <dsp:cNvPr id="0" name=""/>
        <dsp:cNvSpPr/>
      </dsp:nvSpPr>
      <dsp:spPr>
        <a:xfrm>
          <a:off x="2511112" y="2849184"/>
          <a:ext cx="584992" cy="58499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TW" altLang="en-US" sz="800" kern="1200"/>
        </a:p>
      </dsp:txBody>
      <dsp:txXfrm>
        <a:off x="2511112" y="2849184"/>
        <a:ext cx="584992" cy="584992"/>
      </dsp:txXfrm>
    </dsp:sp>
    <dsp:sp modelId="{EAA7AB2F-1C56-40E8-B35E-7DB31E1C1F9D}">
      <dsp:nvSpPr>
        <dsp:cNvPr id="0" name=""/>
        <dsp:cNvSpPr/>
      </dsp:nvSpPr>
      <dsp:spPr>
        <a:xfrm>
          <a:off x="2299305" y="3516076"/>
          <a:ext cx="1008608" cy="1008608"/>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altLang="zh-TW" sz="1000" b="1" kern="1200" dirty="0" smtClean="0"/>
            <a:t>TDA Persistence Landscapes</a:t>
          </a:r>
          <a:endParaRPr lang="zh-TW" altLang="en-US" sz="1000" b="1" kern="1200" dirty="0"/>
        </a:p>
      </dsp:txBody>
      <dsp:txXfrm>
        <a:off x="2299305" y="3516076"/>
        <a:ext cx="1008608" cy="1008608"/>
      </dsp:txXfrm>
    </dsp:sp>
    <dsp:sp modelId="{D8B0C27C-E49D-414B-B356-33C3E21B942F}">
      <dsp:nvSpPr>
        <dsp:cNvPr id="0" name=""/>
        <dsp:cNvSpPr/>
      </dsp:nvSpPr>
      <dsp:spPr>
        <a:xfrm>
          <a:off x="3459204" y="2075380"/>
          <a:ext cx="320737" cy="3752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TW" altLang="en-US" sz="800" kern="1200"/>
        </a:p>
      </dsp:txBody>
      <dsp:txXfrm>
        <a:off x="3459204" y="2075380"/>
        <a:ext cx="320737" cy="375202"/>
      </dsp:txXfrm>
    </dsp:sp>
    <dsp:sp modelId="{DD76188C-0560-4AA1-A012-C8E1759EA84D}">
      <dsp:nvSpPr>
        <dsp:cNvPr id="0" name=""/>
        <dsp:cNvSpPr/>
      </dsp:nvSpPr>
      <dsp:spPr>
        <a:xfrm>
          <a:off x="3913078" y="1254373"/>
          <a:ext cx="2017216" cy="2017216"/>
        </a:xfrm>
        <a:prstGeom prst="ellipse">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altLang="zh-TW" sz="2200" kern="1200" dirty="0" smtClean="0"/>
            <a:t>XGBoost Model Integrations</a:t>
          </a:r>
          <a:endParaRPr lang="zh-TW" altLang="en-US" sz="2200" kern="1200" dirty="0"/>
        </a:p>
      </dsp:txBody>
      <dsp:txXfrm>
        <a:off x="3913078" y="1254373"/>
        <a:ext cx="2017216" cy="201721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E87A36-EF68-4F51-8097-BC09BA876AE8}">
      <dsp:nvSpPr>
        <dsp:cNvPr id="0" name=""/>
        <dsp:cNvSpPr/>
      </dsp:nvSpPr>
      <dsp:spPr>
        <a:xfrm>
          <a:off x="2299305" y="1278"/>
          <a:ext cx="1008608" cy="100860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TW" sz="1200" b="1" kern="1200" dirty="0" smtClean="0"/>
            <a:t>ETF </a:t>
          </a:r>
        </a:p>
        <a:p>
          <a:pPr lvl="0" algn="ctr" defTabSz="533400">
            <a:lnSpc>
              <a:spcPct val="90000"/>
            </a:lnSpc>
            <a:spcBef>
              <a:spcPct val="0"/>
            </a:spcBef>
            <a:spcAft>
              <a:spcPct val="35000"/>
            </a:spcAft>
          </a:pPr>
          <a:r>
            <a:rPr lang="zh-CN" altLang="en-US" sz="1200" b="1" kern="1200" dirty="0" smtClean="0"/>
            <a:t>描述性特征</a:t>
          </a:r>
          <a:endParaRPr lang="zh-TW" altLang="en-US" sz="1200" b="1" kern="1200" dirty="0"/>
        </a:p>
      </dsp:txBody>
      <dsp:txXfrm>
        <a:off x="2299305" y="1278"/>
        <a:ext cx="1008608" cy="1008608"/>
      </dsp:txXfrm>
    </dsp:sp>
    <dsp:sp modelId="{134909D7-0FE5-4DEB-8633-44B9EFFAD694}">
      <dsp:nvSpPr>
        <dsp:cNvPr id="0" name=""/>
        <dsp:cNvSpPr/>
      </dsp:nvSpPr>
      <dsp:spPr>
        <a:xfrm>
          <a:off x="2511112" y="1091785"/>
          <a:ext cx="584992" cy="58499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kern="1200"/>
        </a:p>
      </dsp:txBody>
      <dsp:txXfrm>
        <a:off x="2511112" y="1091785"/>
        <a:ext cx="584992" cy="584992"/>
      </dsp:txXfrm>
    </dsp:sp>
    <dsp:sp modelId="{7CB14CA4-0C5C-4370-A939-CFC136828EFB}">
      <dsp:nvSpPr>
        <dsp:cNvPr id="0" name=""/>
        <dsp:cNvSpPr/>
      </dsp:nvSpPr>
      <dsp:spPr>
        <a:xfrm>
          <a:off x="2299305" y="1758677"/>
          <a:ext cx="1008608" cy="1008608"/>
        </a:xfrm>
        <a:prstGeom prst="ellipse">
          <a:avLst/>
        </a:prstGeom>
        <a:solidFill>
          <a:srgbClr val="0000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TW" sz="1200" b="1" kern="1200" dirty="0" smtClean="0"/>
            <a:t>ETF </a:t>
          </a:r>
        </a:p>
        <a:p>
          <a:pPr lvl="0" algn="ctr" defTabSz="533400">
            <a:lnSpc>
              <a:spcPct val="90000"/>
            </a:lnSpc>
            <a:spcBef>
              <a:spcPct val="0"/>
            </a:spcBef>
            <a:spcAft>
              <a:spcPct val="35000"/>
            </a:spcAft>
          </a:pPr>
          <a:r>
            <a:rPr lang="zh-CN" altLang="en-US" sz="1200" b="1" kern="1200" dirty="0" smtClean="0"/>
            <a:t>量化特征</a:t>
          </a:r>
          <a:endParaRPr lang="zh-TW" altLang="en-US" sz="1200" b="1" kern="1200" dirty="0"/>
        </a:p>
      </dsp:txBody>
      <dsp:txXfrm>
        <a:off x="2299305" y="1758677"/>
        <a:ext cx="1008608" cy="1008608"/>
      </dsp:txXfrm>
    </dsp:sp>
    <dsp:sp modelId="{1B297D1B-4076-41A3-A625-22A2A215607F}">
      <dsp:nvSpPr>
        <dsp:cNvPr id="0" name=""/>
        <dsp:cNvSpPr/>
      </dsp:nvSpPr>
      <dsp:spPr>
        <a:xfrm>
          <a:off x="2511112" y="2849184"/>
          <a:ext cx="584992" cy="58499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kern="1200"/>
        </a:p>
      </dsp:txBody>
      <dsp:txXfrm>
        <a:off x="2511112" y="2849184"/>
        <a:ext cx="584992" cy="584992"/>
      </dsp:txXfrm>
    </dsp:sp>
    <dsp:sp modelId="{EAA7AB2F-1C56-40E8-B35E-7DB31E1C1F9D}">
      <dsp:nvSpPr>
        <dsp:cNvPr id="0" name=""/>
        <dsp:cNvSpPr/>
      </dsp:nvSpPr>
      <dsp:spPr>
        <a:xfrm>
          <a:off x="2299305" y="3516076"/>
          <a:ext cx="1008608" cy="1008608"/>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altLang="zh-TW" sz="1200" b="1" kern="1200" dirty="0" smtClean="0"/>
            <a:t>TDA </a:t>
          </a:r>
        </a:p>
        <a:p>
          <a:pPr lvl="0" algn="ctr" defTabSz="533400">
            <a:lnSpc>
              <a:spcPct val="90000"/>
            </a:lnSpc>
            <a:spcBef>
              <a:spcPct val="0"/>
            </a:spcBef>
            <a:spcAft>
              <a:spcPct val="35000"/>
            </a:spcAft>
          </a:pPr>
          <a:r>
            <a:rPr lang="zh-CN" altLang="en-US" sz="1200" b="1" kern="1200" dirty="0" smtClean="0"/>
            <a:t>持续性</a:t>
          </a:r>
          <a:endParaRPr lang="en-US" altLang="zh-CN" sz="1200" b="1" kern="1200" dirty="0" smtClean="0"/>
        </a:p>
        <a:p>
          <a:pPr lvl="0" algn="ctr" defTabSz="533400">
            <a:lnSpc>
              <a:spcPct val="90000"/>
            </a:lnSpc>
            <a:spcBef>
              <a:spcPct val="0"/>
            </a:spcBef>
            <a:spcAft>
              <a:spcPct val="35000"/>
            </a:spcAft>
          </a:pPr>
          <a:r>
            <a:rPr lang="zh-CN" altLang="en-US" sz="1200" b="1" kern="1200" dirty="0" smtClean="0"/>
            <a:t>峰群特征</a:t>
          </a:r>
          <a:endParaRPr lang="zh-TW" altLang="en-US" sz="1200" b="1" kern="1200" dirty="0"/>
        </a:p>
      </dsp:txBody>
      <dsp:txXfrm>
        <a:off x="2299305" y="3516076"/>
        <a:ext cx="1008608" cy="1008608"/>
      </dsp:txXfrm>
    </dsp:sp>
    <dsp:sp modelId="{D8B0C27C-E49D-414B-B356-33C3E21B942F}">
      <dsp:nvSpPr>
        <dsp:cNvPr id="0" name=""/>
        <dsp:cNvSpPr/>
      </dsp:nvSpPr>
      <dsp:spPr>
        <a:xfrm>
          <a:off x="3459204" y="2075380"/>
          <a:ext cx="320737" cy="3752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TW" altLang="en-US" sz="1000" kern="1200"/>
        </a:p>
      </dsp:txBody>
      <dsp:txXfrm>
        <a:off x="3459204" y="2075380"/>
        <a:ext cx="320737" cy="375202"/>
      </dsp:txXfrm>
    </dsp:sp>
    <dsp:sp modelId="{DD76188C-0560-4AA1-A012-C8E1759EA84D}">
      <dsp:nvSpPr>
        <dsp:cNvPr id="0" name=""/>
        <dsp:cNvSpPr/>
      </dsp:nvSpPr>
      <dsp:spPr>
        <a:xfrm>
          <a:off x="3913078" y="1254373"/>
          <a:ext cx="2017216" cy="2017216"/>
        </a:xfrm>
        <a:prstGeom prst="ellipse">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altLang="zh-TW" sz="2700" kern="1200" dirty="0" smtClean="0"/>
            <a:t>XGBoost </a:t>
          </a:r>
          <a:r>
            <a:rPr lang="zh-CN" altLang="en-US" sz="2700" kern="1200" dirty="0" smtClean="0"/>
            <a:t>模型</a:t>
          </a:r>
          <a:endParaRPr lang="en-US" altLang="zh-CN" sz="2700" kern="1200" dirty="0" smtClean="0"/>
        </a:p>
        <a:p>
          <a:pPr lvl="0" algn="ctr" defTabSz="1200150">
            <a:lnSpc>
              <a:spcPct val="90000"/>
            </a:lnSpc>
            <a:spcBef>
              <a:spcPct val="0"/>
            </a:spcBef>
            <a:spcAft>
              <a:spcPct val="35000"/>
            </a:spcAft>
          </a:pPr>
          <a:r>
            <a:rPr lang="zh-CN" altLang="en-US" sz="2700" kern="1200" dirty="0" smtClean="0"/>
            <a:t>迭代</a:t>
          </a:r>
          <a:endParaRPr lang="zh-TW" altLang="en-US" sz="2700" kern="1200" dirty="0"/>
        </a:p>
      </dsp:txBody>
      <dsp:txXfrm>
        <a:off x="3913078" y="1254373"/>
        <a:ext cx="2017216" cy="201721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1058" name="Rectangle 2"/>
          <p:cNvSpPr>
            <a:spLocks noGrp="1" noChangeArrowheads="1"/>
          </p:cNvSpPr>
          <p:nvPr>
            <p:ph type="hdr" sz="quarter"/>
          </p:nvPr>
        </p:nvSpPr>
        <p:spPr bwMode="auto">
          <a:xfrm>
            <a:off x="3" y="3"/>
            <a:ext cx="2944813" cy="497928"/>
          </a:xfrm>
          <a:prstGeom prst="rect">
            <a:avLst/>
          </a:prstGeom>
          <a:noFill/>
          <a:ln w="9525">
            <a:noFill/>
            <a:miter lim="800000"/>
            <a:headEnd/>
            <a:tailEnd/>
          </a:ln>
          <a:effectLst/>
        </p:spPr>
        <p:txBody>
          <a:bodyPr vert="horz" wrap="square" lIns="91074" tIns="45537" rIns="91074" bIns="45537" numCol="1" anchor="t" anchorCtr="0" compatLnSpc="1">
            <a:prstTxWarp prst="textNoShape">
              <a:avLst/>
            </a:prstTxWarp>
          </a:bodyPr>
          <a:lstStyle>
            <a:lvl1pPr algn="l" defTabSz="910265">
              <a:spcBef>
                <a:spcPct val="0"/>
              </a:spcBef>
              <a:defRPr sz="1100" b="0">
                <a:solidFill>
                  <a:schemeClr val="tx1"/>
                </a:solidFill>
                <a:latin typeface="Arial" charset="0"/>
                <a:ea typeface="新細明體" pitchFamily="18" charset="-120"/>
              </a:defRPr>
            </a:lvl1pPr>
          </a:lstStyle>
          <a:p>
            <a:endParaRPr lang="en-US" altLang="zh-TW"/>
          </a:p>
        </p:txBody>
      </p:sp>
      <p:sp>
        <p:nvSpPr>
          <p:cNvPr id="301059" name="Rectangle 3"/>
          <p:cNvSpPr>
            <a:spLocks noGrp="1" noChangeArrowheads="1"/>
          </p:cNvSpPr>
          <p:nvPr>
            <p:ph type="dt" sz="quarter" idx="1"/>
          </p:nvPr>
        </p:nvSpPr>
        <p:spPr bwMode="auto">
          <a:xfrm>
            <a:off x="3851278" y="3"/>
            <a:ext cx="2944813" cy="497928"/>
          </a:xfrm>
          <a:prstGeom prst="rect">
            <a:avLst/>
          </a:prstGeom>
          <a:noFill/>
          <a:ln w="9525">
            <a:noFill/>
            <a:miter lim="800000"/>
            <a:headEnd/>
            <a:tailEnd/>
          </a:ln>
          <a:effectLst/>
        </p:spPr>
        <p:txBody>
          <a:bodyPr vert="horz" wrap="square" lIns="91074" tIns="45537" rIns="91074" bIns="45537" numCol="1" anchor="t" anchorCtr="0" compatLnSpc="1">
            <a:prstTxWarp prst="textNoShape">
              <a:avLst/>
            </a:prstTxWarp>
          </a:bodyPr>
          <a:lstStyle>
            <a:lvl1pPr algn="r" defTabSz="910265">
              <a:spcBef>
                <a:spcPct val="0"/>
              </a:spcBef>
              <a:defRPr sz="1100" b="0">
                <a:solidFill>
                  <a:schemeClr val="tx1"/>
                </a:solidFill>
                <a:latin typeface="Arial" charset="0"/>
                <a:ea typeface="新細明體" pitchFamily="18" charset="-120"/>
              </a:defRPr>
            </a:lvl1pPr>
          </a:lstStyle>
          <a:p>
            <a:endParaRPr lang="en-US" altLang="zh-TW"/>
          </a:p>
        </p:txBody>
      </p:sp>
      <p:sp>
        <p:nvSpPr>
          <p:cNvPr id="301060" name="Rectangle 4"/>
          <p:cNvSpPr>
            <a:spLocks noGrp="1" noChangeArrowheads="1"/>
          </p:cNvSpPr>
          <p:nvPr>
            <p:ph type="ftr" sz="quarter" idx="2"/>
          </p:nvPr>
        </p:nvSpPr>
        <p:spPr bwMode="auto">
          <a:xfrm>
            <a:off x="3" y="9428711"/>
            <a:ext cx="2944813" cy="496332"/>
          </a:xfrm>
          <a:prstGeom prst="rect">
            <a:avLst/>
          </a:prstGeom>
          <a:noFill/>
          <a:ln w="9525">
            <a:noFill/>
            <a:miter lim="800000"/>
            <a:headEnd/>
            <a:tailEnd/>
          </a:ln>
          <a:effectLst/>
        </p:spPr>
        <p:txBody>
          <a:bodyPr vert="horz" wrap="square" lIns="91074" tIns="45537" rIns="91074" bIns="45537" numCol="1" anchor="b" anchorCtr="0" compatLnSpc="1">
            <a:prstTxWarp prst="textNoShape">
              <a:avLst/>
            </a:prstTxWarp>
          </a:bodyPr>
          <a:lstStyle>
            <a:lvl1pPr algn="l" defTabSz="910265">
              <a:spcBef>
                <a:spcPct val="0"/>
              </a:spcBef>
              <a:defRPr sz="1100" b="0">
                <a:solidFill>
                  <a:schemeClr val="tx1"/>
                </a:solidFill>
                <a:effectLst/>
                <a:latin typeface="Arial" charset="0"/>
                <a:ea typeface="PMingLiU" pitchFamily="18" charset="-120"/>
              </a:defRPr>
            </a:lvl1pPr>
          </a:lstStyle>
          <a:p>
            <a:pPr>
              <a:defRPr/>
            </a:pPr>
            <a:r>
              <a:rPr lang="en-US" altLang="zh-TW"/>
              <a:t>Special Event Fund</a:t>
            </a:r>
          </a:p>
        </p:txBody>
      </p:sp>
      <p:sp>
        <p:nvSpPr>
          <p:cNvPr id="301061" name="Rectangle 5"/>
          <p:cNvSpPr>
            <a:spLocks noGrp="1" noChangeArrowheads="1"/>
          </p:cNvSpPr>
          <p:nvPr>
            <p:ph type="sldNum" sz="quarter" idx="3"/>
          </p:nvPr>
        </p:nvSpPr>
        <p:spPr bwMode="auto">
          <a:xfrm>
            <a:off x="3851278" y="9428711"/>
            <a:ext cx="2944813" cy="496332"/>
          </a:xfrm>
          <a:prstGeom prst="rect">
            <a:avLst/>
          </a:prstGeom>
          <a:noFill/>
          <a:ln w="9525">
            <a:noFill/>
            <a:miter lim="800000"/>
            <a:headEnd/>
            <a:tailEnd/>
          </a:ln>
          <a:effectLst/>
        </p:spPr>
        <p:txBody>
          <a:bodyPr vert="horz" wrap="square" lIns="91074" tIns="45537" rIns="91074" bIns="45537" numCol="1" anchor="b" anchorCtr="0" compatLnSpc="1">
            <a:prstTxWarp prst="textNoShape">
              <a:avLst/>
            </a:prstTxWarp>
          </a:bodyPr>
          <a:lstStyle>
            <a:lvl1pPr algn="r" defTabSz="910265">
              <a:spcBef>
                <a:spcPct val="0"/>
              </a:spcBef>
              <a:defRPr sz="1100" b="0">
                <a:solidFill>
                  <a:schemeClr val="tx1"/>
                </a:solidFill>
                <a:latin typeface="Arial" charset="0"/>
                <a:ea typeface="新細明體" pitchFamily="18" charset="-120"/>
              </a:defRPr>
            </a:lvl1pPr>
          </a:lstStyle>
          <a:p>
            <a:fld id="{92685FED-CBE5-4A1C-8EA3-C6630F85637E}" type="slidenum">
              <a:rPr lang="en-US" altLang="zh-TW"/>
              <a:pPr/>
              <a:t>‹#›</a:t>
            </a:fld>
            <a:endParaRPr lang="en-US" altLang="zh-TW"/>
          </a:p>
        </p:txBody>
      </p:sp>
    </p:spTree>
    <p:extLst>
      <p:ext uri="{BB962C8B-B14F-4D97-AF65-F5344CB8AC3E}">
        <p14:creationId xmlns="" xmlns:p14="http://schemas.microsoft.com/office/powerpoint/2010/main" val="255453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7090" name="Rectangle 2"/>
          <p:cNvSpPr>
            <a:spLocks noGrp="1" noChangeArrowheads="1"/>
          </p:cNvSpPr>
          <p:nvPr>
            <p:ph type="hdr" sz="quarter"/>
          </p:nvPr>
        </p:nvSpPr>
        <p:spPr bwMode="auto">
          <a:xfrm>
            <a:off x="3" y="3"/>
            <a:ext cx="2944813" cy="497928"/>
          </a:xfrm>
          <a:prstGeom prst="rect">
            <a:avLst/>
          </a:prstGeom>
          <a:noFill/>
          <a:ln w="9525">
            <a:noFill/>
            <a:miter lim="800000"/>
            <a:headEnd/>
            <a:tailEnd/>
          </a:ln>
          <a:effectLst/>
        </p:spPr>
        <p:txBody>
          <a:bodyPr vert="horz" wrap="square" lIns="91074" tIns="45537" rIns="91074" bIns="45537" numCol="1" anchor="t" anchorCtr="0" compatLnSpc="1">
            <a:prstTxWarp prst="textNoShape">
              <a:avLst/>
            </a:prstTxWarp>
          </a:bodyPr>
          <a:lstStyle>
            <a:lvl1pPr algn="l" defTabSz="910265">
              <a:spcBef>
                <a:spcPct val="0"/>
              </a:spcBef>
              <a:defRPr sz="1100" b="0">
                <a:solidFill>
                  <a:schemeClr val="tx1"/>
                </a:solidFill>
                <a:latin typeface="Arial" charset="0"/>
                <a:ea typeface="新細明體" pitchFamily="18" charset="-120"/>
              </a:defRPr>
            </a:lvl1pPr>
          </a:lstStyle>
          <a:p>
            <a:endParaRPr lang="en-US" altLang="zh-TW"/>
          </a:p>
        </p:txBody>
      </p:sp>
      <p:sp>
        <p:nvSpPr>
          <p:cNvPr id="217091" name="Rectangle 3"/>
          <p:cNvSpPr>
            <a:spLocks noGrp="1" noChangeArrowheads="1"/>
          </p:cNvSpPr>
          <p:nvPr>
            <p:ph type="dt" idx="1"/>
          </p:nvPr>
        </p:nvSpPr>
        <p:spPr bwMode="auto">
          <a:xfrm>
            <a:off x="3851278" y="3"/>
            <a:ext cx="2944813" cy="497928"/>
          </a:xfrm>
          <a:prstGeom prst="rect">
            <a:avLst/>
          </a:prstGeom>
          <a:noFill/>
          <a:ln w="9525">
            <a:noFill/>
            <a:miter lim="800000"/>
            <a:headEnd/>
            <a:tailEnd/>
          </a:ln>
          <a:effectLst/>
        </p:spPr>
        <p:txBody>
          <a:bodyPr vert="horz" wrap="square" lIns="91074" tIns="45537" rIns="91074" bIns="45537" numCol="1" anchor="t" anchorCtr="0" compatLnSpc="1">
            <a:prstTxWarp prst="textNoShape">
              <a:avLst/>
            </a:prstTxWarp>
          </a:bodyPr>
          <a:lstStyle>
            <a:lvl1pPr algn="r" defTabSz="910265">
              <a:spcBef>
                <a:spcPct val="0"/>
              </a:spcBef>
              <a:defRPr sz="1100" b="0">
                <a:solidFill>
                  <a:schemeClr val="tx1"/>
                </a:solidFill>
                <a:latin typeface="Arial" charset="0"/>
                <a:ea typeface="新細明體" pitchFamily="18" charset="-120"/>
              </a:defRPr>
            </a:lvl1pPr>
          </a:lstStyle>
          <a:p>
            <a:endParaRPr lang="en-US" altLang="zh-TW"/>
          </a:p>
        </p:txBody>
      </p:sp>
      <p:sp>
        <p:nvSpPr>
          <p:cNvPr id="54276" name="Rectangle 4"/>
          <p:cNvSpPr>
            <a:spLocks noGrp="1" noRot="1" noChangeAspect="1" noChangeArrowheads="1" noTextEdit="1"/>
          </p:cNvSpPr>
          <p:nvPr>
            <p:ph type="sldImg" idx="2"/>
          </p:nvPr>
        </p:nvSpPr>
        <p:spPr bwMode="auto">
          <a:xfrm>
            <a:off x="922338" y="742950"/>
            <a:ext cx="4962525" cy="3722688"/>
          </a:xfrm>
          <a:prstGeom prst="rect">
            <a:avLst/>
          </a:prstGeom>
          <a:noFill/>
          <a:ln w="9525">
            <a:solidFill>
              <a:srgbClr val="000000"/>
            </a:solidFill>
            <a:miter lim="800000"/>
            <a:headEnd/>
            <a:tailEnd/>
          </a:ln>
        </p:spPr>
      </p:sp>
      <p:sp>
        <p:nvSpPr>
          <p:cNvPr id="217093" name="Rectangle 5"/>
          <p:cNvSpPr>
            <a:spLocks noGrp="1" noChangeArrowheads="1"/>
          </p:cNvSpPr>
          <p:nvPr>
            <p:ph type="body" sz="quarter" idx="3"/>
          </p:nvPr>
        </p:nvSpPr>
        <p:spPr bwMode="auto">
          <a:xfrm>
            <a:off x="681040" y="4714359"/>
            <a:ext cx="5435601" cy="4470179"/>
          </a:xfrm>
          <a:prstGeom prst="rect">
            <a:avLst/>
          </a:prstGeom>
          <a:noFill/>
          <a:ln w="9525">
            <a:noFill/>
            <a:miter lim="800000"/>
            <a:headEnd/>
            <a:tailEnd/>
          </a:ln>
          <a:effectLst/>
        </p:spPr>
        <p:txBody>
          <a:bodyPr vert="horz" wrap="square" lIns="91074" tIns="45537" rIns="91074" bIns="45537"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217094" name="Rectangle 6"/>
          <p:cNvSpPr>
            <a:spLocks noGrp="1" noChangeArrowheads="1"/>
          </p:cNvSpPr>
          <p:nvPr>
            <p:ph type="ftr" sz="quarter" idx="4"/>
          </p:nvPr>
        </p:nvSpPr>
        <p:spPr bwMode="auto">
          <a:xfrm>
            <a:off x="3" y="9428711"/>
            <a:ext cx="2944813" cy="496332"/>
          </a:xfrm>
          <a:prstGeom prst="rect">
            <a:avLst/>
          </a:prstGeom>
          <a:noFill/>
          <a:ln w="9525">
            <a:noFill/>
            <a:miter lim="800000"/>
            <a:headEnd/>
            <a:tailEnd/>
          </a:ln>
          <a:effectLst/>
        </p:spPr>
        <p:txBody>
          <a:bodyPr vert="horz" wrap="square" lIns="91074" tIns="45537" rIns="91074" bIns="45537" numCol="1" anchor="b" anchorCtr="0" compatLnSpc="1">
            <a:prstTxWarp prst="textNoShape">
              <a:avLst/>
            </a:prstTxWarp>
          </a:bodyPr>
          <a:lstStyle>
            <a:lvl1pPr algn="l" defTabSz="910265">
              <a:spcBef>
                <a:spcPct val="0"/>
              </a:spcBef>
              <a:defRPr sz="1100" b="0">
                <a:solidFill>
                  <a:schemeClr val="tx1"/>
                </a:solidFill>
                <a:effectLst/>
                <a:latin typeface="Arial" charset="0"/>
                <a:ea typeface="PMingLiU" pitchFamily="18" charset="-120"/>
              </a:defRPr>
            </a:lvl1pPr>
          </a:lstStyle>
          <a:p>
            <a:pPr>
              <a:defRPr/>
            </a:pPr>
            <a:r>
              <a:rPr lang="en-US" altLang="zh-TW"/>
              <a:t>Special Event Fund</a:t>
            </a:r>
          </a:p>
        </p:txBody>
      </p:sp>
      <p:sp>
        <p:nvSpPr>
          <p:cNvPr id="217095" name="Rectangle 7"/>
          <p:cNvSpPr>
            <a:spLocks noGrp="1" noChangeArrowheads="1"/>
          </p:cNvSpPr>
          <p:nvPr>
            <p:ph type="sldNum" sz="quarter" idx="5"/>
          </p:nvPr>
        </p:nvSpPr>
        <p:spPr bwMode="auto">
          <a:xfrm>
            <a:off x="3851278" y="9428711"/>
            <a:ext cx="2944813" cy="496332"/>
          </a:xfrm>
          <a:prstGeom prst="rect">
            <a:avLst/>
          </a:prstGeom>
          <a:noFill/>
          <a:ln w="9525">
            <a:noFill/>
            <a:miter lim="800000"/>
            <a:headEnd/>
            <a:tailEnd/>
          </a:ln>
          <a:effectLst/>
        </p:spPr>
        <p:txBody>
          <a:bodyPr vert="horz" wrap="square" lIns="91074" tIns="45537" rIns="91074" bIns="45537" numCol="1" anchor="b" anchorCtr="0" compatLnSpc="1">
            <a:prstTxWarp prst="textNoShape">
              <a:avLst/>
            </a:prstTxWarp>
          </a:bodyPr>
          <a:lstStyle>
            <a:lvl1pPr algn="r" defTabSz="910265">
              <a:spcBef>
                <a:spcPct val="0"/>
              </a:spcBef>
              <a:defRPr sz="1100" b="0">
                <a:solidFill>
                  <a:schemeClr val="tx1"/>
                </a:solidFill>
                <a:latin typeface="Arial" charset="0"/>
                <a:ea typeface="新細明體" pitchFamily="18" charset="-120"/>
              </a:defRPr>
            </a:lvl1pPr>
          </a:lstStyle>
          <a:p>
            <a:fld id="{2BC09B4B-AB18-4D91-91AF-6E8853E08118}" type="slidenum">
              <a:rPr lang="en-US" altLang="zh-TW"/>
              <a:pPr/>
              <a:t>‹#›</a:t>
            </a:fld>
            <a:endParaRPr lang="en-US" altLang="zh-TW"/>
          </a:p>
        </p:txBody>
      </p:sp>
    </p:spTree>
    <p:extLst>
      <p:ext uri="{BB962C8B-B14F-4D97-AF65-F5344CB8AC3E}">
        <p14:creationId xmlns="" xmlns:p14="http://schemas.microsoft.com/office/powerpoint/2010/main" val="141971672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p:spPr>
        <p:txBody>
          <a:bodyPr/>
          <a:lstStyle/>
          <a:p>
            <a:r>
              <a:rPr lang="en-US" altLang="zh-TW" smtClean="0">
                <a:ea typeface="新細明體" pitchFamily="18" charset="-120"/>
              </a:rPr>
              <a:t>Special Event Fund</a:t>
            </a:r>
          </a:p>
        </p:txBody>
      </p:sp>
      <p:sp>
        <p:nvSpPr>
          <p:cNvPr id="55299" name="Rectangle 7"/>
          <p:cNvSpPr>
            <a:spLocks noGrp="1" noChangeArrowheads="1"/>
          </p:cNvSpPr>
          <p:nvPr>
            <p:ph type="sldNum" sz="quarter" idx="5"/>
          </p:nvPr>
        </p:nvSpPr>
        <p:spPr>
          <a:noFill/>
        </p:spPr>
        <p:txBody>
          <a:bodyPr/>
          <a:lstStyle/>
          <a:p>
            <a:fld id="{C4FA268E-AE3D-44A7-8FD0-0DCD122866F6}" type="slidenum">
              <a:rPr lang="en-US" altLang="zh-TW"/>
              <a:pPr/>
              <a:t>0</a:t>
            </a:fld>
            <a:endParaRPr lang="en-US" altLang="zh-TW"/>
          </a:p>
        </p:txBody>
      </p:sp>
      <p:sp>
        <p:nvSpPr>
          <p:cNvPr id="55300" name="Rectangle 2"/>
          <p:cNvSpPr>
            <a:spLocks noGrp="1" noRot="1" noChangeAspect="1" noChangeArrowheads="1" noTextEdit="1"/>
          </p:cNvSpPr>
          <p:nvPr>
            <p:ph type="sldImg"/>
          </p:nvPr>
        </p:nvSpPr>
        <p:spPr>
          <a:xfrm>
            <a:off x="923925" y="742950"/>
            <a:ext cx="4962525" cy="3722688"/>
          </a:xfrm>
          <a:ln/>
        </p:spPr>
      </p:sp>
      <p:sp>
        <p:nvSpPr>
          <p:cNvPr id="55301" name="Rectangle 3"/>
          <p:cNvSpPr>
            <a:spLocks noGrp="1" noChangeArrowheads="1"/>
          </p:cNvSpPr>
          <p:nvPr>
            <p:ph type="body" idx="1"/>
          </p:nvPr>
        </p:nvSpPr>
        <p:spPr>
          <a:xfrm>
            <a:off x="679453" y="4714359"/>
            <a:ext cx="5438776" cy="4470179"/>
          </a:xfrm>
          <a:noFill/>
          <a:ln/>
        </p:spPr>
        <p:txBody>
          <a:bodyPr/>
          <a:lstStyle/>
          <a:p>
            <a:pPr eaLnBrk="1" hangingPunct="1"/>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26</a:t>
            </a:fld>
            <a:endParaRPr lang="en-US"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27</a:t>
            </a:fld>
            <a:endParaRPr lang="en-US"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28</a:t>
            </a:fld>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1</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4</a:t>
            </a:fld>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9</a:t>
            </a:fld>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11</a:t>
            </a:fld>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13</a:t>
            </a:fld>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17</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22</a:t>
            </a:fld>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dirty="0" smtClean="0"/>
          </a:p>
        </p:txBody>
      </p:sp>
      <p:sp>
        <p:nvSpPr>
          <p:cNvPr id="4" name="Footer Placeholder 3"/>
          <p:cNvSpPr>
            <a:spLocks noGrp="1"/>
          </p:cNvSpPr>
          <p:nvPr>
            <p:ph type="ftr" sz="quarter" idx="10"/>
          </p:nvPr>
        </p:nvSpPr>
        <p:spPr/>
        <p:txBody>
          <a:bodyPr/>
          <a:lstStyle/>
          <a:p>
            <a:pPr>
              <a:defRPr/>
            </a:pPr>
            <a:r>
              <a:rPr lang="en-US" altLang="zh-TW" smtClean="0"/>
              <a:t>Special Event Fund</a:t>
            </a:r>
            <a:endParaRPr lang="en-US" altLang="zh-TW"/>
          </a:p>
        </p:txBody>
      </p:sp>
      <p:sp>
        <p:nvSpPr>
          <p:cNvPr id="5" name="Slide Number Placeholder 4"/>
          <p:cNvSpPr>
            <a:spLocks noGrp="1"/>
          </p:cNvSpPr>
          <p:nvPr>
            <p:ph type="sldNum" sz="quarter" idx="11"/>
          </p:nvPr>
        </p:nvSpPr>
        <p:spPr/>
        <p:txBody>
          <a:bodyPr/>
          <a:lstStyle/>
          <a:p>
            <a:fld id="{2BC09B4B-AB18-4D91-91AF-6E8853E08118}" type="slidenum">
              <a:rPr lang="en-US" altLang="zh-TW" smtClean="0"/>
              <a:pPr/>
              <a:t>25</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6"/>
          <p:cNvSpPr>
            <a:spLocks noChangeArrowheads="1"/>
          </p:cNvSpPr>
          <p:nvPr userDrawn="1"/>
        </p:nvSpPr>
        <p:spPr bwMode="gray">
          <a:xfrm>
            <a:off x="900113" y="550863"/>
            <a:ext cx="7488237" cy="5399087"/>
          </a:xfrm>
          <a:prstGeom prst="rect">
            <a:avLst/>
          </a:prstGeom>
          <a:solidFill>
            <a:srgbClr val="969696">
              <a:alpha val="10001"/>
            </a:srgbClr>
          </a:solidFill>
          <a:ln w="190500" algn="ctr">
            <a:noFill/>
            <a:miter lim="800000"/>
            <a:headEnd/>
            <a:tailEnd/>
          </a:ln>
          <a:effectLst/>
        </p:spPr>
        <p:txBody>
          <a:bodyPr lIns="89320" tIns="44660" rIns="89320" bIns="44660" anchor="ctr"/>
          <a:lstStyle/>
          <a:p>
            <a:pPr marL="409575" indent="-409575" defTabSz="955675">
              <a:defRPr/>
            </a:pPr>
            <a:endParaRPr lang="zh-CN" altLang="en-US">
              <a:effectLst>
                <a:outerShdw blurRad="38100" dist="38100" dir="2700000" algn="tl">
                  <a:srgbClr val="000000"/>
                </a:outerShdw>
              </a:effectLst>
            </a:endParaRPr>
          </a:p>
        </p:txBody>
      </p:sp>
      <p:sp>
        <p:nvSpPr>
          <p:cNvPr id="3" name="Rectangle 27"/>
          <p:cNvSpPr>
            <a:spLocks noChangeArrowheads="1"/>
          </p:cNvSpPr>
          <p:nvPr userDrawn="1"/>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zh-CN" altLang="en-US" sz="360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特殊机会基金</a:t>
            </a:r>
          </a:p>
        </p:txBody>
      </p:sp>
      <p:sp>
        <p:nvSpPr>
          <p:cNvPr id="4" name="Rectangle 28"/>
          <p:cNvSpPr>
            <a:spLocks noChangeArrowheads="1"/>
          </p:cNvSpPr>
          <p:nvPr userDrawn="1"/>
        </p:nvSpPr>
        <p:spPr bwMode="gray">
          <a:xfrm>
            <a:off x="3629025" y="4335463"/>
            <a:ext cx="1806575" cy="454025"/>
          </a:xfrm>
          <a:prstGeom prst="rect">
            <a:avLst/>
          </a:prstGeom>
          <a:noFill/>
          <a:ln w="190500" algn="ctr">
            <a:noFill/>
            <a:miter lim="800000"/>
            <a:headEnd/>
            <a:tailEnd/>
          </a:ln>
          <a:effectLst/>
        </p:spPr>
        <p:txBody>
          <a:bodyPr wrap="none" lIns="89320" tIns="44660" rIns="89320" bIns="44660" anchor="ctr">
            <a:spAutoFit/>
          </a:bodyPr>
          <a:lstStyle/>
          <a:p>
            <a:pPr marL="409575" indent="-409575" defTabSz="955675">
              <a:defRPr/>
            </a:pPr>
            <a:r>
              <a:rPr lang="en-US" altLang="zh-CN"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2011</a:t>
            </a:r>
            <a:r>
              <a:rPr lang="zh-CN" altLang="en-US"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年</a:t>
            </a:r>
            <a:r>
              <a:rPr lang="en-US" altLang="zh-CN"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11</a:t>
            </a:r>
            <a:r>
              <a:rPr lang="zh-CN" altLang="en-US"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月</a:t>
            </a:r>
          </a:p>
        </p:txBody>
      </p:sp>
      <p:pic>
        <p:nvPicPr>
          <p:cNvPr id="5" name="Picture 29" descr="~0474569"/>
          <p:cNvPicPr>
            <a:picLocks noChangeAspect="1" noChangeArrowheads="1"/>
          </p:cNvPicPr>
          <p:nvPr userDrawn="1"/>
        </p:nvPicPr>
        <p:blipFill>
          <a:blip r:embed="rId2" cstate="print"/>
          <a:srcRect/>
          <a:stretch>
            <a:fillRect/>
          </a:stretch>
        </p:blipFill>
        <p:spPr bwMode="auto">
          <a:xfrm>
            <a:off x="2268538" y="5949950"/>
            <a:ext cx="4248150" cy="57308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050" y="403225"/>
            <a:ext cx="2074863" cy="53959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6875" y="403225"/>
            <a:ext cx="6073775" cy="53959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96875" y="403225"/>
            <a:ext cx="8226425" cy="5651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609975"/>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6875" y="403225"/>
            <a:ext cx="8301038" cy="5395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96875" y="403225"/>
            <a:ext cx="8226425" cy="56515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26841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609975"/>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6875" y="403225"/>
            <a:ext cx="8226425" cy="5651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5B455BD-4B99-4EEF-8FCC-B8C43365D5A2}" type="slidenum">
              <a:rPr lang="en-US" smtClean="0"/>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506FD5-F782-445E-8E95-F722356E9BBC}" type="datetimeFigureOut">
              <a:rPr lang="en-US" smtClean="0"/>
              <a:pPr/>
              <a:t>11/24/2017</a:t>
            </a:fld>
            <a:endParaRPr lang="en-US"/>
          </a:p>
        </p:txBody>
      </p:sp>
      <p:sp>
        <p:nvSpPr>
          <p:cNvPr id="8" name="Slide Number Placeholder 7"/>
          <p:cNvSpPr>
            <a:spLocks noGrp="1"/>
          </p:cNvSpPr>
          <p:nvPr>
            <p:ph type="sldNum" sz="quarter" idx="11"/>
          </p:nvPr>
        </p:nvSpPr>
        <p:spPr/>
        <p:txBody>
          <a:bodyPr/>
          <a:lstStyle/>
          <a:p>
            <a:fld id="{93FE3737-A2F0-45F5-A4DB-B75A9A3E7010}"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06ADE6A-4DF1-478A-94D3-CC380B6513F3}"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F1B914C-8FF1-4208-ADA5-CB7DC55C69C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F2779ED-CADD-45E1-90E0-814BE4F88117}" type="slidenum">
              <a:rPr lang="en-US" smtClean="0"/>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BFD8208-B3BE-4813-B343-8601FDD6871A}"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51CA17B-0164-441B-A459-467393F14B3B}" type="slidenum">
              <a:rPr lang="en-US" smtClean="0"/>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9284E8-AD06-4553-9B1F-9EBF632AC92E}" type="slidenum">
              <a:rPr lang="en-US" smtClean="0"/>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84C290F-C698-4E68-BDE6-59DAE27850CC}" type="slidenum">
              <a:rPr lang="en-US" smtClean="0"/>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27B531-23C4-45C7-B371-DCD386DA12FA}" type="slidenum">
              <a:rPr lang="en-US" smtClean="0"/>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766AFD3-1C3E-4132-85F4-DDDF2ABE0CF3}" type="slidenum">
              <a:rPr lang="en-US" smtClean="0"/>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2" name="Rectangle 26"/>
          <p:cNvSpPr>
            <a:spLocks noChangeArrowheads="1"/>
          </p:cNvSpPr>
          <p:nvPr userDrawn="1"/>
        </p:nvSpPr>
        <p:spPr bwMode="gray">
          <a:xfrm>
            <a:off x="900113" y="550863"/>
            <a:ext cx="7488237" cy="5399087"/>
          </a:xfrm>
          <a:prstGeom prst="rect">
            <a:avLst/>
          </a:prstGeom>
          <a:solidFill>
            <a:srgbClr val="969696">
              <a:alpha val="10001"/>
            </a:srgbClr>
          </a:solidFill>
          <a:ln w="190500" algn="ctr">
            <a:noFill/>
            <a:miter lim="800000"/>
            <a:headEnd/>
            <a:tailEnd/>
          </a:ln>
          <a:effectLst/>
        </p:spPr>
        <p:txBody>
          <a:bodyPr lIns="89320" tIns="44660" rIns="89320" bIns="44660" anchor="ctr"/>
          <a:lstStyle/>
          <a:p>
            <a:pPr marL="409575" indent="-409575" defTabSz="955675">
              <a:defRPr/>
            </a:pPr>
            <a:endParaRPr lang="zh-CN" altLang="en-US">
              <a:effectLst>
                <a:outerShdw blurRad="38100" dist="38100" dir="2700000" algn="tl">
                  <a:srgbClr val="000000"/>
                </a:outerShdw>
              </a:effectLst>
            </a:endParaRPr>
          </a:p>
        </p:txBody>
      </p:sp>
      <p:sp>
        <p:nvSpPr>
          <p:cNvPr id="3" name="Rectangle 27"/>
          <p:cNvSpPr>
            <a:spLocks noChangeArrowheads="1"/>
          </p:cNvSpPr>
          <p:nvPr userDrawn="1"/>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特殊机会基金</a:t>
            </a:r>
          </a:p>
        </p:txBody>
      </p:sp>
      <p:sp>
        <p:nvSpPr>
          <p:cNvPr id="4" name="Rectangle 28"/>
          <p:cNvSpPr>
            <a:spLocks noChangeArrowheads="1"/>
          </p:cNvSpPr>
          <p:nvPr userDrawn="1"/>
        </p:nvSpPr>
        <p:spPr bwMode="gray">
          <a:xfrm>
            <a:off x="3629025" y="4335463"/>
            <a:ext cx="1806575" cy="454025"/>
          </a:xfrm>
          <a:prstGeom prst="rect">
            <a:avLst/>
          </a:prstGeom>
          <a:noFill/>
          <a:ln w="190500" algn="ctr">
            <a:noFill/>
            <a:miter lim="800000"/>
            <a:headEnd/>
            <a:tailEnd/>
          </a:ln>
          <a:effectLst/>
        </p:spPr>
        <p:txBody>
          <a:bodyPr wrap="none" lIns="89320" tIns="44660" rIns="89320" bIns="44660" anchor="ctr">
            <a:spAutoFit/>
          </a:bodyPr>
          <a:lstStyle/>
          <a:p>
            <a:pPr marL="409575" indent="-409575" defTabSz="955675">
              <a:defRPr/>
            </a:pPr>
            <a:r>
              <a:rPr lang="en-US" altLang="zh-CN"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2011</a:t>
            </a:r>
            <a:r>
              <a:rPr lang="zh-CN" altLang="en-US"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年</a:t>
            </a:r>
            <a:r>
              <a:rPr lang="en-US" altLang="zh-CN"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11</a:t>
            </a:r>
            <a:r>
              <a:rPr lang="zh-CN" altLang="en-US" sz="2400">
                <a:solidFill>
                  <a:schemeClr val="tx1"/>
                </a:solidFill>
                <a:effectLst>
                  <a:outerShdw blurRad="38100" dist="38100" dir="2700000" algn="tl">
                    <a:srgbClr val="C0C0C0"/>
                  </a:outerShdw>
                </a:effectLst>
                <a:latin typeface="Arial Unicode MS" pitchFamily="34" charset="-120"/>
                <a:ea typeface="Arial Unicode MS" pitchFamily="34" charset="-120"/>
                <a:cs typeface="Arial Unicode MS" pitchFamily="34" charset="-120"/>
              </a:rPr>
              <a:t>月</a:t>
            </a:r>
          </a:p>
        </p:txBody>
      </p:sp>
      <p:pic>
        <p:nvPicPr>
          <p:cNvPr id="5" name="Picture 29" descr="~0474569"/>
          <p:cNvPicPr>
            <a:picLocks noChangeAspect="1" noChangeArrowheads="1"/>
          </p:cNvPicPr>
          <p:nvPr userDrawn="1"/>
        </p:nvPicPr>
        <p:blipFill>
          <a:blip r:embed="rId2" cstate="print"/>
          <a:srcRect/>
          <a:stretch>
            <a:fillRect/>
          </a:stretch>
        </p:blipFill>
        <p:spPr bwMode="auto">
          <a:xfrm>
            <a:off x="2268538" y="5949950"/>
            <a:ext cx="4248150" cy="57308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396875" y="403225"/>
            <a:ext cx="8226425" cy="565150"/>
          </a:xfrm>
          <a:prstGeom prst="rect">
            <a:avLst/>
          </a:prstGeom>
          <a:noFill/>
          <a:ln w="9525">
            <a:noFill/>
            <a:miter lim="800000"/>
            <a:headEnd/>
            <a:tailEnd/>
          </a:ln>
        </p:spPr>
        <p:txBody>
          <a:bodyPr vert="horz" wrap="square" lIns="95569" tIns="47784" rIns="95569" bIns="47784" numCol="1" anchor="b" anchorCtr="0" compatLnSpc="1">
            <a:prstTxWarp prst="textNoShape">
              <a:avLst/>
            </a:prstTxWarp>
          </a:bodyPr>
          <a:lstStyle/>
          <a:p>
            <a:pPr lvl="0"/>
            <a:r>
              <a:rPr lang="zh-TW" altLang="en-US" smtClean="0"/>
              <a:t>按一下以編輯母片標題樣式</a:t>
            </a:r>
          </a:p>
        </p:txBody>
      </p:sp>
      <p:pic>
        <p:nvPicPr>
          <p:cNvPr id="6147" name="Picture 16" descr="~0474569"/>
          <p:cNvPicPr>
            <a:picLocks noChangeAspect="1" noChangeArrowheads="1"/>
          </p:cNvPicPr>
          <p:nvPr/>
        </p:nvPicPr>
        <p:blipFill>
          <a:blip r:embed="rId17" cstate="print"/>
          <a:srcRect/>
          <a:stretch>
            <a:fillRect/>
          </a:stretch>
        </p:blipFill>
        <p:spPr bwMode="auto">
          <a:xfrm>
            <a:off x="200025" y="6138863"/>
            <a:ext cx="2571750" cy="425450"/>
          </a:xfrm>
          <a:prstGeom prst="rect">
            <a:avLst/>
          </a:prstGeom>
          <a:noFill/>
          <a:ln w="9525">
            <a:noFill/>
            <a:miter lim="800000"/>
            <a:headEnd/>
            <a:tailEnd/>
          </a:ln>
        </p:spPr>
      </p:pic>
      <p:sp>
        <p:nvSpPr>
          <p:cNvPr id="327697" name="Line 17"/>
          <p:cNvSpPr>
            <a:spLocks noChangeShapeType="1"/>
          </p:cNvSpPr>
          <p:nvPr/>
        </p:nvSpPr>
        <p:spPr bwMode="gray">
          <a:xfrm>
            <a:off x="2771775" y="6262688"/>
            <a:ext cx="5910263" cy="7937"/>
          </a:xfrm>
          <a:prstGeom prst="line">
            <a:avLst/>
          </a:prstGeom>
          <a:noFill/>
          <a:ln w="15875" cap="sq">
            <a:solidFill>
              <a:srgbClr val="0D7381"/>
            </a:solidFill>
            <a:round/>
            <a:headEnd/>
            <a:tailEnd/>
          </a:ln>
          <a:effectLst/>
        </p:spPr>
        <p:txBody>
          <a:bodyPr lIns="89320" tIns="44660" rIns="89320" bIns="44660" anchor="ctr">
            <a:spAutoFit/>
          </a:bodyPr>
          <a:lstStyle/>
          <a:p>
            <a:pPr>
              <a:defRPr/>
            </a:pPr>
            <a:endParaRPr lang="zh-CN" altLang="en-US">
              <a:effectLst>
                <a:outerShdw blurRad="38100" dist="38100" dir="2700000" algn="tl">
                  <a:srgbClr val="000000">
                    <a:alpha val="43137"/>
                  </a:srgbClr>
                </a:outerShdw>
              </a:effectLst>
            </a:endParaRPr>
          </a:p>
        </p:txBody>
      </p:sp>
      <p:sp>
        <p:nvSpPr>
          <p:cNvPr id="327703" name="Text Box 23"/>
          <p:cNvSpPr txBox="1">
            <a:spLocks noChangeArrowheads="1"/>
          </p:cNvSpPr>
          <p:nvPr/>
        </p:nvSpPr>
        <p:spPr bwMode="auto">
          <a:xfrm>
            <a:off x="468313" y="1023938"/>
            <a:ext cx="8229600" cy="36512"/>
          </a:xfrm>
          <a:prstGeom prst="rect">
            <a:avLst/>
          </a:prstGeom>
          <a:gradFill rotWithShape="1">
            <a:gsLst>
              <a:gs pos="0">
                <a:srgbClr val="018080"/>
              </a:gs>
              <a:gs pos="100000">
                <a:schemeClr val="folHlink"/>
              </a:gs>
            </a:gsLst>
            <a:lin ang="0" scaled="1"/>
          </a:gradFill>
          <a:ln w="25400">
            <a:noFill/>
            <a:miter lim="800000"/>
            <a:headEnd/>
            <a:tailEnd/>
          </a:ln>
          <a:effectLst/>
        </p:spPr>
        <p:txBody>
          <a:bodyPr/>
          <a:lstStyle/>
          <a:p>
            <a:pPr>
              <a:spcBef>
                <a:spcPct val="50000"/>
              </a:spcBef>
              <a:defRPr/>
            </a:pPr>
            <a:endParaRPr lang="zh-CN" altLang="en-US" sz="800" b="0">
              <a:solidFill>
                <a:schemeClr val="bg1"/>
              </a:solidFill>
              <a:latin typeface="Times New Roman" pitchFamily="18" charset="0"/>
              <a:ea typeface="宋体" pitchFamily="2" charset="-122"/>
            </a:endParaRPr>
          </a:p>
        </p:txBody>
      </p:sp>
      <p:sp>
        <p:nvSpPr>
          <p:cNvPr id="6150" name="Rectangle 3"/>
          <p:cNvSpPr>
            <a:spLocks noGrp="1" noChangeArrowheads="1"/>
          </p:cNvSpPr>
          <p:nvPr>
            <p:ph type="body" idx="1"/>
          </p:nvPr>
        </p:nvSpPr>
        <p:spPr bwMode="auto">
          <a:xfrm>
            <a:off x="468313" y="1268413"/>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p:txBody>
      </p:sp>
      <p:sp>
        <p:nvSpPr>
          <p:cNvPr id="327706" name="Rectangle 26"/>
          <p:cNvSpPr>
            <a:spLocks noChangeArrowheads="1"/>
          </p:cNvSpPr>
          <p:nvPr/>
        </p:nvSpPr>
        <p:spPr bwMode="gray">
          <a:xfrm>
            <a:off x="468313" y="1130300"/>
            <a:ext cx="8213725" cy="5073650"/>
          </a:xfrm>
          <a:prstGeom prst="rect">
            <a:avLst/>
          </a:prstGeom>
          <a:solidFill>
            <a:srgbClr val="969696">
              <a:alpha val="8000"/>
            </a:srgbClr>
          </a:solidFill>
          <a:ln w="190500" algn="ctr">
            <a:noFill/>
            <a:miter lim="800000"/>
            <a:headEnd/>
            <a:tailEnd/>
          </a:ln>
          <a:effectLst/>
        </p:spPr>
        <p:txBody>
          <a:bodyPr lIns="89320" tIns="44660" rIns="89320" bIns="44660" anchor="ctr"/>
          <a:lstStyle/>
          <a:p>
            <a:pPr marL="409575" indent="-409575" defTabSz="955675">
              <a:defRPr/>
            </a:pPr>
            <a:endParaRPr lang="zh-CN" altLang="en-US">
              <a:effectLst>
                <a:outerShdw blurRad="38100" dist="38100" dir="2700000" algn="tl">
                  <a:srgbClr val="000000"/>
                </a:outerShdw>
              </a:effectLst>
            </a:endParaRPr>
          </a:p>
        </p:txBody>
      </p:sp>
      <p:sp>
        <p:nvSpPr>
          <p:cNvPr id="327708" name="Text Box 28"/>
          <p:cNvSpPr txBox="1">
            <a:spLocks noChangeArrowheads="1"/>
          </p:cNvSpPr>
          <p:nvPr/>
        </p:nvSpPr>
        <p:spPr bwMode="auto">
          <a:xfrm>
            <a:off x="4598988" y="6288088"/>
            <a:ext cx="628650" cy="304800"/>
          </a:xfrm>
          <a:prstGeom prst="rect">
            <a:avLst/>
          </a:prstGeom>
          <a:noFill/>
          <a:ln w="50800" algn="ctr">
            <a:noFill/>
            <a:miter lim="800000"/>
            <a:headEnd/>
            <a:tailEnd/>
          </a:ln>
          <a:effectLst/>
        </p:spPr>
        <p:txBody>
          <a:bodyPr wrap="none">
            <a:spAutoFit/>
          </a:bodyPr>
          <a:lstStyle/>
          <a:p>
            <a:pPr marL="409575" indent="-409575" defTabSz="955675"/>
            <a:r>
              <a:rPr lang="zh-CN" altLang="en-US" sz="1400" b="0">
                <a:solidFill>
                  <a:schemeClr val="tx1"/>
                </a:solidFill>
                <a:latin typeface="仿宋_GB2312" pitchFamily="49" charset="-122"/>
                <a:ea typeface="仿宋_GB2312" pitchFamily="49" charset="-122"/>
              </a:rPr>
              <a:t>保 密</a:t>
            </a:r>
          </a:p>
        </p:txBody>
      </p:sp>
    </p:spTree>
  </p:cSld>
  <p:clrMap bg1="lt1" tx1="dk1" bg2="lt2" tx2="dk2" accent1="accent1" accent2="accent2" accent3="accent3" accent4="accent4" accent5="accent5" accent6="accent6" hlink="hlink" folHlink="folHlink"/>
  <p:sldLayoutIdLst>
    <p:sldLayoutId id="2147483984"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Lst>
  <p:timing>
    <p:tnLst>
      <p:par>
        <p:cTn id="1" dur="indefinite" restart="never" nodeType="tmRoot"/>
      </p:par>
    </p:tnLst>
  </p:timing>
  <p:txStyles>
    <p:titleStyle>
      <a:lvl1pPr algn="l" defTabSz="955675" rtl="0" eaLnBrk="0" fontAlgn="base" hangingPunct="0">
        <a:spcBef>
          <a:spcPct val="0"/>
        </a:spcBef>
        <a:spcAft>
          <a:spcPct val="0"/>
        </a:spcAft>
        <a:defRPr kumimoji="1" sz="3200" b="1">
          <a:solidFill>
            <a:schemeClr val="tx1"/>
          </a:solidFill>
          <a:latin typeface="+mj-lt"/>
          <a:ea typeface="+mj-ea"/>
          <a:cs typeface="+mj-cs"/>
        </a:defRPr>
      </a:lvl1pPr>
      <a:lvl2pPr algn="l" defTabSz="955675" rtl="0" eaLnBrk="0" fontAlgn="base" hangingPunct="0">
        <a:spcBef>
          <a:spcPct val="0"/>
        </a:spcBef>
        <a:spcAft>
          <a:spcPct val="0"/>
        </a:spcAft>
        <a:defRPr kumimoji="1" sz="3200" b="1">
          <a:solidFill>
            <a:schemeClr val="tx1"/>
          </a:solidFill>
          <a:latin typeface="Garamond" pitchFamily="18" charset="0"/>
          <a:ea typeface="STZhongsong" pitchFamily="2" charset="-122"/>
        </a:defRPr>
      </a:lvl2pPr>
      <a:lvl3pPr algn="l" defTabSz="955675" rtl="0" eaLnBrk="0" fontAlgn="base" hangingPunct="0">
        <a:spcBef>
          <a:spcPct val="0"/>
        </a:spcBef>
        <a:spcAft>
          <a:spcPct val="0"/>
        </a:spcAft>
        <a:defRPr kumimoji="1" sz="3200" b="1">
          <a:solidFill>
            <a:schemeClr val="tx1"/>
          </a:solidFill>
          <a:latin typeface="Garamond" pitchFamily="18" charset="0"/>
          <a:ea typeface="STZhongsong" pitchFamily="2" charset="-122"/>
        </a:defRPr>
      </a:lvl3pPr>
      <a:lvl4pPr algn="l" defTabSz="955675" rtl="0" eaLnBrk="0" fontAlgn="base" hangingPunct="0">
        <a:spcBef>
          <a:spcPct val="0"/>
        </a:spcBef>
        <a:spcAft>
          <a:spcPct val="0"/>
        </a:spcAft>
        <a:defRPr kumimoji="1" sz="3200" b="1">
          <a:solidFill>
            <a:schemeClr val="tx1"/>
          </a:solidFill>
          <a:latin typeface="Garamond" pitchFamily="18" charset="0"/>
          <a:ea typeface="STZhongsong" pitchFamily="2" charset="-122"/>
        </a:defRPr>
      </a:lvl4pPr>
      <a:lvl5pPr algn="l" defTabSz="955675" rtl="0" eaLnBrk="0" fontAlgn="base" hangingPunct="0">
        <a:spcBef>
          <a:spcPct val="0"/>
        </a:spcBef>
        <a:spcAft>
          <a:spcPct val="0"/>
        </a:spcAft>
        <a:defRPr kumimoji="1" sz="3200" b="1">
          <a:solidFill>
            <a:schemeClr val="tx1"/>
          </a:solidFill>
          <a:latin typeface="Garamond" pitchFamily="18" charset="0"/>
          <a:ea typeface="STZhongsong" pitchFamily="2" charset="-122"/>
        </a:defRPr>
      </a:lvl5pPr>
      <a:lvl6pPr marL="457200" algn="l" defTabSz="955675" rtl="0" fontAlgn="base">
        <a:spcBef>
          <a:spcPct val="0"/>
        </a:spcBef>
        <a:spcAft>
          <a:spcPct val="0"/>
        </a:spcAft>
        <a:defRPr kumimoji="1" sz="3200" b="1">
          <a:solidFill>
            <a:schemeClr val="tx1"/>
          </a:solidFill>
          <a:latin typeface="Garamond" pitchFamily="18" charset="0"/>
          <a:ea typeface="STZhongsong" pitchFamily="2" charset="-122"/>
        </a:defRPr>
      </a:lvl6pPr>
      <a:lvl7pPr marL="914400" algn="l" defTabSz="955675" rtl="0" fontAlgn="base">
        <a:spcBef>
          <a:spcPct val="0"/>
        </a:spcBef>
        <a:spcAft>
          <a:spcPct val="0"/>
        </a:spcAft>
        <a:defRPr kumimoji="1" sz="3200" b="1">
          <a:solidFill>
            <a:schemeClr val="tx1"/>
          </a:solidFill>
          <a:latin typeface="Garamond" pitchFamily="18" charset="0"/>
          <a:ea typeface="STZhongsong" pitchFamily="2" charset="-122"/>
        </a:defRPr>
      </a:lvl7pPr>
      <a:lvl8pPr marL="1371600" algn="l" defTabSz="955675" rtl="0" fontAlgn="base">
        <a:spcBef>
          <a:spcPct val="0"/>
        </a:spcBef>
        <a:spcAft>
          <a:spcPct val="0"/>
        </a:spcAft>
        <a:defRPr kumimoji="1" sz="3200" b="1">
          <a:solidFill>
            <a:schemeClr val="tx1"/>
          </a:solidFill>
          <a:latin typeface="Garamond" pitchFamily="18" charset="0"/>
          <a:ea typeface="STZhongsong" pitchFamily="2" charset="-122"/>
        </a:defRPr>
      </a:lvl8pPr>
      <a:lvl9pPr marL="1828800" algn="l" defTabSz="955675" rtl="0" fontAlgn="base">
        <a:spcBef>
          <a:spcPct val="0"/>
        </a:spcBef>
        <a:spcAft>
          <a:spcPct val="0"/>
        </a:spcAft>
        <a:defRPr kumimoji="1" sz="3200" b="1">
          <a:solidFill>
            <a:schemeClr val="tx1"/>
          </a:solidFill>
          <a:latin typeface="Garamond" pitchFamily="18" charset="0"/>
          <a:ea typeface="STZhongsong" pitchFamily="2" charset="-122"/>
        </a:defRPr>
      </a:lvl9pPr>
    </p:titleStyle>
    <p:bodyStyle>
      <a:lvl1pPr marL="358775" indent="-358775" algn="l" defTabSz="955675" rtl="0" eaLnBrk="0" fontAlgn="base" hangingPunct="0">
        <a:spcBef>
          <a:spcPct val="20000"/>
        </a:spcBef>
        <a:spcAft>
          <a:spcPct val="0"/>
        </a:spcAft>
        <a:buClr>
          <a:srgbClr val="006666"/>
        </a:buClr>
        <a:buSzPct val="75000"/>
        <a:buFont typeface="Wingdings" pitchFamily="2" charset="2"/>
        <a:buChar char="n"/>
        <a:defRPr kumimoji="1" sz="2000">
          <a:solidFill>
            <a:schemeClr val="tx1"/>
          </a:solidFill>
          <a:latin typeface="+mn-lt"/>
          <a:ea typeface="+mn-ea"/>
          <a:cs typeface="+mn-cs"/>
        </a:defRPr>
      </a:lvl1pPr>
      <a:lvl2pPr marL="776288" indent="-298450" algn="l" defTabSz="955675" rtl="0" eaLnBrk="0" fontAlgn="base" hangingPunct="0">
        <a:spcBef>
          <a:spcPct val="20000"/>
        </a:spcBef>
        <a:spcAft>
          <a:spcPct val="0"/>
        </a:spcAft>
        <a:buClr>
          <a:srgbClr val="006666"/>
        </a:buClr>
        <a:buSzPct val="75000"/>
        <a:buFont typeface="Wingdings" pitchFamily="2" charset="2"/>
        <a:buChar char="p"/>
        <a:defRPr kumimoji="1">
          <a:solidFill>
            <a:schemeClr val="tx1"/>
          </a:solidFill>
          <a:latin typeface="+mn-lt"/>
          <a:ea typeface="+mn-ea"/>
        </a:defRPr>
      </a:lvl2pPr>
      <a:lvl3pPr marL="1193800" indent="-238125" algn="l" defTabSz="955675" rtl="0" eaLnBrk="0" fontAlgn="base" hangingPunct="0">
        <a:spcBef>
          <a:spcPct val="20000"/>
        </a:spcBef>
        <a:spcAft>
          <a:spcPct val="0"/>
        </a:spcAft>
        <a:buClr>
          <a:srgbClr val="006666"/>
        </a:buClr>
        <a:buChar char="•"/>
        <a:defRPr kumimoji="1" sz="1600">
          <a:solidFill>
            <a:schemeClr val="tx1"/>
          </a:solidFill>
          <a:latin typeface="+mn-lt"/>
          <a:ea typeface="+mn-ea"/>
        </a:defRPr>
      </a:lvl3pPr>
      <a:lvl4pPr marL="1673225" indent="-239713" algn="l" defTabSz="955675" rtl="0" eaLnBrk="0" fontAlgn="base" hangingPunct="0">
        <a:spcBef>
          <a:spcPct val="20000"/>
        </a:spcBef>
        <a:spcAft>
          <a:spcPct val="0"/>
        </a:spcAft>
        <a:buClr>
          <a:schemeClr val="bg2"/>
        </a:buClr>
        <a:buFont typeface="Wingdings" pitchFamily="2" charset="2"/>
        <a:buChar char="§"/>
        <a:defRPr kumimoji="1" sz="1900">
          <a:solidFill>
            <a:schemeClr val="tx1"/>
          </a:solidFill>
          <a:latin typeface="+mn-lt"/>
          <a:ea typeface="新細明體" pitchFamily="18" charset="-120"/>
        </a:defRPr>
      </a:lvl4pPr>
      <a:lvl5pPr marL="2149475" indent="-239713" algn="l" defTabSz="955675" rtl="0" eaLnBrk="0" fontAlgn="base" hangingPunct="0">
        <a:spcBef>
          <a:spcPct val="20000"/>
        </a:spcBef>
        <a:spcAft>
          <a:spcPct val="0"/>
        </a:spcAft>
        <a:buClr>
          <a:schemeClr val="tx2"/>
        </a:buClr>
        <a:buSzPct val="80000"/>
        <a:buFont typeface="Wingdings" pitchFamily="2" charset="2"/>
        <a:buChar char="§"/>
        <a:defRPr kumimoji="1" sz="1900">
          <a:solidFill>
            <a:schemeClr val="tx1"/>
          </a:solidFill>
          <a:latin typeface="+mn-lt"/>
          <a:ea typeface="新細明體" pitchFamily="18" charset="-120"/>
        </a:defRPr>
      </a:lvl5pPr>
      <a:lvl6pPr marL="2606675" indent="-239713" algn="l" defTabSz="955675" rtl="0" fontAlgn="base">
        <a:spcBef>
          <a:spcPct val="20000"/>
        </a:spcBef>
        <a:spcAft>
          <a:spcPct val="0"/>
        </a:spcAft>
        <a:buClr>
          <a:schemeClr val="tx2"/>
        </a:buClr>
        <a:buSzPct val="80000"/>
        <a:buFont typeface="Wingdings" pitchFamily="2" charset="2"/>
        <a:buChar char="§"/>
        <a:defRPr kumimoji="1" sz="1900">
          <a:solidFill>
            <a:schemeClr val="tx1"/>
          </a:solidFill>
          <a:latin typeface="+mn-lt"/>
          <a:ea typeface="PMingLiU" pitchFamily="18" charset="-120"/>
        </a:defRPr>
      </a:lvl6pPr>
      <a:lvl7pPr marL="3063875" indent="-239713" algn="l" defTabSz="955675" rtl="0" fontAlgn="base">
        <a:spcBef>
          <a:spcPct val="20000"/>
        </a:spcBef>
        <a:spcAft>
          <a:spcPct val="0"/>
        </a:spcAft>
        <a:buClr>
          <a:schemeClr val="tx2"/>
        </a:buClr>
        <a:buSzPct val="80000"/>
        <a:buFont typeface="Wingdings" pitchFamily="2" charset="2"/>
        <a:buChar char="§"/>
        <a:defRPr kumimoji="1" sz="1900">
          <a:solidFill>
            <a:schemeClr val="tx1"/>
          </a:solidFill>
          <a:latin typeface="+mn-lt"/>
          <a:ea typeface="PMingLiU" pitchFamily="18" charset="-120"/>
        </a:defRPr>
      </a:lvl7pPr>
      <a:lvl8pPr marL="3521075" indent="-239713" algn="l" defTabSz="955675" rtl="0" fontAlgn="base">
        <a:spcBef>
          <a:spcPct val="20000"/>
        </a:spcBef>
        <a:spcAft>
          <a:spcPct val="0"/>
        </a:spcAft>
        <a:buClr>
          <a:schemeClr val="tx2"/>
        </a:buClr>
        <a:buSzPct val="80000"/>
        <a:buFont typeface="Wingdings" pitchFamily="2" charset="2"/>
        <a:buChar char="§"/>
        <a:defRPr kumimoji="1" sz="1900">
          <a:solidFill>
            <a:schemeClr val="tx1"/>
          </a:solidFill>
          <a:latin typeface="+mn-lt"/>
          <a:ea typeface="PMingLiU" pitchFamily="18" charset="-120"/>
        </a:defRPr>
      </a:lvl8pPr>
      <a:lvl9pPr marL="3978275" indent="-239713" algn="l" defTabSz="955675" rtl="0" fontAlgn="base">
        <a:spcBef>
          <a:spcPct val="20000"/>
        </a:spcBef>
        <a:spcAft>
          <a:spcPct val="0"/>
        </a:spcAft>
        <a:buClr>
          <a:schemeClr val="tx2"/>
        </a:buClr>
        <a:buSzPct val="80000"/>
        <a:buFont typeface="Wingdings" pitchFamily="2" charset="2"/>
        <a:buChar char="§"/>
        <a:defRPr kumimoji="1" sz="1900">
          <a:solidFill>
            <a:schemeClr val="tx1"/>
          </a:solidFill>
          <a:latin typeface="+mn-lt"/>
          <a:ea typeface="PMingLiU" pitchFamily="18" charset="-12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06FD5-F782-445E-8E95-F722356E9BBC}" type="datetimeFigureOut">
              <a:rPr lang="en-US" smtClean="0"/>
              <a:pPr/>
              <a:t>11/24/2017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E3737-A2F0-45F5-A4DB-B75A9A3E7010}" type="slidenum">
              <a:rPr lang="en-US" smtClean="0"/>
              <a:pPr/>
              <a:t>‹#›</a:t>
            </a:fld>
            <a:endParaRPr lang="en-US"/>
          </a:p>
        </p:txBody>
      </p:sp>
      <p:pic>
        <p:nvPicPr>
          <p:cNvPr id="7" name="Picture 16" descr="~0474569"/>
          <p:cNvPicPr>
            <a:picLocks noChangeAspect="1" noChangeArrowheads="1"/>
          </p:cNvPicPr>
          <p:nvPr/>
        </p:nvPicPr>
        <p:blipFill>
          <a:blip r:embed="rId14" cstate="print"/>
          <a:srcRect/>
          <a:stretch>
            <a:fillRect/>
          </a:stretch>
        </p:blipFill>
        <p:spPr bwMode="auto">
          <a:xfrm>
            <a:off x="200025" y="6138863"/>
            <a:ext cx="2571750" cy="425450"/>
          </a:xfrm>
          <a:prstGeom prst="rect">
            <a:avLst/>
          </a:prstGeom>
          <a:noFill/>
          <a:ln w="9525">
            <a:noFill/>
            <a:miter lim="800000"/>
            <a:headEnd/>
            <a:tailEnd/>
          </a:ln>
        </p:spPr>
      </p:pic>
      <p:sp>
        <p:nvSpPr>
          <p:cNvPr id="8" name="Line 17"/>
          <p:cNvSpPr>
            <a:spLocks noChangeShapeType="1"/>
          </p:cNvSpPr>
          <p:nvPr/>
        </p:nvSpPr>
        <p:spPr bwMode="gray">
          <a:xfrm>
            <a:off x="2771775" y="6262688"/>
            <a:ext cx="5910263" cy="7937"/>
          </a:xfrm>
          <a:prstGeom prst="line">
            <a:avLst/>
          </a:prstGeom>
          <a:noFill/>
          <a:ln w="15875" cap="sq">
            <a:solidFill>
              <a:srgbClr val="0D7381"/>
            </a:solidFill>
            <a:round/>
            <a:headEnd/>
            <a:tailEnd/>
          </a:ln>
          <a:effectLst/>
        </p:spPr>
        <p:txBody>
          <a:bodyPr lIns="89320" tIns="44660" rIns="89320" bIns="44660" anchor="ctr">
            <a:spAutoFit/>
          </a:bodyPr>
          <a:lstStyle/>
          <a:p>
            <a:pPr>
              <a:defRPr/>
            </a:pPr>
            <a:endParaRPr lang="zh-CN" altLang="en-US">
              <a:effectLst>
                <a:outerShdw blurRad="38100" dist="38100" dir="2700000" algn="tl">
                  <a:srgbClr val="000000">
                    <a:alpha val="43137"/>
                  </a:srgbClr>
                </a:outerShdw>
              </a:effectLst>
            </a:endParaRPr>
          </a:p>
        </p:txBody>
      </p:sp>
      <p:sp>
        <p:nvSpPr>
          <p:cNvPr id="9" name="Text Box 23"/>
          <p:cNvSpPr txBox="1">
            <a:spLocks noChangeArrowheads="1"/>
          </p:cNvSpPr>
          <p:nvPr/>
        </p:nvSpPr>
        <p:spPr bwMode="auto">
          <a:xfrm>
            <a:off x="468313" y="1023938"/>
            <a:ext cx="8229600" cy="36512"/>
          </a:xfrm>
          <a:prstGeom prst="rect">
            <a:avLst/>
          </a:prstGeom>
          <a:gradFill rotWithShape="1">
            <a:gsLst>
              <a:gs pos="0">
                <a:srgbClr val="018080"/>
              </a:gs>
              <a:gs pos="100000">
                <a:schemeClr val="folHlink"/>
              </a:gs>
            </a:gsLst>
            <a:lin ang="0" scaled="1"/>
          </a:gradFill>
          <a:ln w="25400">
            <a:noFill/>
            <a:miter lim="800000"/>
            <a:headEnd/>
            <a:tailEnd/>
          </a:ln>
          <a:effectLst/>
        </p:spPr>
        <p:txBody>
          <a:bodyPr/>
          <a:lstStyle/>
          <a:p>
            <a:pPr>
              <a:spcBef>
                <a:spcPct val="50000"/>
              </a:spcBef>
              <a:defRPr/>
            </a:pPr>
            <a:endParaRPr lang="zh-CN" altLang="en-US" sz="800" b="0">
              <a:solidFill>
                <a:schemeClr val="bg1"/>
              </a:solidFill>
              <a:latin typeface="Times New Roman" pitchFamily="18" charset="0"/>
              <a:ea typeface="宋体" pitchFamily="2" charset="-122"/>
            </a:endParaRPr>
          </a:p>
        </p:txBody>
      </p:sp>
      <p:sp>
        <p:nvSpPr>
          <p:cNvPr id="10" name="Rectangle 26"/>
          <p:cNvSpPr>
            <a:spLocks noChangeArrowheads="1"/>
          </p:cNvSpPr>
          <p:nvPr/>
        </p:nvSpPr>
        <p:spPr bwMode="gray">
          <a:xfrm>
            <a:off x="468313" y="1130300"/>
            <a:ext cx="8213725" cy="5073650"/>
          </a:xfrm>
          <a:prstGeom prst="rect">
            <a:avLst/>
          </a:prstGeom>
          <a:solidFill>
            <a:srgbClr val="969696">
              <a:alpha val="8000"/>
            </a:srgbClr>
          </a:solidFill>
          <a:ln w="190500" algn="ctr">
            <a:noFill/>
            <a:miter lim="800000"/>
            <a:headEnd/>
            <a:tailEnd/>
          </a:ln>
          <a:effectLst/>
        </p:spPr>
        <p:txBody>
          <a:bodyPr lIns="89320" tIns="44660" rIns="89320" bIns="44660" anchor="ctr"/>
          <a:lstStyle/>
          <a:p>
            <a:pPr marL="409575" indent="-409575" defTabSz="955675">
              <a:defRPr/>
            </a:pPr>
            <a:endParaRPr lang="zh-CN" altLang="en-US">
              <a:effectLst>
                <a:outerShdw blurRad="38100" dist="38100" dir="2700000" algn="tl">
                  <a:srgbClr val="000000"/>
                </a:outerShdw>
              </a:effectLst>
            </a:endParaRPr>
          </a:p>
        </p:txBody>
      </p:sp>
      <p:sp>
        <p:nvSpPr>
          <p:cNvPr id="11" name="Text Box 28"/>
          <p:cNvSpPr txBox="1">
            <a:spLocks noChangeArrowheads="1"/>
          </p:cNvSpPr>
          <p:nvPr/>
        </p:nvSpPr>
        <p:spPr bwMode="auto">
          <a:xfrm>
            <a:off x="4598988" y="6288088"/>
            <a:ext cx="628650" cy="304800"/>
          </a:xfrm>
          <a:prstGeom prst="rect">
            <a:avLst/>
          </a:prstGeom>
          <a:noFill/>
          <a:ln w="50800" algn="ctr">
            <a:noFill/>
            <a:miter lim="800000"/>
            <a:headEnd/>
            <a:tailEnd/>
          </a:ln>
          <a:effectLst/>
        </p:spPr>
        <p:txBody>
          <a:bodyPr wrap="none">
            <a:spAutoFit/>
          </a:bodyPr>
          <a:lstStyle/>
          <a:p>
            <a:pPr marL="409575" indent="-409575" defTabSz="955675"/>
            <a:r>
              <a:rPr lang="zh-CN" altLang="en-US" sz="1400" b="0">
                <a:solidFill>
                  <a:schemeClr val="tx1"/>
                </a:solidFill>
                <a:latin typeface="仿宋_GB2312" pitchFamily="49" charset="-122"/>
                <a:ea typeface="仿宋_GB2312" pitchFamily="49" charset="-122"/>
              </a:rPr>
              <a:t>保 密</a:t>
            </a:r>
          </a:p>
        </p:txBody>
      </p:sp>
    </p:spTree>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搜狗截图20140624101633.png"/>
          <p:cNvPicPr>
            <a:picLocks noChangeAspect="1"/>
          </p:cNvPicPr>
          <p:nvPr/>
        </p:nvPicPr>
        <p:blipFill>
          <a:blip r:embed="rId3" cstate="print"/>
          <a:stretch>
            <a:fillRect/>
          </a:stretch>
        </p:blipFill>
        <p:spPr>
          <a:xfrm>
            <a:off x="0" y="0"/>
            <a:ext cx="9144000" cy="6840656"/>
          </a:xfrm>
          <a:prstGeom prst="rect">
            <a:avLst/>
          </a:prstGeom>
        </p:spPr>
      </p:pic>
      <p:pic>
        <p:nvPicPr>
          <p:cNvPr id="25605" name="Picture 4"/>
          <p:cNvPicPr>
            <a:picLocks noChangeAspect="1" noChangeArrowheads="1"/>
          </p:cNvPicPr>
          <p:nvPr/>
        </p:nvPicPr>
        <p:blipFill>
          <a:blip r:embed="rId4" cstate="print"/>
          <a:srcRect/>
          <a:stretch>
            <a:fillRect/>
          </a:stretch>
        </p:blipFill>
        <p:spPr bwMode="auto">
          <a:xfrm>
            <a:off x="2354263" y="6286520"/>
            <a:ext cx="4162425" cy="466725"/>
          </a:xfrm>
          <a:prstGeom prst="rect">
            <a:avLst/>
          </a:prstGeom>
          <a:noFill/>
          <a:ln w="50800" algn="ctr">
            <a:noFill/>
            <a:miter lim="800000"/>
            <a:headEnd/>
            <a:tailEnd/>
          </a:ln>
        </p:spPr>
      </p:pic>
      <p:sp>
        <p:nvSpPr>
          <p:cNvPr id="8" name="TextBox 8"/>
          <p:cNvSpPr txBox="1">
            <a:spLocks noChangeArrowheads="1"/>
          </p:cNvSpPr>
          <p:nvPr/>
        </p:nvSpPr>
        <p:spPr bwMode="auto">
          <a:xfrm>
            <a:off x="571472" y="1916832"/>
            <a:ext cx="7858134" cy="584775"/>
          </a:xfrm>
          <a:prstGeom prst="rect">
            <a:avLst/>
          </a:prstGeom>
          <a:noFill/>
          <a:ln w="9525">
            <a:noFill/>
            <a:miter lim="800000"/>
            <a:headEnd/>
            <a:tailEnd/>
          </a:ln>
        </p:spPr>
        <p:txBody>
          <a:bodyPr wrap="square">
            <a:spAutoFit/>
          </a:bodyPr>
          <a:lstStyle/>
          <a:p>
            <a:pPr algn="l"/>
            <a:r>
              <a:rPr lang="en-US" altLang="zh-TW" sz="3200" dirty="0" smtClean="0">
                <a:solidFill>
                  <a:schemeClr val="bg1"/>
                </a:solidFill>
                <a:latin typeface="Candara" pitchFamily="34" charset="0"/>
                <a:ea typeface="MingLiU" pitchFamily="49" charset="-120"/>
              </a:rPr>
              <a:t>Persistence-Boost Quant Model with ETFs</a:t>
            </a:r>
            <a:endParaRPr lang="zh-TW" altLang="en-US" sz="2800" dirty="0">
              <a:solidFill>
                <a:schemeClr val="bg1"/>
              </a:solidFill>
              <a:latin typeface="Candara" pitchFamily="34" charset="0"/>
              <a:ea typeface="MingLiU" pitchFamily="49" charset="-120"/>
            </a:endParaRPr>
          </a:p>
        </p:txBody>
      </p:sp>
      <p:sp>
        <p:nvSpPr>
          <p:cNvPr id="6" name="TextBox 5"/>
          <p:cNvSpPr txBox="1"/>
          <p:nvPr/>
        </p:nvSpPr>
        <p:spPr>
          <a:xfrm>
            <a:off x="571472" y="3910008"/>
            <a:ext cx="4216552" cy="461665"/>
          </a:xfrm>
          <a:prstGeom prst="rect">
            <a:avLst/>
          </a:prstGeom>
          <a:noFill/>
        </p:spPr>
        <p:txBody>
          <a:bodyPr wrap="square" rtlCol="0">
            <a:spAutoFit/>
          </a:bodyPr>
          <a:lstStyle/>
          <a:p>
            <a:pPr algn="l"/>
            <a:fld id="{8F69FF99-43EB-4FD8-92A3-98F9BE11014E}" type="datetime2">
              <a:rPr lang="en-US" altLang="zh-TW" sz="2400" smtClean="0">
                <a:solidFill>
                  <a:schemeClr val="tx1"/>
                </a:solidFill>
                <a:latin typeface="Frutiger 45 Light"/>
                <a:ea typeface="PMingLiU" pitchFamily="18" charset="-120"/>
              </a:rPr>
              <a:pPr algn="l"/>
              <a:t>Friday, November 24, 2017</a:t>
            </a:fld>
            <a:endParaRPr lang="zh-TW" altLang="en-US" sz="2400" dirty="0" smtClean="0">
              <a:solidFill>
                <a:schemeClr val="tx1"/>
              </a:solidFill>
              <a:latin typeface="Frutiger 45 Light"/>
              <a:ea typeface="PMingLiU" pitchFamily="18"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Model</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1643527"/>
          </a:xfrm>
          <a:prstGeom prst="rect">
            <a:avLst/>
          </a:prstGeom>
          <a:noFill/>
        </p:spPr>
        <p:txBody>
          <a:bodyPr wrap="square" rtlCol="0">
            <a:spAutoFit/>
          </a:bodyPr>
          <a:lstStyle/>
          <a:p>
            <a:pPr marL="514350" indent="-514350">
              <a:buFont typeface="Wingdings" pitchFamily="2" charset="2"/>
              <a:buChar char="Ø"/>
            </a:pPr>
            <a:r>
              <a:rPr lang="en-US" altLang="zh-CN" sz="2400" b="1" dirty="0" smtClean="0">
                <a:latin typeface="Microsoft Yi Baiti" pitchFamily="66" charset="0"/>
                <a:ea typeface="Microsoft Yi Baiti" pitchFamily="66" charset="0"/>
              </a:rPr>
              <a:t>Tree-based</a:t>
            </a:r>
          </a:p>
          <a:p>
            <a:pPr marL="914400" lvl="1" indent="-514350">
              <a:buFont typeface="Wingdings" pitchFamily="2" charset="2"/>
              <a:buChar char="Ø"/>
            </a:pPr>
            <a:r>
              <a:rPr lang="en-US" altLang="zh-CN" sz="2000" b="1" dirty="0" smtClean="0">
                <a:latin typeface="Microsoft Yi Baiti" pitchFamily="66" charset="0"/>
                <a:ea typeface="Microsoft Yi Baiti" pitchFamily="66" charset="0"/>
              </a:rPr>
              <a:t>Transparent and </a:t>
            </a:r>
            <a:r>
              <a:rPr lang="en-US" altLang="zh-CN" sz="2000" b="1" dirty="0" err="1" smtClean="0">
                <a:latin typeface="Microsoft Yi Baiti" pitchFamily="66" charset="0"/>
                <a:ea typeface="Microsoft Yi Baiti" pitchFamily="66" charset="0"/>
              </a:rPr>
              <a:t>whitebox</a:t>
            </a:r>
            <a:r>
              <a:rPr lang="en-US" altLang="zh-CN" sz="2000" b="1" dirty="0" smtClean="0">
                <a:latin typeface="Microsoft Yi Baiti" pitchFamily="66" charset="0"/>
                <a:ea typeface="Microsoft Yi Baiti" pitchFamily="66" charset="0"/>
              </a:rPr>
              <a:t> as regression vs. deep neural networks</a:t>
            </a:r>
          </a:p>
          <a:p>
            <a:pPr marL="914400" lvl="1" indent="-514350">
              <a:buFont typeface="Wingdings" pitchFamily="2" charset="2"/>
              <a:buChar char="Ø"/>
            </a:pPr>
            <a:r>
              <a:rPr lang="en-US" altLang="zh-CN" sz="2000" b="1" dirty="0" smtClean="0">
                <a:latin typeface="Microsoft Yi Baiti" pitchFamily="66" charset="0"/>
                <a:ea typeface="Microsoft Yi Baiti" pitchFamily="66" charset="0"/>
              </a:rPr>
              <a:t>Free from </a:t>
            </a:r>
            <a:r>
              <a:rPr lang="en-US" altLang="zh-CN" sz="2000" b="1" dirty="0" err="1" smtClean="0">
                <a:latin typeface="Microsoft Yi Baiti" pitchFamily="66" charset="0"/>
                <a:ea typeface="Microsoft Yi Baiti" pitchFamily="66" charset="0"/>
              </a:rPr>
              <a:t>normalisation</a:t>
            </a:r>
            <a:r>
              <a:rPr lang="en-US" altLang="zh-CN" sz="2000" b="1" dirty="0" smtClean="0">
                <a:latin typeface="Microsoft Yi Baiti" pitchFamily="66" charset="0"/>
                <a:ea typeface="Microsoft Yi Baiti" pitchFamily="66" charset="0"/>
              </a:rPr>
              <a:t>/</a:t>
            </a:r>
            <a:r>
              <a:rPr lang="en-US" altLang="zh-CN" sz="2000" b="1" dirty="0" err="1" smtClean="0">
                <a:latin typeface="Microsoft Yi Baiti" pitchFamily="66" charset="0"/>
                <a:ea typeface="Microsoft Yi Baiti" pitchFamily="66" charset="0"/>
              </a:rPr>
              <a:t>standardisation</a:t>
            </a:r>
            <a:r>
              <a:rPr lang="en-US" altLang="zh-CN" sz="2000" b="1" dirty="0" smtClean="0">
                <a:latin typeface="Microsoft Yi Baiti" pitchFamily="66" charset="0"/>
                <a:ea typeface="Microsoft Yi Baiti" pitchFamily="66" charset="0"/>
              </a:rPr>
              <a:t> of the features vs. regression</a:t>
            </a:r>
          </a:p>
          <a:p>
            <a:pPr marL="514350" indent="-514350">
              <a:buFont typeface="Wingdings" pitchFamily="2" charset="2"/>
              <a:buChar char="Ø"/>
            </a:pPr>
            <a:r>
              <a:rPr lang="en-US" altLang="zh-TW" sz="2400" b="1" dirty="0" err="1" smtClean="0">
                <a:latin typeface="Microsoft Yi Baiti" pitchFamily="66" charset="0"/>
                <a:ea typeface="Microsoft Yi Baiti" pitchFamily="66" charset="0"/>
              </a:rPr>
              <a:t>Kagglers</a:t>
            </a:r>
            <a:r>
              <a:rPr lang="en-US" altLang="zh-TW" sz="2400" b="1" dirty="0" smtClean="0">
                <a:latin typeface="Microsoft Yi Baiti" pitchFamily="66" charset="0"/>
                <a:ea typeface="Microsoft Yi Baiti" pitchFamily="66" charset="0"/>
              </a:rPr>
              <a:t>’ </a:t>
            </a:r>
            <a:r>
              <a:rPr lang="en-US" altLang="zh-TW" sz="2400" b="1" dirty="0" smtClean="0">
                <a:latin typeface="Microsoft Yi Baiti" pitchFamily="66" charset="0"/>
                <a:ea typeface="Microsoft Yi Baiti" pitchFamily="66" charset="0"/>
              </a:rPr>
              <a:t>love </a:t>
            </a:r>
            <a:r>
              <a:rPr lang="en-US" altLang="zh-TW" sz="2400" b="1" dirty="0" smtClean="0">
                <a:latin typeface="Microsoft Yi Baiti" pitchFamily="66" charset="0"/>
                <a:ea typeface="Microsoft Yi Baiti" pitchFamily="66" charset="0"/>
              </a:rPr>
              <a:t>(used by </a:t>
            </a:r>
            <a:r>
              <a:rPr lang="en-US" altLang="zh-CN" sz="2400" b="1" dirty="0" smtClean="0">
                <a:latin typeface="Microsoft Yi Baiti" pitchFamily="66" charset="0"/>
                <a:ea typeface="Microsoft Yi Baiti" pitchFamily="66" charset="0"/>
              </a:rPr>
              <a:t>17 out of 29 winners)</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Introducing XGBoost</a:t>
            </a:r>
            <a:endParaRPr lang="zh-TW" altLang="en-US" sz="2400" b="1" dirty="0"/>
          </a:p>
        </p:txBody>
      </p:sp>
      <p:pic>
        <p:nvPicPr>
          <p:cNvPr id="2050" name="Picture 2"/>
          <p:cNvPicPr>
            <a:picLocks noChangeAspect="1" noChangeArrowheads="1"/>
          </p:cNvPicPr>
          <p:nvPr/>
        </p:nvPicPr>
        <p:blipFill>
          <a:blip r:embed="rId2" cstate="print"/>
          <a:srcRect/>
          <a:stretch>
            <a:fillRect/>
          </a:stretch>
        </p:blipFill>
        <p:spPr bwMode="auto">
          <a:xfrm>
            <a:off x="1691680" y="2861373"/>
            <a:ext cx="5472608" cy="179176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274235" y="4653136"/>
            <a:ext cx="5042181" cy="151216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Result</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Precision, Recall, Area under Curve (</a:t>
            </a:r>
            <a:r>
              <a:rPr lang="en-US" altLang="zh-TW" sz="2400" b="1" dirty="0" err="1" smtClean="0"/>
              <a:t>auc</a:t>
            </a:r>
            <a:r>
              <a:rPr lang="en-US" altLang="zh-TW" sz="2400" b="1" dirty="0" smtClean="0"/>
              <a:t>) and Their Friends</a:t>
            </a:r>
            <a:endParaRPr lang="zh-TW" altLang="en-US" sz="2400" b="1"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679296" y="3356992"/>
            <a:ext cx="4007504" cy="2863974"/>
          </a:xfrm>
          <a:prstGeom prst="rect">
            <a:avLst/>
          </a:prstGeom>
          <a:noFill/>
          <a:ln w="9525">
            <a:noFill/>
            <a:miter lim="800000"/>
            <a:headEnd/>
            <a:tailEnd/>
          </a:ln>
        </p:spPr>
      </p:pic>
      <p:pic>
        <p:nvPicPr>
          <p:cNvPr id="3075" name="Picture 3" descr="C:\@ChinaLifeFranklin\bicycleProject_cont\data\i=4_TDA_full_PL_rebase100\model\auc_etf.png"/>
          <p:cNvPicPr>
            <a:picLocks noChangeAspect="1" noChangeArrowheads="1"/>
          </p:cNvPicPr>
          <p:nvPr/>
        </p:nvPicPr>
        <p:blipFill>
          <a:blip r:embed="rId3" cstate="print"/>
          <a:srcRect/>
          <a:stretch>
            <a:fillRect/>
          </a:stretch>
        </p:blipFill>
        <p:spPr bwMode="auto">
          <a:xfrm>
            <a:off x="457201" y="1124744"/>
            <a:ext cx="4402832" cy="314690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Model 2.0</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2456057"/>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ETF as an asset class has grown tremendously in size and analytic data in the past decade</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It enjoys the same market accessibility, </a:t>
            </a:r>
            <a:r>
              <a:rPr lang="en-US" altLang="zh-TW" sz="2400" b="1" dirty="0" err="1" smtClean="0">
                <a:solidFill>
                  <a:srgbClr val="000000"/>
                </a:solidFill>
                <a:latin typeface="Microsoft Yi Baiti" pitchFamily="66" charset="0"/>
                <a:ea typeface="Microsoft Yi Baiti" pitchFamily="66" charset="0"/>
                <a:cs typeface="Arial Unicode MS" pitchFamily="34" charset="-120"/>
              </a:rPr>
              <a:t>quantitativeness</a:t>
            </a:r>
            <a:r>
              <a:rPr lang="en-US" altLang="zh-TW" sz="2400" b="1" dirty="0" smtClean="0">
                <a:solidFill>
                  <a:srgbClr val="000000"/>
                </a:solidFill>
                <a:latin typeface="Microsoft Yi Baiti" pitchFamily="66" charset="0"/>
                <a:ea typeface="Microsoft Yi Baiti" pitchFamily="66" charset="0"/>
              </a:rPr>
              <a:t> and </a:t>
            </a:r>
            <a:r>
              <a:rPr lang="en-US" altLang="zh-TW" sz="2400" b="1" dirty="0" err="1" smtClean="0">
                <a:solidFill>
                  <a:srgbClr val="000000"/>
                </a:solidFill>
                <a:latin typeface="Microsoft Yi Baiti" pitchFamily="66" charset="0"/>
                <a:ea typeface="Microsoft Yi Baiti" pitchFamily="66" charset="0"/>
              </a:rPr>
              <a:t>systematicality</a:t>
            </a:r>
            <a:r>
              <a:rPr lang="en-US" altLang="zh-TW" sz="2400" b="1" dirty="0" smtClean="0">
                <a:solidFill>
                  <a:srgbClr val="000000"/>
                </a:solidFill>
                <a:latin typeface="Microsoft Yi Baiti" pitchFamily="66" charset="0"/>
                <a:ea typeface="Microsoft Yi Baiti" pitchFamily="66" charset="0"/>
              </a:rPr>
              <a:t> as equity, but at the same time suffers much less from trading noise and </a:t>
            </a:r>
            <a:r>
              <a:rPr lang="en-US" altLang="zh-TW" sz="2400" b="1" dirty="0" err="1" smtClean="0">
                <a:solidFill>
                  <a:srgbClr val="000000"/>
                </a:solidFill>
                <a:latin typeface="Microsoft Yi Baiti" pitchFamily="66" charset="0"/>
                <a:ea typeface="Microsoft Yi Baiti" pitchFamily="66" charset="0"/>
              </a:rPr>
              <a:t>idiocyncratic</a:t>
            </a:r>
            <a:r>
              <a:rPr lang="en-US" altLang="zh-TW" sz="2400" b="1" dirty="0" smtClean="0">
                <a:solidFill>
                  <a:srgbClr val="000000"/>
                </a:solidFill>
                <a:latin typeface="Microsoft Yi Baiti" pitchFamily="66" charset="0"/>
                <a:ea typeface="Microsoft Yi Baiti" pitchFamily="66" charset="0"/>
              </a:rPr>
              <a:t> events than individual stocks do</a:t>
            </a:r>
          </a:p>
          <a:p>
            <a:pPr marL="514350" indent="-514350">
              <a:buNone/>
            </a:pPr>
            <a:r>
              <a:rPr lang="en-US" altLang="zh-TW" sz="2400" b="1" dirty="0" smtClean="0">
                <a:solidFill>
                  <a:srgbClr val="000000"/>
                </a:solidFill>
                <a:latin typeface="Microsoft Yi Baiti" pitchFamily="66" charset="0"/>
                <a:ea typeface="Microsoft Yi Baiti" pitchFamily="66" charset="0"/>
                <a:sym typeface="Wingdings" pitchFamily="2" charset="2"/>
              </a:rPr>
              <a:t> Ideal for machine (or AI as popularly renamed)</a:t>
            </a:r>
            <a:r>
              <a:rPr lang="en-US" altLang="zh-TW" sz="2400" b="1" dirty="0" smtClean="0">
                <a:solidFill>
                  <a:srgbClr val="000000"/>
                </a:solidFill>
                <a:latin typeface="Microsoft Yi Baiti" pitchFamily="66" charset="0"/>
                <a:ea typeface="Microsoft Yi Baiti" pitchFamily="66" charset="0"/>
              </a:rPr>
              <a:t>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TDA in a Nutshell</a:t>
            </a:r>
            <a:endParaRPr lang="zh-TW" altLang="en-US"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2456057"/>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ETF as an asset class has grown tremendously in size and analytic data in the past decade</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It enjoys the same market accessibility, </a:t>
            </a:r>
            <a:r>
              <a:rPr lang="en-US" altLang="zh-TW" sz="2400" b="1" dirty="0" err="1" smtClean="0">
                <a:solidFill>
                  <a:srgbClr val="000000"/>
                </a:solidFill>
                <a:latin typeface="Microsoft Yi Baiti" pitchFamily="66" charset="0"/>
                <a:ea typeface="Microsoft Yi Baiti" pitchFamily="66" charset="0"/>
                <a:cs typeface="Arial Unicode MS" pitchFamily="34" charset="-120"/>
              </a:rPr>
              <a:t>quantitativeness</a:t>
            </a:r>
            <a:r>
              <a:rPr lang="en-US" altLang="zh-TW" sz="2400" b="1" dirty="0" smtClean="0">
                <a:solidFill>
                  <a:srgbClr val="000000"/>
                </a:solidFill>
                <a:latin typeface="Microsoft Yi Baiti" pitchFamily="66" charset="0"/>
                <a:ea typeface="Microsoft Yi Baiti" pitchFamily="66" charset="0"/>
              </a:rPr>
              <a:t> and </a:t>
            </a:r>
            <a:r>
              <a:rPr lang="en-US" altLang="zh-TW" sz="2400" b="1" dirty="0" err="1" smtClean="0">
                <a:solidFill>
                  <a:srgbClr val="000000"/>
                </a:solidFill>
                <a:latin typeface="Microsoft Yi Baiti" pitchFamily="66" charset="0"/>
                <a:ea typeface="Microsoft Yi Baiti" pitchFamily="66" charset="0"/>
              </a:rPr>
              <a:t>systematicality</a:t>
            </a:r>
            <a:r>
              <a:rPr lang="en-US" altLang="zh-TW" sz="2400" b="1" dirty="0" smtClean="0">
                <a:solidFill>
                  <a:srgbClr val="000000"/>
                </a:solidFill>
                <a:latin typeface="Microsoft Yi Baiti" pitchFamily="66" charset="0"/>
                <a:ea typeface="Microsoft Yi Baiti" pitchFamily="66" charset="0"/>
              </a:rPr>
              <a:t> as equity, but at the same time suffers much less from trading noise and </a:t>
            </a:r>
            <a:r>
              <a:rPr lang="en-US" altLang="zh-TW" sz="2400" b="1" dirty="0" err="1" smtClean="0">
                <a:solidFill>
                  <a:srgbClr val="000000"/>
                </a:solidFill>
                <a:latin typeface="Microsoft Yi Baiti" pitchFamily="66" charset="0"/>
                <a:ea typeface="Microsoft Yi Baiti" pitchFamily="66" charset="0"/>
              </a:rPr>
              <a:t>idiocyncratic</a:t>
            </a:r>
            <a:r>
              <a:rPr lang="en-US" altLang="zh-TW" sz="2400" b="1" dirty="0" smtClean="0">
                <a:solidFill>
                  <a:srgbClr val="000000"/>
                </a:solidFill>
                <a:latin typeface="Microsoft Yi Baiti" pitchFamily="66" charset="0"/>
                <a:ea typeface="Microsoft Yi Baiti" pitchFamily="66" charset="0"/>
              </a:rPr>
              <a:t> events than individual stocks do</a:t>
            </a:r>
          </a:p>
          <a:p>
            <a:pPr marL="514350" indent="-514350">
              <a:buNone/>
            </a:pPr>
            <a:r>
              <a:rPr lang="en-US" altLang="zh-TW" sz="2400" b="1" dirty="0" smtClean="0">
                <a:solidFill>
                  <a:srgbClr val="000000"/>
                </a:solidFill>
                <a:latin typeface="Microsoft Yi Baiti" pitchFamily="66" charset="0"/>
                <a:ea typeface="Microsoft Yi Baiti" pitchFamily="66" charset="0"/>
                <a:sym typeface="Wingdings" pitchFamily="2" charset="2"/>
              </a:rPr>
              <a:t> Ideal for machine (or AI as popularly renamed)</a:t>
            </a:r>
            <a:r>
              <a:rPr lang="en-US" altLang="zh-TW" sz="2400" b="1" dirty="0" smtClean="0">
                <a:solidFill>
                  <a:srgbClr val="000000"/>
                </a:solidFill>
                <a:latin typeface="Microsoft Yi Baiti" pitchFamily="66" charset="0"/>
                <a:ea typeface="Microsoft Yi Baiti" pitchFamily="66" charset="0"/>
              </a:rPr>
              <a:t>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TDA Applications (paper on time series classification)</a:t>
            </a:r>
            <a:endParaRPr lang="zh-TW" altLang="en-US" sz="24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2456057"/>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ETF as an asset class has grown tremendously in size and analytic data in the past decade</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It enjoys the same market accessibility, </a:t>
            </a:r>
            <a:r>
              <a:rPr lang="en-US" altLang="zh-TW" sz="2400" b="1" dirty="0" err="1" smtClean="0">
                <a:solidFill>
                  <a:srgbClr val="000000"/>
                </a:solidFill>
                <a:latin typeface="Microsoft Yi Baiti" pitchFamily="66" charset="0"/>
                <a:ea typeface="Microsoft Yi Baiti" pitchFamily="66" charset="0"/>
                <a:cs typeface="Arial Unicode MS" pitchFamily="34" charset="-120"/>
              </a:rPr>
              <a:t>quantitativeness</a:t>
            </a:r>
            <a:r>
              <a:rPr lang="en-US" altLang="zh-TW" sz="2400" b="1" dirty="0" smtClean="0">
                <a:solidFill>
                  <a:srgbClr val="000000"/>
                </a:solidFill>
                <a:latin typeface="Microsoft Yi Baiti" pitchFamily="66" charset="0"/>
                <a:ea typeface="Microsoft Yi Baiti" pitchFamily="66" charset="0"/>
              </a:rPr>
              <a:t> and </a:t>
            </a:r>
            <a:r>
              <a:rPr lang="en-US" altLang="zh-TW" sz="2400" b="1" dirty="0" err="1" smtClean="0">
                <a:solidFill>
                  <a:srgbClr val="000000"/>
                </a:solidFill>
                <a:latin typeface="Microsoft Yi Baiti" pitchFamily="66" charset="0"/>
                <a:ea typeface="Microsoft Yi Baiti" pitchFamily="66" charset="0"/>
              </a:rPr>
              <a:t>systematicality</a:t>
            </a:r>
            <a:r>
              <a:rPr lang="en-US" altLang="zh-TW" sz="2400" b="1" dirty="0" smtClean="0">
                <a:solidFill>
                  <a:srgbClr val="000000"/>
                </a:solidFill>
                <a:latin typeface="Microsoft Yi Baiti" pitchFamily="66" charset="0"/>
                <a:ea typeface="Microsoft Yi Baiti" pitchFamily="66" charset="0"/>
              </a:rPr>
              <a:t> as equity, but at the same time suffers much less from trading noise and </a:t>
            </a:r>
            <a:r>
              <a:rPr lang="en-US" altLang="zh-TW" sz="2400" b="1" dirty="0" err="1" smtClean="0">
                <a:solidFill>
                  <a:srgbClr val="000000"/>
                </a:solidFill>
                <a:latin typeface="Microsoft Yi Baiti" pitchFamily="66" charset="0"/>
                <a:ea typeface="Microsoft Yi Baiti" pitchFamily="66" charset="0"/>
              </a:rPr>
              <a:t>idiocyncratic</a:t>
            </a:r>
            <a:r>
              <a:rPr lang="en-US" altLang="zh-TW" sz="2400" b="1" dirty="0" smtClean="0">
                <a:solidFill>
                  <a:srgbClr val="000000"/>
                </a:solidFill>
                <a:latin typeface="Microsoft Yi Baiti" pitchFamily="66" charset="0"/>
                <a:ea typeface="Microsoft Yi Baiti" pitchFamily="66" charset="0"/>
              </a:rPr>
              <a:t> events than individual stocks do</a:t>
            </a:r>
          </a:p>
          <a:p>
            <a:pPr marL="514350" indent="-514350">
              <a:buNone/>
            </a:pPr>
            <a:r>
              <a:rPr lang="en-US" altLang="zh-TW" sz="2400" b="1" dirty="0" smtClean="0">
                <a:solidFill>
                  <a:srgbClr val="000000"/>
                </a:solidFill>
                <a:latin typeface="Microsoft Yi Baiti" pitchFamily="66" charset="0"/>
                <a:ea typeface="Microsoft Yi Baiti" pitchFamily="66" charset="0"/>
                <a:sym typeface="Wingdings" pitchFamily="2" charset="2"/>
              </a:rPr>
              <a:t> Ideal for machine (or AI as popularly renamed)</a:t>
            </a:r>
            <a:r>
              <a:rPr lang="en-US" altLang="zh-TW" sz="2400" b="1" dirty="0" smtClean="0">
                <a:solidFill>
                  <a:srgbClr val="000000"/>
                </a:solidFill>
                <a:latin typeface="Microsoft Yi Baiti" pitchFamily="66" charset="0"/>
                <a:ea typeface="Microsoft Yi Baiti" pitchFamily="66" charset="0"/>
              </a:rPr>
              <a:t>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Features 2.0</a:t>
            </a:r>
            <a:endParaRPr lang="zh-TW" altLang="en-US"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Result 2.0</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Result (score)</a:t>
            </a:r>
            <a:endParaRPr lang="zh-TW" altLang="en-US" sz="2400" b="1" dirty="0"/>
          </a:p>
        </p:txBody>
      </p:sp>
      <p:pic>
        <p:nvPicPr>
          <p:cNvPr id="4098" name="Picture 2"/>
          <p:cNvPicPr>
            <a:picLocks noChangeAspect="1" noChangeArrowheads="1"/>
          </p:cNvPicPr>
          <p:nvPr/>
        </p:nvPicPr>
        <p:blipFill>
          <a:blip r:embed="rId2" cstate="print"/>
          <a:srcRect/>
          <a:stretch>
            <a:fillRect/>
          </a:stretch>
        </p:blipFill>
        <p:spPr bwMode="auto">
          <a:xfrm>
            <a:off x="457200" y="2128419"/>
            <a:ext cx="4042792" cy="2889193"/>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4716016" y="1124743"/>
            <a:ext cx="3705225" cy="264795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716016" y="3573016"/>
            <a:ext cx="3705225" cy="26479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Idea</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Result (score)</a:t>
            </a:r>
            <a:endParaRPr lang="zh-TW" altLang="en-US" sz="2400" b="1" dirty="0"/>
          </a:p>
        </p:txBody>
      </p:sp>
      <p:pic>
        <p:nvPicPr>
          <p:cNvPr id="7" name="Picture 2"/>
          <p:cNvPicPr>
            <a:picLocks noChangeAspect="1" noChangeArrowheads="1"/>
          </p:cNvPicPr>
          <p:nvPr/>
        </p:nvPicPr>
        <p:blipFill>
          <a:blip r:embed="rId2" cstate="print"/>
          <a:srcRect/>
          <a:stretch>
            <a:fillRect/>
          </a:stretch>
        </p:blipFill>
        <p:spPr bwMode="auto">
          <a:xfrm>
            <a:off x="4716016" y="1124743"/>
            <a:ext cx="3705225" cy="2647950"/>
          </a:xfrm>
          <a:prstGeom prst="rect">
            <a:avLst/>
          </a:prstGeom>
          <a:noFill/>
          <a:ln w="9525">
            <a:noFill/>
            <a:miter lim="800000"/>
            <a:headEnd/>
            <a:tailEnd/>
          </a:ln>
        </p:spPr>
      </p:pic>
      <p:pic>
        <p:nvPicPr>
          <p:cNvPr id="9" name="Picture 3"/>
          <p:cNvPicPr>
            <a:picLocks noChangeAspect="1" noChangeArrowheads="1"/>
          </p:cNvPicPr>
          <p:nvPr/>
        </p:nvPicPr>
        <p:blipFill>
          <a:blip r:embed="rId3" cstate="print"/>
          <a:srcRect/>
          <a:stretch>
            <a:fillRect/>
          </a:stretch>
        </p:blipFill>
        <p:spPr bwMode="auto">
          <a:xfrm>
            <a:off x="4716016" y="3573016"/>
            <a:ext cx="3705225" cy="2647950"/>
          </a:xfrm>
          <a:prstGeom prst="rect">
            <a:avLst/>
          </a:prstGeom>
          <a:noFill/>
          <a:ln w="9525">
            <a:noFill/>
            <a:miter lim="800000"/>
            <a:headEnd/>
            <a:tailEnd/>
          </a:ln>
        </p:spPr>
      </p:pic>
      <p:pic>
        <p:nvPicPr>
          <p:cNvPr id="11" name="Picture 4"/>
          <p:cNvPicPr>
            <a:picLocks noChangeAspect="1" noChangeArrowheads="1"/>
          </p:cNvPicPr>
          <p:nvPr/>
        </p:nvPicPr>
        <p:blipFill>
          <a:blip r:embed="rId4" cstate="print"/>
          <a:srcRect/>
          <a:stretch>
            <a:fillRect/>
          </a:stretch>
        </p:blipFill>
        <p:spPr bwMode="auto">
          <a:xfrm>
            <a:off x="457200" y="2128420"/>
            <a:ext cx="4042792" cy="2889194"/>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Result (score)</a:t>
            </a:r>
            <a:endParaRPr lang="zh-TW" altLang="en-US" sz="2400" b="1" dirty="0"/>
          </a:p>
        </p:txBody>
      </p:sp>
      <p:pic>
        <p:nvPicPr>
          <p:cNvPr id="8" name="Picture 2"/>
          <p:cNvPicPr>
            <a:picLocks noChangeAspect="1" noChangeArrowheads="1"/>
          </p:cNvPicPr>
          <p:nvPr/>
        </p:nvPicPr>
        <p:blipFill>
          <a:blip r:embed="rId2" cstate="print"/>
          <a:srcRect/>
          <a:stretch>
            <a:fillRect/>
          </a:stretch>
        </p:blipFill>
        <p:spPr bwMode="auto">
          <a:xfrm>
            <a:off x="457200" y="2128420"/>
            <a:ext cx="4042793" cy="2889194"/>
          </a:xfrm>
          <a:prstGeom prst="rect">
            <a:avLst/>
          </a:prstGeom>
          <a:noFill/>
          <a:ln w="9525">
            <a:noFill/>
            <a:miter lim="800000"/>
            <a:headEnd/>
            <a:tailEnd/>
          </a:ln>
        </p:spPr>
      </p:pic>
      <p:pic>
        <p:nvPicPr>
          <p:cNvPr id="10" name="Picture 3"/>
          <p:cNvPicPr>
            <a:picLocks noChangeAspect="1" noChangeArrowheads="1"/>
          </p:cNvPicPr>
          <p:nvPr/>
        </p:nvPicPr>
        <p:blipFill>
          <a:blip r:embed="rId3" cstate="print"/>
          <a:srcRect/>
          <a:stretch>
            <a:fillRect/>
          </a:stretch>
        </p:blipFill>
        <p:spPr bwMode="auto">
          <a:xfrm>
            <a:off x="4716016" y="1124743"/>
            <a:ext cx="3705225" cy="2647950"/>
          </a:xfrm>
          <a:prstGeom prst="rect">
            <a:avLst/>
          </a:prstGeom>
          <a:noFill/>
          <a:ln w="9525">
            <a:noFill/>
            <a:miter lim="800000"/>
            <a:headEnd/>
            <a:tailEnd/>
          </a:ln>
        </p:spPr>
      </p:pic>
      <p:pic>
        <p:nvPicPr>
          <p:cNvPr id="12" name="Picture 4"/>
          <p:cNvPicPr>
            <a:picLocks noChangeAspect="1" noChangeArrowheads="1"/>
          </p:cNvPicPr>
          <p:nvPr/>
        </p:nvPicPr>
        <p:blipFill>
          <a:blip r:embed="rId4" cstate="print"/>
          <a:srcRect/>
          <a:stretch>
            <a:fillRect/>
          </a:stretch>
        </p:blipFill>
        <p:spPr bwMode="auto">
          <a:xfrm>
            <a:off x="4716016" y="3573016"/>
            <a:ext cx="3705225" cy="26479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830997"/>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Here we zoom and take a close look of how an ETF is rated highly by the model trained with TDA killer features</a:t>
            </a:r>
            <a:r>
              <a:rPr lang="en-US" altLang="zh-TW" sz="2400" b="1" dirty="0" smtClean="0">
                <a:solidFill>
                  <a:srgbClr val="000000"/>
                </a:solidFill>
                <a:latin typeface="Microsoft Yi Baiti" pitchFamily="66" charset="0"/>
                <a:ea typeface="Microsoft Yi Baiti" pitchFamily="66" charset="0"/>
              </a:rPr>
              <a:t>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Result (case study)</a:t>
            </a:r>
            <a:endParaRPr lang="zh-TW" altLang="en-US" sz="24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Next Step</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2456057"/>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ETF as an asset class has grown tremendously in size and analytic data in the past decade</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It enjoys the same market accessibility, </a:t>
            </a:r>
            <a:r>
              <a:rPr lang="en-US" altLang="zh-TW" sz="2400" b="1" dirty="0" err="1" smtClean="0">
                <a:solidFill>
                  <a:srgbClr val="000000"/>
                </a:solidFill>
                <a:latin typeface="Microsoft Yi Baiti" pitchFamily="66" charset="0"/>
                <a:ea typeface="Microsoft Yi Baiti" pitchFamily="66" charset="0"/>
                <a:cs typeface="Arial Unicode MS" pitchFamily="34" charset="-120"/>
              </a:rPr>
              <a:t>quantitativeness</a:t>
            </a:r>
            <a:r>
              <a:rPr lang="en-US" altLang="zh-TW" sz="2400" b="1" dirty="0" smtClean="0">
                <a:solidFill>
                  <a:srgbClr val="000000"/>
                </a:solidFill>
                <a:latin typeface="Microsoft Yi Baiti" pitchFamily="66" charset="0"/>
                <a:ea typeface="Microsoft Yi Baiti" pitchFamily="66" charset="0"/>
              </a:rPr>
              <a:t> and </a:t>
            </a:r>
            <a:r>
              <a:rPr lang="en-US" altLang="zh-TW" sz="2400" b="1" dirty="0" err="1" smtClean="0">
                <a:solidFill>
                  <a:srgbClr val="000000"/>
                </a:solidFill>
                <a:latin typeface="Microsoft Yi Baiti" pitchFamily="66" charset="0"/>
                <a:ea typeface="Microsoft Yi Baiti" pitchFamily="66" charset="0"/>
              </a:rPr>
              <a:t>systematicality</a:t>
            </a:r>
            <a:r>
              <a:rPr lang="en-US" altLang="zh-TW" sz="2400" b="1" dirty="0" smtClean="0">
                <a:solidFill>
                  <a:srgbClr val="000000"/>
                </a:solidFill>
                <a:latin typeface="Microsoft Yi Baiti" pitchFamily="66" charset="0"/>
                <a:ea typeface="Microsoft Yi Baiti" pitchFamily="66" charset="0"/>
              </a:rPr>
              <a:t> as equity, but at the same time suffers much less from trading noise and </a:t>
            </a:r>
            <a:r>
              <a:rPr lang="en-US" altLang="zh-TW" sz="2400" b="1" dirty="0" err="1" smtClean="0">
                <a:solidFill>
                  <a:srgbClr val="000000"/>
                </a:solidFill>
                <a:latin typeface="Microsoft Yi Baiti" pitchFamily="66" charset="0"/>
                <a:ea typeface="Microsoft Yi Baiti" pitchFamily="66" charset="0"/>
              </a:rPr>
              <a:t>idiocyncratic</a:t>
            </a:r>
            <a:r>
              <a:rPr lang="en-US" altLang="zh-TW" sz="2400" b="1" dirty="0" smtClean="0">
                <a:solidFill>
                  <a:srgbClr val="000000"/>
                </a:solidFill>
                <a:latin typeface="Microsoft Yi Baiti" pitchFamily="66" charset="0"/>
                <a:ea typeface="Microsoft Yi Baiti" pitchFamily="66" charset="0"/>
              </a:rPr>
              <a:t> events than individual stocks do</a:t>
            </a:r>
          </a:p>
          <a:p>
            <a:pPr marL="514350" indent="-514350">
              <a:buNone/>
            </a:pPr>
            <a:r>
              <a:rPr lang="en-US" altLang="zh-TW" sz="2400" b="1" dirty="0" smtClean="0">
                <a:solidFill>
                  <a:srgbClr val="000000"/>
                </a:solidFill>
                <a:latin typeface="Microsoft Yi Baiti" pitchFamily="66" charset="0"/>
                <a:ea typeface="Microsoft Yi Baiti" pitchFamily="66" charset="0"/>
                <a:sym typeface="Wingdings" pitchFamily="2" charset="2"/>
              </a:rPr>
              <a:t> Ideal for machine (or AI as popularly renamed)</a:t>
            </a:r>
            <a:r>
              <a:rPr lang="en-US" altLang="zh-TW" sz="2400" b="1" dirty="0" smtClean="0">
                <a:solidFill>
                  <a:srgbClr val="000000"/>
                </a:solidFill>
                <a:latin typeface="Microsoft Yi Baiti" pitchFamily="66" charset="0"/>
                <a:ea typeface="Microsoft Yi Baiti" pitchFamily="66" charset="0"/>
              </a:rPr>
              <a:t>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Wrap up</a:t>
            </a:r>
            <a:endParaRPr lang="zh-TW" altLang="en-US" sz="2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3748719"/>
          </a:xfrm>
          <a:prstGeom prst="rect">
            <a:avLst/>
          </a:prstGeom>
          <a:noFill/>
        </p:spPr>
        <p:txBody>
          <a:bodyPr wrap="square" rtlCol="0">
            <a:spAutoFit/>
          </a:bodyPr>
          <a:lstStyle/>
          <a:p>
            <a:pPr marL="514350" indent="-514350">
              <a:buFont typeface="Wingdings" pitchFamily="2" charset="2"/>
              <a:buChar char="Ø"/>
            </a:pPr>
            <a:r>
              <a:rPr lang="en-US" altLang="zh-CN" sz="2400" b="1" dirty="0" err="1" smtClean="0">
                <a:solidFill>
                  <a:srgbClr val="000000"/>
                </a:solidFill>
                <a:latin typeface="Microsoft Yi Baiti" pitchFamily="66" charset="0"/>
                <a:ea typeface="Microsoft Yi Baiti" pitchFamily="66" charset="0"/>
              </a:rPr>
              <a:t>Backtesting</a:t>
            </a:r>
            <a:r>
              <a:rPr lang="en-US" altLang="zh-CN" sz="2400" b="1" dirty="0" smtClean="0">
                <a:solidFill>
                  <a:srgbClr val="000000"/>
                </a:solidFill>
                <a:latin typeface="Microsoft Yi Baiti" pitchFamily="66" charset="0"/>
                <a:ea typeface="Microsoft Yi Baiti" pitchFamily="66" charset="0"/>
              </a:rPr>
              <a:t> investment strategies based on current model</a:t>
            </a:r>
          </a:p>
          <a:p>
            <a:pPr marL="914400" lvl="1" indent="-514350">
              <a:buFont typeface="Wingdings" pitchFamily="2" charset="2"/>
              <a:buChar char="Ø"/>
            </a:pPr>
            <a:r>
              <a:rPr lang="en-US" altLang="zh-CN" sz="2000" b="1" dirty="0" smtClean="0">
                <a:solidFill>
                  <a:srgbClr val="000000"/>
                </a:solidFill>
                <a:latin typeface="Microsoft Yi Baiti" pitchFamily="66" charset="0"/>
                <a:ea typeface="Microsoft Yi Baiti" pitchFamily="66" charset="0"/>
              </a:rPr>
              <a:t>Buy and hold the ETFs with score higher than the threshold (95%) for max 1 month</a:t>
            </a:r>
          </a:p>
          <a:p>
            <a:pPr marL="914400" lvl="1" indent="-514350">
              <a:buFont typeface="Wingdings" pitchFamily="2" charset="2"/>
              <a:buChar char="Ø"/>
            </a:pPr>
            <a:r>
              <a:rPr lang="en-US" altLang="zh-CN" sz="2000" b="1" dirty="0" smtClean="0">
                <a:solidFill>
                  <a:srgbClr val="000000"/>
                </a:solidFill>
                <a:latin typeface="Microsoft Yi Baiti" pitchFamily="66" charset="0"/>
                <a:ea typeface="Microsoft Yi Baiti" pitchFamily="66" charset="0"/>
              </a:rPr>
              <a:t>During the month, cash out whenever a holding ETF’s return reaches the cut off return (4%)</a:t>
            </a:r>
          </a:p>
          <a:p>
            <a:pPr marL="914400" lvl="1" indent="-514350">
              <a:buFont typeface="Wingdings" pitchFamily="2" charset="2"/>
              <a:buChar char="Ø"/>
            </a:pPr>
            <a:r>
              <a:rPr lang="en-US" altLang="zh-CN" sz="2000" b="1" dirty="0" smtClean="0">
                <a:solidFill>
                  <a:srgbClr val="000000"/>
                </a:solidFill>
                <a:latin typeface="Microsoft Yi Baiti" pitchFamily="66" charset="0"/>
                <a:ea typeface="Microsoft Yi Baiti" pitchFamily="66" charset="0"/>
              </a:rPr>
              <a:t>Cash out at the end of the month, buy and hold new set of ETF from the recalibrated model</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Data 2.0: </a:t>
            </a:r>
            <a:r>
              <a:rPr lang="en-US" altLang="zh-TW" sz="2400" b="1" dirty="0" smtClean="0">
                <a:solidFill>
                  <a:srgbClr val="000000"/>
                </a:solidFill>
                <a:latin typeface="Microsoft Yi Baiti" pitchFamily="66" charset="0"/>
                <a:ea typeface="Microsoft Yi Baiti" pitchFamily="66" charset="0"/>
                <a:sym typeface="Wingdings" pitchFamily="2" charset="2"/>
              </a:rPr>
              <a:t> fund flow data, volume data, ratio data, ETF analytics data</a:t>
            </a:r>
            <a:endParaRPr lang="en-US" altLang="zh-TW" sz="2400" b="1" dirty="0" smtClean="0">
              <a:solidFill>
                <a:srgbClr val="000000"/>
              </a:solidFill>
              <a:latin typeface="Microsoft Yi Baiti" pitchFamily="66" charset="0"/>
              <a:ea typeface="Microsoft Yi Baiti" pitchFamily="66" charset="0"/>
            </a:endParaRP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Further iterations (reinforcement learning?)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Next Step</a:t>
            </a:r>
            <a:endParaRPr lang="zh-TW" altLang="en-US" sz="24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cstate="print"/>
          <a:srcRect/>
          <a:stretch>
            <a:fillRect/>
          </a:stretch>
        </p:blipFill>
        <p:spPr bwMode="auto">
          <a:xfrm>
            <a:off x="2123728" y="1268761"/>
            <a:ext cx="4032448" cy="2396332"/>
          </a:xfrm>
          <a:prstGeom prst="rect">
            <a:avLst/>
          </a:prstGeom>
          <a:noFill/>
          <a:ln w="9525">
            <a:noFill/>
            <a:miter lim="800000"/>
            <a:headEnd/>
            <a:tailEnd/>
          </a:ln>
        </p:spPr>
      </p:pic>
      <p:sp>
        <p:nvSpPr>
          <p:cNvPr id="2" name="Title 1"/>
          <p:cNvSpPr>
            <a:spLocks noGrp="1"/>
          </p:cNvSpPr>
          <p:nvPr>
            <p:ph type="title"/>
          </p:nvPr>
        </p:nvSpPr>
        <p:spPr>
          <a:xfrm>
            <a:off x="457200" y="274638"/>
            <a:ext cx="8229600" cy="725470"/>
          </a:xfrm>
        </p:spPr>
        <p:txBody>
          <a:bodyPr>
            <a:normAutofit/>
          </a:bodyPr>
          <a:lstStyle/>
          <a:p>
            <a:pPr algn="l"/>
            <a:r>
              <a:rPr lang="en-US" altLang="zh-TW" sz="2400" b="1" dirty="0" smtClean="0"/>
              <a:t>Case Study 1: MIE (model_sp vs. DRSK)</a:t>
            </a:r>
            <a:endParaRPr lang="zh-TW" altLang="en-US" sz="2400" b="1" dirty="0"/>
          </a:p>
        </p:txBody>
      </p:sp>
      <p:pic>
        <p:nvPicPr>
          <p:cNvPr id="4099" name="Picture 3"/>
          <p:cNvPicPr>
            <a:picLocks noChangeAspect="1" noChangeArrowheads="1"/>
          </p:cNvPicPr>
          <p:nvPr/>
        </p:nvPicPr>
        <p:blipFill>
          <a:blip r:embed="rId4" cstate="print"/>
          <a:srcRect/>
          <a:stretch>
            <a:fillRect/>
          </a:stretch>
        </p:blipFill>
        <p:spPr bwMode="auto">
          <a:xfrm>
            <a:off x="2123728" y="3740877"/>
            <a:ext cx="6624736" cy="2468735"/>
          </a:xfrm>
          <a:prstGeom prst="rect">
            <a:avLst/>
          </a:prstGeom>
          <a:noFill/>
          <a:ln w="9525">
            <a:noFill/>
            <a:miter lim="800000"/>
            <a:headEnd/>
            <a:tailEnd/>
          </a:ln>
        </p:spPr>
      </p:pic>
      <p:cxnSp>
        <p:nvCxnSpPr>
          <p:cNvPr id="8" name="Straight Connector 7"/>
          <p:cNvCxnSpPr/>
          <p:nvPr/>
        </p:nvCxnSpPr>
        <p:spPr>
          <a:xfrm>
            <a:off x="5868144" y="1628800"/>
            <a:ext cx="0" cy="4580812"/>
          </a:xfrm>
          <a:prstGeom prst="line">
            <a:avLst/>
          </a:prstGeom>
          <a:ln w="28575">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804248" y="1628800"/>
            <a:ext cx="0" cy="4580812"/>
          </a:xfrm>
          <a:prstGeom prst="line">
            <a:avLst/>
          </a:prstGeom>
          <a:ln w="28575">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 name="Group 18"/>
          <p:cNvGrpSpPr/>
          <p:nvPr/>
        </p:nvGrpSpPr>
        <p:grpSpPr>
          <a:xfrm>
            <a:off x="5220072" y="1124744"/>
            <a:ext cx="936104" cy="5084868"/>
            <a:chOff x="5220072" y="1124744"/>
            <a:chExt cx="936104" cy="5084868"/>
          </a:xfrm>
        </p:grpSpPr>
        <p:cxnSp>
          <p:nvCxnSpPr>
            <p:cNvPr id="12" name="Straight Connector 11"/>
            <p:cNvCxnSpPr/>
            <p:nvPr/>
          </p:nvCxnSpPr>
          <p:spPr>
            <a:xfrm>
              <a:off x="6020544" y="1628800"/>
              <a:ext cx="0" cy="4580812"/>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14" name="Rectangular Callout 13"/>
            <p:cNvSpPr/>
            <p:nvPr/>
          </p:nvSpPr>
          <p:spPr>
            <a:xfrm>
              <a:off x="5220072" y="1124744"/>
              <a:ext cx="936104" cy="310811"/>
            </a:xfrm>
            <a:prstGeom prst="wedgeRectCallout">
              <a:avLst>
                <a:gd name="adj1" fmla="val 33417"/>
                <a:gd name="adj2" fmla="val 91920"/>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tx1"/>
                  </a:solidFill>
                </a:rPr>
                <a:t>Spike of dp @model_sp</a:t>
              </a:r>
              <a:endParaRPr lang="zh-TW" altLang="en-US" sz="1100" dirty="0">
                <a:solidFill>
                  <a:schemeClr val="tx1"/>
                </a:solidFill>
              </a:endParaRPr>
            </a:p>
          </p:txBody>
        </p:sp>
      </p:grpSp>
      <p:grpSp>
        <p:nvGrpSpPr>
          <p:cNvPr id="4" name="Group 19"/>
          <p:cNvGrpSpPr/>
          <p:nvPr/>
        </p:nvGrpSpPr>
        <p:grpSpPr>
          <a:xfrm>
            <a:off x="6308576" y="1121738"/>
            <a:ext cx="936104" cy="5087874"/>
            <a:chOff x="6308576" y="1121738"/>
            <a:chExt cx="936104" cy="5087874"/>
          </a:xfrm>
        </p:grpSpPr>
        <p:cxnSp>
          <p:nvCxnSpPr>
            <p:cNvPr id="13" name="Straight Connector 12"/>
            <p:cNvCxnSpPr/>
            <p:nvPr/>
          </p:nvCxnSpPr>
          <p:spPr>
            <a:xfrm>
              <a:off x="6372200" y="1628800"/>
              <a:ext cx="0" cy="4580812"/>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Rectangular Callout 15"/>
            <p:cNvSpPr/>
            <p:nvPr/>
          </p:nvSpPr>
          <p:spPr>
            <a:xfrm>
              <a:off x="6308576" y="1121738"/>
              <a:ext cx="936104" cy="310811"/>
            </a:xfrm>
            <a:prstGeom prst="wedgeRectCallout">
              <a:avLst>
                <a:gd name="adj1" fmla="val -42952"/>
                <a:gd name="adj2" fmla="val 99944"/>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bg1"/>
                  </a:solidFill>
                </a:rPr>
                <a:t>Spike of dp @DRSK</a:t>
              </a:r>
              <a:endParaRPr lang="zh-TW" altLang="en-US" sz="1100" dirty="0">
                <a:solidFill>
                  <a:schemeClr val="bg1"/>
                </a:solidFill>
              </a:endParaRPr>
            </a:p>
          </p:txBody>
        </p:sp>
      </p:grpSp>
      <p:sp>
        <p:nvSpPr>
          <p:cNvPr id="17" name="Left Brace 16"/>
          <p:cNvSpPr/>
          <p:nvPr/>
        </p:nvSpPr>
        <p:spPr>
          <a:xfrm rot="16200000">
            <a:off x="6222473" y="5943567"/>
            <a:ext cx="202297" cy="961257"/>
          </a:xfrm>
          <a:prstGeom prst="leftBrac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8" name="TextBox 17"/>
          <p:cNvSpPr txBox="1"/>
          <p:nvPr/>
        </p:nvSpPr>
        <p:spPr>
          <a:xfrm>
            <a:off x="6012160" y="6453336"/>
            <a:ext cx="569387" cy="276999"/>
          </a:xfrm>
          <a:prstGeom prst="rect">
            <a:avLst/>
          </a:prstGeom>
          <a:noFill/>
        </p:spPr>
        <p:txBody>
          <a:bodyPr wrap="none" rtlCol="0">
            <a:spAutoFit/>
          </a:bodyPr>
          <a:lstStyle/>
          <a:p>
            <a:pPr algn="l"/>
            <a:r>
              <a:rPr lang="en-US" altLang="zh-TW" sz="1200" dirty="0" smtClean="0">
                <a:solidFill>
                  <a:schemeClr val="tx1"/>
                </a:solidFill>
              </a:rPr>
              <a:t>2015</a:t>
            </a:r>
            <a:endParaRPr lang="zh-TW" altLang="en-US" sz="12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pPr algn="l"/>
            <a:r>
              <a:rPr lang="en-US" altLang="zh-TW" sz="2400" b="1" dirty="0" smtClean="0"/>
              <a:t>Case Study 2: Noble Group (model_sp vs. DRSK)</a:t>
            </a:r>
            <a:endParaRPr lang="zh-TW" altLang="en-US" sz="2400" b="1" dirty="0"/>
          </a:p>
        </p:txBody>
      </p:sp>
      <p:pic>
        <p:nvPicPr>
          <p:cNvPr id="4" name="Picture 3"/>
          <p:cNvPicPr>
            <a:picLocks noChangeAspect="1" noChangeArrowheads="1"/>
          </p:cNvPicPr>
          <p:nvPr/>
        </p:nvPicPr>
        <p:blipFill>
          <a:blip r:embed="rId3" cstate="print"/>
          <a:srcRect/>
          <a:stretch>
            <a:fillRect/>
          </a:stretch>
        </p:blipFill>
        <p:spPr bwMode="auto">
          <a:xfrm>
            <a:off x="457200" y="2996952"/>
            <a:ext cx="8229600" cy="3237271"/>
          </a:xfrm>
          <a:prstGeom prst="rect">
            <a:avLst/>
          </a:prstGeom>
          <a:noFill/>
          <a:ln w="1">
            <a:noFill/>
            <a:miter lim="800000"/>
            <a:headEnd/>
            <a:tailEnd type="none" w="med" len="med"/>
          </a:ln>
          <a:effectLst/>
        </p:spPr>
      </p:pic>
      <p:pic>
        <p:nvPicPr>
          <p:cNvPr id="5123" name="Picture 3"/>
          <p:cNvPicPr>
            <a:picLocks noChangeAspect="1" noChangeArrowheads="1"/>
          </p:cNvPicPr>
          <p:nvPr/>
        </p:nvPicPr>
        <p:blipFill>
          <a:blip r:embed="rId4" cstate="print"/>
          <a:srcRect/>
          <a:stretch>
            <a:fillRect/>
          </a:stretch>
        </p:blipFill>
        <p:spPr bwMode="auto">
          <a:xfrm>
            <a:off x="3563888" y="1183605"/>
            <a:ext cx="3672408" cy="1813347"/>
          </a:xfrm>
          <a:prstGeom prst="rect">
            <a:avLst/>
          </a:prstGeom>
          <a:noFill/>
          <a:ln w="9525">
            <a:noFill/>
            <a:miter lim="800000"/>
            <a:headEnd/>
            <a:tailEnd/>
          </a:ln>
        </p:spPr>
      </p:pic>
      <p:cxnSp>
        <p:nvCxnSpPr>
          <p:cNvPr id="7" name="Straight Connector 6"/>
          <p:cNvCxnSpPr/>
          <p:nvPr/>
        </p:nvCxnSpPr>
        <p:spPr>
          <a:xfrm>
            <a:off x="6732240" y="1512484"/>
            <a:ext cx="0" cy="4580812"/>
          </a:xfrm>
          <a:prstGeom prst="line">
            <a:avLst/>
          </a:prstGeom>
          <a:ln w="28575">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64288" y="1512484"/>
            <a:ext cx="0" cy="4580812"/>
          </a:xfrm>
          <a:prstGeom prst="line">
            <a:avLst/>
          </a:prstGeom>
          <a:ln w="28575">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6228184" y="1080436"/>
            <a:ext cx="936104" cy="5012860"/>
            <a:chOff x="6228184" y="1080436"/>
            <a:chExt cx="936104" cy="5012860"/>
          </a:xfrm>
        </p:grpSpPr>
        <p:cxnSp>
          <p:nvCxnSpPr>
            <p:cNvPr id="9" name="Straight Connector 8"/>
            <p:cNvCxnSpPr/>
            <p:nvPr/>
          </p:nvCxnSpPr>
          <p:spPr>
            <a:xfrm>
              <a:off x="7028656" y="1584492"/>
              <a:ext cx="0" cy="4508804"/>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10" name="Rectangular Callout 9"/>
            <p:cNvSpPr/>
            <p:nvPr/>
          </p:nvSpPr>
          <p:spPr>
            <a:xfrm>
              <a:off x="6228184" y="1080436"/>
              <a:ext cx="936104" cy="310811"/>
            </a:xfrm>
            <a:prstGeom prst="wedgeRectCallout">
              <a:avLst>
                <a:gd name="adj1" fmla="val 33417"/>
                <a:gd name="adj2" fmla="val 91920"/>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tx1"/>
                  </a:solidFill>
                </a:rPr>
                <a:t>Spike of dp @model_sp</a:t>
              </a:r>
              <a:endParaRPr lang="zh-TW" altLang="en-US" sz="1100" dirty="0">
                <a:solidFill>
                  <a:schemeClr val="tx1"/>
                </a:solidFill>
              </a:endParaRPr>
            </a:p>
          </p:txBody>
        </p:sp>
      </p:grpSp>
      <p:grpSp>
        <p:nvGrpSpPr>
          <p:cNvPr id="16" name="Group 15"/>
          <p:cNvGrpSpPr/>
          <p:nvPr/>
        </p:nvGrpSpPr>
        <p:grpSpPr>
          <a:xfrm>
            <a:off x="7308304" y="1077430"/>
            <a:ext cx="936104" cy="5015866"/>
            <a:chOff x="7308304" y="1077430"/>
            <a:chExt cx="936104" cy="5015866"/>
          </a:xfrm>
        </p:grpSpPr>
        <p:cxnSp>
          <p:nvCxnSpPr>
            <p:cNvPr id="12" name="Straight Connector 11"/>
            <p:cNvCxnSpPr/>
            <p:nvPr/>
          </p:nvCxnSpPr>
          <p:spPr>
            <a:xfrm>
              <a:off x="7371928" y="1584492"/>
              <a:ext cx="0" cy="4508804"/>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Rectangular Callout 12"/>
            <p:cNvSpPr/>
            <p:nvPr/>
          </p:nvSpPr>
          <p:spPr>
            <a:xfrm>
              <a:off x="7308304" y="1077430"/>
              <a:ext cx="936104" cy="310811"/>
            </a:xfrm>
            <a:prstGeom prst="wedgeRectCallout">
              <a:avLst>
                <a:gd name="adj1" fmla="val -42952"/>
                <a:gd name="adj2" fmla="val 99944"/>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bg1"/>
                  </a:solidFill>
                </a:rPr>
                <a:t>Spike of dp @DRSK</a:t>
              </a:r>
              <a:endParaRPr lang="zh-TW" altLang="en-US" sz="1100" dirty="0">
                <a:solidFill>
                  <a:schemeClr val="bg1"/>
                </a:solidFill>
              </a:endParaRPr>
            </a:p>
          </p:txBody>
        </p:sp>
      </p:grpSp>
      <p:sp>
        <p:nvSpPr>
          <p:cNvPr id="17" name="Left Brace 16"/>
          <p:cNvSpPr/>
          <p:nvPr/>
        </p:nvSpPr>
        <p:spPr>
          <a:xfrm rot="16200000" flipV="1">
            <a:off x="6847115" y="6107020"/>
            <a:ext cx="202298" cy="432048"/>
          </a:xfrm>
          <a:prstGeom prst="leftBrac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8" name="TextBox 17"/>
          <p:cNvSpPr txBox="1"/>
          <p:nvPr/>
        </p:nvSpPr>
        <p:spPr>
          <a:xfrm flipH="1">
            <a:off x="6645170" y="6453332"/>
            <a:ext cx="726758" cy="276999"/>
          </a:xfrm>
          <a:prstGeom prst="rect">
            <a:avLst/>
          </a:prstGeom>
          <a:noFill/>
        </p:spPr>
        <p:txBody>
          <a:bodyPr wrap="square" rtlCol="0">
            <a:spAutoFit/>
          </a:bodyPr>
          <a:lstStyle/>
          <a:p>
            <a:pPr algn="l"/>
            <a:r>
              <a:rPr lang="en-US" altLang="zh-TW" sz="1200" dirty="0" smtClean="0">
                <a:solidFill>
                  <a:schemeClr val="tx1"/>
                </a:solidFill>
              </a:rPr>
              <a:t>201</a:t>
            </a:r>
            <a:r>
              <a:rPr lang="en-US" altLang="zh-CN" sz="1200" dirty="0" smtClean="0">
                <a:solidFill>
                  <a:schemeClr val="tx1"/>
                </a:solidFill>
              </a:rPr>
              <a:t>4</a:t>
            </a:r>
            <a:endParaRPr lang="zh-TW" altLang="en-US" sz="12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3203848" y="1124744"/>
            <a:ext cx="5040560" cy="1856045"/>
          </a:xfrm>
          <a:prstGeom prst="rect">
            <a:avLst/>
          </a:prstGeom>
          <a:noFill/>
          <a:ln w="9525">
            <a:noFill/>
            <a:miter lim="800000"/>
            <a:headEnd/>
            <a:tailEnd/>
          </a:ln>
        </p:spPr>
      </p:pic>
      <p:sp>
        <p:nvSpPr>
          <p:cNvPr id="2" name="Title 1"/>
          <p:cNvSpPr>
            <a:spLocks noGrp="1"/>
          </p:cNvSpPr>
          <p:nvPr>
            <p:ph type="title"/>
          </p:nvPr>
        </p:nvSpPr>
        <p:spPr>
          <a:xfrm>
            <a:off x="457200" y="274638"/>
            <a:ext cx="8229600" cy="725470"/>
          </a:xfrm>
        </p:spPr>
        <p:txBody>
          <a:bodyPr>
            <a:normAutofit/>
          </a:bodyPr>
          <a:lstStyle/>
          <a:p>
            <a:pPr algn="l"/>
            <a:r>
              <a:rPr lang="en-US" altLang="zh-TW" sz="2400" b="1" dirty="0" smtClean="0"/>
              <a:t>Case Study 2: Noble Group (model_sp vs. DRSK)</a:t>
            </a:r>
            <a:endParaRPr lang="zh-TW" altLang="en-US" sz="2400" b="1" dirty="0"/>
          </a:p>
        </p:txBody>
      </p:sp>
      <p:pic>
        <p:nvPicPr>
          <p:cNvPr id="4" name="Picture 3"/>
          <p:cNvPicPr>
            <a:picLocks noChangeAspect="1" noChangeArrowheads="1"/>
          </p:cNvPicPr>
          <p:nvPr/>
        </p:nvPicPr>
        <p:blipFill>
          <a:blip r:embed="rId4" cstate="print"/>
          <a:srcRect/>
          <a:stretch>
            <a:fillRect/>
          </a:stretch>
        </p:blipFill>
        <p:spPr bwMode="auto">
          <a:xfrm>
            <a:off x="457200" y="2996952"/>
            <a:ext cx="8229600" cy="3237271"/>
          </a:xfrm>
          <a:prstGeom prst="rect">
            <a:avLst/>
          </a:prstGeom>
          <a:noFill/>
          <a:ln w="1">
            <a:noFill/>
            <a:miter lim="800000"/>
            <a:headEnd/>
            <a:tailEnd type="none" w="med" len="med"/>
          </a:ln>
          <a:effectLst/>
        </p:spPr>
      </p:pic>
      <p:cxnSp>
        <p:nvCxnSpPr>
          <p:cNvPr id="7" name="Straight Connector 6"/>
          <p:cNvCxnSpPr/>
          <p:nvPr/>
        </p:nvCxnSpPr>
        <p:spPr>
          <a:xfrm>
            <a:off x="6732240" y="1512484"/>
            <a:ext cx="0" cy="4580812"/>
          </a:xfrm>
          <a:prstGeom prst="line">
            <a:avLst/>
          </a:prstGeom>
          <a:ln w="28575">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64288" y="1512484"/>
            <a:ext cx="0" cy="4580812"/>
          </a:xfrm>
          <a:prstGeom prst="line">
            <a:avLst/>
          </a:prstGeom>
          <a:ln w="28575">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 name="Group 14"/>
          <p:cNvGrpSpPr/>
          <p:nvPr/>
        </p:nvGrpSpPr>
        <p:grpSpPr>
          <a:xfrm>
            <a:off x="6228184" y="1080436"/>
            <a:ext cx="936104" cy="5012860"/>
            <a:chOff x="6228184" y="1080436"/>
            <a:chExt cx="936104" cy="5012860"/>
          </a:xfrm>
        </p:grpSpPr>
        <p:cxnSp>
          <p:nvCxnSpPr>
            <p:cNvPr id="9" name="Straight Connector 8"/>
            <p:cNvCxnSpPr/>
            <p:nvPr/>
          </p:nvCxnSpPr>
          <p:spPr>
            <a:xfrm>
              <a:off x="7028656" y="1584492"/>
              <a:ext cx="0" cy="4508804"/>
            </a:xfrm>
            <a:prstGeom prst="line">
              <a:avLst/>
            </a:prstGeom>
            <a:ln w="28575">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10" name="Rectangular Callout 9"/>
            <p:cNvSpPr/>
            <p:nvPr/>
          </p:nvSpPr>
          <p:spPr>
            <a:xfrm>
              <a:off x="6228184" y="1080436"/>
              <a:ext cx="936104" cy="310811"/>
            </a:xfrm>
            <a:prstGeom prst="wedgeRectCallout">
              <a:avLst>
                <a:gd name="adj1" fmla="val 33417"/>
                <a:gd name="adj2" fmla="val 91920"/>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tx1"/>
                  </a:solidFill>
                </a:rPr>
                <a:t>Spike of dp @model_sp</a:t>
              </a:r>
              <a:endParaRPr lang="zh-TW" altLang="en-US" sz="1100" dirty="0">
                <a:solidFill>
                  <a:schemeClr val="tx1"/>
                </a:solidFill>
              </a:endParaRPr>
            </a:p>
          </p:txBody>
        </p:sp>
      </p:grpSp>
      <p:grpSp>
        <p:nvGrpSpPr>
          <p:cNvPr id="5" name="Group 15"/>
          <p:cNvGrpSpPr/>
          <p:nvPr/>
        </p:nvGrpSpPr>
        <p:grpSpPr>
          <a:xfrm>
            <a:off x="7308304" y="1077430"/>
            <a:ext cx="936104" cy="5015866"/>
            <a:chOff x="7308304" y="1077430"/>
            <a:chExt cx="936104" cy="5015866"/>
          </a:xfrm>
        </p:grpSpPr>
        <p:cxnSp>
          <p:nvCxnSpPr>
            <p:cNvPr id="12" name="Straight Connector 11"/>
            <p:cNvCxnSpPr/>
            <p:nvPr/>
          </p:nvCxnSpPr>
          <p:spPr>
            <a:xfrm>
              <a:off x="7371928" y="1584492"/>
              <a:ext cx="0" cy="4508804"/>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Rectangular Callout 12"/>
            <p:cNvSpPr/>
            <p:nvPr/>
          </p:nvSpPr>
          <p:spPr>
            <a:xfrm>
              <a:off x="7308304" y="1077430"/>
              <a:ext cx="936104" cy="310811"/>
            </a:xfrm>
            <a:prstGeom prst="wedgeRectCallout">
              <a:avLst>
                <a:gd name="adj1" fmla="val -42952"/>
                <a:gd name="adj2" fmla="val 99944"/>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bg1"/>
                  </a:solidFill>
                </a:rPr>
                <a:t>Spike of dp @DRSK</a:t>
              </a:r>
              <a:endParaRPr lang="zh-TW" altLang="en-US" sz="1100" dirty="0">
                <a:solidFill>
                  <a:schemeClr val="bg1"/>
                </a:solidFill>
              </a:endParaRPr>
            </a:p>
          </p:txBody>
        </p:sp>
      </p:grpSp>
      <p:sp>
        <p:nvSpPr>
          <p:cNvPr id="17" name="Left Brace 16"/>
          <p:cNvSpPr/>
          <p:nvPr/>
        </p:nvSpPr>
        <p:spPr>
          <a:xfrm rot="16200000" flipV="1">
            <a:off x="6847115" y="6107020"/>
            <a:ext cx="202298" cy="432048"/>
          </a:xfrm>
          <a:prstGeom prst="leftBrac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8" name="TextBox 17"/>
          <p:cNvSpPr txBox="1"/>
          <p:nvPr/>
        </p:nvSpPr>
        <p:spPr>
          <a:xfrm flipH="1">
            <a:off x="6645170" y="6453332"/>
            <a:ext cx="726758" cy="276999"/>
          </a:xfrm>
          <a:prstGeom prst="rect">
            <a:avLst/>
          </a:prstGeom>
          <a:noFill/>
        </p:spPr>
        <p:txBody>
          <a:bodyPr wrap="square" rtlCol="0">
            <a:spAutoFit/>
          </a:bodyPr>
          <a:lstStyle/>
          <a:p>
            <a:pPr algn="l"/>
            <a:r>
              <a:rPr lang="en-US" altLang="zh-TW" sz="1200" dirty="0" smtClean="0">
                <a:solidFill>
                  <a:schemeClr val="tx1"/>
                </a:solidFill>
              </a:rPr>
              <a:t>201</a:t>
            </a:r>
            <a:r>
              <a:rPr lang="en-US" altLang="zh-CN" sz="1200" dirty="0" smtClean="0">
                <a:solidFill>
                  <a:schemeClr val="tx1"/>
                </a:solidFill>
              </a:rPr>
              <a:t>4</a:t>
            </a:r>
            <a:endParaRPr lang="zh-TW" altLang="en-US" sz="12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pPr algn="l"/>
            <a:r>
              <a:rPr lang="en-US" altLang="zh-TW" sz="2400" b="1" dirty="0" smtClean="0"/>
              <a:t>Conclusion</a:t>
            </a:r>
            <a:endParaRPr lang="zh-TW" altLang="en-US" sz="2400" b="1" dirty="0"/>
          </a:p>
        </p:txBody>
      </p:sp>
      <p:sp>
        <p:nvSpPr>
          <p:cNvPr id="19" name="Content Placeholder 2"/>
          <p:cNvSpPr txBox="1">
            <a:spLocks/>
          </p:cNvSpPr>
          <p:nvPr/>
        </p:nvSpPr>
        <p:spPr>
          <a:xfrm>
            <a:off x="457200" y="1142985"/>
            <a:ext cx="8229599" cy="500065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002060"/>
              </a:buClr>
              <a:buSzTx/>
              <a:tabLst/>
              <a:defRPr/>
            </a:pPr>
            <a:r>
              <a:rPr kumimoji="0" lang="en-US" altLang="zh-TW" i="0" u="none" strike="noStrike" kern="1200" cap="none" spc="0" normalizeH="0" baseline="0" noProof="0" dirty="0" smtClean="0">
                <a:ln>
                  <a:noFill/>
                </a:ln>
                <a:solidFill>
                  <a:schemeClr val="tx1"/>
                </a:solidFill>
                <a:effectLst/>
                <a:uLnTx/>
                <a:uFillTx/>
                <a:latin typeface="+mn-lt"/>
                <a:ea typeface="+mn-ea"/>
                <a:cs typeface="+mn-cs"/>
              </a:rPr>
              <a:t>We further</a:t>
            </a:r>
            <a:r>
              <a:rPr kumimoji="0" lang="en-US" altLang="zh-TW" i="0" u="none" strike="noStrike" kern="1200" cap="none" spc="0" normalizeH="0" noProof="0" dirty="0" smtClean="0">
                <a:ln>
                  <a:noFill/>
                </a:ln>
                <a:solidFill>
                  <a:schemeClr val="tx1"/>
                </a:solidFill>
                <a:effectLst/>
                <a:uLnTx/>
                <a:uFillTx/>
                <a:latin typeface="+mn-lt"/>
                <a:ea typeface="+mn-ea"/>
                <a:cs typeface="+mn-cs"/>
              </a:rPr>
              <a:t> test the S&amp;P sample data in the following 3 aspects, where they are all demonstrating significant advantage </a:t>
            </a:r>
            <a:r>
              <a:rPr kumimoji="0" lang="en-US" altLang="zh-TW" i="0" u="none" strike="noStrike" kern="1200" cap="none" spc="0" normalizeH="0" noProof="0" dirty="0" err="1" smtClean="0">
                <a:ln>
                  <a:noFill/>
                </a:ln>
                <a:solidFill>
                  <a:schemeClr val="tx1"/>
                </a:solidFill>
                <a:effectLst/>
                <a:uLnTx/>
                <a:uFillTx/>
                <a:latin typeface="+mn-lt"/>
                <a:ea typeface="+mn-ea"/>
                <a:cs typeface="+mn-cs"/>
              </a:rPr>
              <a:t>ove</a:t>
            </a:r>
            <a:r>
              <a:rPr kumimoji="0" lang="en-US" altLang="zh-TW" dirty="0" smtClean="0">
                <a:solidFill>
                  <a:schemeClr val="tx1"/>
                </a:solidFill>
                <a:latin typeface="+mn-lt"/>
                <a:ea typeface="+mn-ea"/>
              </a:rPr>
              <a:t>r existing benchmark (Bloomberg data &amp; Bloomberg DRSK model):</a:t>
            </a:r>
            <a:endParaRPr kumimoji="0" lang="en-US" altLang="zh-TW"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2060"/>
              </a:buClr>
              <a:buSzTx/>
              <a:buFont typeface="Arial" pitchFamily="34" charset="0"/>
              <a:buChar char="•"/>
              <a:tabLst/>
              <a:defRPr/>
            </a:pPr>
            <a:endParaRPr kumimoji="0" lang="en-US" altLang="zh-TW" b="0" dirty="0" smtClean="0">
              <a:solidFill>
                <a:schemeClr val="tx1"/>
              </a:solidFill>
              <a:latin typeface="+mn-lt"/>
              <a:ea typeface="+mn-ea"/>
              <a:sym typeface="Wingdings" pitchFamily="2" charset="2"/>
            </a:endParaRPr>
          </a:p>
          <a:p>
            <a:pPr marL="342900" marR="0" lvl="0" indent="-342900" algn="l" defTabSz="914400" rtl="0" eaLnBrk="1" fontAlgn="auto" latinLnBrk="0" hangingPunct="1">
              <a:lnSpc>
                <a:spcPct val="100000"/>
              </a:lnSpc>
              <a:spcBef>
                <a:spcPct val="20000"/>
              </a:spcBef>
              <a:spcAft>
                <a:spcPts val="0"/>
              </a:spcAft>
              <a:buClr>
                <a:srgbClr val="002060"/>
              </a:buClr>
              <a:buSzTx/>
              <a:buFont typeface="+mj-lt"/>
              <a:buAutoNum type="arabicPeriod"/>
              <a:tabLst/>
              <a:defRPr/>
            </a:pPr>
            <a:r>
              <a:rPr kumimoji="0" lang="en-US" altLang="zh-TW" b="0" dirty="0" smtClean="0">
                <a:solidFill>
                  <a:schemeClr val="tx1"/>
                </a:solidFill>
                <a:latin typeface="+mn-lt"/>
                <a:ea typeface="+mn-ea"/>
                <a:sym typeface="Wingdings" pitchFamily="2" charset="2"/>
              </a:rPr>
              <a:t>Data Availability/Data Quality: </a:t>
            </a:r>
            <a:r>
              <a:rPr kumimoji="0" lang="en-US" altLang="zh-TW" b="0" dirty="0" smtClean="0">
                <a:solidFill>
                  <a:srgbClr val="FF0000"/>
                </a:solidFill>
                <a:latin typeface="+mn-lt"/>
                <a:ea typeface="+mn-ea"/>
                <a:sym typeface="Wingdings" pitchFamily="2" charset="2"/>
              </a:rPr>
              <a:t>data fields from S&amp;P are mostly available, whereas fields from Bloomberg are largely missing, especially bad for bonds defaulted</a:t>
            </a:r>
            <a:r>
              <a:rPr kumimoji="0" lang="en-US" altLang="zh-TW" b="0" dirty="0" smtClean="0">
                <a:solidFill>
                  <a:schemeClr val="tx1"/>
                </a:solidFill>
                <a:latin typeface="+mn-lt"/>
                <a:ea typeface="+mn-ea"/>
                <a:sym typeface="Wingdings" pitchFamily="2" charset="2"/>
              </a:rPr>
              <a:t>.</a:t>
            </a:r>
          </a:p>
          <a:p>
            <a:pPr marL="342900" marR="0" lvl="0" indent="-342900" algn="l" defTabSz="914400" rtl="0" eaLnBrk="1" fontAlgn="auto" latinLnBrk="0" hangingPunct="1">
              <a:lnSpc>
                <a:spcPct val="100000"/>
              </a:lnSpc>
              <a:spcBef>
                <a:spcPct val="20000"/>
              </a:spcBef>
              <a:spcAft>
                <a:spcPts val="0"/>
              </a:spcAft>
              <a:buClr>
                <a:srgbClr val="002060"/>
              </a:buClr>
              <a:buSzTx/>
              <a:buFont typeface="+mj-lt"/>
              <a:buAutoNum type="arabicPeriod"/>
              <a:tabLst/>
              <a:defRPr/>
            </a:pPr>
            <a:endParaRPr kumimoji="0" lang="en-US" altLang="zh-TW" b="0" dirty="0" smtClean="0">
              <a:solidFill>
                <a:schemeClr val="tx1"/>
              </a:solidFill>
              <a:latin typeface="+mn-lt"/>
              <a:ea typeface="+mn-ea"/>
              <a:sym typeface="Wingdings" pitchFamily="2" charset="2"/>
            </a:endParaRPr>
          </a:p>
          <a:p>
            <a:pPr marL="342900" marR="0" lvl="0" indent="-342900" algn="l" defTabSz="914400" rtl="0" eaLnBrk="1" fontAlgn="auto" latinLnBrk="0" hangingPunct="1">
              <a:lnSpc>
                <a:spcPct val="100000"/>
              </a:lnSpc>
              <a:spcBef>
                <a:spcPct val="20000"/>
              </a:spcBef>
              <a:spcAft>
                <a:spcPts val="0"/>
              </a:spcAft>
              <a:buClr>
                <a:srgbClr val="002060"/>
              </a:buClr>
              <a:buSzTx/>
              <a:buFont typeface="+mj-lt"/>
              <a:buAutoNum type="arabicPeriod"/>
              <a:tabLst/>
              <a:defRPr/>
            </a:pPr>
            <a:r>
              <a:rPr kumimoji="0" lang="en-US" altLang="zh-TW" b="0" dirty="0" smtClean="0">
                <a:solidFill>
                  <a:schemeClr val="tx1"/>
                </a:solidFill>
                <a:latin typeface="+mn-lt"/>
                <a:ea typeface="+mn-ea"/>
                <a:sym typeface="Wingdings" pitchFamily="2" charset="2"/>
              </a:rPr>
              <a:t>Prediction Power (model trained by S&amp;P data vs. model trained by Bloomberg data): </a:t>
            </a:r>
            <a:r>
              <a:rPr kumimoji="0" lang="en-US" altLang="zh-TW" b="0" dirty="0" smtClean="0">
                <a:solidFill>
                  <a:srgbClr val="FF0000"/>
                </a:solidFill>
                <a:latin typeface="+mn-lt"/>
                <a:ea typeface="+mn-ea"/>
                <a:sym typeface="Wingdings" pitchFamily="2" charset="2"/>
              </a:rPr>
              <a:t>model trained by S&amp;P data outperform the one trained by Bloomberg data substantially (99% vs. 8</a:t>
            </a:r>
            <a:r>
              <a:rPr kumimoji="0" lang="en-US" altLang="zh-CN" b="0" dirty="0" smtClean="0">
                <a:solidFill>
                  <a:srgbClr val="FF0000"/>
                </a:solidFill>
                <a:latin typeface="+mn-lt"/>
                <a:ea typeface="+mn-ea"/>
                <a:sym typeface="Wingdings" pitchFamily="2" charset="2"/>
              </a:rPr>
              <a:t>3%</a:t>
            </a:r>
            <a:r>
              <a:rPr kumimoji="0" lang="en-US" altLang="zh-TW" b="0" dirty="0" smtClean="0">
                <a:solidFill>
                  <a:srgbClr val="FF0000"/>
                </a:solidFill>
                <a:latin typeface="+mn-lt"/>
                <a:ea typeface="+mn-ea"/>
                <a:sym typeface="Wingdings" pitchFamily="2" charset="2"/>
              </a:rPr>
              <a:t>)  in terms of AUC score</a:t>
            </a:r>
            <a:r>
              <a:rPr kumimoji="0" lang="en-US" altLang="zh-TW" b="0" dirty="0" smtClean="0">
                <a:solidFill>
                  <a:schemeClr val="tx1"/>
                </a:solidFill>
                <a:latin typeface="+mn-lt"/>
                <a:ea typeface="+mn-ea"/>
                <a:sym typeface="Wingdings" pitchFamily="2" charset="2"/>
              </a:rPr>
              <a:t>.</a:t>
            </a:r>
          </a:p>
          <a:p>
            <a:pPr marL="342900" marR="0" lvl="0" indent="-342900" algn="l" defTabSz="914400" rtl="0" eaLnBrk="1" fontAlgn="auto" latinLnBrk="0" hangingPunct="1">
              <a:lnSpc>
                <a:spcPct val="100000"/>
              </a:lnSpc>
              <a:spcBef>
                <a:spcPct val="20000"/>
              </a:spcBef>
              <a:spcAft>
                <a:spcPts val="0"/>
              </a:spcAft>
              <a:buClr>
                <a:srgbClr val="002060"/>
              </a:buClr>
              <a:buSzTx/>
              <a:buFont typeface="+mj-lt"/>
              <a:buAutoNum type="arabicPeriod"/>
              <a:tabLst/>
              <a:defRPr/>
            </a:pPr>
            <a:endParaRPr kumimoji="0" lang="en-US" altLang="zh-TW" b="0" dirty="0" smtClean="0">
              <a:solidFill>
                <a:schemeClr val="tx1"/>
              </a:solidFill>
              <a:latin typeface="+mn-lt"/>
              <a:ea typeface="+mn-ea"/>
              <a:sym typeface="Wingdings" pitchFamily="2" charset="2"/>
            </a:endParaRPr>
          </a:p>
          <a:p>
            <a:pPr marL="342900" marR="0" lvl="0" indent="-342900" algn="l" defTabSz="914400" rtl="0" eaLnBrk="1" fontAlgn="auto" latinLnBrk="0" hangingPunct="1">
              <a:lnSpc>
                <a:spcPct val="100000"/>
              </a:lnSpc>
              <a:spcBef>
                <a:spcPct val="20000"/>
              </a:spcBef>
              <a:spcAft>
                <a:spcPts val="0"/>
              </a:spcAft>
              <a:buClr>
                <a:srgbClr val="002060"/>
              </a:buClr>
              <a:buSzTx/>
              <a:buFont typeface="+mj-lt"/>
              <a:buAutoNum type="arabicPeriod"/>
              <a:tabLst/>
              <a:defRPr/>
            </a:pPr>
            <a:r>
              <a:rPr kumimoji="0" lang="en-US" altLang="zh-TW" b="0" dirty="0" smtClean="0">
                <a:solidFill>
                  <a:schemeClr val="tx1"/>
                </a:solidFill>
                <a:latin typeface="+mn-lt"/>
                <a:ea typeface="+mn-ea"/>
                <a:sym typeface="Wingdings" pitchFamily="2" charset="2"/>
              </a:rPr>
              <a:t>Prediction Timing (S&amp;P model vs. Bloomberg DRSK model): </a:t>
            </a:r>
            <a:r>
              <a:rPr kumimoji="0" lang="en-US" altLang="zh-TW" b="0" dirty="0" smtClean="0">
                <a:solidFill>
                  <a:srgbClr val="FF0000"/>
                </a:solidFill>
                <a:latin typeface="+mn-lt"/>
                <a:ea typeface="+mn-ea"/>
                <a:sym typeface="Wingdings" pitchFamily="2" charset="2"/>
              </a:rPr>
              <a:t>given the limited sample size and a very small subset of all the available fields/features from S&amp;P dataset, the model built from S&amp;P can still forecast earlier warning than Bloomberg DRSK model as case-studied by the two recent trouble</a:t>
            </a:r>
            <a:r>
              <a:rPr kumimoji="0" lang="en-US" altLang="zh-CN" b="0" dirty="0" smtClean="0">
                <a:solidFill>
                  <a:srgbClr val="FF0000"/>
                </a:solidFill>
                <a:latin typeface="+mn-lt"/>
                <a:ea typeface="+mn-ea"/>
                <a:sym typeface="Wingdings" pitchFamily="2" charset="2"/>
              </a:rPr>
              <a:t>d</a:t>
            </a:r>
            <a:r>
              <a:rPr kumimoji="0" lang="en-US" altLang="zh-TW" b="0" dirty="0" smtClean="0">
                <a:solidFill>
                  <a:srgbClr val="FF0000"/>
                </a:solidFill>
                <a:latin typeface="+mn-lt"/>
                <a:ea typeface="+mn-ea"/>
                <a:sym typeface="Wingdings" pitchFamily="2" charset="2"/>
              </a:rPr>
              <a:t> bonds from different issuers</a:t>
            </a:r>
            <a:r>
              <a:rPr kumimoji="0" lang="en-US" altLang="zh-TW" b="0" dirty="0" smtClean="0">
                <a:solidFill>
                  <a:schemeClr val="tx1"/>
                </a:solidFill>
                <a:latin typeface="+mn-lt"/>
                <a:ea typeface="+mn-ea"/>
                <a:sym typeface="Wingdings" pitchFamily="2" charset="2"/>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2456057"/>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ETF as an asset class has grown tremendously in number and size in the past decade</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It enjoys the same market accessibility, </a:t>
            </a:r>
            <a:r>
              <a:rPr lang="en-US" altLang="zh-TW" sz="2400" b="1" dirty="0" err="1" smtClean="0">
                <a:solidFill>
                  <a:srgbClr val="000000"/>
                </a:solidFill>
                <a:latin typeface="Microsoft Yi Baiti" pitchFamily="66" charset="0"/>
                <a:ea typeface="Microsoft Yi Baiti" pitchFamily="66" charset="0"/>
                <a:cs typeface="Arial Unicode MS" pitchFamily="34" charset="-120"/>
              </a:rPr>
              <a:t>quantitativeness</a:t>
            </a:r>
            <a:r>
              <a:rPr lang="en-US" altLang="zh-TW" sz="2400" b="1" dirty="0" smtClean="0">
                <a:solidFill>
                  <a:srgbClr val="000000"/>
                </a:solidFill>
                <a:latin typeface="Microsoft Yi Baiti" pitchFamily="66" charset="0"/>
                <a:ea typeface="Microsoft Yi Baiti" pitchFamily="66" charset="0"/>
              </a:rPr>
              <a:t> and liquidity as equity, but at the same time suffers much less from trading noise and </a:t>
            </a:r>
            <a:r>
              <a:rPr lang="en-US" altLang="zh-TW" sz="2400" b="1" dirty="0" err="1" smtClean="0">
                <a:solidFill>
                  <a:srgbClr val="000000"/>
                </a:solidFill>
                <a:latin typeface="Microsoft Yi Baiti" pitchFamily="66" charset="0"/>
                <a:ea typeface="Microsoft Yi Baiti" pitchFamily="66" charset="0"/>
              </a:rPr>
              <a:t>idiocyncratic</a:t>
            </a:r>
            <a:r>
              <a:rPr lang="en-US" altLang="zh-TW" sz="2400" b="1" dirty="0" smtClean="0">
                <a:solidFill>
                  <a:srgbClr val="000000"/>
                </a:solidFill>
                <a:latin typeface="Microsoft Yi Baiti" pitchFamily="66" charset="0"/>
                <a:ea typeface="Microsoft Yi Baiti" pitchFamily="66" charset="0"/>
              </a:rPr>
              <a:t> events than individual stocks do</a:t>
            </a:r>
          </a:p>
          <a:p>
            <a:pPr marL="514350" indent="-514350">
              <a:buNone/>
            </a:pPr>
            <a:r>
              <a:rPr lang="en-US" altLang="zh-TW" sz="2400" b="1" dirty="0" smtClean="0">
                <a:solidFill>
                  <a:srgbClr val="000000"/>
                </a:solidFill>
                <a:latin typeface="Microsoft Yi Baiti" pitchFamily="66" charset="0"/>
                <a:ea typeface="Microsoft Yi Baiti" pitchFamily="66" charset="0"/>
                <a:sym typeface="Wingdings" pitchFamily="2" charset="2"/>
              </a:rPr>
              <a:t> Ideal for machine to learn (or AI as popularly renamed)</a:t>
            </a:r>
            <a:r>
              <a:rPr lang="en-US" altLang="zh-TW" sz="2400" b="1" dirty="0" smtClean="0">
                <a:solidFill>
                  <a:srgbClr val="000000"/>
                </a:solidFill>
                <a:latin typeface="Microsoft Yi Baiti" pitchFamily="66" charset="0"/>
                <a:ea typeface="Microsoft Yi Baiti" pitchFamily="66" charset="0"/>
              </a:rPr>
              <a:t>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Motivation</a:t>
            </a:r>
            <a:endParaRPr lang="zh-TW" altLang="en-US" sz="2400" b="1" dirty="0"/>
          </a:p>
        </p:txBody>
      </p:sp>
      <p:pic>
        <p:nvPicPr>
          <p:cNvPr id="1026" name="Picture 2"/>
          <p:cNvPicPr>
            <a:picLocks noChangeAspect="1" noChangeArrowheads="1"/>
          </p:cNvPicPr>
          <p:nvPr/>
        </p:nvPicPr>
        <p:blipFill>
          <a:blip r:embed="rId2" cstate="print"/>
          <a:srcRect/>
          <a:stretch>
            <a:fillRect/>
          </a:stretch>
        </p:blipFill>
        <p:spPr bwMode="auto">
          <a:xfrm>
            <a:off x="2555776" y="3580801"/>
            <a:ext cx="3957464" cy="247341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3194721"/>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Moreover, ETFs are likely to exhibit periodicity in their return cycle driven by the sectors, the investment styles or smart beta strategies whose underlying structures they are trying to replicate (insert the periodic chart)</a:t>
            </a:r>
            <a:r>
              <a:rPr lang="en-US" altLang="zh-TW" sz="2400" b="1" dirty="0" smtClean="0">
                <a:solidFill>
                  <a:srgbClr val="000000"/>
                </a:solidFill>
                <a:latin typeface="Microsoft Yi Baiti" pitchFamily="66" charset="0"/>
                <a:ea typeface="Microsoft Yi Baiti" pitchFamily="66" charset="0"/>
              </a:rPr>
              <a:t> </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These periodic signals are hard for traditional algorithms and factors (features in the machine learning world) to capture</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But a newly and rapidly developing set of techniques from Pure Mathematics offers the potential “killer feature”</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Motivation</a:t>
            </a:r>
            <a:endParaRPr lang="zh-TW" alt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a:spLocks noChangeArrowheads="1"/>
          </p:cNvSpPr>
          <p:nvPr/>
        </p:nvSpPr>
        <p:spPr bwMode="gray">
          <a:xfrm>
            <a:off x="1619250" y="2349500"/>
            <a:ext cx="5832475" cy="638175"/>
          </a:xfrm>
          <a:prstGeom prst="rect">
            <a:avLst/>
          </a:prstGeom>
          <a:solidFill>
            <a:srgbClr val="008080"/>
          </a:solidFill>
          <a:ln w="190500" algn="ctr">
            <a:noFill/>
            <a:miter lim="800000"/>
            <a:headEnd/>
            <a:tailEnd/>
          </a:ln>
          <a:effectLst/>
        </p:spPr>
        <p:txBody>
          <a:bodyPr lIns="89320" tIns="44660" rIns="89320" bIns="44660" anchor="ctr">
            <a:spAutoFit/>
          </a:bodyPr>
          <a:lstStyle/>
          <a:p>
            <a:pPr marL="409575" indent="-409575" defTabSz="955675"/>
            <a:r>
              <a:rPr lang="en-US" altLang="zh-CN" sz="3600" dirty="0" smtClean="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rPr>
              <a:t>The Data</a:t>
            </a:r>
            <a:endParaRPr lang="zh-CN" altLang="en-US" sz="3600" dirty="0">
              <a:solidFill>
                <a:schemeClr val="bg1"/>
              </a:solidFill>
              <a:effectLst>
                <a:outerShdw blurRad="38100" dist="38100" dir="2700000" algn="tl">
                  <a:srgbClr val="000000"/>
                </a:outerShdw>
              </a:effectLst>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2456057"/>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ETF as an asset class has grown tremendously in size and analytic data in the past decade</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It enjoys the same market accessibility, </a:t>
            </a:r>
            <a:r>
              <a:rPr lang="en-US" altLang="zh-TW" sz="2400" b="1" dirty="0" err="1" smtClean="0">
                <a:solidFill>
                  <a:srgbClr val="000000"/>
                </a:solidFill>
                <a:latin typeface="Microsoft Yi Baiti" pitchFamily="66" charset="0"/>
                <a:ea typeface="Microsoft Yi Baiti" pitchFamily="66" charset="0"/>
                <a:cs typeface="Arial Unicode MS" pitchFamily="34" charset="-120"/>
              </a:rPr>
              <a:t>quantitativeness</a:t>
            </a:r>
            <a:r>
              <a:rPr lang="en-US" altLang="zh-TW" sz="2400" b="1" dirty="0" smtClean="0">
                <a:solidFill>
                  <a:srgbClr val="000000"/>
                </a:solidFill>
                <a:latin typeface="Microsoft Yi Baiti" pitchFamily="66" charset="0"/>
                <a:ea typeface="Microsoft Yi Baiti" pitchFamily="66" charset="0"/>
              </a:rPr>
              <a:t> and </a:t>
            </a:r>
            <a:r>
              <a:rPr lang="en-US" altLang="zh-TW" sz="2400" b="1" dirty="0" err="1" smtClean="0">
                <a:solidFill>
                  <a:srgbClr val="000000"/>
                </a:solidFill>
                <a:latin typeface="Microsoft Yi Baiti" pitchFamily="66" charset="0"/>
                <a:ea typeface="Microsoft Yi Baiti" pitchFamily="66" charset="0"/>
              </a:rPr>
              <a:t>systematicality</a:t>
            </a:r>
            <a:r>
              <a:rPr lang="en-US" altLang="zh-TW" sz="2400" b="1" dirty="0" smtClean="0">
                <a:solidFill>
                  <a:srgbClr val="000000"/>
                </a:solidFill>
                <a:latin typeface="Microsoft Yi Baiti" pitchFamily="66" charset="0"/>
                <a:ea typeface="Microsoft Yi Baiti" pitchFamily="66" charset="0"/>
              </a:rPr>
              <a:t> as equity, but at the same time suffers much less from trading noise and </a:t>
            </a:r>
            <a:r>
              <a:rPr lang="en-US" altLang="zh-TW" sz="2400" b="1" dirty="0" err="1" smtClean="0">
                <a:solidFill>
                  <a:srgbClr val="000000"/>
                </a:solidFill>
                <a:latin typeface="Microsoft Yi Baiti" pitchFamily="66" charset="0"/>
                <a:ea typeface="Microsoft Yi Baiti" pitchFamily="66" charset="0"/>
              </a:rPr>
              <a:t>idiocyncratic</a:t>
            </a:r>
            <a:r>
              <a:rPr lang="en-US" altLang="zh-TW" sz="2400" b="1" dirty="0" smtClean="0">
                <a:solidFill>
                  <a:srgbClr val="000000"/>
                </a:solidFill>
                <a:latin typeface="Microsoft Yi Baiti" pitchFamily="66" charset="0"/>
                <a:ea typeface="Microsoft Yi Baiti" pitchFamily="66" charset="0"/>
              </a:rPr>
              <a:t> events than individual stocks do</a:t>
            </a:r>
          </a:p>
          <a:p>
            <a:pPr marL="514350" indent="-514350">
              <a:buNone/>
            </a:pPr>
            <a:r>
              <a:rPr lang="en-US" altLang="zh-TW" sz="2400" b="1" dirty="0" smtClean="0">
                <a:solidFill>
                  <a:srgbClr val="000000"/>
                </a:solidFill>
                <a:latin typeface="Microsoft Yi Baiti" pitchFamily="66" charset="0"/>
                <a:ea typeface="Microsoft Yi Baiti" pitchFamily="66" charset="0"/>
                <a:sym typeface="Wingdings" pitchFamily="2" charset="2"/>
              </a:rPr>
              <a:t> Ideal for machine (or AI as popularly renamed)</a:t>
            </a:r>
            <a:r>
              <a:rPr lang="en-US" altLang="zh-TW" sz="2400" b="1" dirty="0" smtClean="0">
                <a:solidFill>
                  <a:srgbClr val="000000"/>
                </a:solidFill>
                <a:latin typeface="Microsoft Yi Baiti" pitchFamily="66" charset="0"/>
                <a:ea typeface="Microsoft Yi Baiti" pitchFamily="66" charset="0"/>
              </a:rPr>
              <a:t>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Raw Data (description)</a:t>
            </a:r>
            <a:endParaRPr lang="zh-TW" alt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124744"/>
            <a:ext cx="8229600" cy="2456057"/>
          </a:xfrm>
          <a:prstGeom prst="rect">
            <a:avLst/>
          </a:prstGeom>
          <a:noFill/>
        </p:spPr>
        <p:txBody>
          <a:bodyPr wrap="square" rtlCol="0">
            <a:spAutoFit/>
          </a:bodyPr>
          <a:lstStyle/>
          <a:p>
            <a:pPr marL="514350" indent="-514350">
              <a:buFont typeface="Wingdings" pitchFamily="2" charset="2"/>
              <a:buChar char="Ø"/>
            </a:pPr>
            <a:r>
              <a:rPr lang="en-US" altLang="zh-CN" sz="2400" b="1" dirty="0" smtClean="0">
                <a:solidFill>
                  <a:srgbClr val="000000"/>
                </a:solidFill>
                <a:latin typeface="Microsoft Yi Baiti" pitchFamily="66" charset="0"/>
                <a:ea typeface="Microsoft Yi Baiti" pitchFamily="66" charset="0"/>
              </a:rPr>
              <a:t>ETF as an asset class has grown tremendously in size and analytic data in the past decade</a:t>
            </a:r>
          </a:p>
          <a:p>
            <a:pPr marL="514350" indent="-514350">
              <a:buFont typeface="Wingdings" pitchFamily="2" charset="2"/>
              <a:buChar char="Ø"/>
            </a:pPr>
            <a:r>
              <a:rPr lang="en-US" altLang="zh-TW" sz="2400" b="1" dirty="0" smtClean="0">
                <a:solidFill>
                  <a:srgbClr val="000000"/>
                </a:solidFill>
                <a:latin typeface="Microsoft Yi Baiti" pitchFamily="66" charset="0"/>
                <a:ea typeface="Microsoft Yi Baiti" pitchFamily="66" charset="0"/>
              </a:rPr>
              <a:t>It enjoys the same market accessibility, </a:t>
            </a:r>
            <a:r>
              <a:rPr lang="en-US" altLang="zh-TW" sz="2400" b="1" dirty="0" err="1" smtClean="0">
                <a:solidFill>
                  <a:srgbClr val="000000"/>
                </a:solidFill>
                <a:latin typeface="Microsoft Yi Baiti" pitchFamily="66" charset="0"/>
                <a:ea typeface="Microsoft Yi Baiti" pitchFamily="66" charset="0"/>
                <a:cs typeface="Arial Unicode MS" pitchFamily="34" charset="-120"/>
              </a:rPr>
              <a:t>quantitativeness</a:t>
            </a:r>
            <a:r>
              <a:rPr lang="en-US" altLang="zh-TW" sz="2400" b="1" dirty="0" smtClean="0">
                <a:solidFill>
                  <a:srgbClr val="000000"/>
                </a:solidFill>
                <a:latin typeface="Microsoft Yi Baiti" pitchFamily="66" charset="0"/>
                <a:ea typeface="Microsoft Yi Baiti" pitchFamily="66" charset="0"/>
              </a:rPr>
              <a:t> and </a:t>
            </a:r>
            <a:r>
              <a:rPr lang="en-US" altLang="zh-TW" sz="2400" b="1" dirty="0" err="1" smtClean="0">
                <a:solidFill>
                  <a:srgbClr val="000000"/>
                </a:solidFill>
                <a:latin typeface="Microsoft Yi Baiti" pitchFamily="66" charset="0"/>
                <a:ea typeface="Microsoft Yi Baiti" pitchFamily="66" charset="0"/>
              </a:rPr>
              <a:t>systematicality</a:t>
            </a:r>
            <a:r>
              <a:rPr lang="en-US" altLang="zh-TW" sz="2400" b="1" dirty="0" smtClean="0">
                <a:solidFill>
                  <a:srgbClr val="000000"/>
                </a:solidFill>
                <a:latin typeface="Microsoft Yi Baiti" pitchFamily="66" charset="0"/>
                <a:ea typeface="Microsoft Yi Baiti" pitchFamily="66" charset="0"/>
              </a:rPr>
              <a:t> as equity, but at the same time suffers much less from trading noise and </a:t>
            </a:r>
            <a:r>
              <a:rPr lang="en-US" altLang="zh-TW" sz="2400" b="1" dirty="0" err="1" smtClean="0">
                <a:solidFill>
                  <a:srgbClr val="000000"/>
                </a:solidFill>
                <a:latin typeface="Microsoft Yi Baiti" pitchFamily="66" charset="0"/>
                <a:ea typeface="Microsoft Yi Baiti" pitchFamily="66" charset="0"/>
              </a:rPr>
              <a:t>idiocyncratic</a:t>
            </a:r>
            <a:r>
              <a:rPr lang="en-US" altLang="zh-TW" sz="2400" b="1" dirty="0" smtClean="0">
                <a:solidFill>
                  <a:srgbClr val="000000"/>
                </a:solidFill>
                <a:latin typeface="Microsoft Yi Baiti" pitchFamily="66" charset="0"/>
                <a:ea typeface="Microsoft Yi Baiti" pitchFamily="66" charset="0"/>
              </a:rPr>
              <a:t> events than individual stocks do</a:t>
            </a:r>
          </a:p>
          <a:p>
            <a:pPr marL="514350" indent="-514350">
              <a:buNone/>
            </a:pPr>
            <a:r>
              <a:rPr lang="en-US" altLang="zh-TW" sz="2400" b="1" dirty="0" smtClean="0">
                <a:solidFill>
                  <a:srgbClr val="000000"/>
                </a:solidFill>
                <a:latin typeface="Microsoft Yi Baiti" pitchFamily="66" charset="0"/>
                <a:ea typeface="Microsoft Yi Baiti" pitchFamily="66" charset="0"/>
                <a:sym typeface="Wingdings" pitchFamily="2" charset="2"/>
              </a:rPr>
              <a:t> Ideal for machine (or AI as popularly renamed)</a:t>
            </a:r>
            <a:r>
              <a:rPr lang="en-US" altLang="zh-TW" sz="2400" b="1" dirty="0" smtClean="0">
                <a:solidFill>
                  <a:srgbClr val="000000"/>
                </a:solidFill>
                <a:latin typeface="Microsoft Yi Baiti" pitchFamily="66" charset="0"/>
                <a:ea typeface="Microsoft Yi Baiti" pitchFamily="66" charset="0"/>
              </a:rPr>
              <a:t>  </a:t>
            </a:r>
            <a:endParaRPr lang="en-US" altLang="zh-TW" sz="2400" b="1" dirty="0" smtClean="0">
              <a:latin typeface="Microsoft Yi Baiti" pitchFamily="66" charset="0"/>
              <a:ea typeface="Microsoft Yi Baiti" pitchFamily="66" charset="0"/>
            </a:endParaRPr>
          </a:p>
        </p:txBody>
      </p:sp>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Raw Data (distribution)</a:t>
            </a:r>
            <a:endParaRPr lang="zh-TW" alt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Features</a:t>
            </a:r>
            <a:endParaRPr lang="zh-TW" altLang="en-US" sz="2400" b="1" dirty="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25470"/>
          </a:xfrm>
        </p:spPr>
        <p:txBody>
          <a:bodyPr>
            <a:normAutofit/>
          </a:bodyPr>
          <a:lstStyle/>
          <a:p>
            <a:pPr algn="l"/>
            <a:r>
              <a:rPr lang="en-US" altLang="zh-TW" sz="2400" b="1" dirty="0" smtClean="0"/>
              <a:t>Features</a:t>
            </a:r>
            <a:endParaRPr lang="zh-TW" altLang="en-US" sz="2400" b="1" dirty="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clamc_hk1">
  <a:themeElements>
    <a:clrScheme name="clamc_hk1 12">
      <a:dk1>
        <a:srgbClr val="000000"/>
      </a:dk1>
      <a:lt1>
        <a:srgbClr val="FFFFFF"/>
      </a:lt1>
      <a:dk2>
        <a:srgbClr val="999900"/>
      </a:dk2>
      <a:lt2>
        <a:srgbClr val="666600"/>
      </a:lt2>
      <a:accent1>
        <a:srgbClr val="99CC00"/>
      </a:accent1>
      <a:accent2>
        <a:srgbClr val="7C7A28"/>
      </a:accent2>
      <a:accent3>
        <a:srgbClr val="FFFFFF"/>
      </a:accent3>
      <a:accent4>
        <a:srgbClr val="000000"/>
      </a:accent4>
      <a:accent5>
        <a:srgbClr val="CAE2AA"/>
      </a:accent5>
      <a:accent6>
        <a:srgbClr val="706E23"/>
      </a:accent6>
      <a:hlink>
        <a:srgbClr val="FFCC00"/>
      </a:hlink>
      <a:folHlink>
        <a:srgbClr val="CC9900"/>
      </a:folHlink>
    </a:clrScheme>
    <a:fontScheme name="clamc_hk1">
      <a:majorFont>
        <a:latin typeface="Garamond"/>
        <a:ea typeface="STZhongsong"/>
        <a:cs typeface=""/>
      </a:majorFont>
      <a:minorFont>
        <a:latin typeface="Verdana"/>
        <a:ea typeface="STZhongsong"/>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rgbClr val="FF9933"/>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409575" marR="0" indent="-409575" algn="ctr" defTabSz="955675" rtl="0" eaLnBrk="1" fontAlgn="base" latinLnBrk="0" hangingPunct="1">
          <a:lnSpc>
            <a:spcPct val="100000"/>
          </a:lnSpc>
          <a:spcBef>
            <a:spcPct val="10000"/>
          </a:spcBef>
          <a:spcAft>
            <a:spcPct val="0"/>
          </a:spcAft>
          <a:buClrTx/>
          <a:buSzTx/>
          <a:buFontTx/>
          <a:buNone/>
          <a:tabLst/>
          <a:defRPr kumimoji="1" lang="zh-TW" altLang="en-US" sz="1800" b="1" i="0" u="none" strike="noStrike" cap="none" normalizeH="0" baseline="0" smtClean="0">
            <a:ln>
              <a:noFill/>
            </a:ln>
            <a:solidFill>
              <a:srgbClr val="CCCC00"/>
            </a:solidFill>
            <a:effectLst>
              <a:outerShdw blurRad="38100" dist="38100" dir="2700000" algn="tl">
                <a:srgbClr val="000000">
                  <a:alpha val="43137"/>
                </a:srgbClr>
              </a:outerShdw>
            </a:effectLst>
            <a:latin typeface="STZhongsong" pitchFamily="2" charset="-122"/>
            <a:ea typeface="STZhongsong" pitchFamily="2" charset="-122"/>
          </a:defRPr>
        </a:defPPr>
      </a:lstStyle>
    </a:spDef>
    <a:lnDef>
      <a:spPr bwMode="auto">
        <a:xfrm>
          <a:off x="0" y="0"/>
          <a:ext cx="1" cy="1"/>
        </a:xfrm>
        <a:custGeom>
          <a:avLst/>
          <a:gdLst/>
          <a:ahLst/>
          <a:cxnLst/>
          <a:rect l="0" t="0" r="0" b="0"/>
          <a:pathLst/>
        </a:custGeom>
        <a:noFill/>
        <a:ln w="50800" cap="flat" cmpd="sng" algn="ctr">
          <a:solidFill>
            <a:srgbClr val="FF9933"/>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409575" marR="0" indent="-409575" algn="ctr" defTabSz="955675" rtl="0" eaLnBrk="1" fontAlgn="base" latinLnBrk="0" hangingPunct="1">
          <a:lnSpc>
            <a:spcPct val="100000"/>
          </a:lnSpc>
          <a:spcBef>
            <a:spcPct val="10000"/>
          </a:spcBef>
          <a:spcAft>
            <a:spcPct val="0"/>
          </a:spcAft>
          <a:buClrTx/>
          <a:buSzTx/>
          <a:buFontTx/>
          <a:buNone/>
          <a:tabLst/>
          <a:defRPr kumimoji="1" lang="zh-TW" altLang="en-US" sz="1800" b="1" i="0" u="none" strike="noStrike" cap="none" normalizeH="0" baseline="0" smtClean="0">
            <a:ln>
              <a:noFill/>
            </a:ln>
            <a:solidFill>
              <a:srgbClr val="CCCC00"/>
            </a:solidFill>
            <a:effectLst>
              <a:outerShdw blurRad="38100" dist="38100" dir="2700000" algn="tl">
                <a:srgbClr val="000000">
                  <a:alpha val="43137"/>
                </a:srgbClr>
              </a:outerShdw>
            </a:effectLst>
            <a:latin typeface="STZhongsong" pitchFamily="2" charset="-122"/>
            <a:ea typeface="STZhongsong" pitchFamily="2" charset="-122"/>
          </a:defRPr>
        </a:defPPr>
      </a:lstStyle>
    </a:lnDef>
  </a:objectDefaults>
  <a:extraClrSchemeLst>
    <a:extraClrScheme>
      <a:clrScheme name="clamc_hk1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clamc_hk1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clamc_hk1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clamc_hk1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clamc_hk1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clamc_hk1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clamc_hk1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clamc_hk1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clamc_hk1 9">
        <a:dk1>
          <a:srgbClr val="000000"/>
        </a:dk1>
        <a:lt1>
          <a:srgbClr val="FFFFFF"/>
        </a:lt1>
        <a:dk2>
          <a:srgbClr val="999900"/>
        </a:dk2>
        <a:lt2>
          <a:srgbClr val="666600"/>
        </a:lt2>
        <a:accent1>
          <a:srgbClr val="99CC00"/>
        </a:accent1>
        <a:accent2>
          <a:srgbClr val="989632"/>
        </a:accent2>
        <a:accent3>
          <a:srgbClr val="FFFFFF"/>
        </a:accent3>
        <a:accent4>
          <a:srgbClr val="000000"/>
        </a:accent4>
        <a:accent5>
          <a:srgbClr val="CAE2AA"/>
        </a:accent5>
        <a:accent6>
          <a:srgbClr val="89872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clamc_hk1 10">
        <a:dk1>
          <a:srgbClr val="000000"/>
        </a:dk1>
        <a:lt1>
          <a:srgbClr val="FFFFFF"/>
        </a:lt1>
        <a:dk2>
          <a:srgbClr val="999900"/>
        </a:dk2>
        <a:lt2>
          <a:srgbClr val="666600"/>
        </a:lt2>
        <a:accent1>
          <a:srgbClr val="99CC00"/>
        </a:accent1>
        <a:accent2>
          <a:srgbClr val="8B892D"/>
        </a:accent2>
        <a:accent3>
          <a:srgbClr val="FFFFFF"/>
        </a:accent3>
        <a:accent4>
          <a:srgbClr val="000000"/>
        </a:accent4>
        <a:accent5>
          <a:srgbClr val="CAE2AA"/>
        </a:accent5>
        <a:accent6>
          <a:srgbClr val="7D7C28"/>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clamc_hk1 11">
        <a:dk1>
          <a:srgbClr val="000000"/>
        </a:dk1>
        <a:lt1>
          <a:srgbClr val="FFFFFF"/>
        </a:lt1>
        <a:dk2>
          <a:srgbClr val="999900"/>
        </a:dk2>
        <a:lt2>
          <a:srgbClr val="666600"/>
        </a:lt2>
        <a:accent1>
          <a:srgbClr val="99CC00"/>
        </a:accent1>
        <a:accent2>
          <a:srgbClr val="82802A"/>
        </a:accent2>
        <a:accent3>
          <a:srgbClr val="FFFFFF"/>
        </a:accent3>
        <a:accent4>
          <a:srgbClr val="000000"/>
        </a:accent4>
        <a:accent5>
          <a:srgbClr val="CAE2AA"/>
        </a:accent5>
        <a:accent6>
          <a:srgbClr val="757325"/>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clamc_hk1 12">
        <a:dk1>
          <a:srgbClr val="000000"/>
        </a:dk1>
        <a:lt1>
          <a:srgbClr val="FFFFFF"/>
        </a:lt1>
        <a:dk2>
          <a:srgbClr val="999900"/>
        </a:dk2>
        <a:lt2>
          <a:srgbClr val="666600"/>
        </a:lt2>
        <a:accent1>
          <a:srgbClr val="99CC00"/>
        </a:accent1>
        <a:accent2>
          <a:srgbClr val="7C7A28"/>
        </a:accent2>
        <a:accent3>
          <a:srgbClr val="FFFFFF"/>
        </a:accent3>
        <a:accent4>
          <a:srgbClr val="000000"/>
        </a:accent4>
        <a:accent5>
          <a:srgbClr val="CAE2AA"/>
        </a:accent5>
        <a:accent6>
          <a:srgbClr val="706E23"/>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sz="1200" dirty="0" smtClean="0">
            <a:solidFill>
              <a:schemeClr val="tx1"/>
            </a:solidFill>
          </a:defRPr>
        </a:defPPr>
      </a:lstStyle>
    </a:tx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277530</TotalTime>
  <Words>1018</Words>
  <Application>Microsoft Office PowerPoint</Application>
  <PresentationFormat>On-screen Show (4:3)</PresentationFormat>
  <Paragraphs>118</Paragraphs>
  <Slides>29</Slides>
  <Notes>12</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clamc_hk1</vt:lpstr>
      <vt:lpstr>Office Theme</vt:lpstr>
      <vt:lpstr>Slide 0</vt:lpstr>
      <vt:lpstr>Slide 1</vt:lpstr>
      <vt:lpstr>Motivation</vt:lpstr>
      <vt:lpstr>Motivation</vt:lpstr>
      <vt:lpstr>Slide 4</vt:lpstr>
      <vt:lpstr>Raw Data (description)</vt:lpstr>
      <vt:lpstr>Raw Data (distribution)</vt:lpstr>
      <vt:lpstr>Features</vt:lpstr>
      <vt:lpstr>Features</vt:lpstr>
      <vt:lpstr>Slide 9</vt:lpstr>
      <vt:lpstr>Introducing XGBoost</vt:lpstr>
      <vt:lpstr>Slide 11</vt:lpstr>
      <vt:lpstr>Precision, Recall, Area under Curve (auc) and Their Friends</vt:lpstr>
      <vt:lpstr>Slide 13</vt:lpstr>
      <vt:lpstr>TDA in a Nutshell</vt:lpstr>
      <vt:lpstr>TDA Applications (paper on time series classification)</vt:lpstr>
      <vt:lpstr>Features 2.0</vt:lpstr>
      <vt:lpstr>Slide 17</vt:lpstr>
      <vt:lpstr>Result (score)</vt:lpstr>
      <vt:lpstr>Result (score)</vt:lpstr>
      <vt:lpstr>Result (score)</vt:lpstr>
      <vt:lpstr>Result (case study)</vt:lpstr>
      <vt:lpstr>Slide 22</vt:lpstr>
      <vt:lpstr>Wrap up</vt:lpstr>
      <vt:lpstr>Next Step</vt:lpstr>
      <vt:lpstr>Case Study 1: MIE (model_sp vs. DRSK)</vt:lpstr>
      <vt:lpstr>Case Study 2: Noble Group (model_sp vs. DRSK)</vt:lpstr>
      <vt:lpstr>Case Study 2: Noble Group (model_sp vs. DRSK)</vt:lpstr>
      <vt:lpstr>Conclusion</vt:lpstr>
    </vt:vector>
  </TitlesOfParts>
  <Company>CLAMC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dc:title>
  <dc:creator>CLAMC</dc:creator>
  <cp:lastModifiedBy>tan.li</cp:lastModifiedBy>
  <cp:revision>5312</cp:revision>
  <cp:lastPrinted>2011-12-22T01:52:14Z</cp:lastPrinted>
  <dcterms:created xsi:type="dcterms:W3CDTF">2007-03-25T08:58:57Z</dcterms:created>
  <dcterms:modified xsi:type="dcterms:W3CDTF">2017-11-24T03:52:13Z</dcterms:modified>
</cp:coreProperties>
</file>