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Descriptors</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Quantitative Factors</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Model Integrations</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B521C850-70AA-4EF3-B0A1-F020486C3C44}">
      <dgm:prSet phldrT="[Text]"/>
      <dgm:spPr>
        <a:solidFill>
          <a:srgbClr val="C00000"/>
        </a:solidFill>
      </dgm:spPr>
      <dgm:t>
        <a:bodyPr/>
        <a:lstStyle/>
        <a:p>
          <a:r>
            <a:rPr lang="en-US" altLang="zh-TW" b="1" dirty="0" smtClean="0"/>
            <a:t>TDA Persistence Landscapes</a:t>
          </a:r>
          <a:endParaRPr lang="zh-TW" altLang="en-US" b="1" dirty="0"/>
        </a:p>
      </dgm:t>
    </dgm:pt>
    <dgm:pt modelId="{BB04267A-388C-4DB8-BAD3-22AB05BB934B}" type="parTrans" cxnId="{14CE5639-B619-4E90-9C63-F798F6487DCA}">
      <dgm:prSet/>
      <dgm:spPr/>
      <dgm:t>
        <a:bodyPr/>
        <a:lstStyle/>
        <a:p>
          <a:endParaRPr lang="zh-TW" altLang="en-US"/>
        </a:p>
      </dgm:t>
    </dgm:pt>
    <dgm:pt modelId="{CC2A2355-69F9-4496-A964-307E6C3D0D09}" type="sibTrans" cxnId="{14CE5639-B619-4E90-9C63-F798F6487DCA}">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t>
        <a:bodyPr/>
        <a:lstStyle/>
        <a:p>
          <a:endParaRPr lang="zh-TW" altLang="en-US"/>
        </a:p>
      </dgm:t>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4">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3"/>
      <dgm:spPr/>
      <dgm:t>
        <a:bodyPr/>
        <a:lstStyle/>
        <a:p>
          <a:endParaRPr lang="zh-TW" altLang="en-US"/>
        </a:p>
      </dgm:t>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4">
        <dgm:presLayoutVars>
          <dgm:bulletEnabled val="1"/>
        </dgm:presLayoutVars>
      </dgm:prSet>
      <dgm:spPr/>
      <dgm:t>
        <a:bodyPr/>
        <a:lstStyle/>
        <a:p>
          <a:endParaRPr lang="zh-TW" altLang="en-US"/>
        </a:p>
      </dgm:t>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3"/>
      <dgm:spPr/>
      <dgm:t>
        <a:bodyPr/>
        <a:lstStyle/>
        <a:p>
          <a:endParaRPr lang="zh-TW" altLang="en-US"/>
        </a:p>
      </dgm:t>
    </dgm:pt>
    <dgm:pt modelId="{B3A79E3E-1E0A-4397-8D99-9BEA5D5C4BA4}" type="pres">
      <dgm:prSet presAssocID="{A56132FF-1C78-4C84-BDF5-F82CEFE860F1}" presName="spacerB" presStyleCnt="0"/>
      <dgm:spPr/>
    </dgm:pt>
    <dgm:pt modelId="{EAA7AB2F-1C56-40E8-B35E-7DB31E1C1F9D}" type="pres">
      <dgm:prSet presAssocID="{B521C850-70AA-4EF3-B0A1-F020486C3C44}" presName="node" presStyleLbl="node1" presStyleIdx="2" presStyleCnt="4">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2" presStyleCnt="3"/>
      <dgm:spPr/>
      <dgm:t>
        <a:bodyPr/>
        <a:lstStyle/>
        <a:p>
          <a:endParaRPr lang="zh-TW" altLang="en-US"/>
        </a:p>
      </dgm:t>
    </dgm:pt>
    <dgm:pt modelId="{64AE17B7-1980-4E97-A6D6-31BE781669A4}" type="pres">
      <dgm:prSet presAssocID="{7D2EFC8C-2FF0-4795-BF14-22988AABC582}" presName="connectorText" presStyleLbl="sibTrans2D1" presStyleIdx="2" presStyleCnt="3"/>
      <dgm:spPr/>
      <dgm:t>
        <a:bodyPr/>
        <a:lstStyle/>
        <a:p>
          <a:endParaRPr lang="zh-TW" altLang="en-US"/>
        </a:p>
      </dgm:t>
    </dgm:pt>
    <dgm:pt modelId="{DD76188C-0560-4AA1-A012-C8E1759EA84D}" type="pres">
      <dgm:prSet presAssocID="{7D2EFC8C-2FF0-4795-BF14-22988AABC582}" presName="lastNode" presStyleLbl="node1" presStyleIdx="3" presStyleCnt="4">
        <dgm:presLayoutVars>
          <dgm:bulletEnabled val="1"/>
        </dgm:presLayoutVars>
      </dgm:prSet>
      <dgm:spPr/>
      <dgm:t>
        <a:bodyPr/>
        <a:lstStyle/>
        <a:p>
          <a:endParaRPr lang="zh-TW" altLang="en-US"/>
        </a:p>
      </dgm:t>
    </dgm:pt>
  </dgm:ptLst>
  <dgm:cxnLst>
    <dgm:cxn modelId="{75705065-A183-45DF-8A2A-C52663A5988C}" srcId="{7D2EFC8C-2FF0-4795-BF14-22988AABC582}" destId="{613CECF8-B55B-4B51-9AA2-F237BA591FED}" srcOrd="0" destOrd="0" parTransId="{958805D5-9D81-491A-9C32-3D9F10C9A750}" sibTransId="{5563F76E-84C2-4F15-8699-80971515DC68}"/>
    <dgm:cxn modelId="{F7C0BA56-6FB3-4B43-BD02-2B5B8E8B55C1}" type="presOf" srcId="{CC2A2355-69F9-4496-A964-307E6C3D0D09}" destId="{D8B0C27C-E49D-414B-B356-33C3E21B942F}" srcOrd="0" destOrd="0" presId="urn:microsoft.com/office/officeart/2005/8/layout/equation2"/>
    <dgm:cxn modelId="{DDF85488-5328-4A66-A484-38544F68FBC2}" type="presOf" srcId="{613CECF8-B55B-4B51-9AA2-F237BA591FED}" destId="{67E87A36-EF68-4F51-8097-BC09BA876AE8}" srcOrd="0" destOrd="0" presId="urn:microsoft.com/office/officeart/2005/8/layout/equation2"/>
    <dgm:cxn modelId="{BB661492-EFFC-42F9-AC85-E32D937B60D6}" type="presOf" srcId="{5563F76E-84C2-4F15-8699-80971515DC68}" destId="{134909D7-0FE5-4DEB-8633-44B9EFFAD694}" srcOrd="0" destOrd="0" presId="urn:microsoft.com/office/officeart/2005/8/layout/equation2"/>
    <dgm:cxn modelId="{CD58DB85-F483-4EBC-85E4-2C501F3F812F}" type="presOf" srcId="{37794C35-6BC3-4FF2-AF75-AFD991DDB85B}" destId="{7CB14CA4-0C5C-4370-A939-CFC136828EFB}" srcOrd="0" destOrd="0" presId="urn:microsoft.com/office/officeart/2005/8/layout/equation2"/>
    <dgm:cxn modelId="{B9D1796E-FCB9-4869-AD0E-02F9CBA6A26F}" type="presOf" srcId="{7D2EFC8C-2FF0-4795-BF14-22988AABC582}" destId="{27AF5B3F-18B4-403F-A7AE-03EF37D51E53}" srcOrd="0" destOrd="0" presId="urn:microsoft.com/office/officeart/2005/8/layout/equation2"/>
    <dgm:cxn modelId="{AEF42854-A06C-4114-9764-E1194C5BD7ED}" srcId="{7D2EFC8C-2FF0-4795-BF14-22988AABC582}" destId="{6DFAFB9C-69D7-49AC-AF8F-D3C64EF2EED4}" srcOrd="3" destOrd="0" parTransId="{10257132-A69A-47A8-B18E-309D7479EE5F}" sibTransId="{34896A0E-8FB2-4C25-9622-32B6584FF9AB}"/>
    <dgm:cxn modelId="{270AD5D2-F6CA-4CF3-B272-45E6DC127E65}" type="presOf" srcId="{A56132FF-1C78-4C84-BDF5-F82CEFE860F1}" destId="{1B297D1B-4076-41A3-A625-22A2A215607F}" srcOrd="0" destOrd="0" presId="urn:microsoft.com/office/officeart/2005/8/layout/equation2"/>
    <dgm:cxn modelId="{65B6E65B-E807-496A-95E0-D2534788E16D}" srcId="{7D2EFC8C-2FF0-4795-BF14-22988AABC582}" destId="{37794C35-6BC3-4FF2-AF75-AFD991DDB85B}" srcOrd="1" destOrd="0" parTransId="{9C105370-EF97-461B-8DCF-9B9985D359CA}" sibTransId="{A56132FF-1C78-4C84-BDF5-F82CEFE860F1}"/>
    <dgm:cxn modelId="{9CD8CDC0-8F50-4C39-A3E5-E2B1284F70C2}" type="presOf" srcId="{6DFAFB9C-69D7-49AC-AF8F-D3C64EF2EED4}" destId="{DD76188C-0560-4AA1-A012-C8E1759EA84D}" srcOrd="0" destOrd="0" presId="urn:microsoft.com/office/officeart/2005/8/layout/equation2"/>
    <dgm:cxn modelId="{14CE5639-B619-4E90-9C63-F798F6487DCA}" srcId="{7D2EFC8C-2FF0-4795-BF14-22988AABC582}" destId="{B521C850-70AA-4EF3-B0A1-F020486C3C44}" srcOrd="2" destOrd="0" parTransId="{BB04267A-388C-4DB8-BAD3-22AB05BB934B}" sibTransId="{CC2A2355-69F9-4496-A964-307E6C3D0D09}"/>
    <dgm:cxn modelId="{905BAFEE-DEF8-4275-B8F7-3857631B2CC8}" type="presOf" srcId="{CC2A2355-69F9-4496-A964-307E6C3D0D09}" destId="{64AE17B7-1980-4E97-A6D6-31BE781669A4}" srcOrd="1" destOrd="0" presId="urn:microsoft.com/office/officeart/2005/8/layout/equation2"/>
    <dgm:cxn modelId="{66BEC085-E2F5-4437-80BE-966D17A21688}" type="presOf" srcId="{B521C850-70AA-4EF3-B0A1-F020486C3C44}" destId="{EAA7AB2F-1C56-40E8-B35E-7DB31E1C1F9D}" srcOrd="0" destOrd="0" presId="urn:microsoft.com/office/officeart/2005/8/layout/equation2"/>
    <dgm:cxn modelId="{BF7C4814-8796-4DE4-8D22-2401657869EE}" type="presParOf" srcId="{27AF5B3F-18B4-403F-A7AE-03EF37D51E53}" destId="{3A6E8474-047B-4C3F-BAA9-6733D54CCEDB}" srcOrd="0" destOrd="0" presId="urn:microsoft.com/office/officeart/2005/8/layout/equation2"/>
    <dgm:cxn modelId="{B16F27F3-CA82-4977-999A-AD9EBAE39253}" type="presParOf" srcId="{3A6E8474-047B-4C3F-BAA9-6733D54CCEDB}" destId="{67E87A36-EF68-4F51-8097-BC09BA876AE8}" srcOrd="0" destOrd="0" presId="urn:microsoft.com/office/officeart/2005/8/layout/equation2"/>
    <dgm:cxn modelId="{CFBB548C-EB32-4D15-BCC7-D10B382B5503}" type="presParOf" srcId="{3A6E8474-047B-4C3F-BAA9-6733D54CCEDB}" destId="{C95F0355-0A8E-4FD2-970D-3E7DBF5F3EEE}" srcOrd="1" destOrd="0" presId="urn:microsoft.com/office/officeart/2005/8/layout/equation2"/>
    <dgm:cxn modelId="{42685269-9669-427E-B23D-BC990E35BE14}" type="presParOf" srcId="{3A6E8474-047B-4C3F-BAA9-6733D54CCEDB}" destId="{134909D7-0FE5-4DEB-8633-44B9EFFAD694}" srcOrd="2" destOrd="0" presId="urn:microsoft.com/office/officeart/2005/8/layout/equation2"/>
    <dgm:cxn modelId="{E61111EF-9086-44EA-B56A-6B9DC40AE722}" type="presParOf" srcId="{3A6E8474-047B-4C3F-BAA9-6733D54CCEDB}" destId="{B5228B7B-96EF-4EF3-9E3C-F869E513A2D0}" srcOrd="3" destOrd="0" presId="urn:microsoft.com/office/officeart/2005/8/layout/equation2"/>
    <dgm:cxn modelId="{685960AC-CE69-4B82-A892-6E2261F03323}" type="presParOf" srcId="{3A6E8474-047B-4C3F-BAA9-6733D54CCEDB}" destId="{7CB14CA4-0C5C-4370-A939-CFC136828EFB}" srcOrd="4" destOrd="0" presId="urn:microsoft.com/office/officeart/2005/8/layout/equation2"/>
    <dgm:cxn modelId="{C28DFBC7-2F75-40EF-A7F0-23B1BC9A470B}" type="presParOf" srcId="{3A6E8474-047B-4C3F-BAA9-6733D54CCEDB}" destId="{383E5D91-F0BE-4650-8476-F021EEDD842B}" srcOrd="5" destOrd="0" presId="urn:microsoft.com/office/officeart/2005/8/layout/equation2"/>
    <dgm:cxn modelId="{37CAE6DF-D4AA-4236-80B8-50C0376F7872}" type="presParOf" srcId="{3A6E8474-047B-4C3F-BAA9-6733D54CCEDB}" destId="{1B297D1B-4076-41A3-A625-22A2A215607F}" srcOrd="6" destOrd="0" presId="urn:microsoft.com/office/officeart/2005/8/layout/equation2"/>
    <dgm:cxn modelId="{13AEA01D-6218-4D5F-AFF3-82AB1799AB49}" type="presParOf" srcId="{3A6E8474-047B-4C3F-BAA9-6733D54CCEDB}" destId="{B3A79E3E-1E0A-4397-8D99-9BEA5D5C4BA4}" srcOrd="7" destOrd="0" presId="urn:microsoft.com/office/officeart/2005/8/layout/equation2"/>
    <dgm:cxn modelId="{769F12F4-7E3A-4068-85AE-8E0CFCC5A1AB}" type="presParOf" srcId="{3A6E8474-047B-4C3F-BAA9-6733D54CCEDB}" destId="{EAA7AB2F-1C56-40E8-B35E-7DB31E1C1F9D}" srcOrd="8" destOrd="0" presId="urn:microsoft.com/office/officeart/2005/8/layout/equation2"/>
    <dgm:cxn modelId="{BE60DBDD-9D3F-414B-95BE-B8AC4717B7C1}" type="presParOf" srcId="{27AF5B3F-18B4-403F-A7AE-03EF37D51E53}" destId="{D8B0C27C-E49D-414B-B356-33C3E21B942F}" srcOrd="1" destOrd="0" presId="urn:microsoft.com/office/officeart/2005/8/layout/equation2"/>
    <dgm:cxn modelId="{40526341-2A6B-4176-A984-E5D38701211D}" type="presParOf" srcId="{D8B0C27C-E49D-414B-B356-33C3E21B942F}" destId="{64AE17B7-1980-4E97-A6D6-31BE781669A4}" srcOrd="0" destOrd="0" presId="urn:microsoft.com/office/officeart/2005/8/layout/equation2"/>
    <dgm:cxn modelId="{1C3B8D4B-398C-4BCC-8A51-5ABF1D08E8F8}"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a:t>
          </a:r>
        </a:p>
        <a:p>
          <a:r>
            <a:rPr lang="zh-CN" altLang="en-US" b="1" dirty="0" smtClean="0"/>
            <a:t>描述性</a:t>
          </a:r>
          <a:endParaRPr lang="en-US" altLang="zh-CN" b="1" dirty="0" smtClean="0"/>
        </a:p>
        <a:p>
          <a:r>
            <a:rPr lang="zh-CN" altLang="en-US" b="1" dirty="0" smtClean="0"/>
            <a:t>特征</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a:t>
          </a:r>
        </a:p>
        <a:p>
          <a:r>
            <a:rPr lang="zh-CN" altLang="en-US" b="1" dirty="0" smtClean="0"/>
            <a:t>量化特征</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a:t>
          </a:r>
          <a:r>
            <a:rPr lang="zh-CN" altLang="en-US" dirty="0" smtClean="0"/>
            <a:t>模型</a:t>
          </a:r>
          <a:endParaRPr lang="en-US" altLang="zh-CN" dirty="0" smtClean="0"/>
        </a:p>
        <a:p>
          <a:r>
            <a:rPr lang="zh-CN" altLang="en-US" dirty="0" smtClean="0"/>
            <a:t>迭代</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96966C22-B066-421C-A292-AEE20DB9B385}">
      <dgm:prSet phldrT="[Text]"/>
      <dgm:spPr>
        <a:solidFill>
          <a:srgbClr val="0000FF"/>
        </a:solidFill>
      </dgm:spPr>
      <dgm:t>
        <a:bodyPr/>
        <a:lstStyle/>
        <a:p>
          <a:r>
            <a:rPr lang="en-US" altLang="zh-CN" b="1" dirty="0" smtClean="0"/>
            <a:t>ETF </a:t>
          </a:r>
        </a:p>
        <a:p>
          <a:r>
            <a:rPr lang="zh-CN" altLang="en-US" b="1" dirty="0" smtClean="0"/>
            <a:t>多因子敞口特征</a:t>
          </a:r>
          <a:endParaRPr lang="zh-TW" altLang="en-US" b="1" dirty="0"/>
        </a:p>
      </dgm:t>
    </dgm:pt>
    <dgm:pt modelId="{94DC5B0D-F235-4893-B0F7-6FE464B500BB}" type="parTrans" cxnId="{BA344537-3A6B-4061-9B74-C3B659005080}">
      <dgm:prSet/>
      <dgm:spPr/>
    </dgm:pt>
    <dgm:pt modelId="{F143158C-6129-450C-BB17-8EF4D7DBEB39}" type="sibTrans" cxnId="{BA344537-3A6B-4061-9B74-C3B659005080}">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t>
        <a:bodyPr/>
        <a:lstStyle/>
        <a:p>
          <a:endParaRPr lang="zh-TW" altLang="en-US"/>
        </a:p>
      </dgm:t>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4">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3"/>
      <dgm:spPr/>
      <dgm:t>
        <a:bodyPr/>
        <a:lstStyle/>
        <a:p>
          <a:endParaRPr lang="zh-TW" altLang="en-US"/>
        </a:p>
      </dgm:t>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4">
        <dgm:presLayoutVars>
          <dgm:bulletEnabled val="1"/>
        </dgm:presLayoutVars>
      </dgm:prSet>
      <dgm:spPr/>
      <dgm:t>
        <a:bodyPr/>
        <a:lstStyle/>
        <a:p>
          <a:endParaRPr lang="zh-TW" altLang="en-US"/>
        </a:p>
      </dgm:t>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3"/>
      <dgm:spPr/>
      <dgm:t>
        <a:bodyPr/>
        <a:lstStyle/>
        <a:p>
          <a:endParaRPr lang="zh-TW" altLang="en-US"/>
        </a:p>
      </dgm:t>
    </dgm:pt>
    <dgm:pt modelId="{B3A79E3E-1E0A-4397-8D99-9BEA5D5C4BA4}" type="pres">
      <dgm:prSet presAssocID="{A56132FF-1C78-4C84-BDF5-F82CEFE860F1}" presName="spacerB" presStyleCnt="0"/>
      <dgm:spPr/>
    </dgm:pt>
    <dgm:pt modelId="{F92AFD1E-232B-48A4-9907-0357DD142436}" type="pres">
      <dgm:prSet presAssocID="{96966C22-B066-421C-A292-AEE20DB9B385}" presName="node" presStyleLbl="node1" presStyleIdx="2" presStyleCnt="4">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2" presStyleCnt="3"/>
      <dgm:spPr/>
      <dgm:t>
        <a:bodyPr/>
        <a:lstStyle/>
        <a:p>
          <a:endParaRPr lang="zh-TW" altLang="en-US"/>
        </a:p>
      </dgm:t>
    </dgm:pt>
    <dgm:pt modelId="{64AE17B7-1980-4E97-A6D6-31BE781669A4}" type="pres">
      <dgm:prSet presAssocID="{7D2EFC8C-2FF0-4795-BF14-22988AABC582}" presName="connectorText" presStyleLbl="sibTrans2D1" presStyleIdx="2" presStyleCnt="3"/>
      <dgm:spPr/>
      <dgm:t>
        <a:bodyPr/>
        <a:lstStyle/>
        <a:p>
          <a:endParaRPr lang="zh-TW" altLang="en-US"/>
        </a:p>
      </dgm:t>
    </dgm:pt>
    <dgm:pt modelId="{DD76188C-0560-4AA1-A012-C8E1759EA84D}" type="pres">
      <dgm:prSet presAssocID="{7D2EFC8C-2FF0-4795-BF14-22988AABC582}" presName="lastNode" presStyleLbl="node1" presStyleIdx="3" presStyleCnt="4">
        <dgm:presLayoutVars>
          <dgm:bulletEnabled val="1"/>
        </dgm:presLayoutVars>
      </dgm:prSet>
      <dgm:spPr/>
      <dgm:t>
        <a:bodyPr/>
        <a:lstStyle/>
        <a:p>
          <a:endParaRPr lang="zh-TW" altLang="en-US"/>
        </a:p>
      </dgm:t>
    </dgm:pt>
  </dgm:ptLst>
  <dgm:cxnLst>
    <dgm:cxn modelId="{75705065-A183-45DF-8A2A-C52663A5988C}" srcId="{7D2EFC8C-2FF0-4795-BF14-22988AABC582}" destId="{613CECF8-B55B-4B51-9AA2-F237BA591FED}" srcOrd="0" destOrd="0" parTransId="{958805D5-9D81-491A-9C32-3D9F10C9A750}" sibTransId="{5563F76E-84C2-4F15-8699-80971515DC68}"/>
    <dgm:cxn modelId="{BA344537-3A6B-4061-9B74-C3B659005080}" srcId="{7D2EFC8C-2FF0-4795-BF14-22988AABC582}" destId="{96966C22-B066-421C-A292-AEE20DB9B385}" srcOrd="2" destOrd="0" parTransId="{94DC5B0D-F235-4893-B0F7-6FE464B500BB}" sibTransId="{F143158C-6129-450C-BB17-8EF4D7DBEB39}"/>
    <dgm:cxn modelId="{46108F02-2E3A-420D-B2DB-4C1E6ADB57BB}" type="presOf" srcId="{37794C35-6BC3-4FF2-AF75-AFD991DDB85B}" destId="{7CB14CA4-0C5C-4370-A939-CFC136828EFB}" srcOrd="0" destOrd="0" presId="urn:microsoft.com/office/officeart/2005/8/layout/equation2"/>
    <dgm:cxn modelId="{0EC7A67D-2712-454E-8BDB-3C011B504D1F}" type="presOf" srcId="{A56132FF-1C78-4C84-BDF5-F82CEFE860F1}" destId="{1B297D1B-4076-41A3-A625-22A2A215607F}" srcOrd="0" destOrd="0" presId="urn:microsoft.com/office/officeart/2005/8/layout/equation2"/>
    <dgm:cxn modelId="{1441AF99-D8B3-4453-B0DD-594E2B1167AD}" type="presOf" srcId="{5563F76E-84C2-4F15-8699-80971515DC68}" destId="{134909D7-0FE5-4DEB-8633-44B9EFFAD694}" srcOrd="0" destOrd="0" presId="urn:microsoft.com/office/officeart/2005/8/layout/equation2"/>
    <dgm:cxn modelId="{81E4A7E9-976F-42B0-B875-F3FF7253910E}" type="presOf" srcId="{7D2EFC8C-2FF0-4795-BF14-22988AABC582}" destId="{27AF5B3F-18B4-403F-A7AE-03EF37D51E53}" srcOrd="0" destOrd="0" presId="urn:microsoft.com/office/officeart/2005/8/layout/equation2"/>
    <dgm:cxn modelId="{AEF42854-A06C-4114-9764-E1194C5BD7ED}" srcId="{7D2EFC8C-2FF0-4795-BF14-22988AABC582}" destId="{6DFAFB9C-69D7-49AC-AF8F-D3C64EF2EED4}" srcOrd="3" destOrd="0" parTransId="{10257132-A69A-47A8-B18E-309D7479EE5F}" sibTransId="{34896A0E-8FB2-4C25-9622-32B6584FF9AB}"/>
    <dgm:cxn modelId="{9287CAE8-C95A-4E1D-A898-A8F47B1579FC}" type="presOf" srcId="{F143158C-6129-450C-BB17-8EF4D7DBEB39}" destId="{D8B0C27C-E49D-414B-B356-33C3E21B942F}" srcOrd="0" destOrd="0" presId="urn:microsoft.com/office/officeart/2005/8/layout/equation2"/>
    <dgm:cxn modelId="{65B6E65B-E807-496A-95E0-D2534788E16D}" srcId="{7D2EFC8C-2FF0-4795-BF14-22988AABC582}" destId="{37794C35-6BC3-4FF2-AF75-AFD991DDB85B}" srcOrd="1" destOrd="0" parTransId="{9C105370-EF97-461B-8DCF-9B9985D359CA}" sibTransId="{A56132FF-1C78-4C84-BDF5-F82CEFE860F1}"/>
    <dgm:cxn modelId="{60B72D3C-01FC-4619-8881-FE0711AF66D1}" type="presOf" srcId="{F143158C-6129-450C-BB17-8EF4D7DBEB39}" destId="{64AE17B7-1980-4E97-A6D6-31BE781669A4}" srcOrd="1" destOrd="0" presId="urn:microsoft.com/office/officeart/2005/8/layout/equation2"/>
    <dgm:cxn modelId="{A954A785-1ED9-435B-98AD-2A79E27E8F9D}" type="presOf" srcId="{613CECF8-B55B-4B51-9AA2-F237BA591FED}" destId="{67E87A36-EF68-4F51-8097-BC09BA876AE8}" srcOrd="0" destOrd="0" presId="urn:microsoft.com/office/officeart/2005/8/layout/equation2"/>
    <dgm:cxn modelId="{7766E9FB-9CBB-4F29-8688-B5E72CB166F2}" type="presOf" srcId="{6DFAFB9C-69D7-49AC-AF8F-D3C64EF2EED4}" destId="{DD76188C-0560-4AA1-A012-C8E1759EA84D}" srcOrd="0" destOrd="0" presId="urn:microsoft.com/office/officeart/2005/8/layout/equation2"/>
    <dgm:cxn modelId="{A1681973-04EB-4B10-B741-AD7566162E14}" type="presOf" srcId="{96966C22-B066-421C-A292-AEE20DB9B385}" destId="{F92AFD1E-232B-48A4-9907-0357DD142436}" srcOrd="0" destOrd="0" presId="urn:microsoft.com/office/officeart/2005/8/layout/equation2"/>
    <dgm:cxn modelId="{9DFF5456-3FD1-4C83-8C98-43FF72CC78B4}" type="presParOf" srcId="{27AF5B3F-18B4-403F-A7AE-03EF37D51E53}" destId="{3A6E8474-047B-4C3F-BAA9-6733D54CCEDB}" srcOrd="0" destOrd="0" presId="urn:microsoft.com/office/officeart/2005/8/layout/equation2"/>
    <dgm:cxn modelId="{0E2E0F17-62BC-43A3-B5D6-694E782E9632}" type="presParOf" srcId="{3A6E8474-047B-4C3F-BAA9-6733D54CCEDB}" destId="{67E87A36-EF68-4F51-8097-BC09BA876AE8}" srcOrd="0" destOrd="0" presId="urn:microsoft.com/office/officeart/2005/8/layout/equation2"/>
    <dgm:cxn modelId="{C4011F07-8397-4942-ABC5-25974091AD46}" type="presParOf" srcId="{3A6E8474-047B-4C3F-BAA9-6733D54CCEDB}" destId="{C95F0355-0A8E-4FD2-970D-3E7DBF5F3EEE}" srcOrd="1" destOrd="0" presId="urn:microsoft.com/office/officeart/2005/8/layout/equation2"/>
    <dgm:cxn modelId="{1348F14B-75C6-4E72-B02B-310C2F5A8A2C}" type="presParOf" srcId="{3A6E8474-047B-4C3F-BAA9-6733D54CCEDB}" destId="{134909D7-0FE5-4DEB-8633-44B9EFFAD694}" srcOrd="2" destOrd="0" presId="urn:microsoft.com/office/officeart/2005/8/layout/equation2"/>
    <dgm:cxn modelId="{A8F3600E-B27C-42C8-BF5D-A51CB2390F14}" type="presParOf" srcId="{3A6E8474-047B-4C3F-BAA9-6733D54CCEDB}" destId="{B5228B7B-96EF-4EF3-9E3C-F869E513A2D0}" srcOrd="3" destOrd="0" presId="urn:microsoft.com/office/officeart/2005/8/layout/equation2"/>
    <dgm:cxn modelId="{146EB928-AB4E-41BA-91E1-53A433F716BA}" type="presParOf" srcId="{3A6E8474-047B-4C3F-BAA9-6733D54CCEDB}" destId="{7CB14CA4-0C5C-4370-A939-CFC136828EFB}" srcOrd="4" destOrd="0" presId="urn:microsoft.com/office/officeart/2005/8/layout/equation2"/>
    <dgm:cxn modelId="{E2C0C509-63BD-4543-80F7-AC72579D7689}" type="presParOf" srcId="{3A6E8474-047B-4C3F-BAA9-6733D54CCEDB}" destId="{383E5D91-F0BE-4650-8476-F021EEDD842B}" srcOrd="5" destOrd="0" presId="urn:microsoft.com/office/officeart/2005/8/layout/equation2"/>
    <dgm:cxn modelId="{0D3F0024-A9A3-40D5-BE0F-281B4C2D3BA1}" type="presParOf" srcId="{3A6E8474-047B-4C3F-BAA9-6733D54CCEDB}" destId="{1B297D1B-4076-41A3-A625-22A2A215607F}" srcOrd="6" destOrd="0" presId="urn:microsoft.com/office/officeart/2005/8/layout/equation2"/>
    <dgm:cxn modelId="{2C1B59AD-3662-484D-8AA1-AD9118F2B832}" type="presParOf" srcId="{3A6E8474-047B-4C3F-BAA9-6733D54CCEDB}" destId="{B3A79E3E-1E0A-4397-8D99-9BEA5D5C4BA4}" srcOrd="7" destOrd="0" presId="urn:microsoft.com/office/officeart/2005/8/layout/equation2"/>
    <dgm:cxn modelId="{E391FEB1-0A08-4282-90C2-21BCDF506DC3}" type="presParOf" srcId="{3A6E8474-047B-4C3F-BAA9-6733D54CCEDB}" destId="{F92AFD1E-232B-48A4-9907-0357DD142436}" srcOrd="8" destOrd="0" presId="urn:microsoft.com/office/officeart/2005/8/layout/equation2"/>
    <dgm:cxn modelId="{CD5DDD28-C0AE-4496-8E94-89890AFB257E}" type="presParOf" srcId="{27AF5B3F-18B4-403F-A7AE-03EF37D51E53}" destId="{D8B0C27C-E49D-414B-B356-33C3E21B942F}" srcOrd="1" destOrd="0" presId="urn:microsoft.com/office/officeart/2005/8/layout/equation2"/>
    <dgm:cxn modelId="{89BE18BF-734B-4242-BF11-99E2923CDF8C}" type="presParOf" srcId="{D8B0C27C-E49D-414B-B356-33C3E21B942F}" destId="{64AE17B7-1980-4E97-A6D6-31BE781669A4}" srcOrd="0" destOrd="0" presId="urn:microsoft.com/office/officeart/2005/8/layout/equation2"/>
    <dgm:cxn modelId="{545288B8-4BE2-4681-BED5-03E48267D224}"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a:t>
          </a:r>
        </a:p>
        <a:p>
          <a:r>
            <a:rPr lang="zh-CN" altLang="en-US" b="1" dirty="0" smtClean="0"/>
            <a:t>描述性</a:t>
          </a:r>
          <a:endParaRPr lang="en-US" altLang="zh-CN" b="1" dirty="0" smtClean="0"/>
        </a:p>
        <a:p>
          <a:r>
            <a:rPr lang="zh-CN" altLang="en-US" b="1" dirty="0" smtClean="0"/>
            <a:t>特征</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a:t>
          </a:r>
        </a:p>
        <a:p>
          <a:r>
            <a:rPr lang="zh-CN" altLang="en-US" b="1" dirty="0" smtClean="0"/>
            <a:t>量化特征</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a:t>
          </a:r>
          <a:r>
            <a:rPr lang="zh-CN" altLang="en-US" dirty="0" smtClean="0"/>
            <a:t>模型</a:t>
          </a:r>
          <a:endParaRPr lang="en-US" altLang="zh-CN" dirty="0" smtClean="0"/>
        </a:p>
        <a:p>
          <a:r>
            <a:rPr lang="zh-CN" altLang="en-US" dirty="0" smtClean="0"/>
            <a:t>迭代</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B521C850-70AA-4EF3-B0A1-F020486C3C44}">
      <dgm:prSet phldrT="[Text]"/>
      <dgm:spPr>
        <a:solidFill>
          <a:srgbClr val="C00000"/>
        </a:solidFill>
      </dgm:spPr>
      <dgm:t>
        <a:bodyPr/>
        <a:lstStyle/>
        <a:p>
          <a:r>
            <a:rPr lang="en-US" altLang="zh-TW" b="1" dirty="0" smtClean="0"/>
            <a:t>TDA </a:t>
          </a:r>
        </a:p>
        <a:p>
          <a:r>
            <a:rPr lang="zh-CN" altLang="en-US" b="1" dirty="0" smtClean="0"/>
            <a:t>持续性</a:t>
          </a:r>
          <a:endParaRPr lang="en-US" altLang="zh-CN" b="1" dirty="0" smtClean="0"/>
        </a:p>
        <a:p>
          <a:r>
            <a:rPr lang="zh-CN" altLang="en-US" b="1" dirty="0" smtClean="0"/>
            <a:t>峰群特征</a:t>
          </a:r>
          <a:endParaRPr lang="zh-TW" altLang="en-US" b="1" dirty="0"/>
        </a:p>
      </dgm:t>
    </dgm:pt>
    <dgm:pt modelId="{BB04267A-388C-4DB8-BAD3-22AB05BB934B}" type="parTrans" cxnId="{14CE5639-B619-4E90-9C63-F798F6487DCA}">
      <dgm:prSet/>
      <dgm:spPr/>
      <dgm:t>
        <a:bodyPr/>
        <a:lstStyle/>
        <a:p>
          <a:endParaRPr lang="zh-TW" altLang="en-US"/>
        </a:p>
      </dgm:t>
    </dgm:pt>
    <dgm:pt modelId="{CC2A2355-69F9-4496-A964-307E6C3D0D09}" type="sibTrans" cxnId="{14CE5639-B619-4E90-9C63-F798F6487DCA}">
      <dgm:prSet/>
      <dgm:spPr/>
      <dgm:t>
        <a:bodyPr/>
        <a:lstStyle/>
        <a:p>
          <a:endParaRPr lang="zh-TW" altLang="en-US"/>
        </a:p>
      </dgm:t>
    </dgm:pt>
    <dgm:pt modelId="{96966C22-B066-421C-A292-AEE20DB9B385}">
      <dgm:prSet phldrT="[Text]"/>
      <dgm:spPr>
        <a:solidFill>
          <a:srgbClr val="0000FF"/>
        </a:solidFill>
      </dgm:spPr>
      <dgm:t>
        <a:bodyPr/>
        <a:lstStyle/>
        <a:p>
          <a:r>
            <a:rPr lang="en-US" altLang="zh-CN" b="1" dirty="0" smtClean="0"/>
            <a:t>ETF </a:t>
          </a:r>
        </a:p>
        <a:p>
          <a:r>
            <a:rPr lang="zh-CN" altLang="en-US" b="1" dirty="0" smtClean="0"/>
            <a:t>多因子敞口特征</a:t>
          </a:r>
          <a:endParaRPr lang="zh-TW" altLang="en-US" b="1" dirty="0"/>
        </a:p>
      </dgm:t>
    </dgm:pt>
    <dgm:pt modelId="{94DC5B0D-F235-4893-B0F7-6FE464B500BB}" type="parTrans" cxnId="{BA344537-3A6B-4061-9B74-C3B659005080}">
      <dgm:prSet/>
      <dgm:spPr/>
    </dgm:pt>
    <dgm:pt modelId="{F143158C-6129-450C-BB17-8EF4D7DBEB39}" type="sibTrans" cxnId="{BA344537-3A6B-4061-9B74-C3B659005080}">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t>
        <a:bodyPr/>
        <a:lstStyle/>
        <a:p>
          <a:endParaRPr lang="zh-TW" altLang="en-US"/>
        </a:p>
      </dgm:t>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5">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4"/>
      <dgm:spPr/>
      <dgm:t>
        <a:bodyPr/>
        <a:lstStyle/>
        <a:p>
          <a:endParaRPr lang="zh-TW" altLang="en-US"/>
        </a:p>
      </dgm:t>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5">
        <dgm:presLayoutVars>
          <dgm:bulletEnabled val="1"/>
        </dgm:presLayoutVars>
      </dgm:prSet>
      <dgm:spPr/>
      <dgm:t>
        <a:bodyPr/>
        <a:lstStyle/>
        <a:p>
          <a:endParaRPr lang="zh-TW" altLang="en-US"/>
        </a:p>
      </dgm:t>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4"/>
      <dgm:spPr/>
      <dgm:t>
        <a:bodyPr/>
        <a:lstStyle/>
        <a:p>
          <a:endParaRPr lang="zh-TW" altLang="en-US"/>
        </a:p>
      </dgm:t>
    </dgm:pt>
    <dgm:pt modelId="{B3A79E3E-1E0A-4397-8D99-9BEA5D5C4BA4}" type="pres">
      <dgm:prSet presAssocID="{A56132FF-1C78-4C84-BDF5-F82CEFE860F1}" presName="spacerB" presStyleCnt="0"/>
      <dgm:spPr/>
    </dgm:pt>
    <dgm:pt modelId="{F92AFD1E-232B-48A4-9907-0357DD142436}" type="pres">
      <dgm:prSet presAssocID="{96966C22-B066-421C-A292-AEE20DB9B385}" presName="node" presStyleLbl="node1" presStyleIdx="2" presStyleCnt="5">
        <dgm:presLayoutVars>
          <dgm:bulletEnabled val="1"/>
        </dgm:presLayoutVars>
      </dgm:prSet>
      <dgm:spPr/>
      <dgm:t>
        <a:bodyPr/>
        <a:lstStyle/>
        <a:p>
          <a:endParaRPr lang="zh-TW" altLang="en-US"/>
        </a:p>
      </dgm:t>
    </dgm:pt>
    <dgm:pt modelId="{C2FEA7F4-FCD2-481D-A165-9CA24179AA58}" type="pres">
      <dgm:prSet presAssocID="{F143158C-6129-450C-BB17-8EF4D7DBEB39}" presName="spacerT" presStyleCnt="0"/>
      <dgm:spPr/>
    </dgm:pt>
    <dgm:pt modelId="{1234F55F-0625-4FED-A76E-FC1915389CEB}" type="pres">
      <dgm:prSet presAssocID="{F143158C-6129-450C-BB17-8EF4D7DBEB39}" presName="sibTrans" presStyleLbl="sibTrans2D1" presStyleIdx="2" presStyleCnt="4"/>
      <dgm:spPr/>
      <dgm:t>
        <a:bodyPr/>
        <a:lstStyle/>
        <a:p>
          <a:endParaRPr lang="zh-TW" altLang="en-US"/>
        </a:p>
      </dgm:t>
    </dgm:pt>
    <dgm:pt modelId="{4FB3D9FA-28C4-4FD5-9DD1-5B265666FA8A}" type="pres">
      <dgm:prSet presAssocID="{F143158C-6129-450C-BB17-8EF4D7DBEB39}" presName="spacerB" presStyleCnt="0"/>
      <dgm:spPr/>
    </dgm:pt>
    <dgm:pt modelId="{EAA7AB2F-1C56-40E8-B35E-7DB31E1C1F9D}" type="pres">
      <dgm:prSet presAssocID="{B521C850-70AA-4EF3-B0A1-F020486C3C44}" presName="node" presStyleLbl="node1" presStyleIdx="3" presStyleCnt="5">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3" presStyleCnt="4"/>
      <dgm:spPr/>
      <dgm:t>
        <a:bodyPr/>
        <a:lstStyle/>
        <a:p>
          <a:endParaRPr lang="zh-TW" altLang="en-US"/>
        </a:p>
      </dgm:t>
    </dgm:pt>
    <dgm:pt modelId="{64AE17B7-1980-4E97-A6D6-31BE781669A4}" type="pres">
      <dgm:prSet presAssocID="{7D2EFC8C-2FF0-4795-BF14-22988AABC582}" presName="connectorText" presStyleLbl="sibTrans2D1" presStyleIdx="3" presStyleCnt="4"/>
      <dgm:spPr/>
      <dgm:t>
        <a:bodyPr/>
        <a:lstStyle/>
        <a:p>
          <a:endParaRPr lang="zh-TW" altLang="en-US"/>
        </a:p>
      </dgm:t>
    </dgm:pt>
    <dgm:pt modelId="{DD76188C-0560-4AA1-A012-C8E1759EA84D}" type="pres">
      <dgm:prSet presAssocID="{7D2EFC8C-2FF0-4795-BF14-22988AABC582}" presName="lastNode" presStyleLbl="node1" presStyleIdx="4" presStyleCnt="5">
        <dgm:presLayoutVars>
          <dgm:bulletEnabled val="1"/>
        </dgm:presLayoutVars>
      </dgm:prSet>
      <dgm:spPr/>
      <dgm:t>
        <a:bodyPr/>
        <a:lstStyle/>
        <a:p>
          <a:endParaRPr lang="zh-TW" altLang="en-US"/>
        </a:p>
      </dgm:t>
    </dgm:pt>
  </dgm:ptLst>
  <dgm:cxnLst>
    <dgm:cxn modelId="{F4242B66-81B3-409F-8822-061E321D36E4}" type="presOf" srcId="{6DFAFB9C-69D7-49AC-AF8F-D3C64EF2EED4}" destId="{DD76188C-0560-4AA1-A012-C8E1759EA84D}" srcOrd="0" destOrd="0" presId="urn:microsoft.com/office/officeart/2005/8/layout/equation2"/>
    <dgm:cxn modelId="{07FEC056-FE48-4348-B144-E846C409127F}" type="presOf" srcId="{96966C22-B066-421C-A292-AEE20DB9B385}" destId="{F92AFD1E-232B-48A4-9907-0357DD142436}" srcOrd="0" destOrd="0" presId="urn:microsoft.com/office/officeart/2005/8/layout/equation2"/>
    <dgm:cxn modelId="{A9C0FA7B-7B3D-486B-8C28-FC60FC2DE494}" type="presOf" srcId="{613CECF8-B55B-4B51-9AA2-F237BA591FED}" destId="{67E87A36-EF68-4F51-8097-BC09BA876AE8}" srcOrd="0" destOrd="0" presId="urn:microsoft.com/office/officeart/2005/8/layout/equation2"/>
    <dgm:cxn modelId="{46E887A9-91AB-49E6-BB07-A00A082B8CCB}" type="presOf" srcId="{CC2A2355-69F9-4496-A964-307E6C3D0D09}" destId="{D8B0C27C-E49D-414B-B356-33C3E21B942F}" srcOrd="0" destOrd="0" presId="urn:microsoft.com/office/officeart/2005/8/layout/equation2"/>
    <dgm:cxn modelId="{6074F7BD-5383-4CD7-8679-67D0D1F19021}" type="presOf" srcId="{37794C35-6BC3-4FF2-AF75-AFD991DDB85B}" destId="{7CB14CA4-0C5C-4370-A939-CFC136828EFB}" srcOrd="0" destOrd="0" presId="urn:microsoft.com/office/officeart/2005/8/layout/equation2"/>
    <dgm:cxn modelId="{E114E19C-D882-4455-A312-20046729A8AF}" type="presOf" srcId="{A56132FF-1C78-4C84-BDF5-F82CEFE860F1}" destId="{1B297D1B-4076-41A3-A625-22A2A215607F}" srcOrd="0" destOrd="0" presId="urn:microsoft.com/office/officeart/2005/8/layout/equation2"/>
    <dgm:cxn modelId="{DA74B7E9-07E7-43F3-A043-F90B3A3672CB}" type="presOf" srcId="{5563F76E-84C2-4F15-8699-80971515DC68}" destId="{134909D7-0FE5-4DEB-8633-44B9EFFAD694}" srcOrd="0" destOrd="0" presId="urn:microsoft.com/office/officeart/2005/8/layout/equation2"/>
    <dgm:cxn modelId="{BA344537-3A6B-4061-9B74-C3B659005080}" srcId="{7D2EFC8C-2FF0-4795-BF14-22988AABC582}" destId="{96966C22-B066-421C-A292-AEE20DB9B385}" srcOrd="2" destOrd="0" parTransId="{94DC5B0D-F235-4893-B0F7-6FE464B500BB}" sibTransId="{F143158C-6129-450C-BB17-8EF4D7DBEB39}"/>
    <dgm:cxn modelId="{14CE5639-B619-4E90-9C63-F798F6487DCA}" srcId="{7D2EFC8C-2FF0-4795-BF14-22988AABC582}" destId="{B521C850-70AA-4EF3-B0A1-F020486C3C44}" srcOrd="3" destOrd="0" parTransId="{BB04267A-388C-4DB8-BAD3-22AB05BB934B}" sibTransId="{CC2A2355-69F9-4496-A964-307E6C3D0D09}"/>
    <dgm:cxn modelId="{65B6E65B-E807-496A-95E0-D2534788E16D}" srcId="{7D2EFC8C-2FF0-4795-BF14-22988AABC582}" destId="{37794C35-6BC3-4FF2-AF75-AFD991DDB85B}" srcOrd="1" destOrd="0" parTransId="{9C105370-EF97-461B-8DCF-9B9985D359CA}" sibTransId="{A56132FF-1C78-4C84-BDF5-F82CEFE860F1}"/>
    <dgm:cxn modelId="{7B729D38-A374-4CE2-933C-6007D4323AE9}" type="presOf" srcId="{B521C850-70AA-4EF3-B0A1-F020486C3C44}" destId="{EAA7AB2F-1C56-40E8-B35E-7DB31E1C1F9D}" srcOrd="0" destOrd="0" presId="urn:microsoft.com/office/officeart/2005/8/layout/equation2"/>
    <dgm:cxn modelId="{A4863150-EC08-4B2B-A08D-8ADA5198A7C2}" type="presOf" srcId="{7D2EFC8C-2FF0-4795-BF14-22988AABC582}" destId="{27AF5B3F-18B4-403F-A7AE-03EF37D51E53}" srcOrd="0" destOrd="0" presId="urn:microsoft.com/office/officeart/2005/8/layout/equation2"/>
    <dgm:cxn modelId="{75705065-A183-45DF-8A2A-C52663A5988C}" srcId="{7D2EFC8C-2FF0-4795-BF14-22988AABC582}" destId="{613CECF8-B55B-4B51-9AA2-F237BA591FED}" srcOrd="0" destOrd="0" parTransId="{958805D5-9D81-491A-9C32-3D9F10C9A750}" sibTransId="{5563F76E-84C2-4F15-8699-80971515DC68}"/>
    <dgm:cxn modelId="{AEF42854-A06C-4114-9764-E1194C5BD7ED}" srcId="{7D2EFC8C-2FF0-4795-BF14-22988AABC582}" destId="{6DFAFB9C-69D7-49AC-AF8F-D3C64EF2EED4}" srcOrd="4" destOrd="0" parTransId="{10257132-A69A-47A8-B18E-309D7479EE5F}" sibTransId="{34896A0E-8FB2-4C25-9622-32B6584FF9AB}"/>
    <dgm:cxn modelId="{722CC6EC-9FB0-4E49-B856-875BBF800599}" type="presOf" srcId="{F143158C-6129-450C-BB17-8EF4D7DBEB39}" destId="{1234F55F-0625-4FED-A76E-FC1915389CEB}" srcOrd="0" destOrd="0" presId="urn:microsoft.com/office/officeart/2005/8/layout/equation2"/>
    <dgm:cxn modelId="{358C291E-B825-489A-8593-9F49CECE09A3}" type="presOf" srcId="{CC2A2355-69F9-4496-A964-307E6C3D0D09}" destId="{64AE17B7-1980-4E97-A6D6-31BE781669A4}" srcOrd="1" destOrd="0" presId="urn:microsoft.com/office/officeart/2005/8/layout/equation2"/>
    <dgm:cxn modelId="{0A0AEE22-BA66-4DAB-A15A-5F43D2516B76}" type="presParOf" srcId="{27AF5B3F-18B4-403F-A7AE-03EF37D51E53}" destId="{3A6E8474-047B-4C3F-BAA9-6733D54CCEDB}" srcOrd="0" destOrd="0" presId="urn:microsoft.com/office/officeart/2005/8/layout/equation2"/>
    <dgm:cxn modelId="{2A9DE773-BCC0-49AA-BF8B-8C7610FF751B}" type="presParOf" srcId="{3A6E8474-047B-4C3F-BAA9-6733D54CCEDB}" destId="{67E87A36-EF68-4F51-8097-BC09BA876AE8}" srcOrd="0" destOrd="0" presId="urn:microsoft.com/office/officeart/2005/8/layout/equation2"/>
    <dgm:cxn modelId="{0FB3E304-0109-41C6-AB2F-A8EDFF8F49DA}" type="presParOf" srcId="{3A6E8474-047B-4C3F-BAA9-6733D54CCEDB}" destId="{C95F0355-0A8E-4FD2-970D-3E7DBF5F3EEE}" srcOrd="1" destOrd="0" presId="urn:microsoft.com/office/officeart/2005/8/layout/equation2"/>
    <dgm:cxn modelId="{548C22C9-A3BA-4700-AC96-7B69E33F1045}" type="presParOf" srcId="{3A6E8474-047B-4C3F-BAA9-6733D54CCEDB}" destId="{134909D7-0FE5-4DEB-8633-44B9EFFAD694}" srcOrd="2" destOrd="0" presId="urn:microsoft.com/office/officeart/2005/8/layout/equation2"/>
    <dgm:cxn modelId="{15572E1D-8E77-4A3B-B102-37DBC8C4F247}" type="presParOf" srcId="{3A6E8474-047B-4C3F-BAA9-6733D54CCEDB}" destId="{B5228B7B-96EF-4EF3-9E3C-F869E513A2D0}" srcOrd="3" destOrd="0" presId="urn:microsoft.com/office/officeart/2005/8/layout/equation2"/>
    <dgm:cxn modelId="{72B40DD8-5464-4E23-A0CE-2E3F81AA7663}" type="presParOf" srcId="{3A6E8474-047B-4C3F-BAA9-6733D54CCEDB}" destId="{7CB14CA4-0C5C-4370-A939-CFC136828EFB}" srcOrd="4" destOrd="0" presId="urn:microsoft.com/office/officeart/2005/8/layout/equation2"/>
    <dgm:cxn modelId="{14C94F1F-AC50-4BE1-AB5F-3F1A1B7A3D02}" type="presParOf" srcId="{3A6E8474-047B-4C3F-BAA9-6733D54CCEDB}" destId="{383E5D91-F0BE-4650-8476-F021EEDD842B}" srcOrd="5" destOrd="0" presId="urn:microsoft.com/office/officeart/2005/8/layout/equation2"/>
    <dgm:cxn modelId="{6C78D88B-C3AA-4849-8CEE-17A9D49A34F5}" type="presParOf" srcId="{3A6E8474-047B-4C3F-BAA9-6733D54CCEDB}" destId="{1B297D1B-4076-41A3-A625-22A2A215607F}" srcOrd="6" destOrd="0" presId="urn:microsoft.com/office/officeart/2005/8/layout/equation2"/>
    <dgm:cxn modelId="{968652B7-6D9E-4076-8B0A-47B5FEF16CEA}" type="presParOf" srcId="{3A6E8474-047B-4C3F-BAA9-6733D54CCEDB}" destId="{B3A79E3E-1E0A-4397-8D99-9BEA5D5C4BA4}" srcOrd="7" destOrd="0" presId="urn:microsoft.com/office/officeart/2005/8/layout/equation2"/>
    <dgm:cxn modelId="{E5C1313B-4CFA-4788-8FB3-67BFC69A63A0}" type="presParOf" srcId="{3A6E8474-047B-4C3F-BAA9-6733D54CCEDB}" destId="{F92AFD1E-232B-48A4-9907-0357DD142436}" srcOrd="8" destOrd="0" presId="urn:microsoft.com/office/officeart/2005/8/layout/equation2"/>
    <dgm:cxn modelId="{17C27AAC-9AF0-414F-A185-300A709915A0}" type="presParOf" srcId="{3A6E8474-047B-4C3F-BAA9-6733D54CCEDB}" destId="{C2FEA7F4-FCD2-481D-A165-9CA24179AA58}" srcOrd="9" destOrd="0" presId="urn:microsoft.com/office/officeart/2005/8/layout/equation2"/>
    <dgm:cxn modelId="{2ECF0F92-687C-4579-9338-CC3FAF3D7C36}" type="presParOf" srcId="{3A6E8474-047B-4C3F-BAA9-6733D54CCEDB}" destId="{1234F55F-0625-4FED-A76E-FC1915389CEB}" srcOrd="10" destOrd="0" presId="urn:microsoft.com/office/officeart/2005/8/layout/equation2"/>
    <dgm:cxn modelId="{7B2B1206-CB0C-4C9B-BC0E-327AB11379CD}" type="presParOf" srcId="{3A6E8474-047B-4C3F-BAA9-6733D54CCEDB}" destId="{4FB3D9FA-28C4-4FD5-9DD1-5B265666FA8A}" srcOrd="11" destOrd="0" presId="urn:microsoft.com/office/officeart/2005/8/layout/equation2"/>
    <dgm:cxn modelId="{1D991D3C-4AA6-4EAB-8111-F0C6A0FC45D3}" type="presParOf" srcId="{3A6E8474-047B-4C3F-BAA9-6733D54CCEDB}" destId="{EAA7AB2F-1C56-40E8-B35E-7DB31E1C1F9D}" srcOrd="12" destOrd="0" presId="urn:microsoft.com/office/officeart/2005/8/layout/equation2"/>
    <dgm:cxn modelId="{427B5D0D-1EA7-4977-A998-7280DC4F2897}" type="presParOf" srcId="{27AF5B3F-18B4-403F-A7AE-03EF37D51E53}" destId="{D8B0C27C-E49D-414B-B356-33C3E21B942F}" srcOrd="1" destOrd="0" presId="urn:microsoft.com/office/officeart/2005/8/layout/equation2"/>
    <dgm:cxn modelId="{3F9A16BD-6228-450A-AB5F-F942EA9AC065}" type="presParOf" srcId="{D8B0C27C-E49D-414B-B356-33C3E21B942F}" destId="{64AE17B7-1980-4E97-A6D6-31BE781669A4}" srcOrd="0" destOrd="0" presId="urn:microsoft.com/office/officeart/2005/8/layout/equation2"/>
    <dgm:cxn modelId="{D45ED0A0-A4CA-4BD1-8CCB-E3DD0EBB78FF}"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299305" y="1278"/>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ETF Descriptors</a:t>
          </a:r>
          <a:endParaRPr lang="zh-TW" altLang="en-US" sz="1000" b="1" kern="1200" dirty="0"/>
        </a:p>
      </dsp:txBody>
      <dsp:txXfrm>
        <a:off x="2299305" y="1278"/>
        <a:ext cx="1008608" cy="1008608"/>
      </dsp:txXfrm>
    </dsp:sp>
    <dsp:sp modelId="{134909D7-0FE5-4DEB-8633-44B9EFFAD694}">
      <dsp:nvSpPr>
        <dsp:cNvPr id="0" name=""/>
        <dsp:cNvSpPr/>
      </dsp:nvSpPr>
      <dsp:spPr>
        <a:xfrm>
          <a:off x="2511112" y="1091785"/>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511112" y="1091785"/>
        <a:ext cx="584992" cy="584992"/>
      </dsp:txXfrm>
    </dsp:sp>
    <dsp:sp modelId="{7CB14CA4-0C5C-4370-A939-CFC136828EFB}">
      <dsp:nvSpPr>
        <dsp:cNvPr id="0" name=""/>
        <dsp:cNvSpPr/>
      </dsp:nvSpPr>
      <dsp:spPr>
        <a:xfrm>
          <a:off x="2299305" y="1758677"/>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ETF Quantitative Factors</a:t>
          </a:r>
          <a:endParaRPr lang="zh-TW" altLang="en-US" sz="1000" b="1" kern="1200" dirty="0"/>
        </a:p>
      </dsp:txBody>
      <dsp:txXfrm>
        <a:off x="2299305" y="1758677"/>
        <a:ext cx="1008608" cy="1008608"/>
      </dsp:txXfrm>
    </dsp:sp>
    <dsp:sp modelId="{1B297D1B-4076-41A3-A625-22A2A215607F}">
      <dsp:nvSpPr>
        <dsp:cNvPr id="0" name=""/>
        <dsp:cNvSpPr/>
      </dsp:nvSpPr>
      <dsp:spPr>
        <a:xfrm>
          <a:off x="2511112" y="2849184"/>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511112" y="2849184"/>
        <a:ext cx="584992" cy="584992"/>
      </dsp:txXfrm>
    </dsp:sp>
    <dsp:sp modelId="{EAA7AB2F-1C56-40E8-B35E-7DB31E1C1F9D}">
      <dsp:nvSpPr>
        <dsp:cNvPr id="0" name=""/>
        <dsp:cNvSpPr/>
      </dsp:nvSpPr>
      <dsp:spPr>
        <a:xfrm>
          <a:off x="2299305" y="3516076"/>
          <a:ext cx="1008608" cy="1008608"/>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TDA Persistence Landscapes</a:t>
          </a:r>
          <a:endParaRPr lang="zh-TW" altLang="en-US" sz="1000" b="1" kern="1200" dirty="0"/>
        </a:p>
      </dsp:txBody>
      <dsp:txXfrm>
        <a:off x="2299305" y="3516076"/>
        <a:ext cx="1008608" cy="1008608"/>
      </dsp:txXfrm>
    </dsp:sp>
    <dsp:sp modelId="{D8B0C27C-E49D-414B-B356-33C3E21B942F}">
      <dsp:nvSpPr>
        <dsp:cNvPr id="0" name=""/>
        <dsp:cNvSpPr/>
      </dsp:nvSpPr>
      <dsp:spPr>
        <a:xfrm>
          <a:off x="3459204" y="2075380"/>
          <a:ext cx="320737" cy="375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3459204" y="2075380"/>
        <a:ext cx="320737" cy="375202"/>
      </dsp:txXfrm>
    </dsp:sp>
    <dsp:sp modelId="{DD76188C-0560-4AA1-A012-C8E1759EA84D}">
      <dsp:nvSpPr>
        <dsp:cNvPr id="0" name=""/>
        <dsp:cNvSpPr/>
      </dsp:nvSpPr>
      <dsp:spPr>
        <a:xfrm>
          <a:off x="3913078" y="1254373"/>
          <a:ext cx="2017216" cy="201721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TW" sz="2200" kern="1200" dirty="0" smtClean="0"/>
            <a:t>XGBoost Model Integrations</a:t>
          </a:r>
          <a:endParaRPr lang="zh-TW" altLang="en-US" sz="2200" kern="1200" dirty="0"/>
        </a:p>
      </dsp:txBody>
      <dsp:txXfrm>
        <a:off x="3913078" y="1254373"/>
        <a:ext cx="2017216" cy="20172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299305" y="1278"/>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ETF </a:t>
          </a:r>
        </a:p>
        <a:p>
          <a:pPr lvl="0" algn="ctr" defTabSz="533400">
            <a:lnSpc>
              <a:spcPct val="90000"/>
            </a:lnSpc>
            <a:spcBef>
              <a:spcPct val="0"/>
            </a:spcBef>
            <a:spcAft>
              <a:spcPct val="35000"/>
            </a:spcAft>
          </a:pPr>
          <a:r>
            <a:rPr lang="zh-CN" altLang="en-US" sz="1200" b="1" kern="1200" dirty="0" smtClean="0"/>
            <a:t>描述性</a:t>
          </a:r>
          <a:endParaRPr lang="en-US" altLang="zh-CN" sz="1200" b="1" kern="1200" dirty="0" smtClean="0"/>
        </a:p>
        <a:p>
          <a:pPr lvl="0" algn="ctr" defTabSz="533400">
            <a:lnSpc>
              <a:spcPct val="90000"/>
            </a:lnSpc>
            <a:spcBef>
              <a:spcPct val="0"/>
            </a:spcBef>
            <a:spcAft>
              <a:spcPct val="35000"/>
            </a:spcAft>
          </a:pPr>
          <a:r>
            <a:rPr lang="zh-CN" altLang="en-US" sz="1200" b="1" kern="1200" dirty="0" smtClean="0"/>
            <a:t>特征</a:t>
          </a:r>
          <a:endParaRPr lang="zh-TW" altLang="en-US" sz="1200" b="1" kern="1200" dirty="0"/>
        </a:p>
      </dsp:txBody>
      <dsp:txXfrm>
        <a:off x="2299305" y="1278"/>
        <a:ext cx="1008608" cy="1008608"/>
      </dsp:txXfrm>
    </dsp:sp>
    <dsp:sp modelId="{134909D7-0FE5-4DEB-8633-44B9EFFAD694}">
      <dsp:nvSpPr>
        <dsp:cNvPr id="0" name=""/>
        <dsp:cNvSpPr/>
      </dsp:nvSpPr>
      <dsp:spPr>
        <a:xfrm>
          <a:off x="2511112" y="1091785"/>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p>
      </dsp:txBody>
      <dsp:txXfrm>
        <a:off x="2511112" y="1091785"/>
        <a:ext cx="584992" cy="584992"/>
      </dsp:txXfrm>
    </dsp:sp>
    <dsp:sp modelId="{7CB14CA4-0C5C-4370-A939-CFC136828EFB}">
      <dsp:nvSpPr>
        <dsp:cNvPr id="0" name=""/>
        <dsp:cNvSpPr/>
      </dsp:nvSpPr>
      <dsp:spPr>
        <a:xfrm>
          <a:off x="2299305" y="1758677"/>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ETF </a:t>
          </a:r>
        </a:p>
        <a:p>
          <a:pPr lvl="0" algn="ctr" defTabSz="533400">
            <a:lnSpc>
              <a:spcPct val="90000"/>
            </a:lnSpc>
            <a:spcBef>
              <a:spcPct val="0"/>
            </a:spcBef>
            <a:spcAft>
              <a:spcPct val="35000"/>
            </a:spcAft>
          </a:pPr>
          <a:r>
            <a:rPr lang="zh-CN" altLang="en-US" sz="1200" b="1" kern="1200" dirty="0" smtClean="0"/>
            <a:t>量化特征</a:t>
          </a:r>
          <a:endParaRPr lang="zh-TW" altLang="en-US" sz="1200" b="1" kern="1200" dirty="0"/>
        </a:p>
      </dsp:txBody>
      <dsp:txXfrm>
        <a:off x="2299305" y="1758677"/>
        <a:ext cx="1008608" cy="1008608"/>
      </dsp:txXfrm>
    </dsp:sp>
    <dsp:sp modelId="{1B297D1B-4076-41A3-A625-22A2A215607F}">
      <dsp:nvSpPr>
        <dsp:cNvPr id="0" name=""/>
        <dsp:cNvSpPr/>
      </dsp:nvSpPr>
      <dsp:spPr>
        <a:xfrm>
          <a:off x="2511112" y="2849184"/>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p>
      </dsp:txBody>
      <dsp:txXfrm>
        <a:off x="2511112" y="2849184"/>
        <a:ext cx="584992" cy="584992"/>
      </dsp:txXfrm>
    </dsp:sp>
    <dsp:sp modelId="{F92AFD1E-232B-48A4-9907-0357DD142436}">
      <dsp:nvSpPr>
        <dsp:cNvPr id="0" name=""/>
        <dsp:cNvSpPr/>
      </dsp:nvSpPr>
      <dsp:spPr>
        <a:xfrm>
          <a:off x="2299305" y="3516076"/>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b="1" kern="1200" dirty="0" smtClean="0"/>
            <a:t>ETF </a:t>
          </a:r>
        </a:p>
        <a:p>
          <a:pPr lvl="0" algn="ctr" defTabSz="533400">
            <a:lnSpc>
              <a:spcPct val="90000"/>
            </a:lnSpc>
            <a:spcBef>
              <a:spcPct val="0"/>
            </a:spcBef>
            <a:spcAft>
              <a:spcPct val="35000"/>
            </a:spcAft>
          </a:pPr>
          <a:r>
            <a:rPr lang="zh-CN" altLang="en-US" sz="1200" b="1" kern="1200" dirty="0" smtClean="0"/>
            <a:t>多因子敞口特征</a:t>
          </a:r>
          <a:endParaRPr lang="zh-TW" altLang="en-US" sz="1200" b="1" kern="1200" dirty="0"/>
        </a:p>
      </dsp:txBody>
      <dsp:txXfrm>
        <a:off x="2299305" y="3516076"/>
        <a:ext cx="1008608" cy="1008608"/>
      </dsp:txXfrm>
    </dsp:sp>
    <dsp:sp modelId="{D8B0C27C-E49D-414B-B356-33C3E21B942F}">
      <dsp:nvSpPr>
        <dsp:cNvPr id="0" name=""/>
        <dsp:cNvSpPr/>
      </dsp:nvSpPr>
      <dsp:spPr>
        <a:xfrm>
          <a:off x="3459204" y="2075380"/>
          <a:ext cx="320737" cy="375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TW" altLang="en-US" sz="1000" kern="1200"/>
        </a:p>
      </dsp:txBody>
      <dsp:txXfrm>
        <a:off x="3459204" y="2075380"/>
        <a:ext cx="320737" cy="375202"/>
      </dsp:txXfrm>
    </dsp:sp>
    <dsp:sp modelId="{DD76188C-0560-4AA1-A012-C8E1759EA84D}">
      <dsp:nvSpPr>
        <dsp:cNvPr id="0" name=""/>
        <dsp:cNvSpPr/>
      </dsp:nvSpPr>
      <dsp:spPr>
        <a:xfrm>
          <a:off x="3913078" y="1254373"/>
          <a:ext cx="2017216" cy="201721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TW" sz="2700" kern="1200" dirty="0" smtClean="0"/>
            <a:t>XGBoost </a:t>
          </a:r>
          <a:r>
            <a:rPr lang="zh-CN" altLang="en-US" sz="2700" kern="1200" dirty="0" smtClean="0"/>
            <a:t>模型</a:t>
          </a:r>
          <a:endParaRPr lang="en-US" altLang="zh-CN" sz="2700" kern="1200" dirty="0" smtClean="0"/>
        </a:p>
        <a:p>
          <a:pPr lvl="0" algn="ctr" defTabSz="1200150">
            <a:lnSpc>
              <a:spcPct val="90000"/>
            </a:lnSpc>
            <a:spcBef>
              <a:spcPct val="0"/>
            </a:spcBef>
            <a:spcAft>
              <a:spcPct val="35000"/>
            </a:spcAft>
          </a:pPr>
          <a:r>
            <a:rPr lang="zh-CN" altLang="en-US" sz="2700" kern="1200" dirty="0" smtClean="0"/>
            <a:t>迭代</a:t>
          </a:r>
          <a:endParaRPr lang="zh-TW" altLang="en-US" sz="2700" kern="1200" dirty="0"/>
        </a:p>
      </dsp:txBody>
      <dsp:txXfrm>
        <a:off x="3913078" y="1254373"/>
        <a:ext cx="2017216" cy="20172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807426" y="1516"/>
          <a:ext cx="726318" cy="72631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TW" sz="800" b="1" kern="1200" dirty="0" smtClean="0"/>
            <a:t>ETF </a:t>
          </a:r>
        </a:p>
        <a:p>
          <a:pPr lvl="0" algn="ctr" defTabSz="355600">
            <a:lnSpc>
              <a:spcPct val="90000"/>
            </a:lnSpc>
            <a:spcBef>
              <a:spcPct val="0"/>
            </a:spcBef>
            <a:spcAft>
              <a:spcPct val="35000"/>
            </a:spcAft>
          </a:pPr>
          <a:r>
            <a:rPr lang="zh-CN" altLang="en-US" sz="800" b="1" kern="1200" dirty="0" smtClean="0"/>
            <a:t>描述性</a:t>
          </a:r>
          <a:endParaRPr lang="en-US" altLang="zh-CN" sz="800" b="1" kern="1200" dirty="0" smtClean="0"/>
        </a:p>
        <a:p>
          <a:pPr lvl="0" algn="ctr" defTabSz="355600">
            <a:lnSpc>
              <a:spcPct val="90000"/>
            </a:lnSpc>
            <a:spcBef>
              <a:spcPct val="0"/>
            </a:spcBef>
            <a:spcAft>
              <a:spcPct val="35000"/>
            </a:spcAft>
          </a:pPr>
          <a:r>
            <a:rPr lang="zh-CN" altLang="en-US" sz="800" b="1" kern="1200" dirty="0" smtClean="0"/>
            <a:t>特征</a:t>
          </a:r>
          <a:endParaRPr lang="zh-TW" altLang="en-US" sz="800" b="1" kern="1200" dirty="0"/>
        </a:p>
      </dsp:txBody>
      <dsp:txXfrm>
        <a:off x="2807426" y="1516"/>
        <a:ext cx="726318" cy="726318"/>
      </dsp:txXfrm>
    </dsp:sp>
    <dsp:sp modelId="{134909D7-0FE5-4DEB-8633-44B9EFFAD694}">
      <dsp:nvSpPr>
        <dsp:cNvPr id="0" name=""/>
        <dsp:cNvSpPr/>
      </dsp:nvSpPr>
      <dsp:spPr>
        <a:xfrm>
          <a:off x="2959953" y="786811"/>
          <a:ext cx="421264" cy="42126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959953" y="786811"/>
        <a:ext cx="421264" cy="421264"/>
      </dsp:txXfrm>
    </dsp:sp>
    <dsp:sp modelId="{7CB14CA4-0C5C-4370-A939-CFC136828EFB}">
      <dsp:nvSpPr>
        <dsp:cNvPr id="0" name=""/>
        <dsp:cNvSpPr/>
      </dsp:nvSpPr>
      <dsp:spPr>
        <a:xfrm>
          <a:off x="2807426" y="1267053"/>
          <a:ext cx="726318" cy="72631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TW" sz="800" b="1" kern="1200" dirty="0" smtClean="0"/>
            <a:t>ETF </a:t>
          </a:r>
        </a:p>
        <a:p>
          <a:pPr lvl="0" algn="ctr" defTabSz="355600">
            <a:lnSpc>
              <a:spcPct val="90000"/>
            </a:lnSpc>
            <a:spcBef>
              <a:spcPct val="0"/>
            </a:spcBef>
            <a:spcAft>
              <a:spcPct val="35000"/>
            </a:spcAft>
          </a:pPr>
          <a:r>
            <a:rPr lang="zh-CN" altLang="en-US" sz="800" b="1" kern="1200" dirty="0" smtClean="0"/>
            <a:t>量化特征</a:t>
          </a:r>
          <a:endParaRPr lang="zh-TW" altLang="en-US" sz="800" b="1" kern="1200" dirty="0"/>
        </a:p>
      </dsp:txBody>
      <dsp:txXfrm>
        <a:off x="2807426" y="1267053"/>
        <a:ext cx="726318" cy="726318"/>
      </dsp:txXfrm>
    </dsp:sp>
    <dsp:sp modelId="{1B297D1B-4076-41A3-A625-22A2A215607F}">
      <dsp:nvSpPr>
        <dsp:cNvPr id="0" name=""/>
        <dsp:cNvSpPr/>
      </dsp:nvSpPr>
      <dsp:spPr>
        <a:xfrm>
          <a:off x="2959953" y="2052349"/>
          <a:ext cx="421264" cy="42126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959953" y="2052349"/>
        <a:ext cx="421264" cy="421264"/>
      </dsp:txXfrm>
    </dsp:sp>
    <dsp:sp modelId="{F92AFD1E-232B-48A4-9907-0357DD142436}">
      <dsp:nvSpPr>
        <dsp:cNvPr id="0" name=""/>
        <dsp:cNvSpPr/>
      </dsp:nvSpPr>
      <dsp:spPr>
        <a:xfrm>
          <a:off x="2807426" y="2532590"/>
          <a:ext cx="726318" cy="72631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CN" sz="800" b="1" kern="1200" dirty="0" smtClean="0"/>
            <a:t>ETF </a:t>
          </a:r>
        </a:p>
        <a:p>
          <a:pPr lvl="0" algn="ctr" defTabSz="355600">
            <a:lnSpc>
              <a:spcPct val="90000"/>
            </a:lnSpc>
            <a:spcBef>
              <a:spcPct val="0"/>
            </a:spcBef>
            <a:spcAft>
              <a:spcPct val="35000"/>
            </a:spcAft>
          </a:pPr>
          <a:r>
            <a:rPr lang="zh-CN" altLang="en-US" sz="800" b="1" kern="1200" dirty="0" smtClean="0"/>
            <a:t>多因子敞口特征</a:t>
          </a:r>
          <a:endParaRPr lang="zh-TW" altLang="en-US" sz="800" b="1" kern="1200" dirty="0"/>
        </a:p>
      </dsp:txBody>
      <dsp:txXfrm>
        <a:off x="2807426" y="2532590"/>
        <a:ext cx="726318" cy="726318"/>
      </dsp:txXfrm>
    </dsp:sp>
    <dsp:sp modelId="{1234F55F-0625-4FED-A76E-FC1915389CEB}">
      <dsp:nvSpPr>
        <dsp:cNvPr id="0" name=""/>
        <dsp:cNvSpPr/>
      </dsp:nvSpPr>
      <dsp:spPr>
        <a:xfrm>
          <a:off x="2959953" y="3317886"/>
          <a:ext cx="421264" cy="42126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959953" y="3317886"/>
        <a:ext cx="421264" cy="421264"/>
      </dsp:txXfrm>
    </dsp:sp>
    <dsp:sp modelId="{EAA7AB2F-1C56-40E8-B35E-7DB31E1C1F9D}">
      <dsp:nvSpPr>
        <dsp:cNvPr id="0" name=""/>
        <dsp:cNvSpPr/>
      </dsp:nvSpPr>
      <dsp:spPr>
        <a:xfrm>
          <a:off x="2807426" y="3798128"/>
          <a:ext cx="726318" cy="726318"/>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TW" sz="800" b="1" kern="1200" dirty="0" smtClean="0"/>
            <a:t>TDA </a:t>
          </a:r>
        </a:p>
        <a:p>
          <a:pPr lvl="0" algn="ctr" defTabSz="355600">
            <a:lnSpc>
              <a:spcPct val="90000"/>
            </a:lnSpc>
            <a:spcBef>
              <a:spcPct val="0"/>
            </a:spcBef>
            <a:spcAft>
              <a:spcPct val="35000"/>
            </a:spcAft>
          </a:pPr>
          <a:r>
            <a:rPr lang="zh-CN" altLang="en-US" sz="800" b="1" kern="1200" dirty="0" smtClean="0"/>
            <a:t>持续性</a:t>
          </a:r>
          <a:endParaRPr lang="en-US" altLang="zh-CN" sz="800" b="1" kern="1200" dirty="0" smtClean="0"/>
        </a:p>
        <a:p>
          <a:pPr lvl="0" algn="ctr" defTabSz="355600">
            <a:lnSpc>
              <a:spcPct val="90000"/>
            </a:lnSpc>
            <a:spcBef>
              <a:spcPct val="0"/>
            </a:spcBef>
            <a:spcAft>
              <a:spcPct val="35000"/>
            </a:spcAft>
          </a:pPr>
          <a:r>
            <a:rPr lang="zh-CN" altLang="en-US" sz="800" b="1" kern="1200" dirty="0" smtClean="0"/>
            <a:t>峰群特征</a:t>
          </a:r>
          <a:endParaRPr lang="zh-TW" altLang="en-US" sz="800" b="1" kern="1200" dirty="0"/>
        </a:p>
      </dsp:txBody>
      <dsp:txXfrm>
        <a:off x="2807426" y="3798128"/>
        <a:ext cx="726318" cy="726318"/>
      </dsp:txXfrm>
    </dsp:sp>
    <dsp:sp modelId="{D8B0C27C-E49D-414B-B356-33C3E21B942F}">
      <dsp:nvSpPr>
        <dsp:cNvPr id="0" name=""/>
        <dsp:cNvSpPr/>
      </dsp:nvSpPr>
      <dsp:spPr>
        <a:xfrm>
          <a:off x="3642693" y="2127886"/>
          <a:ext cx="230969" cy="2701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3642693" y="2127886"/>
        <a:ext cx="230969" cy="270190"/>
      </dsp:txXfrm>
    </dsp:sp>
    <dsp:sp modelId="{DD76188C-0560-4AA1-A012-C8E1759EA84D}">
      <dsp:nvSpPr>
        <dsp:cNvPr id="0" name=""/>
        <dsp:cNvSpPr/>
      </dsp:nvSpPr>
      <dsp:spPr>
        <a:xfrm>
          <a:off x="3969536" y="1536663"/>
          <a:ext cx="1452636" cy="145263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TW" sz="1900" kern="1200" dirty="0" smtClean="0"/>
            <a:t>XGBoost </a:t>
          </a:r>
          <a:r>
            <a:rPr lang="zh-CN" altLang="en-US" sz="1900" kern="1200" dirty="0" smtClean="0"/>
            <a:t>模型</a:t>
          </a:r>
          <a:endParaRPr lang="en-US" altLang="zh-CN" sz="1900" kern="1200" dirty="0" smtClean="0"/>
        </a:p>
        <a:p>
          <a:pPr lvl="0" algn="ctr" defTabSz="844550">
            <a:lnSpc>
              <a:spcPct val="90000"/>
            </a:lnSpc>
            <a:spcBef>
              <a:spcPct val="0"/>
            </a:spcBef>
            <a:spcAft>
              <a:spcPct val="35000"/>
            </a:spcAft>
          </a:pPr>
          <a:r>
            <a:rPr lang="zh-CN" altLang="en-US" sz="1900" kern="1200" dirty="0" smtClean="0"/>
            <a:t>迭代</a:t>
          </a:r>
          <a:endParaRPr lang="zh-TW" altLang="en-US" sz="1900" kern="1200" dirty="0"/>
        </a:p>
      </dsp:txBody>
      <dsp:txXfrm>
        <a:off x="3969536" y="1536663"/>
        <a:ext cx="1452636" cy="14526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1817B-9373-45AB-830B-4F4E5DB95CCD}" type="datetimeFigureOut">
              <a:rPr lang="zh-TW" altLang="en-US" smtClean="0"/>
              <a:t>2018/1/8</a:t>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F9161-D360-4017-83F8-040025AC2082}" type="slidenum">
              <a:rPr lang="zh-TW" altLang="en-US" smtClean="0"/>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n-US" altLang="zh-TW" smtClean="0">
                <a:ea typeface="新細明體" pitchFamily="18" charset="-120"/>
              </a:rPr>
              <a:t>Special Event Fund</a:t>
            </a:r>
          </a:p>
        </p:txBody>
      </p:sp>
      <p:sp>
        <p:nvSpPr>
          <p:cNvPr id="55299" name="Rectangle 7"/>
          <p:cNvSpPr>
            <a:spLocks noGrp="1" noChangeArrowheads="1"/>
          </p:cNvSpPr>
          <p:nvPr>
            <p:ph type="sldNum" sz="quarter" idx="5"/>
          </p:nvPr>
        </p:nvSpPr>
        <p:spPr>
          <a:noFill/>
        </p:spPr>
        <p:txBody>
          <a:bodyPr/>
          <a:lstStyle/>
          <a:p>
            <a:fld id="{C4FA268E-AE3D-44A7-8FD0-0DCD122866F6}" type="slidenum">
              <a:rPr lang="en-US" altLang="zh-TW"/>
              <a:pPr/>
              <a:t>1</a:t>
            </a:fld>
            <a:endParaRPr lang="en-US" altLang="zh-TW"/>
          </a:p>
        </p:txBody>
      </p:sp>
      <p:sp>
        <p:nvSpPr>
          <p:cNvPr id="55300" name="Rectangle 2"/>
          <p:cNvSpPr>
            <a:spLocks noGrp="1" noRot="1" noChangeAspect="1" noChangeArrowheads="1" noTextEdit="1"/>
          </p:cNvSpPr>
          <p:nvPr>
            <p:ph type="sldImg"/>
          </p:nvPr>
        </p:nvSpPr>
        <p:spPr>
          <a:xfrm>
            <a:off x="1149350" y="684213"/>
            <a:ext cx="4572000" cy="3429000"/>
          </a:xfrm>
          <a:ln/>
        </p:spPr>
      </p:sp>
      <p:sp>
        <p:nvSpPr>
          <p:cNvPr id="55301" name="Rectangle 3"/>
          <p:cNvSpPr>
            <a:spLocks noGrp="1" noChangeArrowheads="1"/>
          </p:cNvSpPr>
          <p:nvPr>
            <p:ph type="body" idx="1"/>
          </p:nvPr>
        </p:nvSpPr>
        <p:spPr>
          <a:xfrm>
            <a:off x="685483" y="4342669"/>
            <a:ext cx="5487042" cy="4117740"/>
          </a:xfrm>
          <a:noFill/>
          <a:ln/>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5</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11</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13</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15</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19</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24</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Rectangle 26"/>
          <p:cNvSpPr>
            <a:spLocks noChangeArrowheads="1"/>
          </p:cNvSpPr>
          <p:nvPr userDrawn="1"/>
        </p:nvSpPr>
        <p:spPr bwMode="gray">
          <a:xfrm>
            <a:off x="900113" y="550863"/>
            <a:ext cx="7488237" cy="5399087"/>
          </a:xfrm>
          <a:prstGeom prst="rect">
            <a:avLst/>
          </a:prstGeom>
          <a:solidFill>
            <a:srgbClr val="969696">
              <a:alpha val="10001"/>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 name="Rectangle 27"/>
          <p:cNvSpPr>
            <a:spLocks noChangeArrowheads="1"/>
          </p:cNvSpPr>
          <p:nvPr userDrawn="1"/>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特殊机会基金</a:t>
            </a:r>
          </a:p>
        </p:txBody>
      </p:sp>
      <p:sp>
        <p:nvSpPr>
          <p:cNvPr id="4" name="Rectangle 28"/>
          <p:cNvSpPr>
            <a:spLocks noChangeArrowheads="1"/>
          </p:cNvSpPr>
          <p:nvPr userDrawn="1"/>
        </p:nvSpPr>
        <p:spPr bwMode="gray">
          <a:xfrm>
            <a:off x="3629025" y="4335463"/>
            <a:ext cx="1806575" cy="454025"/>
          </a:xfrm>
          <a:prstGeom prst="rect">
            <a:avLst/>
          </a:prstGeom>
          <a:noFill/>
          <a:ln w="190500" algn="ctr">
            <a:noFill/>
            <a:miter lim="800000"/>
            <a:headEnd/>
            <a:tailEnd/>
          </a:ln>
          <a:effectLst/>
        </p:spPr>
        <p:txBody>
          <a:bodyPr wrap="none" lIns="89320" tIns="44660" rIns="89320" bIns="44660" anchor="ctr">
            <a:spAutoFit/>
          </a:bodyPr>
          <a:lstStyle/>
          <a:p>
            <a:pPr marL="409575" indent="-409575" defTabSz="955675">
              <a:defRPr/>
            </a:pP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2011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年</a:t>
            </a: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月</a:t>
            </a:r>
          </a:p>
        </p:txBody>
      </p:sp>
      <p:pic>
        <p:nvPicPr>
          <p:cNvPr id="5" name="Picture 29" descr="~0474569"/>
          <p:cNvPicPr>
            <a:picLocks noChangeAspect="1" noChangeArrowheads="1"/>
          </p:cNvPicPr>
          <p:nvPr userDrawn="1"/>
        </p:nvPicPr>
        <p:blipFill>
          <a:blip r:embed="rId2" cstate="print"/>
          <a:srcRect/>
          <a:stretch>
            <a:fillRect/>
          </a:stretch>
        </p:blipFill>
        <p:spPr bwMode="auto">
          <a:xfrm>
            <a:off x="2268538" y="5949950"/>
            <a:ext cx="4248150" cy="57308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397516BE-7983-46E8-81C4-9955D9D8E714}" type="datetimeFigureOut">
              <a:rPr lang="zh-TW" altLang="en-US" smtClean="0"/>
              <a:t>2018/1/8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B5C0665-7892-4BB8-AAD9-4C6265E89FA7}"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516BE-7983-46E8-81C4-9955D9D8E714}" type="datetimeFigureOut">
              <a:rPr lang="zh-TW" altLang="en-US" smtClean="0"/>
              <a:t>2018/1/8</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C0665-7892-4BB8-AAD9-4C6265E89FA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搜狗截图20140624101633.png"/>
          <p:cNvPicPr>
            <a:picLocks noChangeAspect="1"/>
          </p:cNvPicPr>
          <p:nvPr/>
        </p:nvPicPr>
        <p:blipFill>
          <a:blip r:embed="rId3" cstate="print"/>
          <a:stretch>
            <a:fillRect/>
          </a:stretch>
        </p:blipFill>
        <p:spPr>
          <a:xfrm>
            <a:off x="0" y="0"/>
            <a:ext cx="9144000" cy="6840656"/>
          </a:xfrm>
          <a:prstGeom prst="rect">
            <a:avLst/>
          </a:prstGeom>
        </p:spPr>
      </p:pic>
      <p:sp>
        <p:nvSpPr>
          <p:cNvPr id="8" name="TextBox 8"/>
          <p:cNvSpPr txBox="1">
            <a:spLocks noChangeArrowheads="1"/>
          </p:cNvSpPr>
          <p:nvPr/>
        </p:nvSpPr>
        <p:spPr bwMode="auto">
          <a:xfrm>
            <a:off x="571472" y="1916832"/>
            <a:ext cx="7858134" cy="584775"/>
          </a:xfrm>
          <a:prstGeom prst="rect">
            <a:avLst/>
          </a:prstGeom>
          <a:noFill/>
          <a:ln w="9525">
            <a:noFill/>
            <a:miter lim="800000"/>
            <a:headEnd/>
            <a:tailEnd/>
          </a:ln>
        </p:spPr>
        <p:txBody>
          <a:bodyPr wrap="square">
            <a:spAutoFit/>
          </a:bodyPr>
          <a:lstStyle/>
          <a:p>
            <a:pPr algn="l"/>
            <a:r>
              <a:rPr lang="en-US" altLang="zh-TW" sz="3200" dirty="0" smtClean="0">
                <a:solidFill>
                  <a:schemeClr val="bg1"/>
                </a:solidFill>
                <a:latin typeface="Candara" pitchFamily="34" charset="0"/>
                <a:ea typeface="MingLiU" pitchFamily="49" charset="-120"/>
              </a:rPr>
              <a:t>Persistence-Boost Quant Model with ETFs</a:t>
            </a:r>
            <a:endParaRPr lang="zh-TW" altLang="en-US" sz="2800" dirty="0">
              <a:solidFill>
                <a:schemeClr val="bg1"/>
              </a:solidFill>
              <a:latin typeface="Candara" pitchFamily="34" charset="0"/>
              <a:ea typeface="MingLiU" pitchFamily="49" charset="-120"/>
            </a:endParaRPr>
          </a:p>
        </p:txBody>
      </p:sp>
      <p:sp>
        <p:nvSpPr>
          <p:cNvPr id="6" name="TextBox 5"/>
          <p:cNvSpPr txBox="1"/>
          <p:nvPr/>
        </p:nvSpPr>
        <p:spPr>
          <a:xfrm>
            <a:off x="571472" y="3910008"/>
            <a:ext cx="4216552" cy="461665"/>
          </a:xfrm>
          <a:prstGeom prst="rect">
            <a:avLst/>
          </a:prstGeom>
          <a:noFill/>
        </p:spPr>
        <p:txBody>
          <a:bodyPr wrap="square" rtlCol="0">
            <a:spAutoFit/>
          </a:bodyPr>
          <a:lstStyle/>
          <a:p>
            <a:pPr algn="l"/>
            <a:fld id="{8F69FF99-43EB-4FD8-92A3-98F9BE11014E}" type="datetime2">
              <a:rPr lang="en-US" altLang="zh-TW" sz="2400" smtClean="0">
                <a:solidFill>
                  <a:schemeClr val="tx1"/>
                </a:solidFill>
                <a:latin typeface="Frutiger 45 Light"/>
                <a:ea typeface="PMingLiU" pitchFamily="18" charset="-120"/>
              </a:rPr>
              <a:pPr algn="l"/>
              <a:t>Monday, January 8, 2018</a:t>
            </a:fld>
            <a:endParaRPr lang="zh-TW" altLang="en-US" sz="2400" dirty="0" smtClean="0">
              <a:solidFill>
                <a:schemeClr val="tx1"/>
              </a:solidFill>
              <a:latin typeface="Frutiger 45 Light"/>
              <a:ea typeface="PMingLiU"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Model</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1643527"/>
          </a:xfrm>
          <a:prstGeom prst="rect">
            <a:avLst/>
          </a:prstGeom>
          <a:noFill/>
        </p:spPr>
        <p:txBody>
          <a:bodyPr wrap="square" rtlCol="0">
            <a:spAutoFit/>
          </a:bodyPr>
          <a:lstStyle/>
          <a:p>
            <a:pPr marL="514350" indent="-514350">
              <a:buFont typeface="Wingdings" pitchFamily="2" charset="2"/>
              <a:buChar char="Ø"/>
            </a:pPr>
            <a:r>
              <a:rPr lang="en-US" altLang="zh-CN" sz="2400" b="1" dirty="0" smtClean="0">
                <a:latin typeface="Microsoft Yi Baiti" pitchFamily="66" charset="0"/>
                <a:ea typeface="Microsoft Yi Baiti" pitchFamily="66" charset="0"/>
              </a:rPr>
              <a:t>Tree-based</a:t>
            </a:r>
          </a:p>
          <a:p>
            <a:pPr marL="914400" lvl="1" indent="-514350">
              <a:buFont typeface="Wingdings" pitchFamily="2" charset="2"/>
              <a:buChar char="Ø"/>
            </a:pPr>
            <a:r>
              <a:rPr lang="en-US" altLang="zh-CN" sz="2000" b="1" dirty="0" smtClean="0">
                <a:latin typeface="Microsoft Yi Baiti" pitchFamily="66" charset="0"/>
                <a:ea typeface="Microsoft Yi Baiti" pitchFamily="66" charset="0"/>
              </a:rPr>
              <a:t>Transparent and </a:t>
            </a:r>
            <a:r>
              <a:rPr lang="en-US" altLang="zh-CN" sz="2000" b="1" dirty="0" err="1" smtClean="0">
                <a:latin typeface="Microsoft Yi Baiti" pitchFamily="66" charset="0"/>
                <a:ea typeface="Microsoft Yi Baiti" pitchFamily="66" charset="0"/>
              </a:rPr>
              <a:t>whitebox</a:t>
            </a:r>
            <a:r>
              <a:rPr lang="en-US" altLang="zh-CN" sz="2000" b="1" dirty="0" smtClean="0">
                <a:latin typeface="Microsoft Yi Baiti" pitchFamily="66" charset="0"/>
                <a:ea typeface="Microsoft Yi Baiti" pitchFamily="66" charset="0"/>
              </a:rPr>
              <a:t> as regression vs. deep neural networks</a:t>
            </a:r>
          </a:p>
          <a:p>
            <a:pPr marL="914400" lvl="1" indent="-514350">
              <a:buFont typeface="Wingdings" pitchFamily="2" charset="2"/>
              <a:buChar char="Ø"/>
            </a:pPr>
            <a:r>
              <a:rPr lang="en-US" altLang="zh-CN" sz="2000" b="1" dirty="0" smtClean="0">
                <a:latin typeface="Microsoft Yi Baiti" pitchFamily="66" charset="0"/>
                <a:ea typeface="Microsoft Yi Baiti" pitchFamily="66" charset="0"/>
              </a:rPr>
              <a:t>Free from </a:t>
            </a:r>
            <a:r>
              <a:rPr lang="en-US" altLang="zh-CN" sz="2000" b="1" dirty="0" err="1" smtClean="0">
                <a:latin typeface="Microsoft Yi Baiti" pitchFamily="66" charset="0"/>
                <a:ea typeface="Microsoft Yi Baiti" pitchFamily="66" charset="0"/>
              </a:rPr>
              <a:t>normalisation</a:t>
            </a:r>
            <a:r>
              <a:rPr lang="en-US" altLang="zh-CN" sz="2000" b="1" dirty="0" smtClean="0">
                <a:latin typeface="Microsoft Yi Baiti" pitchFamily="66" charset="0"/>
                <a:ea typeface="Microsoft Yi Baiti" pitchFamily="66" charset="0"/>
              </a:rPr>
              <a:t>/</a:t>
            </a:r>
            <a:r>
              <a:rPr lang="en-US" altLang="zh-CN" sz="2000" b="1" dirty="0" err="1" smtClean="0">
                <a:latin typeface="Microsoft Yi Baiti" pitchFamily="66" charset="0"/>
                <a:ea typeface="Microsoft Yi Baiti" pitchFamily="66" charset="0"/>
              </a:rPr>
              <a:t>standardisation</a:t>
            </a:r>
            <a:r>
              <a:rPr lang="en-US" altLang="zh-CN" sz="2000" b="1" dirty="0" smtClean="0">
                <a:latin typeface="Microsoft Yi Baiti" pitchFamily="66" charset="0"/>
                <a:ea typeface="Microsoft Yi Baiti" pitchFamily="66" charset="0"/>
              </a:rPr>
              <a:t> of the features vs. regression</a:t>
            </a:r>
          </a:p>
          <a:p>
            <a:pPr marL="514350" indent="-514350">
              <a:buFont typeface="Wingdings" pitchFamily="2" charset="2"/>
              <a:buChar char="Ø"/>
            </a:pPr>
            <a:r>
              <a:rPr lang="en-US" altLang="zh-TW" sz="2400" b="1" dirty="0" err="1" smtClean="0">
                <a:latin typeface="Microsoft Yi Baiti" pitchFamily="66" charset="0"/>
                <a:ea typeface="Microsoft Yi Baiti" pitchFamily="66" charset="0"/>
              </a:rPr>
              <a:t>Kagglers</a:t>
            </a:r>
            <a:r>
              <a:rPr lang="en-US" altLang="zh-TW" sz="2400" b="1" dirty="0" smtClean="0">
                <a:latin typeface="Microsoft Yi Baiti" pitchFamily="66" charset="0"/>
                <a:ea typeface="Microsoft Yi Baiti" pitchFamily="66" charset="0"/>
              </a:rPr>
              <a:t>’ love (used by </a:t>
            </a:r>
            <a:r>
              <a:rPr lang="en-US" altLang="zh-CN" sz="2400" b="1" dirty="0" smtClean="0">
                <a:latin typeface="Microsoft Yi Baiti" pitchFamily="66" charset="0"/>
                <a:ea typeface="Microsoft Yi Baiti" pitchFamily="66" charset="0"/>
              </a:rPr>
              <a:t>17 out of 29 winners)</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Introducing XGBoost</a:t>
            </a:r>
            <a:endParaRPr lang="zh-TW" altLang="en-US" sz="2400" b="1" dirty="0"/>
          </a:p>
        </p:txBody>
      </p:sp>
      <p:pic>
        <p:nvPicPr>
          <p:cNvPr id="2050" name="Picture 2"/>
          <p:cNvPicPr>
            <a:picLocks noChangeAspect="1" noChangeArrowheads="1"/>
          </p:cNvPicPr>
          <p:nvPr/>
        </p:nvPicPr>
        <p:blipFill>
          <a:blip r:embed="rId2" cstate="print"/>
          <a:srcRect/>
          <a:stretch>
            <a:fillRect/>
          </a:stretch>
        </p:blipFill>
        <p:spPr bwMode="auto">
          <a:xfrm>
            <a:off x="1691680" y="2861373"/>
            <a:ext cx="5472608" cy="179176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74235" y="4653136"/>
            <a:ext cx="5042181" cy="15121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Result</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Precision, Recall, Area under Curve (</a:t>
            </a:r>
            <a:r>
              <a:rPr lang="en-US" altLang="zh-TW" sz="2400" b="1" dirty="0" err="1" smtClean="0"/>
              <a:t>auc</a:t>
            </a:r>
            <a:r>
              <a:rPr lang="en-US" altLang="zh-TW" sz="2400" b="1" dirty="0" smtClean="0"/>
              <a:t>) and Their Friends</a:t>
            </a:r>
            <a:endParaRPr lang="zh-TW" altLang="en-US" sz="24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679296" y="3356992"/>
            <a:ext cx="4007504" cy="2863974"/>
          </a:xfrm>
          <a:prstGeom prst="rect">
            <a:avLst/>
          </a:prstGeom>
          <a:noFill/>
          <a:ln w="9525">
            <a:noFill/>
            <a:miter lim="800000"/>
            <a:headEnd/>
            <a:tailEnd/>
          </a:ln>
        </p:spPr>
      </p:pic>
      <p:pic>
        <p:nvPicPr>
          <p:cNvPr id="3075" name="Picture 3" descr="C:\@ChinaLifeFranklin\bicycleProject_cont\data\i=4_TDA_full_PL_rebase100\model\auc_etf.png"/>
          <p:cNvPicPr>
            <a:picLocks noChangeAspect="1" noChangeArrowheads="1"/>
          </p:cNvPicPr>
          <p:nvPr/>
        </p:nvPicPr>
        <p:blipFill>
          <a:blip r:embed="rId3" cstate="print"/>
          <a:srcRect/>
          <a:stretch>
            <a:fillRect/>
          </a:stretch>
        </p:blipFill>
        <p:spPr bwMode="auto">
          <a:xfrm>
            <a:off x="457201" y="1124744"/>
            <a:ext cx="4402832" cy="31469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Model 2.0</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TDA in a Nutshell</a:t>
            </a:r>
            <a:endParaRPr lang="zh-TW" altLang="en-US" sz="2400" b="1" dirty="0"/>
          </a:p>
        </p:txBody>
      </p:sp>
      <p:sp>
        <p:nvSpPr>
          <p:cNvPr id="6" name="Content Placeholder 5"/>
          <p:cNvSpPr>
            <a:spLocks noGrp="1"/>
          </p:cNvSpPr>
          <p:nvPr>
            <p:ph idx="1"/>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TDA Applications (paper on time series classification)</a:t>
            </a:r>
            <a:endParaRPr lang="zh-TW" alt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 2.0</a:t>
            </a:r>
            <a:endParaRPr lang="zh-TW" altLang="en-US" sz="2400" b="1" dirty="0"/>
          </a:p>
        </p:txBody>
      </p:sp>
      <p:sp>
        <p:nvSpPr>
          <p:cNvPr id="6" name="Content Placeholder 5"/>
          <p:cNvSpPr>
            <a:spLocks noGrp="1"/>
          </p:cNvSpPr>
          <p:nvPr>
            <p:ph idx="1"/>
          </p:nvPr>
        </p:nvSpPr>
        <p:spPr/>
        <p:txBody>
          <a:bodyPr/>
          <a:lstStyle/>
          <a:p>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Result 2.0</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Idea</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4098" name="Picture 2"/>
          <p:cNvPicPr>
            <a:picLocks noChangeAspect="1" noChangeArrowheads="1"/>
          </p:cNvPicPr>
          <p:nvPr/>
        </p:nvPicPr>
        <p:blipFill>
          <a:blip r:embed="rId2" cstate="print"/>
          <a:srcRect/>
          <a:stretch>
            <a:fillRect/>
          </a:stretch>
        </p:blipFill>
        <p:spPr bwMode="auto">
          <a:xfrm>
            <a:off x="457200" y="2128419"/>
            <a:ext cx="4042792" cy="2889193"/>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716016" y="1124743"/>
            <a:ext cx="3705225" cy="26479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716016" y="3573016"/>
            <a:ext cx="3705225" cy="26479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7" name="Picture 2"/>
          <p:cNvPicPr>
            <a:picLocks noChangeAspect="1" noChangeArrowheads="1"/>
          </p:cNvPicPr>
          <p:nvPr/>
        </p:nvPicPr>
        <p:blipFill>
          <a:blip r:embed="rId2" cstate="print"/>
          <a:srcRect/>
          <a:stretch>
            <a:fillRect/>
          </a:stretch>
        </p:blipFill>
        <p:spPr bwMode="auto">
          <a:xfrm>
            <a:off x="4716016" y="1124743"/>
            <a:ext cx="3705225" cy="264795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4716016" y="3573016"/>
            <a:ext cx="3705225" cy="2647950"/>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457200" y="2128420"/>
            <a:ext cx="4042792" cy="288919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8" name="Picture 2"/>
          <p:cNvPicPr>
            <a:picLocks noChangeAspect="1" noChangeArrowheads="1"/>
          </p:cNvPicPr>
          <p:nvPr/>
        </p:nvPicPr>
        <p:blipFill>
          <a:blip r:embed="rId2" cstate="print"/>
          <a:srcRect/>
          <a:stretch>
            <a:fillRect/>
          </a:stretch>
        </p:blipFill>
        <p:spPr bwMode="auto">
          <a:xfrm>
            <a:off x="457200" y="2128420"/>
            <a:ext cx="4042793" cy="2889194"/>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4716016" y="1124743"/>
            <a:ext cx="3705225" cy="2647950"/>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4716016" y="3573016"/>
            <a:ext cx="3705225" cy="2647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83099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Here we zoom and take a closer look of how an ETF is rated highly by the model trained with TDA killer features</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(case study)</a:t>
            </a:r>
            <a:endParaRPr lang="zh-TW" altLang="en-US"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Next Step</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Wrap up</a:t>
            </a:r>
            <a:endParaRPr lang="zh-TW" altLang="en-US" sz="2400" b="1" dirty="0"/>
          </a:p>
        </p:txBody>
      </p:sp>
      <p:sp>
        <p:nvSpPr>
          <p:cNvPr id="6" name="Content Placeholder 5"/>
          <p:cNvSpPr>
            <a:spLocks noGrp="1"/>
          </p:cNvSpPr>
          <p:nvPr>
            <p:ph idx="1"/>
          </p:nvPr>
        </p:nvSpPr>
        <p:spPr/>
        <p:txBody>
          <a:bodyPr/>
          <a:lstStyle/>
          <a:p>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3748719"/>
          </a:xfrm>
          <a:prstGeom prst="rect">
            <a:avLst/>
          </a:prstGeom>
          <a:noFill/>
        </p:spPr>
        <p:txBody>
          <a:bodyPr wrap="square" rtlCol="0">
            <a:spAutoFit/>
          </a:bodyPr>
          <a:lstStyle/>
          <a:p>
            <a:pPr marL="514350" indent="-514350">
              <a:buFont typeface="Wingdings" pitchFamily="2" charset="2"/>
              <a:buChar char="Ø"/>
            </a:pPr>
            <a:r>
              <a:rPr lang="en-US" altLang="zh-CN" sz="2400" b="1" dirty="0" err="1" smtClean="0">
                <a:solidFill>
                  <a:srgbClr val="000000"/>
                </a:solidFill>
                <a:latin typeface="Microsoft Yi Baiti" pitchFamily="66" charset="0"/>
                <a:ea typeface="Microsoft Yi Baiti" pitchFamily="66" charset="0"/>
              </a:rPr>
              <a:t>Backtesting</a:t>
            </a:r>
            <a:r>
              <a:rPr lang="en-US" altLang="zh-CN" sz="2400" b="1" dirty="0" smtClean="0">
                <a:solidFill>
                  <a:srgbClr val="000000"/>
                </a:solidFill>
                <a:latin typeface="Microsoft Yi Baiti" pitchFamily="66" charset="0"/>
                <a:ea typeface="Microsoft Yi Baiti" pitchFamily="66" charset="0"/>
              </a:rPr>
              <a:t> investment strategies based on current model</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Buy and hold the ETFs with score higher than the threshold (95%) for max 1 month</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During the month, cash out whenever a holding ETF’s return reaches the cut off return (4%)</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Cash out at the end of the month, buy and hold new set of ETF from the recalibrated model</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Data 2.0: </a:t>
            </a:r>
            <a:r>
              <a:rPr lang="en-US" altLang="zh-TW" sz="2400" b="1" dirty="0" smtClean="0">
                <a:solidFill>
                  <a:srgbClr val="000000"/>
                </a:solidFill>
                <a:latin typeface="Microsoft Yi Baiti" pitchFamily="66" charset="0"/>
                <a:ea typeface="Microsoft Yi Baiti" pitchFamily="66" charset="0"/>
                <a:sym typeface="Wingdings" pitchFamily="2" charset="2"/>
              </a:rPr>
              <a:t> fund flow data, volume data, ratio data, ETF analytics data</a:t>
            </a:r>
            <a:endParaRPr lang="en-US" altLang="zh-TW" sz="2400" b="1" dirty="0" smtClean="0">
              <a:solidFill>
                <a:srgbClr val="000000"/>
              </a:solidFill>
              <a:latin typeface="Microsoft Yi Baiti" pitchFamily="66" charset="0"/>
              <a:ea typeface="Microsoft Yi Baiti" pitchFamily="66" charset="0"/>
            </a:endParaRP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Further iterations (reinforcement learning?)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Next Step</a:t>
            </a:r>
            <a:endParaRPr lang="zh-TW"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Motivation</a:t>
            </a:r>
            <a:endParaRPr lang="zh-TW" altLang="en-US" sz="2400" b="1" dirty="0"/>
          </a:p>
        </p:txBody>
      </p:sp>
      <p:pic>
        <p:nvPicPr>
          <p:cNvPr id="1026" name="Picture 2"/>
          <p:cNvPicPr>
            <a:picLocks noChangeAspect="1" noChangeArrowheads="1"/>
          </p:cNvPicPr>
          <p:nvPr/>
        </p:nvPicPr>
        <p:blipFill>
          <a:blip r:embed="rId2" cstate="print"/>
          <a:srcRect/>
          <a:stretch>
            <a:fillRect/>
          </a:stretch>
        </p:blipFill>
        <p:spPr bwMode="auto">
          <a:xfrm>
            <a:off x="2555776" y="3580801"/>
            <a:ext cx="3957464" cy="2473415"/>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1145216" y="1125538"/>
            <a:ext cx="6853568" cy="24558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3194721"/>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Moreover, ETFs are likely to exhibit periodicity in their return cycle driven by the sectors, the investment styles or smart beta strategies whose underlying structures they are trying to replicate (insert the periodic chart)</a:t>
            </a:r>
            <a:r>
              <a:rPr lang="en-US" altLang="zh-TW" sz="2400" b="1" dirty="0" smtClean="0">
                <a:solidFill>
                  <a:srgbClr val="000000"/>
                </a:solidFill>
                <a:latin typeface="Microsoft Yi Baiti" pitchFamily="66" charset="0"/>
                <a:ea typeface="Microsoft Yi Baiti" pitchFamily="66" charset="0"/>
              </a:rPr>
              <a:t> </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These periodic signals are hard for traditional algorithms and factors (features in the machine learning world) to capture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But a newly and rapidly developing set of techniques from Pure Mathematics offers the potential “killer feature”</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Motivation</a:t>
            </a:r>
            <a:endParaRPr lang="zh-TW"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Data</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Raw Data (description)</a:t>
            </a:r>
            <a:endParaRPr lang="zh-TW" altLang="en-US" sz="2400" b="1" dirty="0"/>
          </a:p>
        </p:txBody>
      </p:sp>
      <p:sp>
        <p:nvSpPr>
          <p:cNvPr id="6" name="Content Placeholder 5"/>
          <p:cNvSpPr>
            <a:spLocks noGrp="1"/>
          </p:cNvSpPr>
          <p:nvPr>
            <p:ph idx="1"/>
          </p:nvPr>
        </p:nvSpPr>
        <p:spPr/>
        <p:txBody>
          <a:bodyPr/>
          <a:lstStyle/>
          <a:p>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Raw Data (distribution)</a:t>
            </a:r>
            <a:endParaRPr lang="zh-TW" altLang="en-US" sz="2400" b="1" dirty="0"/>
          </a:p>
        </p:txBody>
      </p:sp>
      <p:sp>
        <p:nvSpPr>
          <p:cNvPr id="6" name="Content Placeholder 5"/>
          <p:cNvSpPr>
            <a:spLocks noGrp="1"/>
          </p:cNvSpPr>
          <p:nvPr>
            <p:ph idx="1"/>
          </p:nvPr>
        </p:nvSpPr>
        <p:spPr/>
        <p:txBody>
          <a:bodyPr/>
          <a:lstStyle/>
          <a:p>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443</Words>
  <Application>Microsoft Office PowerPoint</Application>
  <PresentationFormat>On-screen Show (4:3)</PresentationFormat>
  <Paragraphs>85</Paragraphs>
  <Slides>26</Slides>
  <Notes>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Motivation</vt:lpstr>
      <vt:lpstr>Motivation</vt:lpstr>
      <vt:lpstr>Slide 5</vt:lpstr>
      <vt:lpstr>Raw Data (description)</vt:lpstr>
      <vt:lpstr>Raw Data (distribution)</vt:lpstr>
      <vt:lpstr>Features</vt:lpstr>
      <vt:lpstr>Features</vt:lpstr>
      <vt:lpstr>Features</vt:lpstr>
      <vt:lpstr>Slide 11</vt:lpstr>
      <vt:lpstr>Introducing XGBoost</vt:lpstr>
      <vt:lpstr>Slide 13</vt:lpstr>
      <vt:lpstr>Precision, Recall, Area under Curve (auc) and Their Friends</vt:lpstr>
      <vt:lpstr>Slide 15</vt:lpstr>
      <vt:lpstr>TDA in a Nutshell</vt:lpstr>
      <vt:lpstr>TDA Applications (paper on time series classification)</vt:lpstr>
      <vt:lpstr>Features 2.0</vt:lpstr>
      <vt:lpstr>Slide 19</vt:lpstr>
      <vt:lpstr>Result (score)</vt:lpstr>
      <vt:lpstr>Result (score)</vt:lpstr>
      <vt:lpstr>Result (score)</vt:lpstr>
      <vt:lpstr>Result (case study)</vt:lpstr>
      <vt:lpstr>Slide 24</vt:lpstr>
      <vt:lpstr>Wrap up</vt:lpstr>
      <vt:lpstr>Next Step</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tan.li</dc:creator>
  <cp:lastModifiedBy>tan.li</cp:lastModifiedBy>
  <cp:revision>2</cp:revision>
  <dcterms:created xsi:type="dcterms:W3CDTF">2018-01-08T09:03:36Z</dcterms:created>
  <dcterms:modified xsi:type="dcterms:W3CDTF">2018-01-08T09:07:03Z</dcterms:modified>
</cp:coreProperties>
</file>