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4" r:id="rId1"/>
    <p:sldMasterId id="2147484001" r:id="rId2"/>
  </p:sldMasterIdLst>
  <p:notesMasterIdLst>
    <p:notesMasterId r:id="rId23"/>
  </p:notesMasterIdLst>
  <p:handoutMasterIdLst>
    <p:handoutMasterId r:id="rId24"/>
  </p:handoutMasterIdLst>
  <p:sldIdLst>
    <p:sldId id="646" r:id="rId3"/>
    <p:sldId id="837" r:id="rId4"/>
    <p:sldId id="838" r:id="rId5"/>
    <p:sldId id="840" r:id="rId6"/>
    <p:sldId id="841" r:id="rId7"/>
    <p:sldId id="847" r:id="rId8"/>
    <p:sldId id="842" r:id="rId9"/>
    <p:sldId id="850" r:id="rId10"/>
    <p:sldId id="843" r:id="rId11"/>
    <p:sldId id="851" r:id="rId12"/>
    <p:sldId id="844" r:id="rId13"/>
    <p:sldId id="854" r:id="rId14"/>
    <p:sldId id="859" r:id="rId15"/>
    <p:sldId id="863" r:id="rId16"/>
    <p:sldId id="845" r:id="rId17"/>
    <p:sldId id="855" r:id="rId18"/>
    <p:sldId id="861" r:id="rId19"/>
    <p:sldId id="862" r:id="rId20"/>
    <p:sldId id="849" r:id="rId21"/>
    <p:sldId id="856" r:id="rId22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1pPr>
    <a:lvl2pPr marL="457200"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2pPr>
    <a:lvl3pPr marL="914400"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3pPr>
    <a:lvl4pPr marL="1371600"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4pPr>
    <a:lvl5pPr marL="1828800"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8000"/>
    <a:srgbClr val="DCE6F2"/>
    <a:srgbClr val="4F81BD"/>
    <a:srgbClr val="339933"/>
    <a:srgbClr val="808080"/>
    <a:srgbClr val="006666"/>
    <a:srgbClr val="009900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8161" autoAdjust="0"/>
  </p:normalViewPr>
  <p:slideViewPr>
    <p:cSldViewPr snapToObjects="1">
      <p:cViewPr varScale="1">
        <p:scale>
          <a:sx n="97" d="100"/>
          <a:sy n="97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2022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EFC8C-2FF0-4795-BF14-22988AABC58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13CECF8-B55B-4B51-9AA2-F237BA591FED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Descriptors</a:t>
          </a:r>
          <a:endParaRPr lang="zh-TW" altLang="en-US" b="1" dirty="0"/>
        </a:p>
      </dgm:t>
    </dgm:pt>
    <dgm:pt modelId="{958805D5-9D81-491A-9C32-3D9F10C9A750}" type="parTrans" cxnId="{75705065-A183-45DF-8A2A-C52663A5988C}">
      <dgm:prSet/>
      <dgm:spPr/>
      <dgm:t>
        <a:bodyPr/>
        <a:lstStyle/>
        <a:p>
          <a:endParaRPr lang="zh-TW" altLang="en-US"/>
        </a:p>
      </dgm:t>
    </dgm:pt>
    <dgm:pt modelId="{5563F76E-84C2-4F15-8699-80971515DC68}" type="sibTrans" cxnId="{75705065-A183-45DF-8A2A-C52663A5988C}">
      <dgm:prSet/>
      <dgm:spPr/>
      <dgm:t>
        <a:bodyPr/>
        <a:lstStyle/>
        <a:p>
          <a:endParaRPr lang="zh-TW" altLang="en-US"/>
        </a:p>
      </dgm:t>
    </dgm:pt>
    <dgm:pt modelId="{37794C35-6BC3-4FF2-AF75-AFD991DDB85B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Quantitative Factors</a:t>
          </a:r>
          <a:endParaRPr lang="zh-TW" altLang="en-US" b="1" dirty="0"/>
        </a:p>
      </dgm:t>
    </dgm:pt>
    <dgm:pt modelId="{9C105370-EF97-461B-8DCF-9B9985D359CA}" type="parTrans" cxnId="{65B6E65B-E807-496A-95E0-D2534788E16D}">
      <dgm:prSet/>
      <dgm:spPr/>
      <dgm:t>
        <a:bodyPr/>
        <a:lstStyle/>
        <a:p>
          <a:endParaRPr lang="zh-TW" altLang="en-US"/>
        </a:p>
      </dgm:t>
    </dgm:pt>
    <dgm:pt modelId="{A56132FF-1C78-4C84-BDF5-F82CEFE860F1}" type="sibTrans" cxnId="{65B6E65B-E807-496A-95E0-D2534788E16D}">
      <dgm:prSet/>
      <dgm:spPr/>
      <dgm:t>
        <a:bodyPr/>
        <a:lstStyle/>
        <a:p>
          <a:endParaRPr lang="zh-TW" altLang="en-US"/>
        </a:p>
      </dgm:t>
    </dgm:pt>
    <dgm:pt modelId="{6DFAFB9C-69D7-49AC-AF8F-D3C64EF2EED4}">
      <dgm:prSet phldrT="[Text]"/>
      <dgm:spPr>
        <a:solidFill>
          <a:schemeClr val="tx1"/>
        </a:solidFill>
      </dgm:spPr>
      <dgm:t>
        <a:bodyPr/>
        <a:lstStyle/>
        <a:p>
          <a:r>
            <a:rPr lang="en-US" altLang="zh-TW" dirty="0" smtClean="0"/>
            <a:t>XGBoost Model Integrations</a:t>
          </a:r>
          <a:endParaRPr lang="zh-TW" altLang="en-US" dirty="0"/>
        </a:p>
      </dgm:t>
    </dgm:pt>
    <dgm:pt modelId="{10257132-A69A-47A8-B18E-309D7479EE5F}" type="parTrans" cxnId="{AEF42854-A06C-4114-9764-E1194C5BD7ED}">
      <dgm:prSet/>
      <dgm:spPr/>
      <dgm:t>
        <a:bodyPr/>
        <a:lstStyle/>
        <a:p>
          <a:endParaRPr lang="zh-TW" altLang="en-US"/>
        </a:p>
      </dgm:t>
    </dgm:pt>
    <dgm:pt modelId="{34896A0E-8FB2-4C25-9622-32B6584FF9AB}" type="sibTrans" cxnId="{AEF42854-A06C-4114-9764-E1194C5BD7ED}">
      <dgm:prSet/>
      <dgm:spPr/>
      <dgm:t>
        <a:bodyPr/>
        <a:lstStyle/>
        <a:p>
          <a:endParaRPr lang="zh-TW" altLang="en-US"/>
        </a:p>
      </dgm:t>
    </dgm:pt>
    <dgm:pt modelId="{B521C850-70AA-4EF3-B0A1-F020486C3C44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Statistical Factors </a:t>
          </a:r>
          <a:endParaRPr lang="zh-TW" altLang="en-US" b="1" dirty="0"/>
        </a:p>
      </dgm:t>
    </dgm:pt>
    <dgm:pt modelId="{BB04267A-388C-4DB8-BAD3-22AB05BB934B}" type="parTrans" cxnId="{14CE5639-B619-4E90-9C63-F798F6487DCA}">
      <dgm:prSet/>
      <dgm:spPr/>
      <dgm:t>
        <a:bodyPr/>
        <a:lstStyle/>
        <a:p>
          <a:endParaRPr lang="zh-TW" altLang="en-US"/>
        </a:p>
      </dgm:t>
    </dgm:pt>
    <dgm:pt modelId="{CC2A2355-69F9-4496-A964-307E6C3D0D09}" type="sibTrans" cxnId="{14CE5639-B619-4E90-9C63-F798F6487DCA}">
      <dgm:prSet/>
      <dgm:spPr/>
      <dgm:t>
        <a:bodyPr/>
        <a:lstStyle/>
        <a:p>
          <a:endParaRPr lang="zh-TW" altLang="en-US"/>
        </a:p>
      </dgm:t>
    </dgm:pt>
    <dgm:pt modelId="{27AF5B3F-18B4-403F-A7AE-03EF37D51E53}" type="pres">
      <dgm:prSet presAssocID="{7D2EFC8C-2FF0-4795-BF14-22988AABC5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E8474-047B-4C3F-BAA9-6733D54CCEDB}" type="pres">
      <dgm:prSet presAssocID="{7D2EFC8C-2FF0-4795-BF14-22988AABC582}" presName="vNodes" presStyleCnt="0"/>
      <dgm:spPr/>
    </dgm:pt>
    <dgm:pt modelId="{67E87A36-EF68-4F51-8097-BC09BA876AE8}" type="pres">
      <dgm:prSet presAssocID="{613CECF8-B55B-4B51-9AA2-F237BA591FE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5F0355-0A8E-4FD2-970D-3E7DBF5F3EEE}" type="pres">
      <dgm:prSet presAssocID="{5563F76E-84C2-4F15-8699-80971515DC68}" presName="spacerT" presStyleCnt="0"/>
      <dgm:spPr/>
    </dgm:pt>
    <dgm:pt modelId="{134909D7-0FE5-4DEB-8633-44B9EFFAD694}" type="pres">
      <dgm:prSet presAssocID="{5563F76E-84C2-4F15-8699-80971515DC6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5228B7B-96EF-4EF3-9E3C-F869E513A2D0}" type="pres">
      <dgm:prSet presAssocID="{5563F76E-84C2-4F15-8699-80971515DC68}" presName="spacerB" presStyleCnt="0"/>
      <dgm:spPr/>
    </dgm:pt>
    <dgm:pt modelId="{7CB14CA4-0C5C-4370-A939-CFC136828EFB}" type="pres">
      <dgm:prSet presAssocID="{37794C35-6BC3-4FF2-AF75-AFD991DDB8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E5D91-F0BE-4650-8476-F021EEDD842B}" type="pres">
      <dgm:prSet presAssocID="{A56132FF-1C78-4C84-BDF5-F82CEFE860F1}" presName="spacerT" presStyleCnt="0"/>
      <dgm:spPr/>
    </dgm:pt>
    <dgm:pt modelId="{1B297D1B-4076-41A3-A625-22A2A215607F}" type="pres">
      <dgm:prSet presAssocID="{A56132FF-1C78-4C84-BDF5-F82CEFE860F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3A79E3E-1E0A-4397-8D99-9BEA5D5C4BA4}" type="pres">
      <dgm:prSet presAssocID="{A56132FF-1C78-4C84-BDF5-F82CEFE860F1}" presName="spacerB" presStyleCnt="0"/>
      <dgm:spPr/>
    </dgm:pt>
    <dgm:pt modelId="{EAA7AB2F-1C56-40E8-B35E-7DB31E1C1F9D}" type="pres">
      <dgm:prSet presAssocID="{B521C850-70AA-4EF3-B0A1-F020486C3C4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B0C27C-E49D-414B-B356-33C3E21B942F}" type="pres">
      <dgm:prSet presAssocID="{7D2EFC8C-2FF0-4795-BF14-22988AABC582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64AE17B7-1980-4E97-A6D6-31BE781669A4}" type="pres">
      <dgm:prSet presAssocID="{7D2EFC8C-2FF0-4795-BF14-22988AABC58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D76188C-0560-4AA1-A012-C8E1759EA84D}" type="pres">
      <dgm:prSet presAssocID="{7D2EFC8C-2FF0-4795-BF14-22988AABC58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1405505-3D5C-49ED-8667-9C14C4E02D5F}" type="presOf" srcId="{B521C850-70AA-4EF3-B0A1-F020486C3C44}" destId="{EAA7AB2F-1C56-40E8-B35E-7DB31E1C1F9D}" srcOrd="0" destOrd="0" presId="urn:microsoft.com/office/officeart/2005/8/layout/equation2"/>
    <dgm:cxn modelId="{8B24AAF0-5DA2-4949-A1E7-C3150EE209C5}" type="presOf" srcId="{6DFAFB9C-69D7-49AC-AF8F-D3C64EF2EED4}" destId="{DD76188C-0560-4AA1-A012-C8E1759EA84D}" srcOrd="0" destOrd="0" presId="urn:microsoft.com/office/officeart/2005/8/layout/equation2"/>
    <dgm:cxn modelId="{FECE2557-79DF-415C-8C04-61B2BD0CE747}" type="presOf" srcId="{CC2A2355-69F9-4496-A964-307E6C3D0D09}" destId="{D8B0C27C-E49D-414B-B356-33C3E21B942F}" srcOrd="0" destOrd="0" presId="urn:microsoft.com/office/officeart/2005/8/layout/equation2"/>
    <dgm:cxn modelId="{8750DA83-F66C-4199-8D22-775717617B0F}" type="presOf" srcId="{CC2A2355-69F9-4496-A964-307E6C3D0D09}" destId="{64AE17B7-1980-4E97-A6D6-31BE781669A4}" srcOrd="1" destOrd="0" presId="urn:microsoft.com/office/officeart/2005/8/layout/equation2"/>
    <dgm:cxn modelId="{75705065-A183-45DF-8A2A-C52663A5988C}" srcId="{7D2EFC8C-2FF0-4795-BF14-22988AABC582}" destId="{613CECF8-B55B-4B51-9AA2-F237BA591FED}" srcOrd="0" destOrd="0" parTransId="{958805D5-9D81-491A-9C32-3D9F10C9A750}" sibTransId="{5563F76E-84C2-4F15-8699-80971515DC68}"/>
    <dgm:cxn modelId="{44094F7D-1889-474B-978B-30F0E0BB6D02}" type="presOf" srcId="{A56132FF-1C78-4C84-BDF5-F82CEFE860F1}" destId="{1B297D1B-4076-41A3-A625-22A2A215607F}" srcOrd="0" destOrd="0" presId="urn:microsoft.com/office/officeart/2005/8/layout/equation2"/>
    <dgm:cxn modelId="{AEF42854-A06C-4114-9764-E1194C5BD7ED}" srcId="{7D2EFC8C-2FF0-4795-BF14-22988AABC582}" destId="{6DFAFB9C-69D7-49AC-AF8F-D3C64EF2EED4}" srcOrd="3" destOrd="0" parTransId="{10257132-A69A-47A8-B18E-309D7479EE5F}" sibTransId="{34896A0E-8FB2-4C25-9622-32B6584FF9AB}"/>
    <dgm:cxn modelId="{65B6E65B-E807-496A-95E0-D2534788E16D}" srcId="{7D2EFC8C-2FF0-4795-BF14-22988AABC582}" destId="{37794C35-6BC3-4FF2-AF75-AFD991DDB85B}" srcOrd="1" destOrd="0" parTransId="{9C105370-EF97-461B-8DCF-9B9985D359CA}" sibTransId="{A56132FF-1C78-4C84-BDF5-F82CEFE860F1}"/>
    <dgm:cxn modelId="{B6D534DC-382F-4397-B7DC-FE702E15A52E}" type="presOf" srcId="{7D2EFC8C-2FF0-4795-BF14-22988AABC582}" destId="{27AF5B3F-18B4-403F-A7AE-03EF37D51E53}" srcOrd="0" destOrd="0" presId="urn:microsoft.com/office/officeart/2005/8/layout/equation2"/>
    <dgm:cxn modelId="{FB89EE1E-8E77-4C10-B8BF-5CF1345F3A49}" type="presOf" srcId="{37794C35-6BC3-4FF2-AF75-AFD991DDB85B}" destId="{7CB14CA4-0C5C-4370-A939-CFC136828EFB}" srcOrd="0" destOrd="0" presId="urn:microsoft.com/office/officeart/2005/8/layout/equation2"/>
    <dgm:cxn modelId="{904E5D6F-939A-49DC-8D66-F3D783DD0F4D}" type="presOf" srcId="{5563F76E-84C2-4F15-8699-80971515DC68}" destId="{134909D7-0FE5-4DEB-8633-44B9EFFAD694}" srcOrd="0" destOrd="0" presId="urn:microsoft.com/office/officeart/2005/8/layout/equation2"/>
    <dgm:cxn modelId="{14CE5639-B619-4E90-9C63-F798F6487DCA}" srcId="{7D2EFC8C-2FF0-4795-BF14-22988AABC582}" destId="{B521C850-70AA-4EF3-B0A1-F020486C3C44}" srcOrd="2" destOrd="0" parTransId="{BB04267A-388C-4DB8-BAD3-22AB05BB934B}" sibTransId="{CC2A2355-69F9-4496-A964-307E6C3D0D09}"/>
    <dgm:cxn modelId="{0F5F862B-BB34-4909-8356-6335272C36F9}" type="presOf" srcId="{613CECF8-B55B-4B51-9AA2-F237BA591FED}" destId="{67E87A36-EF68-4F51-8097-BC09BA876AE8}" srcOrd="0" destOrd="0" presId="urn:microsoft.com/office/officeart/2005/8/layout/equation2"/>
    <dgm:cxn modelId="{D806BCA2-7C2B-48E9-9FD0-543FF40FD89F}" type="presParOf" srcId="{27AF5B3F-18B4-403F-A7AE-03EF37D51E53}" destId="{3A6E8474-047B-4C3F-BAA9-6733D54CCEDB}" srcOrd="0" destOrd="0" presId="urn:microsoft.com/office/officeart/2005/8/layout/equation2"/>
    <dgm:cxn modelId="{1D32FD95-6E9A-4B54-9B6F-2160FC67E195}" type="presParOf" srcId="{3A6E8474-047B-4C3F-BAA9-6733D54CCEDB}" destId="{67E87A36-EF68-4F51-8097-BC09BA876AE8}" srcOrd="0" destOrd="0" presId="urn:microsoft.com/office/officeart/2005/8/layout/equation2"/>
    <dgm:cxn modelId="{94DAD02C-CC96-4E14-8717-9AFC5425B256}" type="presParOf" srcId="{3A6E8474-047B-4C3F-BAA9-6733D54CCEDB}" destId="{C95F0355-0A8E-4FD2-970D-3E7DBF5F3EEE}" srcOrd="1" destOrd="0" presId="urn:microsoft.com/office/officeart/2005/8/layout/equation2"/>
    <dgm:cxn modelId="{793CD42F-FC9B-4B5E-9660-FA3AEB6697A5}" type="presParOf" srcId="{3A6E8474-047B-4C3F-BAA9-6733D54CCEDB}" destId="{134909D7-0FE5-4DEB-8633-44B9EFFAD694}" srcOrd="2" destOrd="0" presId="urn:microsoft.com/office/officeart/2005/8/layout/equation2"/>
    <dgm:cxn modelId="{A980DD34-4C77-4D37-8B26-36E99FC45345}" type="presParOf" srcId="{3A6E8474-047B-4C3F-BAA9-6733D54CCEDB}" destId="{B5228B7B-96EF-4EF3-9E3C-F869E513A2D0}" srcOrd="3" destOrd="0" presId="urn:microsoft.com/office/officeart/2005/8/layout/equation2"/>
    <dgm:cxn modelId="{65F4EAC5-38B2-46B9-B604-5373AAAA53D2}" type="presParOf" srcId="{3A6E8474-047B-4C3F-BAA9-6733D54CCEDB}" destId="{7CB14CA4-0C5C-4370-A939-CFC136828EFB}" srcOrd="4" destOrd="0" presId="urn:microsoft.com/office/officeart/2005/8/layout/equation2"/>
    <dgm:cxn modelId="{B076F012-4547-494A-BC48-CD1CDEA51541}" type="presParOf" srcId="{3A6E8474-047B-4C3F-BAA9-6733D54CCEDB}" destId="{383E5D91-F0BE-4650-8476-F021EEDD842B}" srcOrd="5" destOrd="0" presId="urn:microsoft.com/office/officeart/2005/8/layout/equation2"/>
    <dgm:cxn modelId="{627928F1-FBBE-47C8-9516-680E1B003656}" type="presParOf" srcId="{3A6E8474-047B-4C3F-BAA9-6733D54CCEDB}" destId="{1B297D1B-4076-41A3-A625-22A2A215607F}" srcOrd="6" destOrd="0" presId="urn:microsoft.com/office/officeart/2005/8/layout/equation2"/>
    <dgm:cxn modelId="{A96A94E5-4584-4DB3-AC05-95E7A5FC51A0}" type="presParOf" srcId="{3A6E8474-047B-4C3F-BAA9-6733D54CCEDB}" destId="{B3A79E3E-1E0A-4397-8D99-9BEA5D5C4BA4}" srcOrd="7" destOrd="0" presId="urn:microsoft.com/office/officeart/2005/8/layout/equation2"/>
    <dgm:cxn modelId="{E8F5EDF0-6CCA-4AEE-8AC8-1CB8C0CDD2D7}" type="presParOf" srcId="{3A6E8474-047B-4C3F-BAA9-6733D54CCEDB}" destId="{EAA7AB2F-1C56-40E8-B35E-7DB31E1C1F9D}" srcOrd="8" destOrd="0" presId="urn:microsoft.com/office/officeart/2005/8/layout/equation2"/>
    <dgm:cxn modelId="{BE144D9B-1A4E-4DC7-BDA2-D59C99FCE8FB}" type="presParOf" srcId="{27AF5B3F-18B4-403F-A7AE-03EF37D51E53}" destId="{D8B0C27C-E49D-414B-B356-33C3E21B942F}" srcOrd="1" destOrd="0" presId="urn:microsoft.com/office/officeart/2005/8/layout/equation2"/>
    <dgm:cxn modelId="{B71D9CE6-5278-4211-BF16-38708B17C931}" type="presParOf" srcId="{D8B0C27C-E49D-414B-B356-33C3E21B942F}" destId="{64AE17B7-1980-4E97-A6D6-31BE781669A4}" srcOrd="0" destOrd="0" presId="urn:microsoft.com/office/officeart/2005/8/layout/equation2"/>
    <dgm:cxn modelId="{167E0AA9-8BD0-48E1-A651-C6724D11147E}" type="presParOf" srcId="{27AF5B3F-18B4-403F-A7AE-03EF37D51E53}" destId="{DD76188C-0560-4AA1-A012-C8E1759EA8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EFC8C-2FF0-4795-BF14-22988AABC58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13CECF8-B55B-4B51-9AA2-F237BA591FED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Descriptors</a:t>
          </a:r>
          <a:endParaRPr lang="zh-TW" altLang="en-US" b="1" dirty="0"/>
        </a:p>
      </dgm:t>
    </dgm:pt>
    <dgm:pt modelId="{958805D5-9D81-491A-9C32-3D9F10C9A750}" type="parTrans" cxnId="{75705065-A183-45DF-8A2A-C52663A5988C}">
      <dgm:prSet/>
      <dgm:spPr/>
      <dgm:t>
        <a:bodyPr/>
        <a:lstStyle/>
        <a:p>
          <a:endParaRPr lang="zh-TW" altLang="en-US"/>
        </a:p>
      </dgm:t>
    </dgm:pt>
    <dgm:pt modelId="{5563F76E-84C2-4F15-8699-80971515DC68}" type="sibTrans" cxnId="{75705065-A183-45DF-8A2A-C52663A5988C}">
      <dgm:prSet/>
      <dgm:spPr/>
      <dgm:t>
        <a:bodyPr/>
        <a:lstStyle/>
        <a:p>
          <a:endParaRPr lang="zh-TW" altLang="en-US"/>
        </a:p>
      </dgm:t>
    </dgm:pt>
    <dgm:pt modelId="{37794C35-6BC3-4FF2-AF75-AFD991DDB85B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Quantitative Factors</a:t>
          </a:r>
          <a:endParaRPr lang="zh-TW" altLang="en-US" b="1" dirty="0"/>
        </a:p>
      </dgm:t>
    </dgm:pt>
    <dgm:pt modelId="{9C105370-EF97-461B-8DCF-9B9985D359CA}" type="parTrans" cxnId="{65B6E65B-E807-496A-95E0-D2534788E16D}">
      <dgm:prSet/>
      <dgm:spPr/>
      <dgm:t>
        <a:bodyPr/>
        <a:lstStyle/>
        <a:p>
          <a:endParaRPr lang="zh-TW" altLang="en-US"/>
        </a:p>
      </dgm:t>
    </dgm:pt>
    <dgm:pt modelId="{A56132FF-1C78-4C84-BDF5-F82CEFE860F1}" type="sibTrans" cxnId="{65B6E65B-E807-496A-95E0-D2534788E16D}">
      <dgm:prSet/>
      <dgm:spPr/>
      <dgm:t>
        <a:bodyPr/>
        <a:lstStyle/>
        <a:p>
          <a:endParaRPr lang="zh-TW" altLang="en-US"/>
        </a:p>
      </dgm:t>
    </dgm:pt>
    <dgm:pt modelId="{6DFAFB9C-69D7-49AC-AF8F-D3C64EF2EED4}">
      <dgm:prSet phldrT="[Text]"/>
      <dgm:spPr>
        <a:solidFill>
          <a:schemeClr val="tx1"/>
        </a:solidFill>
      </dgm:spPr>
      <dgm:t>
        <a:bodyPr/>
        <a:lstStyle/>
        <a:p>
          <a:r>
            <a:rPr lang="en-US" altLang="zh-TW" dirty="0" smtClean="0"/>
            <a:t>XGBoost Model Integrations</a:t>
          </a:r>
          <a:endParaRPr lang="zh-TW" altLang="en-US" dirty="0"/>
        </a:p>
      </dgm:t>
    </dgm:pt>
    <dgm:pt modelId="{10257132-A69A-47A8-B18E-309D7479EE5F}" type="parTrans" cxnId="{AEF42854-A06C-4114-9764-E1194C5BD7ED}">
      <dgm:prSet/>
      <dgm:spPr/>
      <dgm:t>
        <a:bodyPr/>
        <a:lstStyle/>
        <a:p>
          <a:endParaRPr lang="zh-TW" altLang="en-US"/>
        </a:p>
      </dgm:t>
    </dgm:pt>
    <dgm:pt modelId="{34896A0E-8FB2-4C25-9622-32B6584FF9AB}" type="sibTrans" cxnId="{AEF42854-A06C-4114-9764-E1194C5BD7ED}">
      <dgm:prSet/>
      <dgm:spPr/>
      <dgm:t>
        <a:bodyPr/>
        <a:lstStyle/>
        <a:p>
          <a:endParaRPr lang="zh-TW" altLang="en-US"/>
        </a:p>
      </dgm:t>
    </dgm:pt>
    <dgm:pt modelId="{B521C850-70AA-4EF3-B0A1-F020486C3C44}">
      <dgm:prSet phldrT="[Text]"/>
      <dgm:spPr>
        <a:solidFill>
          <a:srgbClr val="C00000"/>
        </a:solidFill>
      </dgm:spPr>
      <dgm:t>
        <a:bodyPr/>
        <a:lstStyle/>
        <a:p>
          <a:r>
            <a:rPr lang="en-US" altLang="zh-TW" b="1" dirty="0" smtClean="0"/>
            <a:t>TDA Persistence Landscapes</a:t>
          </a:r>
          <a:endParaRPr lang="zh-TW" altLang="en-US" b="1" dirty="0"/>
        </a:p>
      </dgm:t>
    </dgm:pt>
    <dgm:pt modelId="{BB04267A-388C-4DB8-BAD3-22AB05BB934B}" type="parTrans" cxnId="{14CE5639-B619-4E90-9C63-F798F6487DCA}">
      <dgm:prSet/>
      <dgm:spPr/>
      <dgm:t>
        <a:bodyPr/>
        <a:lstStyle/>
        <a:p>
          <a:endParaRPr lang="zh-TW" altLang="en-US"/>
        </a:p>
      </dgm:t>
    </dgm:pt>
    <dgm:pt modelId="{CC2A2355-69F9-4496-A964-307E6C3D0D09}" type="sibTrans" cxnId="{14CE5639-B619-4E90-9C63-F798F6487DCA}">
      <dgm:prSet/>
      <dgm:spPr/>
      <dgm:t>
        <a:bodyPr/>
        <a:lstStyle/>
        <a:p>
          <a:endParaRPr lang="zh-TW" altLang="en-US"/>
        </a:p>
      </dgm:t>
    </dgm:pt>
    <dgm:pt modelId="{2A3AF248-5DA8-9C48-B2E8-D7F0EDF118FB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Statistical Factors</a:t>
          </a:r>
          <a:endParaRPr lang="zh-TW" altLang="en-US" b="1" dirty="0"/>
        </a:p>
      </dgm:t>
    </dgm:pt>
    <dgm:pt modelId="{D0F12F3E-4800-8648-A646-30AB70FBE244}" type="parTrans" cxnId="{0648E13B-C6F7-114B-9A6F-226A0EE37750}">
      <dgm:prSet/>
      <dgm:spPr/>
      <dgm:t>
        <a:bodyPr/>
        <a:lstStyle/>
        <a:p>
          <a:endParaRPr lang="en-US"/>
        </a:p>
      </dgm:t>
    </dgm:pt>
    <dgm:pt modelId="{EB1665B1-87D6-A643-A836-0A9DA27B4F9E}" type="sibTrans" cxnId="{0648E13B-C6F7-114B-9A6F-226A0EE37750}">
      <dgm:prSet/>
      <dgm:spPr/>
      <dgm:t>
        <a:bodyPr/>
        <a:lstStyle/>
        <a:p>
          <a:endParaRPr lang="en-US"/>
        </a:p>
      </dgm:t>
    </dgm:pt>
    <dgm:pt modelId="{27AF5B3F-18B4-403F-A7AE-03EF37D51E53}" type="pres">
      <dgm:prSet presAssocID="{7D2EFC8C-2FF0-4795-BF14-22988AABC5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E8474-047B-4C3F-BAA9-6733D54CCEDB}" type="pres">
      <dgm:prSet presAssocID="{7D2EFC8C-2FF0-4795-BF14-22988AABC582}" presName="vNodes" presStyleCnt="0"/>
      <dgm:spPr/>
    </dgm:pt>
    <dgm:pt modelId="{67E87A36-EF68-4F51-8097-BC09BA876AE8}" type="pres">
      <dgm:prSet presAssocID="{613CECF8-B55B-4B51-9AA2-F237BA591F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5F0355-0A8E-4FD2-970D-3E7DBF5F3EEE}" type="pres">
      <dgm:prSet presAssocID="{5563F76E-84C2-4F15-8699-80971515DC68}" presName="spacerT" presStyleCnt="0"/>
      <dgm:spPr/>
    </dgm:pt>
    <dgm:pt modelId="{134909D7-0FE5-4DEB-8633-44B9EFFAD694}" type="pres">
      <dgm:prSet presAssocID="{5563F76E-84C2-4F15-8699-80971515DC6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5228B7B-96EF-4EF3-9E3C-F869E513A2D0}" type="pres">
      <dgm:prSet presAssocID="{5563F76E-84C2-4F15-8699-80971515DC68}" presName="spacerB" presStyleCnt="0"/>
      <dgm:spPr/>
    </dgm:pt>
    <dgm:pt modelId="{7CB14CA4-0C5C-4370-A939-CFC136828EFB}" type="pres">
      <dgm:prSet presAssocID="{37794C35-6BC3-4FF2-AF75-AFD991DDB85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E5D91-F0BE-4650-8476-F021EEDD842B}" type="pres">
      <dgm:prSet presAssocID="{A56132FF-1C78-4C84-BDF5-F82CEFE860F1}" presName="spacerT" presStyleCnt="0"/>
      <dgm:spPr/>
    </dgm:pt>
    <dgm:pt modelId="{1B297D1B-4076-41A3-A625-22A2A215607F}" type="pres">
      <dgm:prSet presAssocID="{A56132FF-1C78-4C84-BDF5-F82CEFE860F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3A79E3E-1E0A-4397-8D99-9BEA5D5C4BA4}" type="pres">
      <dgm:prSet presAssocID="{A56132FF-1C78-4C84-BDF5-F82CEFE860F1}" presName="spacerB" presStyleCnt="0"/>
      <dgm:spPr/>
    </dgm:pt>
    <dgm:pt modelId="{DC1EE4BC-750E-5E48-90E3-59FEF5F02167}" type="pres">
      <dgm:prSet presAssocID="{2A3AF248-5DA8-9C48-B2E8-D7F0EDF118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298AA-4203-F24C-99B2-A2EF708BF016}" type="pres">
      <dgm:prSet presAssocID="{EB1665B1-87D6-A643-A836-0A9DA27B4F9E}" presName="spacerT" presStyleCnt="0"/>
      <dgm:spPr/>
    </dgm:pt>
    <dgm:pt modelId="{30EEA403-AA66-E44D-8B7F-45E1F2E28A71}" type="pres">
      <dgm:prSet presAssocID="{EB1665B1-87D6-A643-A836-0A9DA27B4F9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6F2282B-F041-7B4B-9FD9-6DE8CBAD61D3}" type="pres">
      <dgm:prSet presAssocID="{EB1665B1-87D6-A643-A836-0A9DA27B4F9E}" presName="spacerB" presStyleCnt="0"/>
      <dgm:spPr/>
    </dgm:pt>
    <dgm:pt modelId="{EAA7AB2F-1C56-40E8-B35E-7DB31E1C1F9D}" type="pres">
      <dgm:prSet presAssocID="{B521C850-70AA-4EF3-B0A1-F020486C3C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B0C27C-E49D-414B-B356-33C3E21B942F}" type="pres">
      <dgm:prSet presAssocID="{7D2EFC8C-2FF0-4795-BF14-22988AABC582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64AE17B7-1980-4E97-A6D6-31BE781669A4}" type="pres">
      <dgm:prSet presAssocID="{7D2EFC8C-2FF0-4795-BF14-22988AABC58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D76188C-0560-4AA1-A012-C8E1759EA84D}" type="pres">
      <dgm:prSet presAssocID="{7D2EFC8C-2FF0-4795-BF14-22988AABC582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8CB1CD2-4692-5D41-B46E-D7573EE493D6}" type="presOf" srcId="{EB1665B1-87D6-A643-A836-0A9DA27B4F9E}" destId="{30EEA403-AA66-E44D-8B7F-45E1F2E28A71}" srcOrd="0" destOrd="0" presId="urn:microsoft.com/office/officeart/2005/8/layout/equation2"/>
    <dgm:cxn modelId="{25CDC1D4-3C77-424A-BE39-90A0C1DA5166}" type="presOf" srcId="{5563F76E-84C2-4F15-8699-80971515DC68}" destId="{134909D7-0FE5-4DEB-8633-44B9EFFAD694}" srcOrd="0" destOrd="0" presId="urn:microsoft.com/office/officeart/2005/8/layout/equation2"/>
    <dgm:cxn modelId="{50007A77-E3BF-3744-8734-2278DB44C452}" type="presOf" srcId="{2A3AF248-5DA8-9C48-B2E8-D7F0EDF118FB}" destId="{DC1EE4BC-750E-5E48-90E3-59FEF5F02167}" srcOrd="0" destOrd="0" presId="urn:microsoft.com/office/officeart/2005/8/layout/equation2"/>
    <dgm:cxn modelId="{75705065-A183-45DF-8A2A-C52663A5988C}" srcId="{7D2EFC8C-2FF0-4795-BF14-22988AABC582}" destId="{613CECF8-B55B-4B51-9AA2-F237BA591FED}" srcOrd="0" destOrd="0" parTransId="{958805D5-9D81-491A-9C32-3D9F10C9A750}" sibTransId="{5563F76E-84C2-4F15-8699-80971515DC68}"/>
    <dgm:cxn modelId="{B788B8BC-1375-204E-B943-5CBC411F9BA3}" type="presOf" srcId="{7D2EFC8C-2FF0-4795-BF14-22988AABC582}" destId="{27AF5B3F-18B4-403F-A7AE-03EF37D51E53}" srcOrd="0" destOrd="0" presId="urn:microsoft.com/office/officeart/2005/8/layout/equation2"/>
    <dgm:cxn modelId="{EE592C14-939F-E042-8457-7AEE4C4F3A40}" type="presOf" srcId="{37794C35-6BC3-4FF2-AF75-AFD991DDB85B}" destId="{7CB14CA4-0C5C-4370-A939-CFC136828EFB}" srcOrd="0" destOrd="0" presId="urn:microsoft.com/office/officeart/2005/8/layout/equation2"/>
    <dgm:cxn modelId="{AEF42854-A06C-4114-9764-E1194C5BD7ED}" srcId="{7D2EFC8C-2FF0-4795-BF14-22988AABC582}" destId="{6DFAFB9C-69D7-49AC-AF8F-D3C64EF2EED4}" srcOrd="4" destOrd="0" parTransId="{10257132-A69A-47A8-B18E-309D7479EE5F}" sibTransId="{34896A0E-8FB2-4C25-9622-32B6584FF9AB}"/>
    <dgm:cxn modelId="{408321CC-FE12-1C4E-A232-D528B53D2FA5}" type="presOf" srcId="{CC2A2355-69F9-4496-A964-307E6C3D0D09}" destId="{D8B0C27C-E49D-414B-B356-33C3E21B942F}" srcOrd="0" destOrd="0" presId="urn:microsoft.com/office/officeart/2005/8/layout/equation2"/>
    <dgm:cxn modelId="{0648E13B-C6F7-114B-9A6F-226A0EE37750}" srcId="{7D2EFC8C-2FF0-4795-BF14-22988AABC582}" destId="{2A3AF248-5DA8-9C48-B2E8-D7F0EDF118FB}" srcOrd="2" destOrd="0" parTransId="{D0F12F3E-4800-8648-A646-30AB70FBE244}" sibTransId="{EB1665B1-87D6-A643-A836-0A9DA27B4F9E}"/>
    <dgm:cxn modelId="{742B3C51-2EB7-DF47-B402-F9F0C788810D}" type="presOf" srcId="{6DFAFB9C-69D7-49AC-AF8F-D3C64EF2EED4}" destId="{DD76188C-0560-4AA1-A012-C8E1759EA84D}" srcOrd="0" destOrd="0" presId="urn:microsoft.com/office/officeart/2005/8/layout/equation2"/>
    <dgm:cxn modelId="{65B6E65B-E807-496A-95E0-D2534788E16D}" srcId="{7D2EFC8C-2FF0-4795-BF14-22988AABC582}" destId="{37794C35-6BC3-4FF2-AF75-AFD991DDB85B}" srcOrd="1" destOrd="0" parTransId="{9C105370-EF97-461B-8DCF-9B9985D359CA}" sibTransId="{A56132FF-1C78-4C84-BDF5-F82CEFE860F1}"/>
    <dgm:cxn modelId="{9145739A-CE6F-844C-BB2A-8B1C522BBBB9}" type="presOf" srcId="{613CECF8-B55B-4B51-9AA2-F237BA591FED}" destId="{67E87A36-EF68-4F51-8097-BC09BA876AE8}" srcOrd="0" destOrd="0" presId="urn:microsoft.com/office/officeart/2005/8/layout/equation2"/>
    <dgm:cxn modelId="{BA176277-5D41-0D43-940D-46154079A297}" type="presOf" srcId="{B521C850-70AA-4EF3-B0A1-F020486C3C44}" destId="{EAA7AB2F-1C56-40E8-B35E-7DB31E1C1F9D}" srcOrd="0" destOrd="0" presId="urn:microsoft.com/office/officeart/2005/8/layout/equation2"/>
    <dgm:cxn modelId="{14CE5639-B619-4E90-9C63-F798F6487DCA}" srcId="{7D2EFC8C-2FF0-4795-BF14-22988AABC582}" destId="{B521C850-70AA-4EF3-B0A1-F020486C3C44}" srcOrd="3" destOrd="0" parTransId="{BB04267A-388C-4DB8-BAD3-22AB05BB934B}" sibTransId="{CC2A2355-69F9-4496-A964-307E6C3D0D09}"/>
    <dgm:cxn modelId="{7D2A2351-BBF5-CC4F-8863-83DC3898AFA7}" type="presOf" srcId="{CC2A2355-69F9-4496-A964-307E6C3D0D09}" destId="{64AE17B7-1980-4E97-A6D6-31BE781669A4}" srcOrd="1" destOrd="0" presId="urn:microsoft.com/office/officeart/2005/8/layout/equation2"/>
    <dgm:cxn modelId="{E85ABA90-C4D8-5E4B-9730-F506F495A3B6}" type="presOf" srcId="{A56132FF-1C78-4C84-BDF5-F82CEFE860F1}" destId="{1B297D1B-4076-41A3-A625-22A2A215607F}" srcOrd="0" destOrd="0" presId="urn:microsoft.com/office/officeart/2005/8/layout/equation2"/>
    <dgm:cxn modelId="{2FB5C6A2-97AA-CF47-8020-1E0341AF15D6}" type="presParOf" srcId="{27AF5B3F-18B4-403F-A7AE-03EF37D51E53}" destId="{3A6E8474-047B-4C3F-BAA9-6733D54CCEDB}" srcOrd="0" destOrd="0" presId="urn:microsoft.com/office/officeart/2005/8/layout/equation2"/>
    <dgm:cxn modelId="{FB7A6044-2B5C-BD4C-9230-A751F00EFF0C}" type="presParOf" srcId="{3A6E8474-047B-4C3F-BAA9-6733D54CCEDB}" destId="{67E87A36-EF68-4F51-8097-BC09BA876AE8}" srcOrd="0" destOrd="0" presId="urn:microsoft.com/office/officeart/2005/8/layout/equation2"/>
    <dgm:cxn modelId="{9A782109-CCF9-4148-B8F5-AB44E11CFC69}" type="presParOf" srcId="{3A6E8474-047B-4C3F-BAA9-6733D54CCEDB}" destId="{C95F0355-0A8E-4FD2-970D-3E7DBF5F3EEE}" srcOrd="1" destOrd="0" presId="urn:microsoft.com/office/officeart/2005/8/layout/equation2"/>
    <dgm:cxn modelId="{9963F41E-578A-8544-9E90-29DCB4DE58CB}" type="presParOf" srcId="{3A6E8474-047B-4C3F-BAA9-6733D54CCEDB}" destId="{134909D7-0FE5-4DEB-8633-44B9EFFAD694}" srcOrd="2" destOrd="0" presId="urn:microsoft.com/office/officeart/2005/8/layout/equation2"/>
    <dgm:cxn modelId="{0F221C6B-86F3-2143-BD26-EA037CEEAAA9}" type="presParOf" srcId="{3A6E8474-047B-4C3F-BAA9-6733D54CCEDB}" destId="{B5228B7B-96EF-4EF3-9E3C-F869E513A2D0}" srcOrd="3" destOrd="0" presId="urn:microsoft.com/office/officeart/2005/8/layout/equation2"/>
    <dgm:cxn modelId="{3E653612-B0F0-CC40-9815-AFBBAA587906}" type="presParOf" srcId="{3A6E8474-047B-4C3F-BAA9-6733D54CCEDB}" destId="{7CB14CA4-0C5C-4370-A939-CFC136828EFB}" srcOrd="4" destOrd="0" presId="urn:microsoft.com/office/officeart/2005/8/layout/equation2"/>
    <dgm:cxn modelId="{227B5273-4A25-7249-B361-5B8F28D8477A}" type="presParOf" srcId="{3A6E8474-047B-4C3F-BAA9-6733D54CCEDB}" destId="{383E5D91-F0BE-4650-8476-F021EEDD842B}" srcOrd="5" destOrd="0" presId="urn:microsoft.com/office/officeart/2005/8/layout/equation2"/>
    <dgm:cxn modelId="{D723F29B-5B95-4D47-B4E4-07B4048361A2}" type="presParOf" srcId="{3A6E8474-047B-4C3F-BAA9-6733D54CCEDB}" destId="{1B297D1B-4076-41A3-A625-22A2A215607F}" srcOrd="6" destOrd="0" presId="urn:microsoft.com/office/officeart/2005/8/layout/equation2"/>
    <dgm:cxn modelId="{D613BEF6-76EB-5649-B736-5C9D515AFB92}" type="presParOf" srcId="{3A6E8474-047B-4C3F-BAA9-6733D54CCEDB}" destId="{B3A79E3E-1E0A-4397-8D99-9BEA5D5C4BA4}" srcOrd="7" destOrd="0" presId="urn:microsoft.com/office/officeart/2005/8/layout/equation2"/>
    <dgm:cxn modelId="{5FEAD97D-FDEE-E04E-A97B-5625E82EBF11}" type="presParOf" srcId="{3A6E8474-047B-4C3F-BAA9-6733D54CCEDB}" destId="{DC1EE4BC-750E-5E48-90E3-59FEF5F02167}" srcOrd="8" destOrd="0" presId="urn:microsoft.com/office/officeart/2005/8/layout/equation2"/>
    <dgm:cxn modelId="{FDF9BA57-0D3C-524A-8CDE-4AC98594602E}" type="presParOf" srcId="{3A6E8474-047B-4C3F-BAA9-6733D54CCEDB}" destId="{D41298AA-4203-F24C-99B2-A2EF708BF016}" srcOrd="9" destOrd="0" presId="urn:microsoft.com/office/officeart/2005/8/layout/equation2"/>
    <dgm:cxn modelId="{3F739D1D-91BF-1844-927D-D0D41B622F1A}" type="presParOf" srcId="{3A6E8474-047B-4C3F-BAA9-6733D54CCEDB}" destId="{30EEA403-AA66-E44D-8B7F-45E1F2E28A71}" srcOrd="10" destOrd="0" presId="urn:microsoft.com/office/officeart/2005/8/layout/equation2"/>
    <dgm:cxn modelId="{93C81F87-5FE5-0E43-B6F9-A81A4BD1164A}" type="presParOf" srcId="{3A6E8474-047B-4C3F-BAA9-6733D54CCEDB}" destId="{46F2282B-F041-7B4B-9FD9-6DE8CBAD61D3}" srcOrd="11" destOrd="0" presId="urn:microsoft.com/office/officeart/2005/8/layout/equation2"/>
    <dgm:cxn modelId="{E5B4A5EE-B81D-7A4A-8647-62B28DD6C2B1}" type="presParOf" srcId="{3A6E8474-047B-4C3F-BAA9-6733D54CCEDB}" destId="{EAA7AB2F-1C56-40E8-B35E-7DB31E1C1F9D}" srcOrd="12" destOrd="0" presId="urn:microsoft.com/office/officeart/2005/8/layout/equation2"/>
    <dgm:cxn modelId="{FB7ACDD1-D238-2745-9CEF-468ACBD53CF0}" type="presParOf" srcId="{27AF5B3F-18B4-403F-A7AE-03EF37D51E53}" destId="{D8B0C27C-E49D-414B-B356-33C3E21B942F}" srcOrd="1" destOrd="0" presId="urn:microsoft.com/office/officeart/2005/8/layout/equation2"/>
    <dgm:cxn modelId="{78BAD7A3-2833-CD42-B61F-E24F81A9E74F}" type="presParOf" srcId="{D8B0C27C-E49D-414B-B356-33C3E21B942F}" destId="{64AE17B7-1980-4E97-A6D6-31BE781669A4}" srcOrd="0" destOrd="0" presId="urn:microsoft.com/office/officeart/2005/8/layout/equation2"/>
    <dgm:cxn modelId="{93CDF23A-A5FE-F442-9358-6DB0DCB67A38}" type="presParOf" srcId="{27AF5B3F-18B4-403F-A7AE-03EF37D51E53}" destId="{DD76188C-0560-4AA1-A012-C8E1759EA8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87A36-EF68-4F51-8097-BC09BA876AE8}">
      <dsp:nvSpPr>
        <dsp:cNvPr id="0" name=""/>
        <dsp:cNvSpPr/>
      </dsp:nvSpPr>
      <dsp:spPr>
        <a:xfrm>
          <a:off x="2299305" y="1278"/>
          <a:ext cx="1008608" cy="100860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kern="1200" dirty="0" smtClean="0"/>
            <a:t>ETF Descriptors</a:t>
          </a:r>
          <a:endParaRPr lang="zh-TW" altLang="en-US" sz="1000" b="1" kern="1200" dirty="0"/>
        </a:p>
      </dsp:txBody>
      <dsp:txXfrm>
        <a:off x="2447012" y="148985"/>
        <a:ext cx="713194" cy="713194"/>
      </dsp:txXfrm>
    </dsp:sp>
    <dsp:sp modelId="{134909D7-0FE5-4DEB-8633-44B9EFFAD694}">
      <dsp:nvSpPr>
        <dsp:cNvPr id="0" name=""/>
        <dsp:cNvSpPr/>
      </dsp:nvSpPr>
      <dsp:spPr>
        <a:xfrm>
          <a:off x="2511112" y="1091785"/>
          <a:ext cx="584992" cy="58499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588653" y="1315486"/>
        <a:ext cx="429910" cy="137590"/>
      </dsp:txXfrm>
    </dsp:sp>
    <dsp:sp modelId="{7CB14CA4-0C5C-4370-A939-CFC136828EFB}">
      <dsp:nvSpPr>
        <dsp:cNvPr id="0" name=""/>
        <dsp:cNvSpPr/>
      </dsp:nvSpPr>
      <dsp:spPr>
        <a:xfrm>
          <a:off x="2299305" y="1758677"/>
          <a:ext cx="1008608" cy="100860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kern="1200" dirty="0" smtClean="0"/>
            <a:t>ETF Quantitative Factors</a:t>
          </a:r>
          <a:endParaRPr lang="zh-TW" altLang="en-US" sz="1000" b="1" kern="1200" dirty="0"/>
        </a:p>
      </dsp:txBody>
      <dsp:txXfrm>
        <a:off x="2447012" y="1906384"/>
        <a:ext cx="713194" cy="713194"/>
      </dsp:txXfrm>
    </dsp:sp>
    <dsp:sp modelId="{1B297D1B-4076-41A3-A625-22A2A215607F}">
      <dsp:nvSpPr>
        <dsp:cNvPr id="0" name=""/>
        <dsp:cNvSpPr/>
      </dsp:nvSpPr>
      <dsp:spPr>
        <a:xfrm>
          <a:off x="2511112" y="2849184"/>
          <a:ext cx="584992" cy="58499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588653" y="3072885"/>
        <a:ext cx="429910" cy="137590"/>
      </dsp:txXfrm>
    </dsp:sp>
    <dsp:sp modelId="{EAA7AB2F-1C56-40E8-B35E-7DB31E1C1F9D}">
      <dsp:nvSpPr>
        <dsp:cNvPr id="0" name=""/>
        <dsp:cNvSpPr/>
      </dsp:nvSpPr>
      <dsp:spPr>
        <a:xfrm>
          <a:off x="2299305" y="3516076"/>
          <a:ext cx="1008608" cy="100860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kern="1200" dirty="0" smtClean="0"/>
            <a:t>ETF Statistical Factors </a:t>
          </a:r>
          <a:endParaRPr lang="zh-TW" altLang="en-US" sz="1000" b="1" kern="1200" dirty="0"/>
        </a:p>
      </dsp:txBody>
      <dsp:txXfrm>
        <a:off x="2447012" y="3663783"/>
        <a:ext cx="713194" cy="713194"/>
      </dsp:txXfrm>
    </dsp:sp>
    <dsp:sp modelId="{D8B0C27C-E49D-414B-B356-33C3E21B942F}">
      <dsp:nvSpPr>
        <dsp:cNvPr id="0" name=""/>
        <dsp:cNvSpPr/>
      </dsp:nvSpPr>
      <dsp:spPr>
        <a:xfrm>
          <a:off x="3459204" y="2075380"/>
          <a:ext cx="320737" cy="37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3459204" y="2150420"/>
        <a:ext cx="224516" cy="225122"/>
      </dsp:txXfrm>
    </dsp:sp>
    <dsp:sp modelId="{DD76188C-0560-4AA1-A012-C8E1759EA84D}">
      <dsp:nvSpPr>
        <dsp:cNvPr id="0" name=""/>
        <dsp:cNvSpPr/>
      </dsp:nvSpPr>
      <dsp:spPr>
        <a:xfrm>
          <a:off x="3913078" y="1254373"/>
          <a:ext cx="2017216" cy="2017216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XGBoost Model Integrations</a:t>
          </a:r>
          <a:endParaRPr lang="zh-TW" altLang="en-US" sz="2200" kern="1200" dirty="0"/>
        </a:p>
      </dsp:txBody>
      <dsp:txXfrm>
        <a:off x="4208492" y="1549787"/>
        <a:ext cx="1426388" cy="1426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87A36-EF68-4F51-8097-BC09BA876AE8}">
      <dsp:nvSpPr>
        <dsp:cNvPr id="0" name=""/>
        <dsp:cNvSpPr/>
      </dsp:nvSpPr>
      <dsp:spPr>
        <a:xfrm>
          <a:off x="2807426" y="1516"/>
          <a:ext cx="726318" cy="72631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b="1" kern="1200" dirty="0" smtClean="0"/>
            <a:t>ETF Descriptors</a:t>
          </a:r>
          <a:endParaRPr lang="zh-TW" altLang="en-US" sz="700" b="1" kern="1200" dirty="0"/>
        </a:p>
      </dsp:txBody>
      <dsp:txXfrm>
        <a:off x="2913793" y="107883"/>
        <a:ext cx="513584" cy="513584"/>
      </dsp:txXfrm>
    </dsp:sp>
    <dsp:sp modelId="{134909D7-0FE5-4DEB-8633-44B9EFFAD694}">
      <dsp:nvSpPr>
        <dsp:cNvPr id="0" name=""/>
        <dsp:cNvSpPr/>
      </dsp:nvSpPr>
      <dsp:spPr>
        <a:xfrm>
          <a:off x="2959953" y="786811"/>
          <a:ext cx="421264" cy="42126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3015792" y="947902"/>
        <a:ext cx="309586" cy="99082"/>
      </dsp:txXfrm>
    </dsp:sp>
    <dsp:sp modelId="{7CB14CA4-0C5C-4370-A939-CFC136828EFB}">
      <dsp:nvSpPr>
        <dsp:cNvPr id="0" name=""/>
        <dsp:cNvSpPr/>
      </dsp:nvSpPr>
      <dsp:spPr>
        <a:xfrm>
          <a:off x="2807426" y="1267053"/>
          <a:ext cx="726318" cy="72631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b="1" kern="1200" dirty="0" smtClean="0"/>
            <a:t>ETF Quantitative Factors</a:t>
          </a:r>
          <a:endParaRPr lang="zh-TW" altLang="en-US" sz="700" b="1" kern="1200" dirty="0"/>
        </a:p>
      </dsp:txBody>
      <dsp:txXfrm>
        <a:off x="2913793" y="1373420"/>
        <a:ext cx="513584" cy="513584"/>
      </dsp:txXfrm>
    </dsp:sp>
    <dsp:sp modelId="{1B297D1B-4076-41A3-A625-22A2A215607F}">
      <dsp:nvSpPr>
        <dsp:cNvPr id="0" name=""/>
        <dsp:cNvSpPr/>
      </dsp:nvSpPr>
      <dsp:spPr>
        <a:xfrm>
          <a:off x="2959953" y="2052349"/>
          <a:ext cx="421264" cy="42126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3015792" y="2213440"/>
        <a:ext cx="309586" cy="99082"/>
      </dsp:txXfrm>
    </dsp:sp>
    <dsp:sp modelId="{DC1EE4BC-750E-5E48-90E3-59FEF5F02167}">
      <dsp:nvSpPr>
        <dsp:cNvPr id="0" name=""/>
        <dsp:cNvSpPr/>
      </dsp:nvSpPr>
      <dsp:spPr>
        <a:xfrm>
          <a:off x="2807426" y="2532590"/>
          <a:ext cx="726318" cy="72631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b="1" kern="1200" dirty="0" smtClean="0"/>
            <a:t>ETF Statistical Factors</a:t>
          </a:r>
          <a:endParaRPr lang="zh-TW" altLang="en-US" sz="700" b="1" kern="1200" dirty="0"/>
        </a:p>
      </dsp:txBody>
      <dsp:txXfrm>
        <a:off x="2913793" y="2638957"/>
        <a:ext cx="513584" cy="513584"/>
      </dsp:txXfrm>
    </dsp:sp>
    <dsp:sp modelId="{30EEA403-AA66-E44D-8B7F-45E1F2E28A71}">
      <dsp:nvSpPr>
        <dsp:cNvPr id="0" name=""/>
        <dsp:cNvSpPr/>
      </dsp:nvSpPr>
      <dsp:spPr>
        <a:xfrm>
          <a:off x="2959953" y="3317886"/>
          <a:ext cx="421264" cy="42126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15792" y="3478977"/>
        <a:ext cx="309586" cy="99082"/>
      </dsp:txXfrm>
    </dsp:sp>
    <dsp:sp modelId="{EAA7AB2F-1C56-40E8-B35E-7DB31E1C1F9D}">
      <dsp:nvSpPr>
        <dsp:cNvPr id="0" name=""/>
        <dsp:cNvSpPr/>
      </dsp:nvSpPr>
      <dsp:spPr>
        <a:xfrm>
          <a:off x="2807426" y="3798128"/>
          <a:ext cx="726318" cy="72631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b="1" kern="1200" dirty="0" smtClean="0"/>
            <a:t>TDA Persistence Landscapes</a:t>
          </a:r>
          <a:endParaRPr lang="zh-TW" altLang="en-US" sz="700" b="1" kern="1200" dirty="0"/>
        </a:p>
      </dsp:txBody>
      <dsp:txXfrm>
        <a:off x="2913793" y="3904495"/>
        <a:ext cx="513584" cy="513584"/>
      </dsp:txXfrm>
    </dsp:sp>
    <dsp:sp modelId="{D8B0C27C-E49D-414B-B356-33C3E21B942F}">
      <dsp:nvSpPr>
        <dsp:cNvPr id="0" name=""/>
        <dsp:cNvSpPr/>
      </dsp:nvSpPr>
      <dsp:spPr>
        <a:xfrm>
          <a:off x="3642693" y="2127886"/>
          <a:ext cx="230969" cy="270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3642693" y="2181924"/>
        <a:ext cx="161678" cy="162114"/>
      </dsp:txXfrm>
    </dsp:sp>
    <dsp:sp modelId="{DD76188C-0560-4AA1-A012-C8E1759EA84D}">
      <dsp:nvSpPr>
        <dsp:cNvPr id="0" name=""/>
        <dsp:cNvSpPr/>
      </dsp:nvSpPr>
      <dsp:spPr>
        <a:xfrm>
          <a:off x="3969536" y="1536663"/>
          <a:ext cx="1452636" cy="1452636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XGBoost Model Integrations</a:t>
          </a:r>
          <a:endParaRPr lang="zh-TW" altLang="en-US" sz="1500" kern="1200" dirty="0"/>
        </a:p>
      </dsp:txBody>
      <dsp:txXfrm>
        <a:off x="4182270" y="1749397"/>
        <a:ext cx="1027168" cy="1027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4813" cy="4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l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8" y="3"/>
            <a:ext cx="2944813" cy="4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28711"/>
            <a:ext cx="2944813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l" defTabSz="910265">
              <a:spcBef>
                <a:spcPct val="0"/>
              </a:spcBef>
              <a:defRPr sz="1100" b="0"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Special Event Fund</a:t>
            </a:r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8" y="9428711"/>
            <a:ext cx="2944813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fld id="{92685FED-CBE5-4A1C-8EA3-C6630F8563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53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4813" cy="4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l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3"/>
            <a:ext cx="2944813" cy="4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40" y="4714359"/>
            <a:ext cx="5435601" cy="447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17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8711"/>
            <a:ext cx="2944813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l" defTabSz="910265">
              <a:spcBef>
                <a:spcPct val="0"/>
              </a:spcBef>
              <a:defRPr sz="1100" b="0"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Special Event Fund</a:t>
            </a:r>
          </a:p>
        </p:txBody>
      </p:sp>
      <p:sp>
        <p:nvSpPr>
          <p:cNvPr id="217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8711"/>
            <a:ext cx="2944813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fld id="{2BC09B4B-AB18-4D91-91AF-6E8853E081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97167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Special Event Fund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A268E-AE3D-44A7-8FD0-0DCD122866F6}" type="slidenum">
              <a:rPr lang="en-US" altLang="zh-TW"/>
              <a:pPr/>
              <a:t>0</a:t>
            </a:fld>
            <a:endParaRPr lang="en-US" altLang="zh-TW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2950"/>
            <a:ext cx="4962525" cy="3722688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3" y="4714359"/>
            <a:ext cx="5438776" cy="4470179"/>
          </a:xfrm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 userDrawn="1"/>
        </p:nvSpPr>
        <p:spPr bwMode="gray">
          <a:xfrm>
            <a:off x="900113" y="550863"/>
            <a:ext cx="7488237" cy="5399087"/>
          </a:xfrm>
          <a:prstGeom prst="rect">
            <a:avLst/>
          </a:prstGeom>
          <a:solidFill>
            <a:srgbClr val="969696">
              <a:alpha val="10001"/>
            </a:srgbClr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/>
          <a:lstStyle/>
          <a:p>
            <a:pPr marL="409575" indent="-409575" defTabSz="955675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27"/>
          <p:cNvSpPr>
            <a:spLocks noChangeArrowheads="1"/>
          </p:cNvSpPr>
          <p:nvPr userDrawn="1"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特殊机会基金</a:t>
            </a:r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3629025" y="4335463"/>
            <a:ext cx="1806575" cy="454025"/>
          </a:xfrm>
          <a:prstGeom prst="rect">
            <a:avLst/>
          </a:prstGeom>
          <a:noFill/>
          <a:ln w="190500" algn="ctr">
            <a:noFill/>
            <a:miter lim="800000"/>
            <a:headEnd/>
            <a:tailEnd/>
          </a:ln>
          <a:effectLst/>
        </p:spPr>
        <p:txBody>
          <a:bodyPr wrap="none" lIns="89320" tIns="44660" rIns="89320" bIns="44660" anchor="ctr">
            <a:spAutoFit/>
          </a:bodyPr>
          <a:lstStyle/>
          <a:p>
            <a:pPr marL="409575" indent="-409575" defTabSz="955675"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2011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月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403225"/>
            <a:ext cx="2074863" cy="5395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875" y="403225"/>
            <a:ext cx="6073775" cy="5395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403225"/>
            <a:ext cx="8226425" cy="565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09975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6875" y="403225"/>
            <a:ext cx="8301038" cy="5395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403225"/>
            <a:ext cx="8226425" cy="565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09975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403225"/>
            <a:ext cx="8226425" cy="565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B455BD-4B99-4EEF-8FCC-B8C43365D5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506FD5-F782-445E-8E95-F722356E9BBC}" type="datetimeFigureOut">
              <a:rPr lang="en-US" smtClean="0"/>
              <a:pPr/>
              <a:t>12/05/18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E3737-A2F0-45F5-A4DB-B75A9A3E7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6ADE6A-4DF1-478A-94D3-CC380B6513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1B914C-8FF1-4208-ADA5-CB7DC55C6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2779ED-CADD-45E1-90E0-814BE4F881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FD8208-B3BE-4813-B343-8601FDD687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1CA17B-0164-441B-A459-467393F14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9284E8-AD06-4553-9B1F-9EBF632AC9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4C290F-C698-4E68-BDE6-59DAE2785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27B531-23C4-45C7-B371-DCD386DA12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66AFD3-1C3E-4132-85F4-DDDF2ABE0C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 userDrawn="1"/>
        </p:nvSpPr>
        <p:spPr bwMode="gray">
          <a:xfrm>
            <a:off x="900113" y="550863"/>
            <a:ext cx="7488237" cy="5399087"/>
          </a:xfrm>
          <a:prstGeom prst="rect">
            <a:avLst/>
          </a:prstGeom>
          <a:solidFill>
            <a:srgbClr val="969696">
              <a:alpha val="10001"/>
            </a:srgbClr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/>
          <a:lstStyle/>
          <a:p>
            <a:pPr marL="409575" indent="-409575" defTabSz="955675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27"/>
          <p:cNvSpPr>
            <a:spLocks noChangeArrowheads="1"/>
          </p:cNvSpPr>
          <p:nvPr userDrawn="1"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特殊机会基金</a:t>
            </a:r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3629025" y="4335463"/>
            <a:ext cx="1806575" cy="454025"/>
          </a:xfrm>
          <a:prstGeom prst="rect">
            <a:avLst/>
          </a:prstGeom>
          <a:noFill/>
          <a:ln w="190500" algn="ctr">
            <a:noFill/>
            <a:miter lim="800000"/>
            <a:headEnd/>
            <a:tailEnd/>
          </a:ln>
          <a:effectLst/>
        </p:spPr>
        <p:txBody>
          <a:bodyPr wrap="none" lIns="89320" tIns="44660" rIns="89320" bIns="44660" anchor="ctr">
            <a:spAutoFit/>
          </a:bodyPr>
          <a:lstStyle/>
          <a:p>
            <a:pPr marL="409575" indent="-409575" defTabSz="955675">
              <a:defRPr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2011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11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月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403225"/>
            <a:ext cx="82264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327706" name="Rectangle 26"/>
          <p:cNvSpPr>
            <a:spLocks noChangeArrowheads="1"/>
          </p:cNvSpPr>
          <p:nvPr/>
        </p:nvSpPr>
        <p:spPr bwMode="gray">
          <a:xfrm>
            <a:off x="468313" y="1130300"/>
            <a:ext cx="8213725" cy="5073650"/>
          </a:xfrm>
          <a:prstGeom prst="rect">
            <a:avLst/>
          </a:prstGeom>
          <a:solidFill>
            <a:srgbClr val="969696">
              <a:alpha val="8000"/>
            </a:srgbClr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/>
          <a:lstStyle/>
          <a:p>
            <a:pPr marL="409575" indent="-409575" defTabSz="955675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2pPr>
      <a:lvl3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3pPr>
      <a:lvl4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4pPr>
      <a:lvl5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5pPr>
      <a:lvl6pPr marL="457200" algn="l" defTabSz="955675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6pPr>
      <a:lvl7pPr marL="914400" algn="l" defTabSz="955675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7pPr>
      <a:lvl8pPr marL="1371600" algn="l" defTabSz="955675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8pPr>
      <a:lvl9pPr marL="1828800" algn="l" defTabSz="955675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9pPr>
    </p:titleStyle>
    <p:bodyStyle>
      <a:lvl1pPr marL="358775" indent="-358775" algn="l" defTabSz="955675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5675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75000"/>
        <a:buFont typeface="Wingdings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2pPr>
      <a:lvl3pPr marL="1193800" indent="-238125" algn="l" defTabSz="955675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73225" indent="-239713" algn="l" defTabSz="95567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新細明體" pitchFamily="18" charset="-120"/>
        </a:defRPr>
      </a:lvl4pPr>
      <a:lvl5pPr marL="2149475" indent="-239713" algn="l" defTabSz="9556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新細明體" pitchFamily="18" charset="-120"/>
        </a:defRPr>
      </a:lvl5pPr>
      <a:lvl6pPr marL="2606675" indent="-239713" algn="l" defTabSz="95567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PMingLiU" pitchFamily="18" charset="-120"/>
        </a:defRPr>
      </a:lvl6pPr>
      <a:lvl7pPr marL="3063875" indent="-239713" algn="l" defTabSz="95567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PMingLiU" pitchFamily="18" charset="-120"/>
        </a:defRPr>
      </a:lvl7pPr>
      <a:lvl8pPr marL="3521075" indent="-239713" algn="l" defTabSz="95567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PMingLiU" pitchFamily="18" charset="-120"/>
        </a:defRPr>
      </a:lvl8pPr>
      <a:lvl9pPr marL="3978275" indent="-239713" algn="l" defTabSz="95567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PMingLiU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468313" y="1130300"/>
            <a:ext cx="8213725" cy="5073650"/>
          </a:xfrm>
          <a:prstGeom prst="rect">
            <a:avLst/>
          </a:prstGeom>
          <a:solidFill>
            <a:srgbClr val="969696">
              <a:alpha val="8000"/>
            </a:srgbClr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/>
          <a:lstStyle/>
          <a:p>
            <a:pPr marL="409575" indent="-409575" defTabSz="955675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7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搜狗截图201406241016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40656"/>
          </a:xfrm>
          <a:prstGeom prst="rect">
            <a:avLst/>
          </a:prstGeom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71472" y="1916832"/>
            <a:ext cx="78581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sz="3200" dirty="0" smtClean="0">
                <a:solidFill>
                  <a:schemeClr val="bg1"/>
                </a:solidFill>
                <a:latin typeface="Candara" pitchFamily="34" charset="0"/>
                <a:ea typeface="MingLiU" pitchFamily="49" charset="-120"/>
              </a:rPr>
              <a:t>Persistence-Boost Quant Model with ETFs</a:t>
            </a:r>
            <a:endParaRPr lang="zh-TW" altLang="en-US" sz="2800" dirty="0">
              <a:solidFill>
                <a:schemeClr val="bg1"/>
              </a:solidFill>
              <a:latin typeface="Candara" pitchFamily="34" charset="0"/>
              <a:ea typeface="MingLiU" pitchFamily="49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3910008"/>
            <a:ext cx="421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8F69FF99-43EB-4FD8-92A3-98F9BE11014E}" type="datetime2">
              <a:rPr lang="en-US" altLang="zh-TW" sz="2400" smtClean="0">
                <a:solidFill>
                  <a:schemeClr val="tx1"/>
                </a:solidFill>
                <a:latin typeface="Frutiger 45 Light"/>
                <a:ea typeface="PMingLiU" pitchFamily="18" charset="-120"/>
              </a:rPr>
              <a:pPr algn="l"/>
              <a:t>Saturday, 12 May 18</a:t>
            </a:fld>
            <a:endParaRPr lang="zh-TW" altLang="en-US" sz="2400" dirty="0" smtClean="0">
              <a:solidFill>
                <a:schemeClr val="tx1"/>
              </a:solidFill>
              <a:latin typeface="Frutiger 45 Light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Precision, Recall, Area under Curve (</a:t>
            </a:r>
            <a:r>
              <a:rPr lang="en-US" altLang="zh-TW" sz="2400" b="1" dirty="0" err="1" smtClean="0"/>
              <a:t>auc</a:t>
            </a:r>
            <a:r>
              <a:rPr lang="en-US" altLang="zh-TW" sz="2400" b="1" dirty="0" smtClean="0"/>
              <a:t>) and Their Friends</a:t>
            </a:r>
            <a:endParaRPr lang="zh-TW" altLang="en-US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296" y="3356992"/>
            <a:ext cx="4007504" cy="286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@ChinaLifeFranklin\bicycleProject_cont\data\i=4_TDA_full_PL_rebase100\model\auc_et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124744"/>
            <a:ext cx="4402832" cy="3146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Model 2.0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TDA in a Nutshell</a:t>
            </a:r>
            <a:endParaRPr lang="zh-TW" alt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TDA Applications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Feature Engineering 2.0</a:t>
            </a:r>
            <a:endParaRPr lang="zh-TW" altLang="en-US" sz="24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36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63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Result 2.0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Result (score)</a:t>
            </a:r>
            <a:endParaRPr lang="zh-TW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8419"/>
            <a:ext cx="4042792" cy="288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124743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73016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Result (score)</a:t>
            </a:r>
            <a:endParaRPr lang="zh-TW" altLang="en-US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124743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573016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128420"/>
            <a:ext cx="4042792" cy="28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Result (score)</a:t>
            </a:r>
            <a:endParaRPr lang="zh-TW" altLang="en-US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8420"/>
            <a:ext cx="4042793" cy="28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124743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73016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Next Step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chemeClr val="tx1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Idea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124744"/>
            <a:ext cx="82296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Backtesting</a:t>
            </a:r>
            <a:r>
              <a:rPr lang="en-US" altLang="zh-CN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 investment strategies based on current model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Buy and hold the ETFs with score higher than the threshold (95%) for max 1 month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During the month, cash out whenever a holding ETF’s return reaches the cut off return (4%)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Cash out at the end of the month, buy and hold new set of ETF from the recalibrated model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Data 2.0: </a:t>
            </a: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  <a:sym typeface="Wingdings" pitchFamily="2" charset="2"/>
              </a:rPr>
              <a:t> fund flow data, volume data, ratio data, ETF analytics data</a:t>
            </a:r>
            <a:endParaRPr lang="en-US" altLang="zh-TW" sz="2400" b="1" dirty="0" smtClean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Further iterations (reinforcement learning?) </a:t>
            </a:r>
            <a:endParaRPr lang="en-US" altLang="zh-TW" sz="2400" b="1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Next Step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Motivation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580801"/>
            <a:ext cx="3957464" cy="24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216" y="1125538"/>
            <a:ext cx="6853568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124744"/>
            <a:ext cx="82296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Moreover, ETFs are likely to exhibit periodicity in their return cycle driven by the sectors, the investment styles or smart beta strategies whose underlying structures they are trying to replicate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 smtClean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 smtClean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 smtClean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These periodic signals are hard for traditional algorithms and factors (features in the machine learning world) to capture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But a newly and rapidly developing set of techniques from Pure Mathematics offers the potential “killer feature”</a:t>
            </a:r>
            <a:endParaRPr lang="en-US" altLang="zh-TW" sz="2400" b="1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Motivation</a:t>
            </a:r>
            <a:endParaRPr lang="zh-TW" altLang="en-US" sz="2400" b="1" dirty="0"/>
          </a:p>
        </p:txBody>
      </p:sp>
      <p:pic>
        <p:nvPicPr>
          <p:cNvPr id="2" name="Picture 1" descr="Screen Shot 2018-05-12 at 18.4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9893"/>
            <a:ext cx="8229600" cy="2653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000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Data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Feature Engineering</a:t>
            </a:r>
            <a:endParaRPr lang="zh-TW" altLang="en-US" sz="24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2479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Model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124744"/>
            <a:ext cx="82296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zh-CN" sz="2400" b="1" dirty="0" smtClean="0">
                <a:latin typeface="Microsoft Yi Baiti" pitchFamily="66" charset="0"/>
                <a:ea typeface="Microsoft Yi Baiti" pitchFamily="66" charset="0"/>
              </a:rPr>
              <a:t>Tree-based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Transparent and </a:t>
            </a:r>
            <a:r>
              <a:rPr lang="en-US" altLang="zh-CN" sz="2000" b="1" dirty="0" err="1" smtClean="0">
                <a:latin typeface="Microsoft Yi Baiti" pitchFamily="66" charset="0"/>
                <a:ea typeface="Microsoft Yi Baiti" pitchFamily="66" charset="0"/>
              </a:rPr>
              <a:t>whitebox</a:t>
            </a: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 as regression vs. deep neural networks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Free from </a:t>
            </a:r>
            <a:r>
              <a:rPr lang="en-US" altLang="zh-CN" sz="2000" b="1" dirty="0" err="1" smtClean="0">
                <a:latin typeface="Microsoft Yi Baiti" pitchFamily="66" charset="0"/>
                <a:ea typeface="Microsoft Yi Baiti" pitchFamily="66" charset="0"/>
              </a:rPr>
              <a:t>normalisation</a:t>
            </a: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en-US" altLang="zh-CN" sz="2000" b="1" dirty="0" err="1" smtClean="0">
                <a:latin typeface="Microsoft Yi Baiti" pitchFamily="66" charset="0"/>
                <a:ea typeface="Microsoft Yi Baiti" pitchFamily="66" charset="0"/>
              </a:rPr>
              <a:t>standardisation</a:t>
            </a: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 of the features vs. regression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err="1" smtClean="0">
                <a:latin typeface="Microsoft Yi Baiti" pitchFamily="66" charset="0"/>
                <a:ea typeface="Microsoft Yi Baiti" pitchFamily="66" charset="0"/>
              </a:rPr>
              <a:t>Kagglers</a:t>
            </a:r>
            <a:r>
              <a:rPr lang="en-US" altLang="zh-TW" sz="2400" b="1" dirty="0" smtClean="0">
                <a:latin typeface="Microsoft Yi Baiti" pitchFamily="66" charset="0"/>
                <a:ea typeface="Microsoft Yi Baiti" pitchFamily="66" charset="0"/>
              </a:rPr>
              <a:t>’ love (used by </a:t>
            </a:r>
            <a:r>
              <a:rPr lang="en-US" altLang="zh-CN" sz="2400" b="1" dirty="0" smtClean="0">
                <a:latin typeface="Microsoft Yi Baiti" pitchFamily="66" charset="0"/>
                <a:ea typeface="Microsoft Yi Baiti" pitchFamily="66" charset="0"/>
              </a:rPr>
              <a:t>17 out of 29 winners)</a:t>
            </a:r>
            <a:endParaRPr lang="en-US" altLang="zh-TW" sz="2400" b="1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Introducing XGBoost</a:t>
            </a:r>
            <a:endParaRPr lang="zh-TW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61373"/>
            <a:ext cx="5472608" cy="179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4235" y="4653136"/>
            <a:ext cx="504218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Result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mc_hk1">
  <a:themeElements>
    <a:clrScheme name="clamc_hk1 12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7C7A28"/>
      </a:accent2>
      <a:accent3>
        <a:srgbClr val="FFFFFF"/>
      </a:accent3>
      <a:accent4>
        <a:srgbClr val="000000"/>
      </a:accent4>
      <a:accent5>
        <a:srgbClr val="CAE2AA"/>
      </a:accent5>
      <a:accent6>
        <a:srgbClr val="706E23"/>
      </a:accent6>
      <a:hlink>
        <a:srgbClr val="FFCC00"/>
      </a:hlink>
      <a:folHlink>
        <a:srgbClr val="CC9900"/>
      </a:folHlink>
    </a:clrScheme>
    <a:fontScheme name="clamc_hk1">
      <a:majorFont>
        <a:latin typeface="Garamond"/>
        <a:ea typeface="STZhongsong"/>
        <a:cs typeface=""/>
      </a:majorFont>
      <a:minorFont>
        <a:latin typeface="Verdana"/>
        <a:ea typeface="STZhong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F99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09575" marR="0" indent="-409575" algn="ctr" defTabSz="955675" rtl="0" eaLnBrk="1" fontAlgn="base" latinLnBrk="0" hangingPunct="1">
          <a:lnSpc>
            <a:spcPct val="100000"/>
          </a:lnSpc>
          <a:spcBef>
            <a:spcPct val="1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CCCC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TZhongsong" pitchFamily="2" charset="-122"/>
            <a:ea typeface="STZhongsong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F99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09575" marR="0" indent="-409575" algn="ctr" defTabSz="955675" rtl="0" eaLnBrk="1" fontAlgn="base" latinLnBrk="0" hangingPunct="1">
          <a:lnSpc>
            <a:spcPct val="100000"/>
          </a:lnSpc>
          <a:spcBef>
            <a:spcPct val="1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CCCC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TZhongsong" pitchFamily="2" charset="-122"/>
            <a:ea typeface="STZhongsong" pitchFamily="2" charset="-122"/>
          </a:defRPr>
        </a:defPPr>
      </a:lstStyle>
    </a:lnDef>
  </a:objectDefaults>
  <a:extraClrSchemeLst>
    <a:extraClrScheme>
      <a:clrScheme name="clamc_hk1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989632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89872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10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8B892D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7D7C28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11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82802A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757325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12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7C7A28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706E23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277693</TotalTime>
  <Words>321</Words>
  <Application>Microsoft Macintosh PowerPoint</Application>
  <PresentationFormat>On-screen Show (4:3)</PresentationFormat>
  <Paragraphs>65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clamc_hk1</vt:lpstr>
      <vt:lpstr>Office Theme</vt:lpstr>
      <vt:lpstr>PowerPoint Presentation</vt:lpstr>
      <vt:lpstr>PowerPoint Presentation</vt:lpstr>
      <vt:lpstr>Motivation</vt:lpstr>
      <vt:lpstr>Motivation</vt:lpstr>
      <vt:lpstr>PowerPoint Presentation</vt:lpstr>
      <vt:lpstr>Feature Engineering</vt:lpstr>
      <vt:lpstr>PowerPoint Presentation</vt:lpstr>
      <vt:lpstr>Introducing XGBoost</vt:lpstr>
      <vt:lpstr>PowerPoint Presentation</vt:lpstr>
      <vt:lpstr>Precision, Recall, Area under Curve (auc) and Their Friends</vt:lpstr>
      <vt:lpstr>PowerPoint Presentation</vt:lpstr>
      <vt:lpstr>TDA in a Nutshell</vt:lpstr>
      <vt:lpstr>TDA Applications</vt:lpstr>
      <vt:lpstr>Feature Engineering 2.0</vt:lpstr>
      <vt:lpstr>PowerPoint Presentation</vt:lpstr>
      <vt:lpstr>Result (score)</vt:lpstr>
      <vt:lpstr>Result (score)</vt:lpstr>
      <vt:lpstr>Result (score)</vt:lpstr>
      <vt:lpstr>PowerPoint Presentation</vt:lpstr>
      <vt:lpstr>Next Step</vt:lpstr>
    </vt:vector>
  </TitlesOfParts>
  <Company>CLAMC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</dc:title>
  <dc:creator>CLAMC</dc:creator>
  <cp:lastModifiedBy>Tieqiang Li</cp:lastModifiedBy>
  <cp:revision>5319</cp:revision>
  <cp:lastPrinted>2018-05-12T10:53:47Z</cp:lastPrinted>
  <dcterms:created xsi:type="dcterms:W3CDTF">2007-03-25T08:58:57Z</dcterms:created>
  <dcterms:modified xsi:type="dcterms:W3CDTF">2018-05-12T10:54:13Z</dcterms:modified>
</cp:coreProperties>
</file>