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65" r:id="rId14"/>
    <p:sldId id="266" r:id="rId15"/>
    <p:sldId id="267" r:id="rId16"/>
    <p:sldId id="268" r:id="rId17"/>
    <p:sldId id="276" r:id="rId18"/>
    <p:sldId id="277" r:id="rId19"/>
    <p:sldId id="278" r:id="rId20"/>
    <p:sldId id="279" r:id="rId21"/>
    <p:sldId id="280" r:id="rId22"/>
    <p:sldId id="269" r:id="rId23"/>
    <p:sldId id="27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Персистентное дерево поиска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02" y="421545"/>
            <a:ext cx="9404723" cy="700673"/>
          </a:xfrm>
        </p:spPr>
        <p:txBody>
          <a:bodyPr/>
          <a:lstStyle/>
          <a:p>
            <a:r>
              <a:rPr lang="ru-RU" sz="3600" dirty="0" smtClean="0"/>
              <a:t>Работа добавления (добавление 160)</a:t>
            </a:r>
            <a:endParaRPr lang="uk-UA" sz="3600" dirty="0"/>
          </a:p>
        </p:txBody>
      </p:sp>
      <p:sp>
        <p:nvSpPr>
          <p:cNvPr id="4" name="Овал 3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226803" y="4173682"/>
            <a:ext cx="833069" cy="48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1" name="Прямая соединительная линия 10"/>
          <p:cNvCxnSpPr>
            <a:stCxn id="4" idx="3"/>
            <a:endCxn id="5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7" idx="0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5"/>
            <a:endCxn id="6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5295" y="1807129"/>
            <a:ext cx="12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160</a:t>
            </a:r>
            <a:r>
              <a:rPr lang="en-US" dirty="0" smtClean="0"/>
              <a:t> &gt; 102</a:t>
            </a:r>
            <a:endParaRPr lang="uk-UA" dirty="0"/>
          </a:p>
        </p:txBody>
      </p:sp>
      <p:sp>
        <p:nvSpPr>
          <p:cNvPr id="23" name="Овал 22"/>
          <p:cNvSpPr/>
          <p:nvPr/>
        </p:nvSpPr>
        <p:spPr>
          <a:xfrm>
            <a:off x="7055427" y="1890278"/>
            <a:ext cx="862446" cy="572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cxnSp>
        <p:nvCxnSpPr>
          <p:cNvPr id="25" name="Прямая соединительная линия 24"/>
          <p:cNvCxnSpPr>
            <a:stCxn id="23" idx="3"/>
            <a:endCxn id="5" idx="6"/>
          </p:cNvCxnSpPr>
          <p:nvPr/>
        </p:nvCxnSpPr>
        <p:spPr>
          <a:xfrm flipH="1">
            <a:off x="1964174" y="2378824"/>
            <a:ext cx="5217555" cy="8631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7229207" y="1457439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84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02" y="421545"/>
            <a:ext cx="9404723" cy="700673"/>
          </a:xfrm>
        </p:spPr>
        <p:txBody>
          <a:bodyPr/>
          <a:lstStyle/>
          <a:p>
            <a:r>
              <a:rPr lang="ru-RU" sz="3600" dirty="0" smtClean="0"/>
              <a:t>Работа добавления (добавление 160)</a:t>
            </a:r>
            <a:endParaRPr lang="uk-UA" sz="3600" dirty="0"/>
          </a:p>
        </p:txBody>
      </p:sp>
      <p:sp>
        <p:nvSpPr>
          <p:cNvPr id="4" name="Овал 3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226803" y="4173682"/>
            <a:ext cx="833069" cy="48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1" name="Прямая соединительная линия 10"/>
          <p:cNvCxnSpPr>
            <a:stCxn id="4" idx="3"/>
            <a:endCxn id="5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7" idx="0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5"/>
            <a:endCxn id="6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5295" y="1807129"/>
            <a:ext cx="12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160</a:t>
            </a:r>
            <a:r>
              <a:rPr lang="en-US" dirty="0" smtClean="0"/>
              <a:t> &gt; 153</a:t>
            </a:r>
            <a:endParaRPr lang="uk-UA" dirty="0"/>
          </a:p>
        </p:txBody>
      </p:sp>
      <p:sp>
        <p:nvSpPr>
          <p:cNvPr id="23" name="Овал 22"/>
          <p:cNvSpPr/>
          <p:nvPr/>
        </p:nvSpPr>
        <p:spPr>
          <a:xfrm>
            <a:off x="7055427" y="1890278"/>
            <a:ext cx="862446" cy="572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cxnSp>
        <p:nvCxnSpPr>
          <p:cNvPr id="25" name="Прямая соединительная линия 24"/>
          <p:cNvCxnSpPr>
            <a:stCxn id="23" idx="3"/>
            <a:endCxn id="5" idx="6"/>
          </p:cNvCxnSpPr>
          <p:nvPr/>
        </p:nvCxnSpPr>
        <p:spPr>
          <a:xfrm flipH="1">
            <a:off x="1964174" y="2378824"/>
            <a:ext cx="5217555" cy="8631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Овал 2"/>
          <p:cNvSpPr/>
          <p:nvPr/>
        </p:nvSpPr>
        <p:spPr>
          <a:xfrm>
            <a:off x="8188036" y="3065623"/>
            <a:ext cx="831273" cy="5504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153</a:t>
            </a:r>
            <a:endParaRPr lang="uk-UA" dirty="0"/>
          </a:p>
        </p:txBody>
      </p:sp>
      <p:cxnSp>
        <p:nvCxnSpPr>
          <p:cNvPr id="12" name="Прямая соединительная линия 11"/>
          <p:cNvCxnSpPr>
            <a:stCxn id="23" idx="5"/>
            <a:endCxn id="3" idx="1"/>
          </p:cNvCxnSpPr>
          <p:nvPr/>
        </p:nvCxnSpPr>
        <p:spPr>
          <a:xfrm>
            <a:off x="7791571" y="2378824"/>
            <a:ext cx="518202" cy="767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3" idx="3"/>
            <a:endCxn id="9" idx="7"/>
          </p:cNvCxnSpPr>
          <p:nvPr/>
        </p:nvCxnSpPr>
        <p:spPr>
          <a:xfrm flipH="1">
            <a:off x="3820063" y="3535430"/>
            <a:ext cx="4489710" cy="6614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7181729" y="1457733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89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02" y="421545"/>
            <a:ext cx="9404723" cy="700673"/>
          </a:xfrm>
        </p:spPr>
        <p:txBody>
          <a:bodyPr/>
          <a:lstStyle/>
          <a:p>
            <a:r>
              <a:rPr lang="ru-RU" sz="3600" dirty="0" smtClean="0"/>
              <a:t>Работа добавления (добавление 160)</a:t>
            </a:r>
            <a:endParaRPr lang="uk-UA" sz="3600" dirty="0"/>
          </a:p>
        </p:txBody>
      </p:sp>
      <p:sp>
        <p:nvSpPr>
          <p:cNvPr id="4" name="Овал 3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226803" y="4173682"/>
            <a:ext cx="833069" cy="48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1" name="Прямая соединительная линия 10"/>
          <p:cNvCxnSpPr>
            <a:stCxn id="4" idx="3"/>
            <a:endCxn id="5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7" idx="0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5"/>
            <a:endCxn id="6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4170" y="1276673"/>
            <a:ext cx="39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узла 153 нет правого ребенка</a:t>
            </a:r>
            <a:endParaRPr lang="uk-UA" dirty="0"/>
          </a:p>
        </p:txBody>
      </p:sp>
      <p:sp>
        <p:nvSpPr>
          <p:cNvPr id="23" name="Овал 22"/>
          <p:cNvSpPr/>
          <p:nvPr/>
        </p:nvSpPr>
        <p:spPr>
          <a:xfrm>
            <a:off x="7055427" y="1890278"/>
            <a:ext cx="862446" cy="572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cxnSp>
        <p:nvCxnSpPr>
          <p:cNvPr id="25" name="Прямая соединительная линия 24"/>
          <p:cNvCxnSpPr>
            <a:stCxn id="23" idx="3"/>
            <a:endCxn id="5" idx="6"/>
          </p:cNvCxnSpPr>
          <p:nvPr/>
        </p:nvCxnSpPr>
        <p:spPr>
          <a:xfrm flipH="1">
            <a:off x="1964174" y="2378824"/>
            <a:ext cx="5217555" cy="8631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Овал 2"/>
          <p:cNvSpPr/>
          <p:nvPr/>
        </p:nvSpPr>
        <p:spPr>
          <a:xfrm>
            <a:off x="8188036" y="3065623"/>
            <a:ext cx="831273" cy="5504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153</a:t>
            </a:r>
            <a:endParaRPr lang="uk-UA" dirty="0"/>
          </a:p>
        </p:txBody>
      </p:sp>
      <p:cxnSp>
        <p:nvCxnSpPr>
          <p:cNvPr id="12" name="Прямая соединительная линия 11"/>
          <p:cNvCxnSpPr>
            <a:stCxn id="23" idx="5"/>
            <a:endCxn id="3" idx="1"/>
          </p:cNvCxnSpPr>
          <p:nvPr/>
        </p:nvCxnSpPr>
        <p:spPr>
          <a:xfrm>
            <a:off x="7791571" y="2378824"/>
            <a:ext cx="518202" cy="767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3" idx="3"/>
            <a:endCxn id="9" idx="7"/>
          </p:cNvCxnSpPr>
          <p:nvPr/>
        </p:nvCxnSpPr>
        <p:spPr>
          <a:xfrm flipH="1">
            <a:off x="3820063" y="3535430"/>
            <a:ext cx="4489710" cy="6614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9164782" y="4416137"/>
            <a:ext cx="852054" cy="5697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160</a:t>
            </a:r>
            <a:endParaRPr lang="uk-UA" dirty="0"/>
          </a:p>
        </p:txBody>
      </p:sp>
      <p:cxnSp>
        <p:nvCxnSpPr>
          <p:cNvPr id="18" name="Прямая соединительная линия 17"/>
          <p:cNvCxnSpPr>
            <a:stCxn id="3" idx="5"/>
            <a:endCxn id="13" idx="0"/>
          </p:cNvCxnSpPr>
          <p:nvPr/>
        </p:nvCxnSpPr>
        <p:spPr>
          <a:xfrm>
            <a:off x="8897572" y="3535430"/>
            <a:ext cx="693237" cy="8807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7229207" y="1431071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51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ru-RU" sz="3600" dirty="0"/>
              <a:t>Удаление </a:t>
            </a:r>
            <a:r>
              <a:rPr lang="en-US" sz="3600" dirty="0"/>
              <a:t>(del)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38470"/>
            <a:ext cx="9975505" cy="4909929"/>
          </a:xfrm>
        </p:spPr>
        <p:txBody>
          <a:bodyPr>
            <a:normAutofit/>
          </a:bodyPr>
          <a:lstStyle/>
          <a:p>
            <a:r>
              <a:rPr lang="ru-RU" sz="2400" dirty="0"/>
              <a:t>В функции </a:t>
            </a:r>
            <a:r>
              <a:rPr lang="en-US" sz="2400" dirty="0"/>
              <a:t>del </a:t>
            </a:r>
            <a:r>
              <a:rPr lang="ru-RU" sz="2400" dirty="0"/>
              <a:t>заносим результат выполненной функции </a:t>
            </a:r>
            <a:r>
              <a:rPr lang="en-US" sz="2400" dirty="0" err="1" smtClean="0"/>
              <a:t>deleteNode</a:t>
            </a:r>
            <a:r>
              <a:rPr lang="ru-RU" sz="2400" dirty="0"/>
              <a:t>, вызванной для корня выбранной версии и значения, подлежащего удалению – корень новой версии дерева.</a:t>
            </a:r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95" y="3439111"/>
            <a:ext cx="5941703" cy="8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Функция </a:t>
            </a:r>
            <a:r>
              <a:rPr lang="en-US" sz="4400" dirty="0" err="1" smtClean="0"/>
              <a:t>deleteNode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44488"/>
            <a:ext cx="9962253" cy="4803912"/>
          </a:xfrm>
        </p:spPr>
        <p:txBody>
          <a:bodyPr>
            <a:normAutofit/>
          </a:bodyPr>
          <a:lstStyle/>
          <a:p>
            <a:r>
              <a:rPr lang="ru-RU" sz="2400" dirty="0"/>
              <a:t>При значениях больших или меньших значений дерева, действия выполняются аналогичные добавлению.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10" y="2356265"/>
            <a:ext cx="5175256" cy="38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 smtClean="0"/>
              <a:t>deleteNode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79444"/>
            <a:ext cx="10002010" cy="5068956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При совпадении значений, если отсутствует правое поддерево, узлу новой версии дерева присваивается левое поддерево дерева текущей версии. Если отсутствует левое поддерево, то аналогично, наоборот.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63" y="3054227"/>
            <a:ext cx="4691104" cy="26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 smtClean="0"/>
              <a:t>delete</a:t>
            </a:r>
            <a:r>
              <a:rPr lang="en-US" dirty="0" err="1" smtClean="0"/>
              <a:t>Node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25218"/>
            <a:ext cx="10002010" cy="492318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При совпадении если и левое, и правое поддеревья непустые, то в узел дерева новой версии заносится минимальное значение на правом поддереве дерева текущей версии. Новому правому поддереву присваивается правое поддерево дерева текущей версии с удаленным минимальным значением. Левое поддерево переносится в новое дерево без изменений.</a:t>
            </a:r>
            <a:endParaRPr lang="uk-UA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01" y="5088834"/>
            <a:ext cx="3869956" cy="10336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65" y="4342049"/>
            <a:ext cx="4166271" cy="14935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01" y="4123495"/>
            <a:ext cx="3433324" cy="8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02" y="421545"/>
            <a:ext cx="9404723" cy="700673"/>
          </a:xfrm>
        </p:spPr>
        <p:txBody>
          <a:bodyPr/>
          <a:lstStyle/>
          <a:p>
            <a:r>
              <a:rPr lang="ru-RU" sz="3600" dirty="0" smtClean="0"/>
              <a:t>Работа удаления (удаление 99)</a:t>
            </a:r>
            <a:endParaRPr lang="uk-UA" sz="3600" dirty="0"/>
          </a:p>
        </p:txBody>
      </p:sp>
      <p:sp>
        <p:nvSpPr>
          <p:cNvPr id="4" name="Овал 3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226803" y="4173682"/>
            <a:ext cx="833069" cy="48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1" name="Прямая соединительная линия 10"/>
          <p:cNvCxnSpPr>
            <a:stCxn id="4" idx="3"/>
            <a:endCxn id="5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7" idx="0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5"/>
            <a:endCxn id="6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5295" y="1807129"/>
            <a:ext cx="12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99</a:t>
            </a:r>
            <a:r>
              <a:rPr lang="en-US" dirty="0" smtClean="0"/>
              <a:t> &lt; 102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3" name="Овал 2"/>
          <p:cNvSpPr/>
          <p:nvPr/>
        </p:nvSpPr>
        <p:spPr>
          <a:xfrm>
            <a:off x="1007539" y="5215928"/>
            <a:ext cx="847459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uk-UA" dirty="0"/>
          </a:p>
        </p:txBody>
      </p:sp>
      <p:sp>
        <p:nvSpPr>
          <p:cNvPr id="10" name="Овал 9"/>
          <p:cNvSpPr/>
          <p:nvPr/>
        </p:nvSpPr>
        <p:spPr>
          <a:xfrm>
            <a:off x="2525957" y="5217568"/>
            <a:ext cx="955079" cy="60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>
            <a:stCxn id="8" idx="3"/>
            <a:endCxn id="3" idx="0"/>
          </p:cNvCxnSpPr>
          <p:nvPr/>
        </p:nvCxnSpPr>
        <p:spPr>
          <a:xfrm flipH="1">
            <a:off x="1431269" y="4576506"/>
            <a:ext cx="660686" cy="63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8" idx="5"/>
            <a:endCxn id="10" idx="0"/>
          </p:cNvCxnSpPr>
          <p:nvPr/>
        </p:nvCxnSpPr>
        <p:spPr>
          <a:xfrm>
            <a:off x="2708937" y="4576506"/>
            <a:ext cx="294560" cy="64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990609" y="1807129"/>
            <a:ext cx="841664" cy="574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sp>
        <p:nvSpPr>
          <p:cNvPr id="24" name="Полилиния 23"/>
          <p:cNvSpPr/>
          <p:nvPr/>
        </p:nvSpPr>
        <p:spPr>
          <a:xfrm>
            <a:off x="4717473" y="2327564"/>
            <a:ext cx="5048615" cy="1028700"/>
          </a:xfrm>
          <a:custGeom>
            <a:avLst/>
            <a:gdLst>
              <a:gd name="connsiteX0" fmla="*/ 3927763 w 5048615"/>
              <a:gd name="connsiteY0" fmla="*/ 0 h 1028700"/>
              <a:gd name="connsiteX1" fmla="*/ 4800600 w 5048615"/>
              <a:gd name="connsiteY1" fmla="*/ 571500 h 1028700"/>
              <a:gd name="connsiteX2" fmla="*/ 0 w 504861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615" h="1028700">
                <a:moveTo>
                  <a:pt x="3927763" y="0"/>
                </a:moveTo>
                <a:cubicBezTo>
                  <a:pt x="4691495" y="200025"/>
                  <a:pt x="5455227" y="400050"/>
                  <a:pt x="4800600" y="571500"/>
                </a:cubicBezTo>
                <a:cubicBezTo>
                  <a:pt x="4145973" y="742950"/>
                  <a:pt x="701386" y="943841"/>
                  <a:pt x="0" y="102870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8153998" y="14357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ru-RU" dirty="0" smtClean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1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02" y="421545"/>
            <a:ext cx="9404723" cy="700673"/>
          </a:xfrm>
        </p:spPr>
        <p:txBody>
          <a:bodyPr/>
          <a:lstStyle/>
          <a:p>
            <a:r>
              <a:rPr lang="ru-RU" sz="3600" dirty="0" smtClean="0"/>
              <a:t>Работа удаления (удаление 99)</a:t>
            </a:r>
            <a:endParaRPr lang="uk-UA" sz="3600" dirty="0"/>
          </a:p>
        </p:txBody>
      </p:sp>
      <p:sp>
        <p:nvSpPr>
          <p:cNvPr id="4" name="Овал 3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226803" y="4173682"/>
            <a:ext cx="833069" cy="48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1" name="Прямая соединительная линия 10"/>
          <p:cNvCxnSpPr>
            <a:stCxn id="4" idx="3"/>
            <a:endCxn id="5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7" idx="0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5"/>
            <a:endCxn id="6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5295" y="1807129"/>
            <a:ext cx="12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99</a:t>
            </a:r>
            <a:r>
              <a:rPr lang="en-US" dirty="0" smtClean="0"/>
              <a:t> &gt; 84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3" name="Овал 2"/>
          <p:cNvSpPr/>
          <p:nvPr/>
        </p:nvSpPr>
        <p:spPr>
          <a:xfrm>
            <a:off x="1007539" y="5215928"/>
            <a:ext cx="847459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uk-UA" dirty="0"/>
          </a:p>
        </p:txBody>
      </p:sp>
      <p:sp>
        <p:nvSpPr>
          <p:cNvPr id="10" name="Овал 9"/>
          <p:cNvSpPr/>
          <p:nvPr/>
        </p:nvSpPr>
        <p:spPr>
          <a:xfrm>
            <a:off x="2525957" y="5217568"/>
            <a:ext cx="955079" cy="60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>
            <a:stCxn id="8" idx="3"/>
            <a:endCxn id="3" idx="0"/>
          </p:cNvCxnSpPr>
          <p:nvPr/>
        </p:nvCxnSpPr>
        <p:spPr>
          <a:xfrm flipH="1">
            <a:off x="1431269" y="4576506"/>
            <a:ext cx="660686" cy="63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8" idx="5"/>
            <a:endCxn id="10" idx="0"/>
          </p:cNvCxnSpPr>
          <p:nvPr/>
        </p:nvCxnSpPr>
        <p:spPr>
          <a:xfrm>
            <a:off x="2708937" y="4576506"/>
            <a:ext cx="294560" cy="64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990609" y="1807129"/>
            <a:ext cx="841664" cy="574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sp>
        <p:nvSpPr>
          <p:cNvPr id="24" name="Полилиния 23"/>
          <p:cNvSpPr/>
          <p:nvPr/>
        </p:nvSpPr>
        <p:spPr>
          <a:xfrm>
            <a:off x="4717473" y="2327564"/>
            <a:ext cx="5048615" cy="1028700"/>
          </a:xfrm>
          <a:custGeom>
            <a:avLst/>
            <a:gdLst>
              <a:gd name="connsiteX0" fmla="*/ 3927763 w 5048615"/>
              <a:gd name="connsiteY0" fmla="*/ 0 h 1028700"/>
              <a:gd name="connsiteX1" fmla="*/ 4800600 w 5048615"/>
              <a:gd name="connsiteY1" fmla="*/ 571500 h 1028700"/>
              <a:gd name="connsiteX2" fmla="*/ 0 w 504861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615" h="1028700">
                <a:moveTo>
                  <a:pt x="3927763" y="0"/>
                </a:moveTo>
                <a:cubicBezTo>
                  <a:pt x="4691495" y="200025"/>
                  <a:pt x="5455227" y="400050"/>
                  <a:pt x="4800600" y="571500"/>
                </a:cubicBezTo>
                <a:cubicBezTo>
                  <a:pt x="4145973" y="742950"/>
                  <a:pt x="701386" y="943841"/>
                  <a:pt x="0" y="102870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6795655" y="3356264"/>
            <a:ext cx="872836" cy="5715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84</a:t>
            </a:r>
            <a:endParaRPr lang="uk-UA" dirty="0"/>
          </a:p>
        </p:txBody>
      </p:sp>
      <p:cxnSp>
        <p:nvCxnSpPr>
          <p:cNvPr id="20" name="Прямая соединительная линия 19"/>
          <p:cNvCxnSpPr>
            <a:stCxn id="18" idx="3"/>
            <a:endCxn id="12" idx="0"/>
          </p:cNvCxnSpPr>
          <p:nvPr/>
        </p:nvCxnSpPr>
        <p:spPr>
          <a:xfrm flipH="1">
            <a:off x="7232073" y="2297717"/>
            <a:ext cx="881795" cy="1058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2" idx="3"/>
            <a:endCxn id="7" idx="7"/>
          </p:cNvCxnSpPr>
          <p:nvPr/>
        </p:nvCxnSpPr>
        <p:spPr>
          <a:xfrm flipH="1">
            <a:off x="937872" y="3844070"/>
            <a:ext cx="5985607" cy="400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53998" y="14357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ru-RU" dirty="0" smtClean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59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02" y="421545"/>
            <a:ext cx="9404723" cy="700673"/>
          </a:xfrm>
        </p:spPr>
        <p:txBody>
          <a:bodyPr/>
          <a:lstStyle/>
          <a:p>
            <a:r>
              <a:rPr lang="ru-RU" sz="3600" dirty="0" smtClean="0"/>
              <a:t>Работа удаления (удаление 99)</a:t>
            </a:r>
            <a:endParaRPr lang="uk-UA" sz="3600" dirty="0"/>
          </a:p>
        </p:txBody>
      </p:sp>
      <p:sp>
        <p:nvSpPr>
          <p:cNvPr id="4" name="Овал 3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5" name="Овал 4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226803" y="4173682"/>
            <a:ext cx="833069" cy="48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1" name="Прямая соединительная линия 10"/>
          <p:cNvCxnSpPr>
            <a:stCxn id="4" idx="3"/>
            <a:endCxn id="5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7" idx="0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5"/>
            <a:endCxn id="6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672" y="1034877"/>
            <a:ext cx="67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Узел 99 имеет оба ребенка. Заменяем данный узел на минимальный узел из правого поддерева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3" name="Овал 2"/>
          <p:cNvSpPr/>
          <p:nvPr/>
        </p:nvSpPr>
        <p:spPr>
          <a:xfrm>
            <a:off x="1007539" y="5215928"/>
            <a:ext cx="847459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uk-UA" dirty="0"/>
          </a:p>
        </p:txBody>
      </p:sp>
      <p:sp>
        <p:nvSpPr>
          <p:cNvPr id="10" name="Овал 9"/>
          <p:cNvSpPr/>
          <p:nvPr/>
        </p:nvSpPr>
        <p:spPr>
          <a:xfrm>
            <a:off x="2525957" y="5217568"/>
            <a:ext cx="955079" cy="60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>
            <a:stCxn id="8" idx="3"/>
            <a:endCxn id="3" idx="0"/>
          </p:cNvCxnSpPr>
          <p:nvPr/>
        </p:nvCxnSpPr>
        <p:spPr>
          <a:xfrm flipH="1">
            <a:off x="1431269" y="4576506"/>
            <a:ext cx="660686" cy="63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8" idx="5"/>
            <a:endCxn id="10" idx="0"/>
          </p:cNvCxnSpPr>
          <p:nvPr/>
        </p:nvCxnSpPr>
        <p:spPr>
          <a:xfrm>
            <a:off x="2708937" y="4576506"/>
            <a:ext cx="294560" cy="64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990609" y="1807129"/>
            <a:ext cx="841664" cy="574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sp>
        <p:nvSpPr>
          <p:cNvPr id="24" name="Полилиния 23"/>
          <p:cNvSpPr/>
          <p:nvPr/>
        </p:nvSpPr>
        <p:spPr>
          <a:xfrm>
            <a:off x="4717473" y="2327564"/>
            <a:ext cx="5048615" cy="1028700"/>
          </a:xfrm>
          <a:custGeom>
            <a:avLst/>
            <a:gdLst>
              <a:gd name="connsiteX0" fmla="*/ 3927763 w 5048615"/>
              <a:gd name="connsiteY0" fmla="*/ 0 h 1028700"/>
              <a:gd name="connsiteX1" fmla="*/ 4800600 w 5048615"/>
              <a:gd name="connsiteY1" fmla="*/ 571500 h 1028700"/>
              <a:gd name="connsiteX2" fmla="*/ 0 w 504861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615" h="1028700">
                <a:moveTo>
                  <a:pt x="3927763" y="0"/>
                </a:moveTo>
                <a:cubicBezTo>
                  <a:pt x="4691495" y="200025"/>
                  <a:pt x="5455227" y="400050"/>
                  <a:pt x="4800600" y="571500"/>
                </a:cubicBezTo>
                <a:cubicBezTo>
                  <a:pt x="4145973" y="742950"/>
                  <a:pt x="701386" y="943841"/>
                  <a:pt x="0" y="102870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6795655" y="3356264"/>
            <a:ext cx="872836" cy="5715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84</a:t>
            </a:r>
            <a:endParaRPr lang="uk-UA" dirty="0"/>
          </a:p>
        </p:txBody>
      </p:sp>
      <p:cxnSp>
        <p:nvCxnSpPr>
          <p:cNvPr id="20" name="Прямая соединительная линия 19"/>
          <p:cNvCxnSpPr>
            <a:stCxn id="18" idx="3"/>
            <a:endCxn id="12" idx="0"/>
          </p:cNvCxnSpPr>
          <p:nvPr/>
        </p:nvCxnSpPr>
        <p:spPr>
          <a:xfrm flipH="1">
            <a:off x="7232073" y="2297717"/>
            <a:ext cx="881795" cy="1058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2" idx="3"/>
            <a:endCxn id="7" idx="7"/>
          </p:cNvCxnSpPr>
          <p:nvPr/>
        </p:nvCxnSpPr>
        <p:spPr>
          <a:xfrm flipH="1">
            <a:off x="937872" y="3844070"/>
            <a:ext cx="5985607" cy="400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7668491" y="4457700"/>
            <a:ext cx="893618" cy="613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100</a:t>
            </a:r>
            <a:endParaRPr lang="uk-UA" dirty="0"/>
          </a:p>
        </p:txBody>
      </p:sp>
      <p:cxnSp>
        <p:nvCxnSpPr>
          <p:cNvPr id="31" name="Прямая соединительная линия 30"/>
          <p:cNvCxnSpPr>
            <a:stCxn id="12" idx="5"/>
            <a:endCxn id="27" idx="0"/>
          </p:cNvCxnSpPr>
          <p:nvPr/>
        </p:nvCxnSpPr>
        <p:spPr>
          <a:xfrm>
            <a:off x="7540667" y="3844070"/>
            <a:ext cx="574633" cy="6136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7" idx="3"/>
            <a:endCxn id="3" idx="7"/>
          </p:cNvCxnSpPr>
          <p:nvPr/>
        </p:nvCxnSpPr>
        <p:spPr>
          <a:xfrm flipH="1">
            <a:off x="1730891" y="4980983"/>
            <a:ext cx="6068467" cy="318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53998" y="14357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ru-RU" dirty="0" smtClean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86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/>
              <a:t>Персистентное дерево поиска</a:t>
            </a:r>
            <a:br>
              <a:rPr lang="ru-RU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10748"/>
            <a:ext cx="9988758" cy="473765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Персистентное дерево поиска – это просто дерево поиска, которое </a:t>
            </a:r>
            <a:r>
              <a:rPr lang="ru-RU" sz="2400" dirty="0" err="1"/>
              <a:t>версируется</a:t>
            </a:r>
            <a:r>
              <a:rPr lang="ru-RU" sz="2400" dirty="0"/>
              <a:t> при изменениях, таким образом, что можно взаимодействовать с любой из предыдущих версий дерева.</a:t>
            </a:r>
          </a:p>
          <a:p>
            <a:pPr algn="just"/>
            <a:r>
              <a:rPr lang="ru-RU" sz="2400" dirty="0"/>
              <a:t>В данном алгоритме реализована полная </a:t>
            </a:r>
            <a:r>
              <a:rPr lang="ru-RU" sz="2400" dirty="0" err="1"/>
              <a:t>персистентность</a:t>
            </a:r>
            <a:r>
              <a:rPr lang="en-US" sz="2400" dirty="0"/>
              <a:t> </a:t>
            </a:r>
            <a:r>
              <a:rPr lang="ru-RU" sz="2400" dirty="0"/>
              <a:t>дерева поиска, то есть можно менять не только последнюю, но и любую версию дерева, а также к любой версии можно делать запросы.</a:t>
            </a:r>
            <a:endParaRPr lang="uk-UA" sz="2400" dirty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624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70802" y="421545"/>
            <a:ext cx="9404723" cy="700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Работа удаления (удаление 153)</a:t>
            </a:r>
            <a:endParaRPr lang="uk-UA" sz="3600" dirty="0"/>
          </a:p>
        </p:txBody>
      </p:sp>
      <p:sp>
        <p:nvSpPr>
          <p:cNvPr id="5" name="Овал 4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0" name="Прямая соединительная линия 9"/>
          <p:cNvCxnSpPr>
            <a:stCxn id="5" idx="3"/>
            <a:endCxn id="6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6" idx="3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5"/>
            <a:endCxn id="7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5295" y="1807129"/>
            <a:ext cx="12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153</a:t>
            </a:r>
            <a:r>
              <a:rPr lang="en-US" dirty="0" smtClean="0"/>
              <a:t> &gt; 102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17" name="Овал 16"/>
          <p:cNvSpPr/>
          <p:nvPr/>
        </p:nvSpPr>
        <p:spPr>
          <a:xfrm>
            <a:off x="1007539" y="5215928"/>
            <a:ext cx="847459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uk-UA" dirty="0"/>
          </a:p>
        </p:txBody>
      </p:sp>
      <p:sp>
        <p:nvSpPr>
          <p:cNvPr id="18" name="Овал 17"/>
          <p:cNvSpPr/>
          <p:nvPr/>
        </p:nvSpPr>
        <p:spPr>
          <a:xfrm>
            <a:off x="2525957" y="5217568"/>
            <a:ext cx="955079" cy="60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uk-UA" dirty="0"/>
          </a:p>
        </p:txBody>
      </p:sp>
      <p:cxnSp>
        <p:nvCxnSpPr>
          <p:cNvPr id="19" name="Прямая соединительная линия 18"/>
          <p:cNvCxnSpPr>
            <a:stCxn id="8" idx="3"/>
            <a:endCxn id="17" idx="0"/>
          </p:cNvCxnSpPr>
          <p:nvPr/>
        </p:nvCxnSpPr>
        <p:spPr>
          <a:xfrm flipH="1">
            <a:off x="1431269" y="4576506"/>
            <a:ext cx="660686" cy="63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5"/>
            <a:endCxn id="18" idx="0"/>
          </p:cNvCxnSpPr>
          <p:nvPr/>
        </p:nvCxnSpPr>
        <p:spPr>
          <a:xfrm>
            <a:off x="2708937" y="4576506"/>
            <a:ext cx="294560" cy="64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990609" y="1807129"/>
            <a:ext cx="841664" cy="574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8153998" y="14357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ru-RU" dirty="0" smtClean="0"/>
              <a:t>2</a:t>
            </a:r>
            <a:endParaRPr lang="uk-UA" dirty="0"/>
          </a:p>
        </p:txBody>
      </p:sp>
      <p:sp>
        <p:nvSpPr>
          <p:cNvPr id="24" name="Овал 23"/>
          <p:cNvSpPr/>
          <p:nvPr/>
        </p:nvSpPr>
        <p:spPr>
          <a:xfrm>
            <a:off x="134890" y="4173682"/>
            <a:ext cx="775939" cy="564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cxnSp>
        <p:nvCxnSpPr>
          <p:cNvPr id="26" name="Прямая соединительная линия 25"/>
          <p:cNvCxnSpPr>
            <a:stCxn id="21" idx="3"/>
            <a:endCxn id="6" idx="6"/>
          </p:cNvCxnSpPr>
          <p:nvPr/>
        </p:nvCxnSpPr>
        <p:spPr>
          <a:xfrm flipH="1">
            <a:off x="1964174" y="2297717"/>
            <a:ext cx="6149694" cy="9442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70802" y="421545"/>
            <a:ext cx="9404723" cy="700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Работа удаления (удаление 153)</a:t>
            </a:r>
            <a:endParaRPr lang="uk-UA" sz="3600" dirty="0"/>
          </a:p>
        </p:txBody>
      </p:sp>
      <p:sp>
        <p:nvSpPr>
          <p:cNvPr id="5" name="Овал 4"/>
          <p:cNvSpPr/>
          <p:nvPr/>
        </p:nvSpPr>
        <p:spPr>
          <a:xfrm>
            <a:off x="2642476" y="1890278"/>
            <a:ext cx="911215" cy="57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102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1129230" y="2992581"/>
            <a:ext cx="834944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84</a:t>
            </a:r>
            <a:endParaRPr lang="uk-UA" dirty="0"/>
          </a:p>
        </p:txBody>
      </p:sp>
      <p:sp>
        <p:nvSpPr>
          <p:cNvPr id="7" name="Овал 6"/>
          <p:cNvSpPr/>
          <p:nvPr/>
        </p:nvSpPr>
        <p:spPr>
          <a:xfrm>
            <a:off x="3943935" y="2992581"/>
            <a:ext cx="82549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153</a:t>
            </a:r>
            <a:endParaRPr lang="uk-UA" dirty="0"/>
          </a:p>
        </p:txBody>
      </p:sp>
      <p:sp>
        <p:nvSpPr>
          <p:cNvPr id="8" name="Овал 7"/>
          <p:cNvSpPr/>
          <p:nvPr/>
        </p:nvSpPr>
        <p:spPr>
          <a:xfrm>
            <a:off x="1964174" y="4118267"/>
            <a:ext cx="872544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99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3098083" y="4118267"/>
            <a:ext cx="845852" cy="53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126</a:t>
            </a:r>
            <a:endParaRPr lang="uk-UA" dirty="0"/>
          </a:p>
        </p:txBody>
      </p:sp>
      <p:cxnSp>
        <p:nvCxnSpPr>
          <p:cNvPr id="10" name="Прямая соединительная линия 9"/>
          <p:cNvCxnSpPr>
            <a:stCxn id="5" idx="3"/>
            <a:endCxn id="6" idx="7"/>
          </p:cNvCxnSpPr>
          <p:nvPr/>
        </p:nvCxnSpPr>
        <p:spPr>
          <a:xfrm flipH="1">
            <a:off x="1841899" y="2378824"/>
            <a:ext cx="934021" cy="68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6" idx="3"/>
          </p:cNvCxnSpPr>
          <p:nvPr/>
        </p:nvCxnSpPr>
        <p:spPr>
          <a:xfrm flipH="1">
            <a:off x="643338" y="3418302"/>
            <a:ext cx="608167" cy="75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5"/>
            <a:endCxn id="8" idx="0"/>
          </p:cNvCxnSpPr>
          <p:nvPr/>
        </p:nvCxnSpPr>
        <p:spPr>
          <a:xfrm>
            <a:off x="1841899" y="3418302"/>
            <a:ext cx="558547" cy="6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5"/>
            <a:endCxn id="7" idx="1"/>
          </p:cNvCxnSpPr>
          <p:nvPr/>
        </p:nvCxnSpPr>
        <p:spPr>
          <a:xfrm>
            <a:off x="3420247" y="2378824"/>
            <a:ext cx="644579" cy="68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9" idx="0"/>
          </p:cNvCxnSpPr>
          <p:nvPr/>
        </p:nvCxnSpPr>
        <p:spPr>
          <a:xfrm flipH="1">
            <a:off x="3521009" y="3325091"/>
            <a:ext cx="635355" cy="79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5525" y="982294"/>
            <a:ext cx="770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Узел 153 имеет одного ребенка (левого). Заменяем его на этого ребенка (для правого ребенка, аналогично).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2840640" y="1458306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</a:t>
            </a:r>
            <a:endParaRPr lang="uk-UA" dirty="0"/>
          </a:p>
        </p:txBody>
      </p:sp>
      <p:sp>
        <p:nvSpPr>
          <p:cNvPr id="17" name="Овал 16"/>
          <p:cNvSpPr/>
          <p:nvPr/>
        </p:nvSpPr>
        <p:spPr>
          <a:xfrm>
            <a:off x="1007539" y="5215928"/>
            <a:ext cx="847459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uk-UA" dirty="0"/>
          </a:p>
        </p:txBody>
      </p:sp>
      <p:sp>
        <p:nvSpPr>
          <p:cNvPr id="18" name="Овал 17"/>
          <p:cNvSpPr/>
          <p:nvPr/>
        </p:nvSpPr>
        <p:spPr>
          <a:xfrm>
            <a:off x="2525957" y="5217568"/>
            <a:ext cx="955079" cy="60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uk-UA" dirty="0"/>
          </a:p>
        </p:txBody>
      </p:sp>
      <p:cxnSp>
        <p:nvCxnSpPr>
          <p:cNvPr id="19" name="Прямая соединительная линия 18"/>
          <p:cNvCxnSpPr>
            <a:stCxn id="8" idx="3"/>
            <a:endCxn id="17" idx="0"/>
          </p:cNvCxnSpPr>
          <p:nvPr/>
        </p:nvCxnSpPr>
        <p:spPr>
          <a:xfrm flipH="1">
            <a:off x="1431269" y="4576506"/>
            <a:ext cx="660686" cy="63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5"/>
            <a:endCxn id="18" idx="0"/>
          </p:cNvCxnSpPr>
          <p:nvPr/>
        </p:nvCxnSpPr>
        <p:spPr>
          <a:xfrm>
            <a:off x="2708937" y="4576506"/>
            <a:ext cx="294560" cy="64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7990609" y="1807129"/>
            <a:ext cx="841664" cy="574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8153998" y="14357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ru-RU" dirty="0" smtClean="0"/>
              <a:t>2</a:t>
            </a:r>
            <a:endParaRPr lang="uk-UA" dirty="0"/>
          </a:p>
        </p:txBody>
      </p:sp>
      <p:sp>
        <p:nvSpPr>
          <p:cNvPr id="24" name="Овал 23"/>
          <p:cNvSpPr/>
          <p:nvPr/>
        </p:nvSpPr>
        <p:spPr>
          <a:xfrm>
            <a:off x="134890" y="4173682"/>
            <a:ext cx="775939" cy="564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uk-UA" dirty="0"/>
          </a:p>
        </p:txBody>
      </p:sp>
      <p:cxnSp>
        <p:nvCxnSpPr>
          <p:cNvPr id="26" name="Прямая соединительная линия 25"/>
          <p:cNvCxnSpPr>
            <a:stCxn id="21" idx="3"/>
            <a:endCxn id="6" idx="6"/>
          </p:cNvCxnSpPr>
          <p:nvPr/>
        </p:nvCxnSpPr>
        <p:spPr>
          <a:xfrm flipH="1">
            <a:off x="1964174" y="2297717"/>
            <a:ext cx="6149694" cy="9442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9133609" y="3241963"/>
            <a:ext cx="820882" cy="6442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126</a:t>
            </a:r>
            <a:endParaRPr lang="uk-UA" dirty="0"/>
          </a:p>
        </p:txBody>
      </p:sp>
      <p:cxnSp>
        <p:nvCxnSpPr>
          <p:cNvPr id="27" name="Прямая соединительная линия 26"/>
          <p:cNvCxnSpPr>
            <a:stCxn id="21" idx="5"/>
            <a:endCxn id="22" idx="0"/>
          </p:cNvCxnSpPr>
          <p:nvPr/>
        </p:nvCxnSpPr>
        <p:spPr>
          <a:xfrm>
            <a:off x="8709014" y="2297717"/>
            <a:ext cx="835036" cy="9442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5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contains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38470"/>
            <a:ext cx="9975505" cy="4909929"/>
          </a:xfrm>
        </p:spPr>
        <p:txBody>
          <a:bodyPr>
            <a:normAutofit/>
          </a:bodyPr>
          <a:lstStyle/>
          <a:p>
            <a:r>
              <a:rPr lang="ru-RU" sz="2400" dirty="0"/>
              <a:t>Функция </a:t>
            </a:r>
            <a:r>
              <a:rPr lang="en-US" sz="2400" dirty="0"/>
              <a:t>contains </a:t>
            </a:r>
            <a:r>
              <a:rPr lang="ru-RU" sz="2400" dirty="0"/>
              <a:t>определяет находится ли узел с заданным значением в определенной версии дерева.</a:t>
            </a:r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43" y="2447046"/>
            <a:ext cx="4383573" cy="33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61342"/>
            <a:ext cx="9404723" cy="700221"/>
          </a:xfrm>
        </p:spPr>
        <p:txBody>
          <a:bodyPr/>
          <a:lstStyle/>
          <a:p>
            <a:r>
              <a:rPr lang="ru-RU" dirty="0"/>
              <a:t>Тесты</a:t>
            </a:r>
            <a:endParaRPr lang="uk-UA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27" y="1063912"/>
            <a:ext cx="1215988" cy="225363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68" y="997258"/>
            <a:ext cx="1902189" cy="230980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46" y="3847066"/>
            <a:ext cx="1288914" cy="1452297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767" y="3847066"/>
            <a:ext cx="1902189" cy="17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ru-RU" dirty="0"/>
              <a:t>Асимптотика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38470"/>
            <a:ext cx="10001029" cy="50689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</a:t>
            </a:r>
            <a:r>
              <a:rPr lang="ru-RU" sz="2400" dirty="0" smtClean="0"/>
              <a:t>я несбалансированного персистентного дерева поиска:</a:t>
            </a:r>
          </a:p>
          <a:p>
            <a:pPr lvl="1"/>
            <a:r>
              <a:rPr lang="ru-RU" sz="2400" dirty="0"/>
              <a:t>По времени для добавления и удаления: О(</a:t>
            </a:r>
            <a:r>
              <a:rPr lang="en-US" sz="2400" dirty="0"/>
              <a:t>n)</a:t>
            </a:r>
            <a:r>
              <a:rPr lang="ru-RU" sz="2400" dirty="0"/>
              <a:t>.</a:t>
            </a:r>
          </a:p>
          <a:p>
            <a:pPr lvl="1"/>
            <a:r>
              <a:rPr lang="ru-RU" sz="2400" dirty="0"/>
              <a:t>По памяти : </a:t>
            </a:r>
            <a:r>
              <a:rPr lang="en-US" sz="2400" dirty="0"/>
              <a:t>O(K + K * </a:t>
            </a:r>
            <a:r>
              <a:rPr lang="ru-RU" sz="2400" dirty="0"/>
              <a:t>К</a:t>
            </a:r>
            <a:r>
              <a:rPr lang="en-US" sz="2400" dirty="0"/>
              <a:t>) (K – </a:t>
            </a:r>
            <a:r>
              <a:rPr lang="ru-RU" sz="2400" dirty="0"/>
              <a:t>количество запросов</a:t>
            </a:r>
            <a:r>
              <a:rPr lang="ru-RU" sz="2400" dirty="0" smtClean="0"/>
              <a:t>).</a:t>
            </a:r>
            <a:endParaRPr lang="ru-RU" sz="2200" dirty="0" smtClean="0"/>
          </a:p>
          <a:p>
            <a:endParaRPr lang="ru-RU" sz="2400" dirty="0" smtClean="0"/>
          </a:p>
          <a:p>
            <a:r>
              <a:rPr lang="ru-RU" sz="2400" dirty="0" smtClean="0"/>
              <a:t>Для сбалансированного </a:t>
            </a:r>
            <a:r>
              <a:rPr lang="ru-RU" sz="2400" dirty="0"/>
              <a:t>персистентного дерева поиска</a:t>
            </a:r>
            <a:r>
              <a:rPr lang="ru-RU" sz="2400" dirty="0" smtClean="0"/>
              <a:t>:</a:t>
            </a:r>
          </a:p>
          <a:p>
            <a:pPr lvl="1"/>
            <a:r>
              <a:rPr lang="ru-RU" sz="2200" dirty="0" smtClean="0"/>
              <a:t>По </a:t>
            </a:r>
            <a:r>
              <a:rPr lang="ru-RU" sz="2200" dirty="0"/>
              <a:t>времени для добавления и удаления: О(</a:t>
            </a:r>
            <a:r>
              <a:rPr lang="en-US" sz="2200" dirty="0"/>
              <a:t>log n)</a:t>
            </a:r>
          </a:p>
          <a:p>
            <a:pPr lvl="1"/>
            <a:r>
              <a:rPr lang="ru-RU" sz="2200" dirty="0"/>
              <a:t>По памяти : </a:t>
            </a:r>
            <a:r>
              <a:rPr lang="en-US" sz="2200" dirty="0"/>
              <a:t>O(K + K * log K) (K – </a:t>
            </a:r>
            <a:r>
              <a:rPr lang="ru-RU" sz="2200" dirty="0"/>
              <a:t>количество запросов</a:t>
            </a:r>
            <a:r>
              <a:rPr lang="en-US" sz="2200" dirty="0"/>
              <a:t>)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33841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ru-RU" dirty="0"/>
              <a:t>Версии дерева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1" y="1205948"/>
            <a:ext cx="9975505" cy="5042451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Для хранения версий дерева будем использовать массив корней версий деревьев (</a:t>
            </a:r>
            <a:r>
              <a:rPr lang="en-US" sz="2400" dirty="0"/>
              <a:t>roots)</a:t>
            </a:r>
            <a:r>
              <a:rPr lang="ru-RU" sz="2400" dirty="0"/>
              <a:t>. Номер в этом массиве будет определять номер версии.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73" y="2606992"/>
            <a:ext cx="2010238" cy="3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3717"/>
          </a:xfrm>
        </p:spPr>
        <p:txBody>
          <a:bodyPr/>
          <a:lstStyle/>
          <a:p>
            <a:r>
              <a:rPr lang="ru-RU" dirty="0"/>
              <a:t>Создание узла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26436"/>
            <a:ext cx="8946541" cy="5121964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узла дерева осуществляется следующим образом: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Узел содержит значение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en-US" sz="2400" dirty="0"/>
              <a:t>value) </a:t>
            </a:r>
            <a:r>
              <a:rPr lang="ru-RU" sz="2400" dirty="0"/>
              <a:t>и ссылки на левое и правое поддеревья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01" y="2015780"/>
            <a:ext cx="2906542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ru-RU" dirty="0"/>
              <a:t>Добавление (</a:t>
            </a:r>
            <a:r>
              <a:rPr lang="en-US" dirty="0"/>
              <a:t>add)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03312" y="1152940"/>
            <a:ext cx="10041766" cy="5095460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При добавлении создается узел со значением заданным в аргументах функции </a:t>
            </a:r>
            <a:r>
              <a:rPr lang="en-US" sz="2400" dirty="0"/>
              <a:t>add.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 algn="just">
              <a:buNone/>
            </a:pPr>
            <a:r>
              <a:rPr lang="ru-RU" sz="2400" dirty="0"/>
              <a:t>Также в аргументах задается номер версии дерева (</a:t>
            </a:r>
            <a:r>
              <a:rPr lang="en-US" sz="2400" dirty="0" err="1"/>
              <a:t>root_index</a:t>
            </a:r>
            <a:r>
              <a:rPr lang="en-US" sz="2400" dirty="0"/>
              <a:t>)</a:t>
            </a:r>
            <a:r>
              <a:rPr lang="ru-RU" sz="2400" dirty="0"/>
              <a:t>, к которой мы хотим добавить узел</a:t>
            </a:r>
            <a:r>
              <a:rPr lang="en-US" sz="2400" dirty="0"/>
              <a:t>.</a:t>
            </a:r>
            <a:r>
              <a:rPr lang="ru-RU" sz="2400" dirty="0"/>
              <a:t> Если ячейка массива версий пуста, то в нее будет занесен созданный узел в качестве корня. В ином случае будет вызвана функция </a:t>
            </a:r>
            <a:r>
              <a:rPr lang="en-US" sz="2400" dirty="0"/>
              <a:t>insert </a:t>
            </a:r>
            <a:r>
              <a:rPr lang="ru-RU" sz="2400" dirty="0"/>
              <a:t>для созданного узла и номера версии.</a:t>
            </a:r>
            <a:endParaRPr lang="en-US" sz="2400" dirty="0"/>
          </a:p>
          <a:p>
            <a:endParaRPr lang="uk-UA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84" y="2012187"/>
            <a:ext cx="3843775" cy="1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insert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92696"/>
            <a:ext cx="10492340" cy="5055703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Если значение, которое мы хотим добавить (</a:t>
            </a:r>
            <a:r>
              <a:rPr lang="en-US" sz="2400" dirty="0"/>
              <a:t>value)</a:t>
            </a:r>
            <a:r>
              <a:rPr lang="ru-RU" sz="2400" dirty="0"/>
              <a:t>, равно значению узла в дереве, то в новой версии всё останется без изменений, так как дупликация запрещена.</a:t>
            </a:r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93" y="2592558"/>
            <a:ext cx="4834639" cy="24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insert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45704"/>
            <a:ext cx="9988758" cy="545989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Если значение больше, чем значение в дереве (добавление в правое поддерево), то если в правом поддереве ничего нет, в новой версии в него заносится добавляемый узел. Остальное дерево в новой версии остается без изменений. Если в правом поддереве что-то есть, то левая часть переносится в новую версию без изменений, а для нового правого поддерева рекурсивно вызывается эта же функция с аргументом правого поддерева текущей версии.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8" y="3591340"/>
            <a:ext cx="4991461" cy="28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insert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11966"/>
            <a:ext cx="9988758" cy="4936434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случае, если значение меньше, чем значение в дереве (добавление в левое поддерево), действия выполняются аналогичные, симметрично.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7" y="2677787"/>
            <a:ext cx="4691313" cy="32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uk-UA" dirty="0" err="1"/>
              <a:t>Добавление</a:t>
            </a:r>
            <a:r>
              <a:rPr lang="uk-UA" dirty="0"/>
              <a:t> </a:t>
            </a:r>
            <a:r>
              <a:rPr lang="uk-UA" dirty="0" err="1"/>
              <a:t>новой</a:t>
            </a:r>
            <a:r>
              <a:rPr lang="uk-UA" dirty="0"/>
              <a:t> </a:t>
            </a:r>
            <a:r>
              <a:rPr lang="uk-UA" dirty="0" err="1"/>
              <a:t>версии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83026"/>
            <a:ext cx="9962253" cy="4565373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массив версий заносится результат выполненной функции, вызванной для корня выбранной версии </a:t>
            </a:r>
            <a:r>
              <a:rPr lang="ru-RU" sz="2400"/>
              <a:t>– корень </a:t>
            </a:r>
            <a:r>
              <a:rPr lang="ru-RU" sz="2400" dirty="0"/>
              <a:t>новой версии дерева.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8" y="3038548"/>
            <a:ext cx="6503011" cy="3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408</TotalTime>
  <Words>742</Words>
  <Application>Microsoft Office PowerPoint</Application>
  <PresentationFormat>Широкоэкранный</PresentationFormat>
  <Paragraphs>163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Ион</vt:lpstr>
      <vt:lpstr>Персистентное дерево поиска</vt:lpstr>
      <vt:lpstr>Персистентное дерево поиска </vt:lpstr>
      <vt:lpstr>Версии дерева</vt:lpstr>
      <vt:lpstr>Создание узла</vt:lpstr>
      <vt:lpstr>Добавление (add)</vt:lpstr>
      <vt:lpstr>Функция insert</vt:lpstr>
      <vt:lpstr>Функция insert</vt:lpstr>
      <vt:lpstr>Функция insert</vt:lpstr>
      <vt:lpstr>Добавление новой версии</vt:lpstr>
      <vt:lpstr>Работа добавления (добавление 160)</vt:lpstr>
      <vt:lpstr>Работа добавления (добавление 160)</vt:lpstr>
      <vt:lpstr>Работа добавления (добавление 160)</vt:lpstr>
      <vt:lpstr>Удаление (del)</vt:lpstr>
      <vt:lpstr>Функция deleteNode</vt:lpstr>
      <vt:lpstr>Функция deleteNode</vt:lpstr>
      <vt:lpstr>Функция deleteNode</vt:lpstr>
      <vt:lpstr>Работа удаления (удаление 99)</vt:lpstr>
      <vt:lpstr>Работа удаления (удаление 99)</vt:lpstr>
      <vt:lpstr>Работа удаления (удаление 99)</vt:lpstr>
      <vt:lpstr>Презентация PowerPoint</vt:lpstr>
      <vt:lpstr>Презентация PowerPoint</vt:lpstr>
      <vt:lpstr>Функция contains</vt:lpstr>
      <vt:lpstr>Тесты</vt:lpstr>
      <vt:lpstr>Асимптотика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Персистентное дерево поиска</dc:title>
  <dc:creator>Vadim B</dc:creator>
  <cp:lastModifiedBy>VAD</cp:lastModifiedBy>
  <cp:revision>34</cp:revision>
  <dcterms:created xsi:type="dcterms:W3CDTF">2016-12-09T17:34:51Z</dcterms:created>
  <dcterms:modified xsi:type="dcterms:W3CDTF">2016-12-23T19:01:49Z</dcterms:modified>
</cp:coreProperties>
</file>