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b3bdac2a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b3bdac2a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b3bdac2a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b3bdac2a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3f033519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3f033519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53f033519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3f033519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6960e745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6960e745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6960e745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6960e745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6960e745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6960e74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960e745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960e745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960e74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960e74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3f0335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3f0335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3f033519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3f033519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b3bdac2a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b3bdac2a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3f033519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3f033519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53f033519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3f033519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6960e7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6960e7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6960e745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6960e745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6960e745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6960e745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6960e74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6960e74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3f033519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3f03351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2d51e287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2d51e287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6960e745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6960e745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2d51e287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2d51e287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3bdac2a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3bdac2a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b3bdac2a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b3bdac2a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b3bdac2a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b3bdac2a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3bdac2a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3bdac2a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b3bdac2a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b3bdac2a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9b3bdac2a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9b3bdac2a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b3bdac2a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b3bdac2a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b3bdac2ae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b3bdac2ae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bavanya/covid-19_tracker_data_min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tatsmodels/statsmode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pomber/covid19" TargetMode="External"/><Relationship Id="rId4" Type="http://schemas.openxmlformats.org/officeDocument/2006/relationships/hyperlink" Target="https://github.com/pomber/covid19" TargetMode="External"/><Relationship Id="rId5" Type="http://schemas.openxmlformats.org/officeDocument/2006/relationships/hyperlink" Target="https://pomber.github.io/covid19/timeseries.json." TargetMode="External"/><Relationship Id="rId6" Type="http://schemas.openxmlformats.org/officeDocument/2006/relationships/hyperlink" Target="https://pomber.github.io/covid19/timeseries.json." TargetMode="External"/><Relationship Id="rId7"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CSSEGISandData/COVID-19"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236850" y="5349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3"/>
          <p:cNvSpPr txBox="1"/>
          <p:nvPr>
            <p:ph idx="1" type="subTitle"/>
          </p:nvPr>
        </p:nvSpPr>
        <p:spPr>
          <a:xfrm>
            <a:off x="311125" y="1383150"/>
            <a:ext cx="8222100" cy="31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forecasting of the covid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Github link of our project:  </a:t>
            </a:r>
            <a:r>
              <a:rPr lang="en" u="sng">
                <a:solidFill>
                  <a:schemeClr val="hlink"/>
                </a:solidFill>
                <a:hlinkClick r:id="rId3"/>
              </a:rPr>
              <a:t>https://github.com/bavanya/covid-19_tracker_data_mining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a:t>
            </a:r>
            <a:endParaRPr/>
          </a:p>
          <a:p>
            <a:pPr indent="0" lvl="0" marL="0" rtl="0" algn="l">
              <a:spcBef>
                <a:spcPts val="0"/>
              </a:spcBef>
              <a:spcAft>
                <a:spcPts val="0"/>
              </a:spcAft>
              <a:buNone/>
            </a:pPr>
            <a:r>
              <a:rPr lang="en"/>
              <a:t>18075020: Ganji Spandana</a:t>
            </a:r>
            <a:endParaRPr/>
          </a:p>
          <a:p>
            <a:pPr indent="0" lvl="0" marL="0" rtl="0" algn="l">
              <a:spcBef>
                <a:spcPts val="0"/>
              </a:spcBef>
              <a:spcAft>
                <a:spcPts val="0"/>
              </a:spcAft>
              <a:buNone/>
            </a:pPr>
            <a:r>
              <a:rPr lang="en"/>
              <a:t>18075032: Kunapareddy Pooja Naidu</a:t>
            </a:r>
            <a:endParaRPr/>
          </a:p>
          <a:p>
            <a:pPr indent="0" lvl="0" marL="0" rtl="0" algn="l">
              <a:spcBef>
                <a:spcPts val="0"/>
              </a:spcBef>
              <a:spcAft>
                <a:spcPts val="0"/>
              </a:spcAft>
              <a:buNone/>
            </a:pPr>
            <a:r>
              <a:rPr lang="en"/>
              <a:t>18075034: Kurra Bavanya Choudhry</a:t>
            </a:r>
            <a:endParaRPr/>
          </a:p>
          <a:p>
            <a:pPr indent="0" lvl="0" marL="0" rtl="0" algn="l">
              <a:spcBef>
                <a:spcPts val="0"/>
              </a:spcBef>
              <a:spcAft>
                <a:spcPts val="0"/>
              </a:spcAft>
              <a:buNone/>
            </a:pPr>
            <a:r>
              <a:rPr lang="en"/>
              <a:t>18075037: Madhulika Damor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Techniques followed</a:t>
            </a:r>
            <a:endParaRPr/>
          </a:p>
        </p:txBody>
      </p:sp>
      <p:sp>
        <p:nvSpPr>
          <p:cNvPr id="129" name="Google Shape;129;p22"/>
          <p:cNvSpPr txBox="1"/>
          <p:nvPr>
            <p:ph idx="1" type="body"/>
          </p:nvPr>
        </p:nvSpPr>
        <p:spPr>
          <a:xfrm>
            <a:off x="460950" y="1889975"/>
            <a:ext cx="8222100" cy="30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Traditional machine learning methods like </a:t>
            </a:r>
            <a:r>
              <a:rPr b="1" lang="en"/>
              <a:t>linear regression</a:t>
            </a:r>
            <a:r>
              <a:rPr lang="en"/>
              <a:t> and </a:t>
            </a:r>
            <a:r>
              <a:rPr b="1" lang="en"/>
              <a:t>support      vector machines</a:t>
            </a:r>
            <a:endParaRPr b="1"/>
          </a:p>
          <a:p>
            <a:pPr indent="0" lvl="0" marL="0" rtl="0" algn="l">
              <a:spcBef>
                <a:spcPts val="1600"/>
              </a:spcBef>
              <a:spcAft>
                <a:spcPts val="0"/>
              </a:spcAft>
              <a:buNone/>
            </a:pPr>
            <a:r>
              <a:rPr lang="en"/>
              <a:t>2. Using Neural Networks: </a:t>
            </a:r>
            <a:r>
              <a:rPr b="1" lang="en"/>
              <a:t>Multiple layer perceptron</a:t>
            </a:r>
            <a:endParaRPr b="1"/>
          </a:p>
          <a:p>
            <a:pPr indent="0" lvl="0" marL="0" rtl="0" algn="l">
              <a:spcBef>
                <a:spcPts val="1600"/>
              </a:spcBef>
              <a:spcAft>
                <a:spcPts val="0"/>
              </a:spcAft>
              <a:buNone/>
            </a:pPr>
            <a:r>
              <a:rPr lang="en"/>
              <a:t>3. Statistical models like: </a:t>
            </a:r>
            <a:r>
              <a:rPr b="1" lang="en"/>
              <a:t>ARIMA Model </a:t>
            </a:r>
            <a:r>
              <a:rPr lang="en"/>
              <a:t>(AutoRegressive Integrated moving average model) </a:t>
            </a:r>
            <a:endParaRPr/>
          </a:p>
          <a:p>
            <a:pPr indent="0" lvl="0" marL="0" rtl="0" algn="l">
              <a:spcBef>
                <a:spcPts val="1600"/>
              </a:spcBef>
              <a:spcAft>
                <a:spcPts val="1600"/>
              </a:spcAft>
              <a:buNone/>
            </a:pPr>
            <a:r>
              <a:rPr lang="en"/>
              <a:t>4. Using Advanced neural networks like</a:t>
            </a:r>
            <a:r>
              <a:rPr b="1" lang="en"/>
              <a:t> </a:t>
            </a:r>
            <a:r>
              <a:rPr b="1" lang="en"/>
              <a:t>LSTM </a:t>
            </a:r>
            <a:r>
              <a:rPr lang="en"/>
              <a:t>(Long short term memory networks)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metric chosen</a:t>
            </a:r>
            <a:endParaRPr/>
          </a:p>
        </p:txBody>
      </p:sp>
      <p:sp>
        <p:nvSpPr>
          <p:cNvPr id="135" name="Google Shape;135;p23"/>
          <p:cNvSpPr txBox="1"/>
          <p:nvPr>
            <p:ph idx="1" type="body"/>
          </p:nvPr>
        </p:nvSpPr>
        <p:spPr>
          <a:xfrm>
            <a:off x="460950" y="19772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Mean absolute percentage error</a:t>
            </a:r>
            <a:endParaRPr b="1"/>
          </a:p>
          <a:p>
            <a:pPr indent="0" lvl="0" marL="0" rtl="0" algn="l">
              <a:lnSpc>
                <a:spcPct val="150000"/>
              </a:lnSpc>
              <a:spcBef>
                <a:spcPts val="1600"/>
              </a:spcBef>
              <a:spcAft>
                <a:spcPts val="0"/>
              </a:spcAft>
              <a:buNone/>
            </a:pPr>
            <a:r>
              <a:t/>
            </a:r>
            <a:endParaRPr sz="1300">
              <a:solidFill>
                <a:srgbClr val="555555"/>
              </a:solidFill>
            </a:endParaRPr>
          </a:p>
          <a:p>
            <a:pPr indent="0" lvl="0" marL="0" rtl="0" algn="l">
              <a:spcBef>
                <a:spcPts val="1400"/>
              </a:spcBef>
              <a:spcAft>
                <a:spcPts val="1600"/>
              </a:spcAft>
              <a:buNone/>
            </a:pPr>
            <a:r>
              <a:t/>
            </a:r>
            <a:endParaRPr/>
          </a:p>
        </p:txBody>
      </p:sp>
      <p:pic>
        <p:nvPicPr>
          <p:cNvPr id="136" name="Google Shape;136;p23"/>
          <p:cNvPicPr preferRelativeResize="0"/>
          <p:nvPr/>
        </p:nvPicPr>
        <p:blipFill rotWithShape="1">
          <a:blip r:embed="rId3">
            <a:alphaModFix/>
          </a:blip>
          <a:srcRect b="32364" l="53558" r="30279" t="55235"/>
          <a:stretch/>
        </p:blipFill>
        <p:spPr>
          <a:xfrm>
            <a:off x="6708275" y="2011575"/>
            <a:ext cx="2129826" cy="923925"/>
          </a:xfrm>
          <a:prstGeom prst="rect">
            <a:avLst/>
          </a:prstGeom>
          <a:noFill/>
          <a:ln>
            <a:noFill/>
          </a:ln>
        </p:spPr>
      </p:pic>
      <p:pic>
        <p:nvPicPr>
          <p:cNvPr id="137" name="Google Shape;137;p23"/>
          <p:cNvPicPr preferRelativeResize="0"/>
          <p:nvPr/>
        </p:nvPicPr>
        <p:blipFill rotWithShape="1">
          <a:blip r:embed="rId4">
            <a:alphaModFix/>
          </a:blip>
          <a:srcRect b="42571" l="3965" r="39296" t="23944"/>
          <a:stretch/>
        </p:blipFill>
        <p:spPr>
          <a:xfrm>
            <a:off x="0" y="2435150"/>
            <a:ext cx="6708276" cy="252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ARIMA Model</a:t>
            </a:r>
            <a:endParaRPr/>
          </a:p>
        </p:txBody>
      </p:sp>
      <p:sp>
        <p:nvSpPr>
          <p:cNvPr id="143" name="Google Shape;143;p24"/>
          <p:cNvSpPr txBox="1"/>
          <p:nvPr/>
        </p:nvSpPr>
        <p:spPr>
          <a:xfrm>
            <a:off x="471900" y="1971550"/>
            <a:ext cx="8432700" cy="2597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Used stats models package(</a:t>
            </a:r>
            <a:r>
              <a:rPr lang="en" sz="1600" u="sng">
                <a:solidFill>
                  <a:schemeClr val="hlink"/>
                </a:solidFill>
                <a:latin typeface="Roboto"/>
                <a:ea typeface="Roboto"/>
                <a:cs typeface="Roboto"/>
                <a:sym typeface="Roboto"/>
                <a:hlinkClick r:id="rId3"/>
              </a:rPr>
              <a:t>https://github.com/statsmodels/statsmodels</a:t>
            </a:r>
            <a:r>
              <a:rPr lang="en" sz="1600">
                <a:solidFill>
                  <a:srgbClr val="666666"/>
                </a:solidFill>
                <a:latin typeface="Roboto"/>
                <a:ea typeface="Roboto"/>
                <a:cs typeface="Roboto"/>
                <a:sym typeface="Roboto"/>
              </a:rPr>
              <a:t>) for:</a:t>
            </a:r>
            <a:endParaRPr sz="1600">
              <a:solidFill>
                <a:srgbClr val="666666"/>
              </a:solidFill>
              <a:latin typeface="Roboto"/>
              <a:ea typeface="Roboto"/>
              <a:cs typeface="Roboto"/>
              <a:sym typeface="Roboto"/>
            </a:endParaRPr>
          </a:p>
          <a:p>
            <a:pPr indent="0" lvl="0" marL="457200" rtl="0" algn="l">
              <a:spcBef>
                <a:spcPts val="0"/>
              </a:spcBef>
              <a:spcAft>
                <a:spcPts val="0"/>
              </a:spcAft>
              <a:buNone/>
            </a:pPr>
            <a:r>
              <a:t/>
            </a:r>
            <a:endParaRPr sz="1600">
              <a:solidFill>
                <a:srgbClr val="666666"/>
              </a:solidFill>
              <a:latin typeface="Roboto"/>
              <a:ea typeface="Roboto"/>
              <a:cs typeface="Roboto"/>
              <a:sym typeface="Roboto"/>
            </a:endParaRPr>
          </a:p>
          <a:p>
            <a:pPr indent="-330200" lvl="1" marL="9144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 P</a:t>
            </a:r>
            <a:r>
              <a:rPr lang="en" sz="1600">
                <a:solidFill>
                  <a:srgbClr val="666666"/>
                </a:solidFill>
                <a:latin typeface="Roboto"/>
                <a:ea typeface="Roboto"/>
                <a:cs typeface="Roboto"/>
                <a:sym typeface="Roboto"/>
              </a:rPr>
              <a:t>lotting </a:t>
            </a:r>
            <a:endParaRPr sz="1600">
              <a:solidFill>
                <a:srgbClr val="666666"/>
              </a:solidFill>
              <a:latin typeface="Roboto"/>
              <a:ea typeface="Roboto"/>
              <a:cs typeface="Roboto"/>
              <a:sym typeface="Roboto"/>
            </a:endParaRPr>
          </a:p>
          <a:p>
            <a:pPr indent="-330200" lvl="2" marL="13716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rolling mean</a:t>
            </a:r>
            <a:endParaRPr sz="1600">
              <a:solidFill>
                <a:srgbClr val="666666"/>
              </a:solidFill>
              <a:latin typeface="Roboto"/>
              <a:ea typeface="Roboto"/>
              <a:cs typeface="Roboto"/>
              <a:sym typeface="Roboto"/>
            </a:endParaRPr>
          </a:p>
          <a:p>
            <a:pPr indent="-330200" lvl="2" marL="13716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standard deviation</a:t>
            </a:r>
            <a:endParaRPr sz="1600">
              <a:solidFill>
                <a:srgbClr val="666666"/>
              </a:solidFill>
              <a:latin typeface="Roboto"/>
              <a:ea typeface="Roboto"/>
              <a:cs typeface="Roboto"/>
              <a:sym typeface="Roboto"/>
            </a:endParaRPr>
          </a:p>
          <a:p>
            <a:pPr indent="-330200" lvl="2" marL="13716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ACF and PACF</a:t>
            </a:r>
            <a:endParaRPr sz="1600">
              <a:solidFill>
                <a:srgbClr val="666666"/>
              </a:solidFill>
              <a:latin typeface="Roboto"/>
              <a:ea typeface="Roboto"/>
              <a:cs typeface="Roboto"/>
              <a:sym typeface="Roboto"/>
            </a:endParaRPr>
          </a:p>
          <a:p>
            <a:pPr indent="0" lvl="0" marL="1371600" rtl="0" algn="l">
              <a:spcBef>
                <a:spcPts val="0"/>
              </a:spcBef>
              <a:spcAft>
                <a:spcPts val="0"/>
              </a:spcAft>
              <a:buNone/>
            </a:pPr>
            <a:r>
              <a:t/>
            </a:r>
            <a:endParaRPr sz="1600">
              <a:solidFill>
                <a:srgbClr val="666666"/>
              </a:solidFill>
              <a:latin typeface="Roboto"/>
              <a:ea typeface="Roboto"/>
              <a:cs typeface="Roboto"/>
              <a:sym typeface="Roboto"/>
            </a:endParaRPr>
          </a:p>
          <a:p>
            <a:pPr indent="-330200" lvl="1" marL="9144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Dickey fuller test</a:t>
            </a:r>
            <a:endParaRPr sz="1600">
              <a:solidFill>
                <a:srgbClr val="666666"/>
              </a:solidFill>
              <a:latin typeface="Roboto"/>
              <a:ea typeface="Roboto"/>
              <a:cs typeface="Roboto"/>
              <a:sym typeface="Roboto"/>
            </a:endParaRPr>
          </a:p>
          <a:p>
            <a:pPr indent="0" lvl="0" marL="914400" rtl="0" algn="l">
              <a:spcBef>
                <a:spcPts val="0"/>
              </a:spcBef>
              <a:spcAft>
                <a:spcPts val="0"/>
              </a:spcAft>
              <a:buNone/>
            </a:pPr>
            <a:r>
              <a:t/>
            </a:r>
            <a:endParaRPr sz="1600">
              <a:solidFill>
                <a:srgbClr val="666666"/>
              </a:solidFill>
              <a:latin typeface="Roboto"/>
              <a:ea typeface="Roboto"/>
              <a:cs typeface="Roboto"/>
              <a:sym typeface="Roboto"/>
            </a:endParaRPr>
          </a:p>
          <a:p>
            <a:pPr indent="-330200" lvl="1" marL="914400" rtl="0" algn="l">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Arima modelling </a:t>
            </a:r>
            <a:endParaRPr sz="1600">
              <a:solidFill>
                <a:srgbClr val="666666"/>
              </a:solidFill>
              <a:latin typeface="Roboto"/>
              <a:ea typeface="Roboto"/>
              <a:cs typeface="Roboto"/>
              <a:sym typeface="Roboto"/>
            </a:endParaRPr>
          </a:p>
          <a:p>
            <a:pPr indent="0" lvl="0" marL="1371600" rtl="0" algn="l">
              <a:spcBef>
                <a:spcPts val="0"/>
              </a:spcBef>
              <a:spcAft>
                <a:spcPts val="0"/>
              </a:spcAft>
              <a:buNone/>
            </a:pPr>
            <a:r>
              <a:t/>
            </a:r>
            <a:endParaRPr sz="1600">
              <a:solidFill>
                <a:srgbClr val="666666"/>
              </a:solidFill>
              <a:latin typeface="Roboto"/>
              <a:ea typeface="Roboto"/>
              <a:cs typeface="Roboto"/>
              <a:sym typeface="Roboto"/>
            </a:endParaRPr>
          </a:p>
          <a:p>
            <a:pPr indent="0" lvl="0" marL="1371600" rtl="0" algn="l">
              <a:spcBef>
                <a:spcPts val="0"/>
              </a:spcBef>
              <a:spcAft>
                <a:spcPts val="0"/>
              </a:spcAft>
              <a:buNone/>
            </a:pPr>
            <a:r>
              <a:t/>
            </a:r>
            <a:endParaRPr sz="160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Rolling mean and standard deviation</a:t>
            </a:r>
            <a:endParaRPr/>
          </a:p>
        </p:txBody>
      </p:sp>
      <p:sp>
        <p:nvSpPr>
          <p:cNvPr id="149" name="Google Shape;149;p25"/>
          <p:cNvSpPr txBox="1"/>
          <p:nvPr>
            <p:ph idx="1" type="body"/>
          </p:nvPr>
        </p:nvSpPr>
        <p:spPr>
          <a:xfrm>
            <a:off x="42700" y="1744325"/>
            <a:ext cx="8651400" cy="288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15 Data samples are taken for testing and 207 samples for training.</a:t>
            </a:r>
            <a:endParaRPr sz="1600"/>
          </a:p>
          <a:p>
            <a:pPr indent="-342900" lvl="0" marL="457200" rtl="0" algn="l">
              <a:spcBef>
                <a:spcPts val="0"/>
              </a:spcBef>
              <a:spcAft>
                <a:spcPts val="0"/>
              </a:spcAft>
              <a:buSzPts val="1800"/>
              <a:buChar char="❏"/>
            </a:pPr>
            <a:r>
              <a:rPr lang="en"/>
              <a:t>To study the stationarity of the time series data, the rolling mean and standard deviation are plotted:</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0" name="Google Shape;150;p25"/>
          <p:cNvPicPr preferRelativeResize="0"/>
          <p:nvPr/>
        </p:nvPicPr>
        <p:blipFill>
          <a:blip r:embed="rId3">
            <a:alphaModFix/>
          </a:blip>
          <a:stretch>
            <a:fillRect/>
          </a:stretch>
        </p:blipFill>
        <p:spPr>
          <a:xfrm>
            <a:off x="1620188" y="2808050"/>
            <a:ext cx="5925526" cy="2204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Seasonal And Residual properties</a:t>
            </a:r>
            <a:endParaRPr/>
          </a:p>
        </p:txBody>
      </p:sp>
      <p:sp>
        <p:nvSpPr>
          <p:cNvPr id="156" name="Google Shape;156;p26"/>
          <p:cNvSpPr txBox="1"/>
          <p:nvPr>
            <p:ph idx="1" type="body"/>
          </p:nvPr>
        </p:nvSpPr>
        <p:spPr>
          <a:xfrm>
            <a:off x="471900" y="1919075"/>
            <a:ext cx="8222100" cy="314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find the seasonal and residual properties by decomposing the dataset.</a:t>
            </a:r>
            <a:endParaRPr/>
          </a:p>
        </p:txBody>
      </p:sp>
      <p:pic>
        <p:nvPicPr>
          <p:cNvPr id="157" name="Google Shape;157;p26"/>
          <p:cNvPicPr preferRelativeResize="0"/>
          <p:nvPr/>
        </p:nvPicPr>
        <p:blipFill rotWithShape="1">
          <a:blip r:embed="rId3">
            <a:alphaModFix/>
          </a:blip>
          <a:srcRect b="-49160" l="146480" r="-146480" t="49160"/>
          <a:stretch/>
        </p:blipFill>
        <p:spPr>
          <a:xfrm>
            <a:off x="5674249" y="2923474"/>
            <a:ext cx="3469750" cy="1943725"/>
          </a:xfrm>
          <a:prstGeom prst="rect">
            <a:avLst/>
          </a:prstGeom>
          <a:noFill/>
          <a:ln>
            <a:noFill/>
          </a:ln>
        </p:spPr>
      </p:pic>
      <p:pic>
        <p:nvPicPr>
          <p:cNvPr id="158" name="Google Shape;158;p26"/>
          <p:cNvPicPr preferRelativeResize="0"/>
          <p:nvPr/>
        </p:nvPicPr>
        <p:blipFill>
          <a:blip r:embed="rId3">
            <a:alphaModFix/>
          </a:blip>
          <a:stretch>
            <a:fillRect/>
          </a:stretch>
        </p:blipFill>
        <p:spPr>
          <a:xfrm>
            <a:off x="997180" y="2571750"/>
            <a:ext cx="5265699" cy="237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ACF and PACF</a:t>
            </a:r>
            <a:endParaRPr/>
          </a:p>
        </p:txBody>
      </p:sp>
      <p:sp>
        <p:nvSpPr>
          <p:cNvPr id="164" name="Google Shape;164;p27"/>
          <p:cNvSpPr txBox="1"/>
          <p:nvPr>
            <p:ph idx="1" type="body"/>
          </p:nvPr>
        </p:nvSpPr>
        <p:spPr>
          <a:xfrm>
            <a:off x="471900" y="1919075"/>
            <a:ext cx="8222100" cy="65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ACF and PACF plots give an approximate value for the p and q values to use in the ARIMA model.</a:t>
            </a:r>
            <a:endParaRPr/>
          </a:p>
        </p:txBody>
      </p:sp>
      <p:pic>
        <p:nvPicPr>
          <p:cNvPr id="165" name="Google Shape;165;p27"/>
          <p:cNvPicPr preferRelativeResize="0"/>
          <p:nvPr/>
        </p:nvPicPr>
        <p:blipFill>
          <a:blip r:embed="rId3">
            <a:alphaModFix/>
          </a:blip>
          <a:stretch>
            <a:fillRect/>
          </a:stretch>
        </p:blipFill>
        <p:spPr>
          <a:xfrm>
            <a:off x="5007825" y="2652700"/>
            <a:ext cx="3676650" cy="2486025"/>
          </a:xfrm>
          <a:prstGeom prst="rect">
            <a:avLst/>
          </a:prstGeom>
          <a:noFill/>
          <a:ln>
            <a:noFill/>
          </a:ln>
        </p:spPr>
      </p:pic>
      <p:pic>
        <p:nvPicPr>
          <p:cNvPr id="166" name="Google Shape;166;p27"/>
          <p:cNvPicPr preferRelativeResize="0"/>
          <p:nvPr/>
        </p:nvPicPr>
        <p:blipFill>
          <a:blip r:embed="rId4">
            <a:alphaModFix/>
          </a:blip>
          <a:stretch>
            <a:fillRect/>
          </a:stretch>
        </p:blipFill>
        <p:spPr>
          <a:xfrm>
            <a:off x="471900" y="2571738"/>
            <a:ext cx="3695700" cy="249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Dickey Fuller test</a:t>
            </a:r>
            <a:endParaRPr/>
          </a:p>
        </p:txBody>
      </p:sp>
      <p:sp>
        <p:nvSpPr>
          <p:cNvPr id="172" name="Google Shape;172;p28"/>
          <p:cNvSpPr txBox="1"/>
          <p:nvPr>
            <p:ph idx="1" type="body"/>
          </p:nvPr>
        </p:nvSpPr>
        <p:spPr>
          <a:xfrm>
            <a:off x="471900" y="1919075"/>
            <a:ext cx="8222100" cy="115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test result gives the p-value is above the critical value at even 5%. So it is assumed that the series has a unit root. Hence differencing the series gives proper stationary series.</a:t>
            </a:r>
            <a:endParaRPr/>
          </a:p>
        </p:txBody>
      </p:sp>
      <p:pic>
        <p:nvPicPr>
          <p:cNvPr id="173" name="Google Shape;173;p28"/>
          <p:cNvPicPr preferRelativeResize="0"/>
          <p:nvPr/>
        </p:nvPicPr>
        <p:blipFill>
          <a:blip r:embed="rId3">
            <a:alphaModFix/>
          </a:blip>
          <a:stretch>
            <a:fillRect/>
          </a:stretch>
        </p:blipFill>
        <p:spPr>
          <a:xfrm>
            <a:off x="2639825" y="3170525"/>
            <a:ext cx="4210275" cy="168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ARIMA model </a:t>
            </a:r>
            <a:r>
              <a:rPr lang="en"/>
              <a:t>Results</a:t>
            </a:r>
            <a:endParaRPr/>
          </a:p>
        </p:txBody>
      </p:sp>
      <p:pic>
        <p:nvPicPr>
          <p:cNvPr id="179" name="Google Shape;179;p29"/>
          <p:cNvPicPr preferRelativeResize="0"/>
          <p:nvPr/>
        </p:nvPicPr>
        <p:blipFill rotWithShape="1">
          <a:blip r:embed="rId3">
            <a:alphaModFix/>
          </a:blip>
          <a:srcRect b="0" l="0" r="-1112" t="-6473"/>
          <a:stretch/>
        </p:blipFill>
        <p:spPr>
          <a:xfrm>
            <a:off x="4632975" y="1861725"/>
            <a:ext cx="4296005" cy="2932625"/>
          </a:xfrm>
          <a:prstGeom prst="rect">
            <a:avLst/>
          </a:prstGeom>
          <a:noFill/>
          <a:ln>
            <a:noFill/>
          </a:ln>
        </p:spPr>
      </p:pic>
      <p:pic>
        <p:nvPicPr>
          <p:cNvPr id="180" name="Google Shape;180;p29"/>
          <p:cNvPicPr preferRelativeResize="0"/>
          <p:nvPr/>
        </p:nvPicPr>
        <p:blipFill>
          <a:blip r:embed="rId4">
            <a:alphaModFix/>
          </a:blip>
          <a:stretch>
            <a:fillRect/>
          </a:stretch>
        </p:blipFill>
        <p:spPr>
          <a:xfrm>
            <a:off x="341550" y="1955900"/>
            <a:ext cx="4048125" cy="2838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techniques</a:t>
            </a:r>
            <a:endParaRPr/>
          </a:p>
        </p:txBody>
      </p:sp>
      <p:sp>
        <p:nvSpPr>
          <p:cNvPr id="186" name="Google Shape;186;p30"/>
          <p:cNvSpPr txBox="1"/>
          <p:nvPr>
            <p:ph idx="1" type="body"/>
          </p:nvPr>
        </p:nvSpPr>
        <p:spPr>
          <a:xfrm>
            <a:off x="471900" y="1919075"/>
            <a:ext cx="3042000" cy="4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Support vector machines</a:t>
            </a:r>
            <a:endParaRPr/>
          </a:p>
          <a:p>
            <a:pPr indent="0" lvl="0" marL="0" rtl="0" algn="l">
              <a:spcBef>
                <a:spcPts val="1600"/>
              </a:spcBef>
              <a:spcAft>
                <a:spcPts val="1600"/>
              </a:spcAft>
              <a:buNone/>
            </a:pPr>
            <a:r>
              <a:t/>
            </a:r>
            <a:endParaRPr/>
          </a:p>
        </p:txBody>
      </p:sp>
      <p:pic>
        <p:nvPicPr>
          <p:cNvPr id="187" name="Google Shape;187;p30"/>
          <p:cNvPicPr preferRelativeResize="0"/>
          <p:nvPr/>
        </p:nvPicPr>
        <p:blipFill>
          <a:blip r:embed="rId3">
            <a:alphaModFix/>
          </a:blip>
          <a:stretch>
            <a:fillRect/>
          </a:stretch>
        </p:blipFill>
        <p:spPr>
          <a:xfrm>
            <a:off x="579050" y="2321250"/>
            <a:ext cx="4712267" cy="2665525"/>
          </a:xfrm>
          <a:prstGeom prst="rect">
            <a:avLst/>
          </a:prstGeom>
          <a:noFill/>
          <a:ln>
            <a:noFill/>
          </a:ln>
        </p:spPr>
      </p:pic>
      <p:sp>
        <p:nvSpPr>
          <p:cNvPr id="188" name="Google Shape;188;p30"/>
          <p:cNvSpPr txBox="1"/>
          <p:nvPr/>
        </p:nvSpPr>
        <p:spPr>
          <a:xfrm>
            <a:off x="5470875" y="1855150"/>
            <a:ext cx="3433800" cy="307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Used sklearn for implementation.</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Imported SVR from sklearn.svm with parameters as:</a:t>
            </a:r>
            <a:endParaRPr sz="1800">
              <a:solidFill>
                <a:schemeClr val="lt2"/>
              </a:solidFill>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highlight>
                  <a:srgbClr val="F7F7F7"/>
                </a:highlight>
                <a:latin typeface="Roboto"/>
                <a:ea typeface="Roboto"/>
                <a:cs typeface="Roboto"/>
                <a:sym typeface="Roboto"/>
              </a:rPr>
              <a:t>kernel='poly'</a:t>
            </a:r>
            <a:endParaRPr sz="1800">
              <a:solidFill>
                <a:srgbClr val="666666"/>
              </a:solidFill>
              <a:highlight>
                <a:srgbClr val="F7F7F7"/>
              </a:highlight>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highlight>
                  <a:srgbClr val="F7F7F7"/>
                </a:highlight>
                <a:latin typeface="Roboto"/>
                <a:ea typeface="Roboto"/>
                <a:cs typeface="Roboto"/>
                <a:sym typeface="Roboto"/>
              </a:rPr>
              <a:t>gamma=0.01</a:t>
            </a:r>
            <a:endParaRPr sz="1800">
              <a:solidFill>
                <a:srgbClr val="666666"/>
              </a:solidFill>
              <a:highlight>
                <a:srgbClr val="F7F7F7"/>
              </a:highlight>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highlight>
                  <a:srgbClr val="F7F7F7"/>
                </a:highlight>
                <a:latin typeface="Roboto"/>
                <a:ea typeface="Roboto"/>
                <a:cs typeface="Roboto"/>
                <a:sym typeface="Roboto"/>
              </a:rPr>
              <a:t>epsilon=1</a:t>
            </a:r>
            <a:endParaRPr sz="1800">
              <a:solidFill>
                <a:srgbClr val="666666"/>
              </a:solidFill>
              <a:highlight>
                <a:srgbClr val="F7F7F7"/>
              </a:highlight>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highlight>
                  <a:srgbClr val="F7F7F7"/>
                </a:highlight>
                <a:latin typeface="Roboto"/>
                <a:ea typeface="Roboto"/>
                <a:cs typeface="Roboto"/>
                <a:sym typeface="Roboto"/>
              </a:rPr>
              <a:t>degree=4</a:t>
            </a:r>
            <a:endParaRPr sz="1800">
              <a:solidFill>
                <a:srgbClr val="666666"/>
              </a:solidFill>
              <a:highlight>
                <a:srgbClr val="F7F7F7"/>
              </a:highlight>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highlight>
                  <a:srgbClr val="F7F7F7"/>
                </a:highlight>
                <a:latin typeface="Roboto"/>
                <a:ea typeface="Roboto"/>
                <a:cs typeface="Roboto"/>
                <a:sym typeface="Roboto"/>
              </a:rPr>
              <a:t>C=0.2</a:t>
            </a:r>
            <a:endParaRPr sz="1800">
              <a:solidFill>
                <a:srgbClr val="666666"/>
              </a:solidFill>
              <a:latin typeface="Roboto"/>
              <a:ea typeface="Roboto"/>
              <a:cs typeface="Roboto"/>
              <a:sym typeface="Roboto"/>
            </a:endParaRPr>
          </a:p>
          <a:p>
            <a:pPr indent="0" lvl="0" marL="0" rtl="0" algn="l">
              <a:lnSpc>
                <a:spcPct val="115000"/>
              </a:lnSpc>
              <a:spcBef>
                <a:spcPts val="0"/>
              </a:spcBef>
              <a:spcAft>
                <a:spcPts val="160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techniques</a:t>
            </a:r>
            <a:endParaRPr/>
          </a:p>
        </p:txBody>
      </p:sp>
      <p:sp>
        <p:nvSpPr>
          <p:cNvPr id="194" name="Google Shape;194;p31"/>
          <p:cNvSpPr txBox="1"/>
          <p:nvPr>
            <p:ph idx="1" type="body"/>
          </p:nvPr>
        </p:nvSpPr>
        <p:spPr>
          <a:xfrm>
            <a:off x="471900" y="1919075"/>
            <a:ext cx="2409000" cy="46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Linear Regression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5" name="Google Shape;195;p31"/>
          <p:cNvPicPr preferRelativeResize="0"/>
          <p:nvPr/>
        </p:nvPicPr>
        <p:blipFill>
          <a:blip r:embed="rId3">
            <a:alphaModFix/>
          </a:blip>
          <a:stretch>
            <a:fillRect/>
          </a:stretch>
        </p:blipFill>
        <p:spPr>
          <a:xfrm>
            <a:off x="471900" y="2383300"/>
            <a:ext cx="4821075" cy="2680175"/>
          </a:xfrm>
          <a:prstGeom prst="rect">
            <a:avLst/>
          </a:prstGeom>
          <a:noFill/>
          <a:ln>
            <a:noFill/>
          </a:ln>
        </p:spPr>
      </p:pic>
      <p:sp>
        <p:nvSpPr>
          <p:cNvPr id="196" name="Google Shape;196;p31"/>
          <p:cNvSpPr txBox="1"/>
          <p:nvPr/>
        </p:nvSpPr>
        <p:spPr>
          <a:xfrm>
            <a:off x="5514525" y="1919075"/>
            <a:ext cx="3433800" cy="3144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Used sklearn for implementation.</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Imported LinearRegression from sklearn.linear_model </a:t>
            </a:r>
            <a:endParaRPr sz="1800">
              <a:solidFill>
                <a:srgbClr val="666666"/>
              </a:solidFill>
              <a:latin typeface="Roboto"/>
              <a:ea typeface="Roboto"/>
              <a:cs typeface="Roboto"/>
              <a:sym typeface="Roboto"/>
            </a:endParaRPr>
          </a:p>
          <a:p>
            <a:pPr indent="-342900" lvl="0" marL="4572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Imported PolynomialFeatures from sklearn.preprocessing with degree=2.</a:t>
            </a:r>
            <a:endParaRPr>
              <a:solidFill>
                <a:srgbClr val="666666"/>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Series Forecasting of covid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Multiple Layer Perceptron</a:t>
            </a:r>
            <a:endParaRPr/>
          </a:p>
        </p:txBody>
      </p:sp>
      <p:pic>
        <p:nvPicPr>
          <p:cNvPr id="202" name="Google Shape;202;p32"/>
          <p:cNvPicPr preferRelativeResize="0"/>
          <p:nvPr/>
        </p:nvPicPr>
        <p:blipFill>
          <a:blip r:embed="rId3">
            <a:alphaModFix/>
          </a:blip>
          <a:stretch>
            <a:fillRect/>
          </a:stretch>
        </p:blipFill>
        <p:spPr>
          <a:xfrm>
            <a:off x="293100" y="1990873"/>
            <a:ext cx="4879997" cy="2710200"/>
          </a:xfrm>
          <a:prstGeom prst="rect">
            <a:avLst/>
          </a:prstGeom>
          <a:noFill/>
          <a:ln>
            <a:noFill/>
          </a:ln>
        </p:spPr>
      </p:pic>
      <p:sp>
        <p:nvSpPr>
          <p:cNvPr id="203" name="Google Shape;203;p32"/>
          <p:cNvSpPr txBox="1"/>
          <p:nvPr/>
        </p:nvSpPr>
        <p:spPr>
          <a:xfrm>
            <a:off x="5230800" y="1906075"/>
            <a:ext cx="3433800" cy="3033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Used sklearn for implementation.</a:t>
            </a:r>
            <a:endParaRPr sz="1800">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Imported MLPRegressor from sklearn.neural_network with: (default relu activation taken)</a:t>
            </a:r>
            <a:endParaRPr sz="1800">
              <a:solidFill>
                <a:srgbClr val="666666"/>
              </a:solidFill>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solver='lbfgs' (an optimizer)</a:t>
            </a:r>
            <a:endParaRPr sz="1800">
              <a:solidFill>
                <a:srgbClr val="666666"/>
              </a:solidFill>
              <a:latin typeface="Roboto"/>
              <a:ea typeface="Roboto"/>
              <a:cs typeface="Roboto"/>
              <a:sym typeface="Roboto"/>
            </a:endParaRPr>
          </a:p>
          <a:p>
            <a:pPr indent="-342900" lvl="1" marL="914400" rtl="0" algn="l">
              <a:lnSpc>
                <a:spcPct val="115000"/>
              </a:lnSpc>
              <a:spcBef>
                <a:spcPts val="0"/>
              </a:spcBef>
              <a:spcAft>
                <a:spcPts val="0"/>
              </a:spcAft>
              <a:buClr>
                <a:srgbClr val="666666"/>
              </a:buClr>
              <a:buSzPts val="1800"/>
              <a:buFont typeface="Roboto"/>
              <a:buChar char="❏"/>
            </a:pPr>
            <a:r>
              <a:rPr lang="en" sz="1800">
                <a:solidFill>
                  <a:srgbClr val="666666"/>
                </a:solidFill>
                <a:latin typeface="Roboto"/>
                <a:ea typeface="Roboto"/>
                <a:cs typeface="Roboto"/>
                <a:sym typeface="Roboto"/>
              </a:rPr>
              <a:t> max_iter=500</a:t>
            </a:r>
            <a:endParaRPr>
              <a:solidFill>
                <a:srgbClr val="666666"/>
              </a:solidFill>
              <a:latin typeface="Roboto"/>
              <a:ea typeface="Roboto"/>
              <a:cs typeface="Roboto"/>
              <a:sym typeface="Roboto"/>
            </a:endParaRPr>
          </a:p>
        </p:txBody>
      </p:sp>
      <p:pic>
        <p:nvPicPr>
          <p:cNvPr id="204" name="Google Shape;204;p32"/>
          <p:cNvPicPr preferRelativeResize="0"/>
          <p:nvPr/>
        </p:nvPicPr>
        <p:blipFill>
          <a:blip r:embed="rId4">
            <a:alphaModFix/>
          </a:blip>
          <a:stretch>
            <a:fillRect/>
          </a:stretch>
        </p:blipFill>
        <p:spPr>
          <a:xfrm>
            <a:off x="7521800" y="3339675"/>
            <a:ext cx="1622201" cy="73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of ML models</a:t>
            </a:r>
            <a:endParaRPr/>
          </a:p>
        </p:txBody>
      </p:sp>
      <p:sp>
        <p:nvSpPr>
          <p:cNvPr id="210" name="Google Shape;210;p33"/>
          <p:cNvSpPr txBox="1"/>
          <p:nvPr/>
        </p:nvSpPr>
        <p:spPr>
          <a:xfrm>
            <a:off x="596550" y="1898800"/>
            <a:ext cx="5216100" cy="878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Font typeface="Roboto"/>
              <a:buChar char="❏"/>
            </a:pPr>
            <a:r>
              <a:rPr lang="en" sz="1800">
                <a:solidFill>
                  <a:schemeClr val="lt2"/>
                </a:solidFill>
                <a:latin typeface="Roboto"/>
                <a:ea typeface="Roboto"/>
                <a:cs typeface="Roboto"/>
                <a:sym typeface="Roboto"/>
              </a:rPr>
              <a:t>By using sklearn.metrics, the mean absolute percentage error is obtained for the following three models.</a:t>
            </a:r>
            <a:endParaRPr>
              <a:latin typeface="Roboto"/>
              <a:ea typeface="Roboto"/>
              <a:cs typeface="Roboto"/>
              <a:sym typeface="Roboto"/>
            </a:endParaRPr>
          </a:p>
        </p:txBody>
      </p:sp>
      <p:pic>
        <p:nvPicPr>
          <p:cNvPr id="211" name="Google Shape;211;p33"/>
          <p:cNvPicPr preferRelativeResize="0"/>
          <p:nvPr/>
        </p:nvPicPr>
        <p:blipFill rotWithShape="1">
          <a:blip r:embed="rId3">
            <a:alphaModFix/>
          </a:blip>
          <a:srcRect b="34564" l="9345" r="42800" t="56861"/>
          <a:stretch/>
        </p:blipFill>
        <p:spPr>
          <a:xfrm>
            <a:off x="792000" y="3169575"/>
            <a:ext cx="5265749" cy="767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Model</a:t>
            </a:r>
            <a:endParaRPr/>
          </a:p>
        </p:txBody>
      </p:sp>
      <p:sp>
        <p:nvSpPr>
          <p:cNvPr id="217" name="Google Shape;217;p34"/>
          <p:cNvSpPr txBox="1"/>
          <p:nvPr/>
        </p:nvSpPr>
        <p:spPr>
          <a:xfrm>
            <a:off x="4881600" y="1920625"/>
            <a:ext cx="4037700" cy="23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8" name="Google Shape;218;p34"/>
          <p:cNvSpPr txBox="1"/>
          <p:nvPr>
            <p:ph idx="1" type="body"/>
          </p:nvPr>
        </p:nvSpPr>
        <p:spPr>
          <a:xfrm>
            <a:off x="246900" y="1759950"/>
            <a:ext cx="8672100" cy="3272100"/>
          </a:xfrm>
          <a:prstGeom prst="rect">
            <a:avLst/>
          </a:prstGeom>
          <a:solidFill>
            <a:schemeClr val="lt1"/>
          </a:solidFill>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555555"/>
              </a:buClr>
              <a:buSzPts val="1600"/>
              <a:buChar char="❏"/>
            </a:pPr>
            <a:r>
              <a:rPr b="1" lang="en" sz="1600">
                <a:solidFill>
                  <a:srgbClr val="555555"/>
                </a:solidFill>
                <a:highlight>
                  <a:srgbClr val="FFFFFF"/>
                </a:highlight>
              </a:rPr>
              <a:t>MinMaxScaler()</a:t>
            </a:r>
            <a:r>
              <a:rPr lang="en" sz="1600">
                <a:solidFill>
                  <a:srgbClr val="555555"/>
                </a:solidFill>
                <a:highlight>
                  <a:srgbClr val="FFFFFF"/>
                </a:highlight>
              </a:rPr>
              <a:t> from sklearn is used for Min Max scaling.</a:t>
            </a:r>
            <a:endParaRPr sz="1600">
              <a:solidFill>
                <a:srgbClr val="555555"/>
              </a:solidFill>
              <a:highlight>
                <a:srgbClr val="FFFFFF"/>
              </a:highlight>
            </a:endParaRPr>
          </a:p>
          <a:p>
            <a:pPr indent="0" lvl="0" marL="457200" rtl="0" algn="l">
              <a:lnSpc>
                <a:spcPct val="100000"/>
              </a:lnSpc>
              <a:spcBef>
                <a:spcPts val="0"/>
              </a:spcBef>
              <a:spcAft>
                <a:spcPts val="0"/>
              </a:spcAft>
              <a:buNone/>
            </a:pPr>
            <a:r>
              <a:t/>
            </a:r>
            <a:endParaRPr sz="1600">
              <a:solidFill>
                <a:srgbClr val="555555"/>
              </a:solidFill>
              <a:highlight>
                <a:srgbClr val="FFFFFF"/>
              </a:highlight>
            </a:endParaRPr>
          </a:p>
          <a:p>
            <a:pPr indent="0" lvl="0" marL="457200" rtl="0" algn="l">
              <a:lnSpc>
                <a:spcPct val="100000"/>
              </a:lnSpc>
              <a:spcBef>
                <a:spcPts val="0"/>
              </a:spcBef>
              <a:spcAft>
                <a:spcPts val="0"/>
              </a:spcAft>
              <a:buNone/>
            </a:pPr>
            <a:r>
              <a:t/>
            </a:r>
            <a:endParaRPr sz="1600">
              <a:solidFill>
                <a:srgbClr val="555555"/>
              </a:solidFill>
              <a:highlight>
                <a:srgbClr val="FFFFFF"/>
              </a:highlight>
            </a:endParaRPr>
          </a:p>
          <a:p>
            <a:pPr indent="0" lvl="0" marL="457200" rtl="0" algn="l">
              <a:lnSpc>
                <a:spcPct val="100000"/>
              </a:lnSpc>
              <a:spcBef>
                <a:spcPts val="0"/>
              </a:spcBef>
              <a:spcAft>
                <a:spcPts val="0"/>
              </a:spcAft>
              <a:buNone/>
            </a:pPr>
            <a:r>
              <a:t/>
            </a:r>
            <a:endParaRPr sz="1600">
              <a:solidFill>
                <a:srgbClr val="555555"/>
              </a:solidFill>
              <a:highlight>
                <a:srgbClr val="FFFFFF"/>
              </a:highlight>
            </a:endParaRPr>
          </a:p>
          <a:p>
            <a:pPr indent="-330200" lvl="0" marL="457200" rtl="0" algn="l">
              <a:lnSpc>
                <a:spcPct val="100000"/>
              </a:lnSpc>
              <a:spcBef>
                <a:spcPts val="0"/>
              </a:spcBef>
              <a:spcAft>
                <a:spcPts val="0"/>
              </a:spcAft>
              <a:buClr>
                <a:srgbClr val="555555"/>
              </a:buClr>
              <a:buSzPts val="1600"/>
              <a:buChar char="❏"/>
            </a:pPr>
            <a:r>
              <a:rPr b="1" lang="en" sz="1600">
                <a:solidFill>
                  <a:srgbClr val="555555"/>
                </a:solidFill>
                <a:highlight>
                  <a:srgbClr val="FFFFFF"/>
                </a:highlight>
              </a:rPr>
              <a:t>nn.LSTM() </a:t>
            </a:r>
            <a:r>
              <a:rPr lang="en" sz="1600">
                <a:solidFill>
                  <a:srgbClr val="555555"/>
                </a:solidFill>
                <a:highlight>
                  <a:schemeClr val="lt1"/>
                </a:highlight>
              </a:rPr>
              <a:t>is used </a:t>
            </a:r>
            <a:r>
              <a:rPr lang="en" sz="1600">
                <a:solidFill>
                  <a:srgbClr val="555555"/>
                </a:solidFill>
                <a:highlight>
                  <a:srgbClr val="FFFFFF"/>
                </a:highlight>
              </a:rPr>
              <a:t>from torch package to build the model and </a:t>
            </a:r>
            <a:r>
              <a:rPr b="1" lang="en" sz="1600">
                <a:solidFill>
                  <a:srgbClr val="555555"/>
                </a:solidFill>
                <a:highlight>
                  <a:schemeClr val="lt1"/>
                </a:highlight>
              </a:rPr>
              <a:t>nn.module</a:t>
            </a:r>
            <a:r>
              <a:rPr lang="en" sz="1600">
                <a:solidFill>
                  <a:srgbClr val="555555"/>
                </a:solidFill>
                <a:highlight>
                  <a:schemeClr val="lt1"/>
                </a:highlight>
              </a:rPr>
              <a:t> is used to initialize the hyper parameters.</a:t>
            </a:r>
            <a:endParaRPr sz="1600">
              <a:solidFill>
                <a:srgbClr val="555555"/>
              </a:solidFill>
              <a:highlight>
                <a:schemeClr val="lt1"/>
              </a:highlight>
            </a:endParaRPr>
          </a:p>
          <a:p>
            <a:pPr indent="0" lvl="0" marL="457200" rtl="0" algn="l">
              <a:lnSpc>
                <a:spcPct val="100000"/>
              </a:lnSpc>
              <a:spcBef>
                <a:spcPts val="0"/>
              </a:spcBef>
              <a:spcAft>
                <a:spcPts val="0"/>
              </a:spcAft>
              <a:buNone/>
            </a:pPr>
            <a:r>
              <a:t/>
            </a:r>
            <a:endParaRPr sz="1600">
              <a:solidFill>
                <a:srgbClr val="555555"/>
              </a:solidFill>
              <a:highlight>
                <a:schemeClr val="lt1"/>
              </a:highlight>
            </a:endParaRPr>
          </a:p>
          <a:p>
            <a:pPr indent="0" lvl="0" marL="457200" rtl="0" algn="l">
              <a:lnSpc>
                <a:spcPct val="100000"/>
              </a:lnSpc>
              <a:spcBef>
                <a:spcPts val="0"/>
              </a:spcBef>
              <a:spcAft>
                <a:spcPts val="0"/>
              </a:spcAft>
              <a:buNone/>
            </a:pPr>
            <a:r>
              <a:t/>
            </a:r>
            <a:endParaRPr sz="1600">
              <a:solidFill>
                <a:srgbClr val="555555"/>
              </a:solidFill>
              <a:highlight>
                <a:srgbClr val="FFFFFF"/>
              </a:highlight>
            </a:endParaRPr>
          </a:p>
          <a:p>
            <a:pPr indent="-330200" lvl="0" marL="457200" rtl="0" algn="l">
              <a:lnSpc>
                <a:spcPct val="100000"/>
              </a:lnSpc>
              <a:spcBef>
                <a:spcPts val="0"/>
              </a:spcBef>
              <a:spcAft>
                <a:spcPts val="0"/>
              </a:spcAft>
              <a:buClr>
                <a:srgbClr val="555555"/>
              </a:buClr>
              <a:buSzPts val="1600"/>
              <a:buChar char="❏"/>
            </a:pPr>
            <a:r>
              <a:rPr b="1" lang="en" sz="1600">
                <a:solidFill>
                  <a:srgbClr val="555555"/>
                </a:solidFill>
                <a:highlight>
                  <a:srgbClr val="FFFFFF"/>
                </a:highlight>
              </a:rPr>
              <a:t>nn.MSELoss() </a:t>
            </a:r>
            <a:r>
              <a:rPr lang="en" sz="1600">
                <a:solidFill>
                  <a:srgbClr val="555555"/>
                </a:solidFill>
                <a:highlight>
                  <a:schemeClr val="lt1"/>
                </a:highlight>
              </a:rPr>
              <a:t>is used for the loss function.</a:t>
            </a:r>
            <a:endParaRPr sz="1600">
              <a:solidFill>
                <a:srgbClr val="555555"/>
              </a:solidFill>
              <a:highlight>
                <a:schemeClr val="lt1"/>
              </a:highlight>
            </a:endParaRPr>
          </a:p>
          <a:p>
            <a:pPr indent="0" lvl="0" marL="457200" rtl="0" algn="l">
              <a:lnSpc>
                <a:spcPct val="100000"/>
              </a:lnSpc>
              <a:spcBef>
                <a:spcPts val="0"/>
              </a:spcBef>
              <a:spcAft>
                <a:spcPts val="0"/>
              </a:spcAft>
              <a:buNone/>
            </a:pPr>
            <a:r>
              <a:t/>
            </a:r>
            <a:endParaRPr sz="1600">
              <a:solidFill>
                <a:srgbClr val="555555"/>
              </a:solidFill>
              <a:highlight>
                <a:schemeClr val="lt1"/>
              </a:highlight>
            </a:endParaRPr>
          </a:p>
          <a:p>
            <a:pPr indent="0" lvl="0" marL="457200" rtl="0" algn="l">
              <a:lnSpc>
                <a:spcPct val="100000"/>
              </a:lnSpc>
              <a:spcBef>
                <a:spcPts val="0"/>
              </a:spcBef>
              <a:spcAft>
                <a:spcPts val="0"/>
              </a:spcAft>
              <a:buNone/>
            </a:pPr>
            <a:r>
              <a:t/>
            </a:r>
            <a:endParaRPr sz="1600">
              <a:solidFill>
                <a:srgbClr val="555555"/>
              </a:solidFill>
              <a:highlight>
                <a:schemeClr val="lt1"/>
              </a:highlight>
            </a:endParaRPr>
          </a:p>
          <a:p>
            <a:pPr indent="-330200" lvl="0" marL="457200" rtl="0" algn="l">
              <a:lnSpc>
                <a:spcPct val="100000"/>
              </a:lnSpc>
              <a:spcBef>
                <a:spcPts val="0"/>
              </a:spcBef>
              <a:spcAft>
                <a:spcPts val="0"/>
              </a:spcAft>
              <a:buClr>
                <a:srgbClr val="555555"/>
              </a:buClr>
              <a:buSzPts val="1600"/>
              <a:buChar char="❏"/>
            </a:pPr>
            <a:r>
              <a:rPr b="1" lang="en" sz="1600">
                <a:solidFill>
                  <a:srgbClr val="555555"/>
                </a:solidFill>
                <a:highlight>
                  <a:schemeClr val="lt1"/>
                </a:highlight>
              </a:rPr>
              <a:t>optim.Adam()</a:t>
            </a:r>
            <a:r>
              <a:rPr lang="en" sz="1600">
                <a:solidFill>
                  <a:srgbClr val="555555"/>
                </a:solidFill>
                <a:highlight>
                  <a:schemeClr val="lt1"/>
                </a:highlight>
              </a:rPr>
              <a:t> is used for the optimizer.</a:t>
            </a:r>
            <a:endParaRPr sz="1600">
              <a:solidFill>
                <a:srgbClr val="555555"/>
              </a:solidFill>
              <a:highlight>
                <a:schemeClr val="lt1"/>
              </a:highlight>
            </a:endParaRPr>
          </a:p>
          <a:p>
            <a:pPr indent="0" lvl="0" marL="457200" rtl="0" algn="l">
              <a:spcBef>
                <a:spcPts val="0"/>
              </a:spcBef>
              <a:spcAft>
                <a:spcPts val="0"/>
              </a:spcAft>
              <a:buNone/>
            </a:pPr>
            <a:r>
              <a:t/>
            </a:r>
            <a:endParaRPr sz="1600">
              <a:solidFill>
                <a:srgbClr val="555555"/>
              </a:solidFill>
              <a:highlight>
                <a:srgbClr val="FFFFFF"/>
              </a:highlight>
            </a:endParaRPr>
          </a:p>
          <a:p>
            <a:pPr indent="0" lvl="0" marL="914400" rtl="0" algn="l">
              <a:spcBef>
                <a:spcPts val="1600"/>
              </a:spcBef>
              <a:spcAft>
                <a:spcPts val="0"/>
              </a:spcAft>
              <a:buNone/>
            </a:pPr>
            <a:r>
              <a:t/>
            </a:r>
            <a:endParaRPr sz="1500">
              <a:solidFill>
                <a:srgbClr val="555555"/>
              </a:solidFill>
              <a:highlight>
                <a:srgbClr val="FFFFFF"/>
              </a:highlight>
            </a:endParaRPr>
          </a:p>
          <a:p>
            <a:pPr indent="0" lvl="0" marL="0" rtl="0" algn="l">
              <a:spcBef>
                <a:spcPts val="600"/>
              </a:spcBef>
              <a:spcAft>
                <a:spcPts val="500"/>
              </a:spcAft>
              <a:buNone/>
            </a:pPr>
            <a:r>
              <a:t/>
            </a:r>
            <a:endParaRPr sz="1500">
              <a:solidFill>
                <a:srgbClr val="555555"/>
              </a:solidFill>
              <a:highlight>
                <a:srgbClr val="FFFFFF"/>
              </a:highlight>
            </a:endParaRPr>
          </a:p>
        </p:txBody>
      </p:sp>
      <p:pic>
        <p:nvPicPr>
          <p:cNvPr id="219" name="Google Shape;219;p34"/>
          <p:cNvPicPr preferRelativeResize="0"/>
          <p:nvPr/>
        </p:nvPicPr>
        <p:blipFill>
          <a:blip r:embed="rId3">
            <a:alphaModFix/>
          </a:blip>
          <a:stretch>
            <a:fillRect/>
          </a:stretch>
        </p:blipFill>
        <p:spPr>
          <a:xfrm>
            <a:off x="6130026" y="1920625"/>
            <a:ext cx="2671233" cy="767700"/>
          </a:xfrm>
          <a:prstGeom prst="rect">
            <a:avLst/>
          </a:prstGeom>
          <a:noFill/>
          <a:ln>
            <a:noFill/>
          </a:ln>
        </p:spPr>
      </p:pic>
      <p:pic>
        <p:nvPicPr>
          <p:cNvPr id="220" name="Google Shape;220;p34"/>
          <p:cNvPicPr preferRelativeResize="0"/>
          <p:nvPr/>
        </p:nvPicPr>
        <p:blipFill>
          <a:blip r:embed="rId4">
            <a:alphaModFix/>
          </a:blip>
          <a:stretch>
            <a:fillRect/>
          </a:stretch>
        </p:blipFill>
        <p:spPr>
          <a:xfrm>
            <a:off x="5025850" y="3530700"/>
            <a:ext cx="1820000" cy="63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a:t>
            </a:r>
            <a:r>
              <a:rPr lang="en"/>
              <a:t>view</a:t>
            </a:r>
            <a:endParaRPr/>
          </a:p>
        </p:txBody>
      </p:sp>
      <p:sp>
        <p:nvSpPr>
          <p:cNvPr id="226" name="Google Shape;226;p35"/>
          <p:cNvSpPr txBox="1"/>
          <p:nvPr/>
        </p:nvSpPr>
        <p:spPr>
          <a:xfrm>
            <a:off x="4881600" y="1920625"/>
            <a:ext cx="4037700" cy="23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7" name="Google Shape;227;p35"/>
          <p:cNvSpPr txBox="1"/>
          <p:nvPr>
            <p:ph idx="1" type="body"/>
          </p:nvPr>
        </p:nvSpPr>
        <p:spPr>
          <a:xfrm>
            <a:off x="246900" y="1759950"/>
            <a:ext cx="8672100" cy="3272100"/>
          </a:xfrm>
          <a:prstGeom prst="rect">
            <a:avLst/>
          </a:prstGeom>
          <a:solidFill>
            <a:schemeClr val="lt1"/>
          </a:solidFill>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test train split is taken as 93% and 7%.</a:t>
            </a:r>
            <a:endParaRPr sz="1600"/>
          </a:p>
          <a:p>
            <a:pPr indent="-330200" lvl="0" marL="457200" rtl="0" algn="l">
              <a:spcBef>
                <a:spcPts val="0"/>
              </a:spcBef>
              <a:spcAft>
                <a:spcPts val="0"/>
              </a:spcAft>
              <a:buSzPts val="1600"/>
              <a:buChar char="❏"/>
            </a:pPr>
            <a:r>
              <a:rPr lang="en" sz="1600"/>
              <a:t>The data is normalised using </a:t>
            </a:r>
            <a:r>
              <a:rPr b="1" lang="en" sz="1600">
                <a:highlight>
                  <a:srgbClr val="FFFFFE"/>
                </a:highlight>
              </a:rPr>
              <a:t>MinMaxScaler().</a:t>
            </a:r>
            <a:endParaRPr b="1" sz="1600">
              <a:highlight>
                <a:srgbClr val="FFFFFE"/>
              </a:highlight>
            </a:endParaRPr>
          </a:p>
          <a:p>
            <a:pPr indent="-330200" lvl="0" marL="457200" rtl="0" algn="l">
              <a:spcBef>
                <a:spcPts val="0"/>
              </a:spcBef>
              <a:spcAft>
                <a:spcPts val="0"/>
              </a:spcAft>
              <a:buClr>
                <a:srgbClr val="666666"/>
              </a:buClr>
              <a:buSzPts val="1600"/>
              <a:buChar char="❏"/>
            </a:pPr>
            <a:r>
              <a:rPr lang="en" sz="1600">
                <a:solidFill>
                  <a:srgbClr val="666666"/>
                </a:solidFill>
                <a:highlight>
                  <a:srgbClr val="FFFFFF"/>
                </a:highlight>
              </a:rPr>
              <a:t>For training the model, the train window size is taken as 12.</a:t>
            </a:r>
            <a:endParaRPr sz="1200">
              <a:solidFill>
                <a:srgbClr val="666666"/>
              </a:solidFill>
              <a:highlight>
                <a:srgbClr val="FFFFFF"/>
              </a:highlight>
            </a:endParaRPr>
          </a:p>
          <a:p>
            <a:pPr indent="-330200" lvl="0" marL="457200" rtl="0" algn="l">
              <a:spcBef>
                <a:spcPts val="0"/>
              </a:spcBef>
              <a:spcAft>
                <a:spcPts val="0"/>
              </a:spcAft>
              <a:buClr>
                <a:srgbClr val="666666"/>
              </a:buClr>
              <a:buSzPts val="1600"/>
              <a:buChar char="❏"/>
            </a:pPr>
            <a:r>
              <a:rPr lang="en" sz="1600">
                <a:solidFill>
                  <a:srgbClr val="666666"/>
                </a:solidFill>
                <a:highlight>
                  <a:srgbClr val="FFFFFF"/>
                </a:highlight>
              </a:rPr>
              <a:t>The LSTM model class consists of two parts:</a:t>
            </a:r>
            <a:endParaRPr sz="1600">
              <a:solidFill>
                <a:srgbClr val="666666"/>
              </a:solidFill>
              <a:highlight>
                <a:srgbClr val="FFFFFF"/>
              </a:highlight>
            </a:endParaRPr>
          </a:p>
          <a:p>
            <a:pPr indent="-323850" lvl="1" marL="914400" rtl="0" algn="l">
              <a:spcBef>
                <a:spcPts val="0"/>
              </a:spcBef>
              <a:spcAft>
                <a:spcPts val="0"/>
              </a:spcAft>
              <a:buClr>
                <a:srgbClr val="666666"/>
              </a:buClr>
              <a:buSzPts val="1500"/>
              <a:buChar char="❏"/>
            </a:pPr>
            <a:r>
              <a:rPr b="1" lang="en" sz="1500">
                <a:solidFill>
                  <a:srgbClr val="666666"/>
                </a:solidFill>
                <a:highlight>
                  <a:schemeClr val="lt1"/>
                </a:highlight>
              </a:rPr>
              <a:t>constructor</a:t>
            </a:r>
            <a:r>
              <a:rPr lang="en" sz="1500">
                <a:solidFill>
                  <a:srgbClr val="666666"/>
                </a:solidFill>
                <a:highlight>
                  <a:schemeClr val="lt1"/>
                </a:highlight>
              </a:rPr>
              <a:t> - initialize all helper data and create the layers</a:t>
            </a:r>
            <a:endParaRPr sz="1500">
              <a:solidFill>
                <a:srgbClr val="666666"/>
              </a:solidFill>
              <a:highlight>
                <a:schemeClr val="lt1"/>
              </a:highlight>
            </a:endParaRPr>
          </a:p>
          <a:p>
            <a:pPr indent="-323850" lvl="1" marL="914400" rtl="0" algn="l">
              <a:spcBef>
                <a:spcPts val="0"/>
              </a:spcBef>
              <a:spcAft>
                <a:spcPts val="0"/>
              </a:spcAft>
              <a:buClr>
                <a:srgbClr val="666666"/>
              </a:buClr>
              <a:buSzPts val="1500"/>
              <a:buChar char="❏"/>
            </a:pPr>
            <a:r>
              <a:rPr b="1" lang="en" sz="1500">
                <a:solidFill>
                  <a:srgbClr val="666666"/>
                </a:solidFill>
                <a:highlight>
                  <a:schemeClr val="lt1"/>
                </a:highlight>
              </a:rPr>
              <a:t>Forward function</a:t>
            </a:r>
            <a:r>
              <a:rPr lang="en" sz="1500">
                <a:solidFill>
                  <a:srgbClr val="666666"/>
                </a:solidFill>
                <a:highlight>
                  <a:schemeClr val="lt1"/>
                </a:highlight>
              </a:rPr>
              <a:t>- Get the sequences, pass all of them through the LSTM layer, at once. We take the output of the last time step and pass it through our linear layer to get the prediction.</a:t>
            </a:r>
            <a:endParaRPr sz="1600">
              <a:solidFill>
                <a:srgbClr val="666666"/>
              </a:solidFill>
              <a:highlight>
                <a:srgbClr val="FFFFFF"/>
              </a:highlight>
            </a:endParaRPr>
          </a:p>
          <a:p>
            <a:pPr indent="-330200" lvl="0" marL="457200" rtl="0" algn="l">
              <a:spcBef>
                <a:spcPts val="0"/>
              </a:spcBef>
              <a:spcAft>
                <a:spcPts val="0"/>
              </a:spcAft>
              <a:buClr>
                <a:srgbClr val="666666"/>
              </a:buClr>
              <a:buSzPts val="1600"/>
              <a:buChar char="❏"/>
            </a:pPr>
            <a:r>
              <a:rPr lang="en" sz="1600">
                <a:solidFill>
                  <a:srgbClr val="666666"/>
                </a:solidFill>
                <a:highlight>
                  <a:srgbClr val="FFFFFF"/>
                </a:highlight>
              </a:rPr>
              <a:t>Mean squared error is taken as the loss function.</a:t>
            </a:r>
            <a:endParaRPr sz="1600">
              <a:solidFill>
                <a:srgbClr val="666666"/>
              </a:solidFill>
              <a:highlight>
                <a:srgbClr val="FFFFFF"/>
              </a:highlight>
            </a:endParaRPr>
          </a:p>
          <a:p>
            <a:pPr indent="-330200" lvl="0" marL="457200" rtl="0" algn="l">
              <a:spcBef>
                <a:spcPts val="0"/>
              </a:spcBef>
              <a:spcAft>
                <a:spcPts val="0"/>
              </a:spcAft>
              <a:buClr>
                <a:srgbClr val="666666"/>
              </a:buClr>
              <a:buSzPts val="1600"/>
              <a:buChar char="❏"/>
            </a:pPr>
            <a:r>
              <a:rPr lang="en" sz="1600">
                <a:solidFill>
                  <a:srgbClr val="666666"/>
                </a:solidFill>
                <a:highlight>
                  <a:srgbClr val="FFFFFF"/>
                </a:highlight>
              </a:rPr>
              <a:t>Adam optimizer is used.</a:t>
            </a:r>
            <a:endParaRPr sz="1600">
              <a:solidFill>
                <a:srgbClr val="666666"/>
              </a:solidFill>
              <a:highlight>
                <a:srgbClr val="FFFFFF"/>
              </a:highlight>
            </a:endParaRPr>
          </a:p>
          <a:p>
            <a:pPr indent="-330200" lvl="0" marL="457200" rtl="0" algn="l">
              <a:spcBef>
                <a:spcPts val="0"/>
              </a:spcBef>
              <a:spcAft>
                <a:spcPts val="0"/>
              </a:spcAft>
              <a:buClr>
                <a:srgbClr val="666666"/>
              </a:buClr>
              <a:buSzPts val="1600"/>
              <a:buChar char="❏"/>
            </a:pPr>
            <a:r>
              <a:rPr lang="en" sz="1600">
                <a:solidFill>
                  <a:srgbClr val="666666"/>
                </a:solidFill>
                <a:highlight>
                  <a:srgbClr val="FFFFFF"/>
                </a:highlight>
              </a:rPr>
              <a:t>All the weights are initialized with zeros.</a:t>
            </a:r>
            <a:endParaRPr sz="1600">
              <a:solidFill>
                <a:srgbClr val="666666"/>
              </a:solidFill>
              <a:highlight>
                <a:srgbClr val="FFFFFF"/>
              </a:highlight>
            </a:endParaRPr>
          </a:p>
          <a:p>
            <a:pPr indent="0" lvl="0" marL="457200" rtl="0" algn="l">
              <a:spcBef>
                <a:spcPts val="1600"/>
              </a:spcBef>
              <a:spcAft>
                <a:spcPts val="0"/>
              </a:spcAft>
              <a:buNone/>
            </a:pPr>
            <a:r>
              <a:t/>
            </a:r>
            <a:endParaRPr sz="1600">
              <a:solidFill>
                <a:srgbClr val="555555"/>
              </a:solidFill>
              <a:highlight>
                <a:srgbClr val="FFFFFF"/>
              </a:highlight>
            </a:endParaRPr>
          </a:p>
          <a:p>
            <a:pPr indent="0" lvl="0" marL="914400" rtl="0" algn="l">
              <a:spcBef>
                <a:spcPts val="1600"/>
              </a:spcBef>
              <a:spcAft>
                <a:spcPts val="0"/>
              </a:spcAft>
              <a:buNone/>
            </a:pPr>
            <a:r>
              <a:t/>
            </a:r>
            <a:endParaRPr sz="1500">
              <a:solidFill>
                <a:srgbClr val="555555"/>
              </a:solidFill>
              <a:highlight>
                <a:srgbClr val="FFFFFF"/>
              </a:highlight>
            </a:endParaRPr>
          </a:p>
          <a:p>
            <a:pPr indent="0" lvl="0" marL="0" rtl="0" algn="l">
              <a:spcBef>
                <a:spcPts val="600"/>
              </a:spcBef>
              <a:spcAft>
                <a:spcPts val="500"/>
              </a:spcAft>
              <a:buNone/>
            </a:pPr>
            <a:r>
              <a:t/>
            </a:r>
            <a:endParaRPr sz="1500">
              <a:solidFill>
                <a:srgbClr val="555555"/>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description</a:t>
            </a:r>
            <a:endParaRPr/>
          </a:p>
        </p:txBody>
      </p:sp>
      <p:sp>
        <p:nvSpPr>
          <p:cNvPr id="233" name="Google Shape;233;p36"/>
          <p:cNvSpPr txBox="1"/>
          <p:nvPr>
            <p:ph idx="1" type="body"/>
          </p:nvPr>
        </p:nvSpPr>
        <p:spPr>
          <a:xfrm>
            <a:off x="471900" y="1809525"/>
            <a:ext cx="8222100" cy="2819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hyper</a:t>
            </a:r>
            <a:r>
              <a:rPr lang="en" sz="1600"/>
              <a:t>parameters taken are:</a:t>
            </a:r>
            <a:endParaRPr sz="1600"/>
          </a:p>
          <a:p>
            <a:pPr indent="-330200" lvl="1" marL="914400" rtl="0" algn="l">
              <a:spcBef>
                <a:spcPts val="0"/>
              </a:spcBef>
              <a:spcAft>
                <a:spcPts val="0"/>
              </a:spcAft>
              <a:buClr>
                <a:srgbClr val="555555"/>
              </a:buClr>
              <a:buSzPts val="1600"/>
              <a:buChar char="❏"/>
            </a:pPr>
            <a:r>
              <a:rPr lang="en" sz="1600"/>
              <a:t> # of epoch=150</a:t>
            </a:r>
            <a:endParaRPr sz="1600"/>
          </a:p>
          <a:p>
            <a:pPr indent="-330200" lvl="1" marL="914400" rtl="0" algn="l">
              <a:spcBef>
                <a:spcPts val="0"/>
              </a:spcBef>
              <a:spcAft>
                <a:spcPts val="0"/>
              </a:spcAft>
              <a:buClr>
                <a:srgbClr val="555555"/>
              </a:buClr>
              <a:buSzPts val="1600"/>
              <a:buChar char="❏"/>
            </a:pPr>
            <a:r>
              <a:rPr lang="en" sz="1600"/>
              <a:t>learning rate=0.001</a:t>
            </a:r>
            <a:endParaRPr sz="1600"/>
          </a:p>
          <a:p>
            <a:pPr indent="-330200" lvl="1" marL="914400" rtl="0" algn="l">
              <a:spcBef>
                <a:spcPts val="0"/>
              </a:spcBef>
              <a:spcAft>
                <a:spcPts val="0"/>
              </a:spcAft>
              <a:buClr>
                <a:srgbClr val="666666"/>
              </a:buClr>
              <a:buSzPts val="1600"/>
              <a:buChar char="❏"/>
            </a:pPr>
            <a:r>
              <a:rPr lang="en" sz="1600">
                <a:solidFill>
                  <a:srgbClr val="666666"/>
                </a:solidFill>
                <a:highlight>
                  <a:schemeClr val="accent4"/>
                </a:highlight>
              </a:rPr>
              <a:t>input_size=1</a:t>
            </a:r>
            <a:endParaRPr sz="1600">
              <a:solidFill>
                <a:srgbClr val="666666"/>
              </a:solidFill>
              <a:highlight>
                <a:schemeClr val="accent4"/>
              </a:highlight>
            </a:endParaRPr>
          </a:p>
          <a:p>
            <a:pPr indent="-330200" lvl="1" marL="914400" rtl="0" algn="l">
              <a:spcBef>
                <a:spcPts val="0"/>
              </a:spcBef>
              <a:spcAft>
                <a:spcPts val="0"/>
              </a:spcAft>
              <a:buClr>
                <a:srgbClr val="666666"/>
              </a:buClr>
              <a:buSzPts val="1600"/>
              <a:buChar char="❏"/>
            </a:pPr>
            <a:r>
              <a:rPr lang="en" sz="1600">
                <a:solidFill>
                  <a:srgbClr val="666666"/>
                </a:solidFill>
                <a:highlight>
                  <a:schemeClr val="accent4"/>
                </a:highlight>
              </a:rPr>
              <a:t>hidden_layer_size=100</a:t>
            </a:r>
            <a:endParaRPr sz="1600">
              <a:solidFill>
                <a:srgbClr val="666666"/>
              </a:solidFill>
              <a:highlight>
                <a:schemeClr val="accent4"/>
              </a:highlight>
            </a:endParaRPr>
          </a:p>
          <a:p>
            <a:pPr indent="-330200" lvl="1" marL="914400" rtl="0" algn="l">
              <a:spcBef>
                <a:spcPts val="0"/>
              </a:spcBef>
              <a:spcAft>
                <a:spcPts val="0"/>
              </a:spcAft>
              <a:buClr>
                <a:srgbClr val="666666"/>
              </a:buClr>
              <a:buSzPts val="1600"/>
              <a:buChar char="❏"/>
            </a:pPr>
            <a:r>
              <a:rPr lang="en" sz="1600">
                <a:solidFill>
                  <a:srgbClr val="666666"/>
                </a:solidFill>
                <a:highlight>
                  <a:schemeClr val="accent4"/>
                </a:highlight>
              </a:rPr>
              <a:t>output_size=1</a:t>
            </a:r>
            <a:endParaRPr sz="1600">
              <a:solidFill>
                <a:srgbClr val="666666"/>
              </a:solidFill>
              <a:highlight>
                <a:schemeClr val="accent4"/>
              </a:highlight>
            </a:endParaRPr>
          </a:p>
          <a:p>
            <a:pPr indent="0" lvl="0" marL="457200" rtl="0" algn="l">
              <a:spcBef>
                <a:spcPts val="1600"/>
              </a:spcBef>
              <a:spcAft>
                <a:spcPts val="1600"/>
              </a:spcAft>
              <a:buNone/>
            </a:pPr>
            <a:r>
              <a:t/>
            </a:r>
            <a:endParaRPr sz="1600">
              <a:solidFill>
                <a:srgbClr val="666666"/>
              </a:solidFill>
              <a:highlight>
                <a:schemeClr val="accent4"/>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and MSE loss at epochs</a:t>
            </a:r>
            <a:endParaRPr/>
          </a:p>
        </p:txBody>
      </p:sp>
      <p:sp>
        <p:nvSpPr>
          <p:cNvPr id="239" name="Google Shape;239;p37"/>
          <p:cNvSpPr txBox="1"/>
          <p:nvPr/>
        </p:nvSpPr>
        <p:spPr>
          <a:xfrm>
            <a:off x="4939600" y="4364200"/>
            <a:ext cx="3754500" cy="7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Roboto"/>
              <a:ea typeface="Roboto"/>
              <a:cs typeface="Roboto"/>
              <a:sym typeface="Roboto"/>
            </a:endParaRPr>
          </a:p>
        </p:txBody>
      </p:sp>
      <p:pic>
        <p:nvPicPr>
          <p:cNvPr id="240" name="Google Shape;240;p37"/>
          <p:cNvPicPr preferRelativeResize="0"/>
          <p:nvPr/>
        </p:nvPicPr>
        <p:blipFill rotWithShape="1">
          <a:blip r:embed="rId3">
            <a:alphaModFix/>
          </a:blip>
          <a:srcRect b="36106" l="4335" r="74658" t="44029"/>
          <a:stretch/>
        </p:blipFill>
        <p:spPr>
          <a:xfrm>
            <a:off x="634975" y="2086475"/>
            <a:ext cx="2897727" cy="1622724"/>
          </a:xfrm>
          <a:prstGeom prst="rect">
            <a:avLst/>
          </a:prstGeom>
          <a:noFill/>
          <a:ln>
            <a:noFill/>
          </a:ln>
        </p:spPr>
      </p:pic>
      <p:sp>
        <p:nvSpPr>
          <p:cNvPr id="241" name="Google Shape;241;p37"/>
          <p:cNvSpPr txBox="1"/>
          <p:nvPr/>
        </p:nvSpPr>
        <p:spPr>
          <a:xfrm>
            <a:off x="634975" y="3803300"/>
            <a:ext cx="28977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a:t>
            </a:r>
            <a:r>
              <a:rPr lang="en">
                <a:solidFill>
                  <a:srgbClr val="666666"/>
                </a:solidFill>
                <a:latin typeface="Roboto"/>
                <a:ea typeface="Roboto"/>
                <a:cs typeface="Roboto"/>
                <a:sym typeface="Roboto"/>
              </a:rPr>
              <a:t>Loss observed for training data</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LSTM Model Results</a:t>
            </a:r>
            <a:endParaRPr/>
          </a:p>
        </p:txBody>
      </p:sp>
      <p:pic>
        <p:nvPicPr>
          <p:cNvPr id="247" name="Google Shape;247;p38"/>
          <p:cNvPicPr preferRelativeResize="0"/>
          <p:nvPr/>
        </p:nvPicPr>
        <p:blipFill rotWithShape="1">
          <a:blip r:embed="rId3">
            <a:alphaModFix/>
          </a:blip>
          <a:srcRect b="49257" l="6890" r="59755" t="13873"/>
          <a:stretch/>
        </p:blipFill>
        <p:spPr>
          <a:xfrm>
            <a:off x="138325" y="1884525"/>
            <a:ext cx="4433674" cy="2854326"/>
          </a:xfrm>
          <a:prstGeom prst="rect">
            <a:avLst/>
          </a:prstGeom>
          <a:noFill/>
          <a:ln>
            <a:noFill/>
          </a:ln>
        </p:spPr>
      </p:pic>
      <p:pic>
        <p:nvPicPr>
          <p:cNvPr id="248" name="Google Shape;248;p38"/>
          <p:cNvPicPr preferRelativeResize="0"/>
          <p:nvPr/>
        </p:nvPicPr>
        <p:blipFill rotWithShape="1">
          <a:blip r:embed="rId4">
            <a:alphaModFix/>
          </a:blip>
          <a:srcRect b="32219" l="3705" r="31857" t="21936"/>
          <a:stretch/>
        </p:blipFill>
        <p:spPr>
          <a:xfrm>
            <a:off x="4572000" y="2000450"/>
            <a:ext cx="4571999" cy="26224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9"/>
          <p:cNvPicPr preferRelativeResize="0"/>
          <p:nvPr/>
        </p:nvPicPr>
        <p:blipFill rotWithShape="1">
          <a:blip r:embed="rId3">
            <a:alphaModFix/>
          </a:blip>
          <a:srcRect b="36842" l="3910" r="23541" t="48662"/>
          <a:stretch/>
        </p:blipFill>
        <p:spPr>
          <a:xfrm>
            <a:off x="588450" y="2011575"/>
            <a:ext cx="8105550" cy="1289451"/>
          </a:xfrm>
          <a:prstGeom prst="rect">
            <a:avLst/>
          </a:prstGeom>
          <a:noFill/>
          <a:ln>
            <a:noFill/>
          </a:ln>
        </p:spPr>
      </p:pic>
      <p:sp>
        <p:nvSpPr>
          <p:cNvPr id="254" name="Google Shape;254;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of the LSTM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r>
              <a:rPr lang="en"/>
              <a:t> of Results</a:t>
            </a:r>
            <a:endParaRPr/>
          </a:p>
        </p:txBody>
      </p:sp>
      <p:sp>
        <p:nvSpPr>
          <p:cNvPr id="260" name="Google Shape;260;p40"/>
          <p:cNvSpPr txBox="1"/>
          <p:nvPr>
            <p:ph idx="1" type="body"/>
          </p:nvPr>
        </p:nvSpPr>
        <p:spPr>
          <a:xfrm>
            <a:off x="471900" y="3866075"/>
            <a:ext cx="8222100" cy="3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LSTM</a:t>
            </a:r>
            <a:endParaRPr/>
          </a:p>
        </p:txBody>
      </p:sp>
      <p:sp>
        <p:nvSpPr>
          <p:cNvPr id="261" name="Google Shape;261;p40"/>
          <p:cNvSpPr txBox="1"/>
          <p:nvPr>
            <p:ph idx="1" type="body"/>
          </p:nvPr>
        </p:nvSpPr>
        <p:spPr>
          <a:xfrm>
            <a:off x="471900" y="2543050"/>
            <a:ext cx="8222100" cy="3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ML techniques</a:t>
            </a:r>
            <a:endParaRPr/>
          </a:p>
        </p:txBody>
      </p:sp>
      <p:sp>
        <p:nvSpPr>
          <p:cNvPr id="262" name="Google Shape;262;p40"/>
          <p:cNvSpPr txBox="1"/>
          <p:nvPr>
            <p:ph idx="1" type="body"/>
          </p:nvPr>
        </p:nvSpPr>
        <p:spPr>
          <a:xfrm>
            <a:off x="397625" y="1720850"/>
            <a:ext cx="8222100" cy="3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ARIMA</a:t>
            </a:r>
            <a:endParaRPr/>
          </a:p>
        </p:txBody>
      </p:sp>
      <p:pic>
        <p:nvPicPr>
          <p:cNvPr id="263" name="Google Shape;263;p40"/>
          <p:cNvPicPr preferRelativeResize="0"/>
          <p:nvPr/>
        </p:nvPicPr>
        <p:blipFill rotWithShape="1">
          <a:blip r:embed="rId3">
            <a:alphaModFix/>
          </a:blip>
          <a:srcRect b="41666" l="9032" r="58802" t="53452"/>
          <a:stretch/>
        </p:blipFill>
        <p:spPr>
          <a:xfrm>
            <a:off x="471900" y="2161650"/>
            <a:ext cx="3440175" cy="363600"/>
          </a:xfrm>
          <a:prstGeom prst="rect">
            <a:avLst/>
          </a:prstGeom>
          <a:noFill/>
          <a:ln>
            <a:noFill/>
          </a:ln>
        </p:spPr>
      </p:pic>
      <p:pic>
        <p:nvPicPr>
          <p:cNvPr id="264" name="Google Shape;264;p40"/>
          <p:cNvPicPr preferRelativeResize="0"/>
          <p:nvPr/>
        </p:nvPicPr>
        <p:blipFill rotWithShape="1">
          <a:blip r:embed="rId4">
            <a:alphaModFix/>
          </a:blip>
          <a:srcRect b="36842" l="6684" r="67897" t="58202"/>
          <a:stretch/>
        </p:blipFill>
        <p:spPr>
          <a:xfrm>
            <a:off x="511300" y="4342350"/>
            <a:ext cx="3361374" cy="440799"/>
          </a:xfrm>
          <a:prstGeom prst="rect">
            <a:avLst/>
          </a:prstGeom>
          <a:noFill/>
          <a:ln>
            <a:noFill/>
          </a:ln>
        </p:spPr>
      </p:pic>
      <p:pic>
        <p:nvPicPr>
          <p:cNvPr id="265" name="Google Shape;265;p40"/>
          <p:cNvPicPr preferRelativeResize="0"/>
          <p:nvPr/>
        </p:nvPicPr>
        <p:blipFill rotWithShape="1">
          <a:blip r:embed="rId5">
            <a:alphaModFix/>
          </a:blip>
          <a:srcRect b="34564" l="9345" r="42800" t="56861"/>
          <a:stretch/>
        </p:blipFill>
        <p:spPr>
          <a:xfrm>
            <a:off x="471900" y="2985700"/>
            <a:ext cx="5265749" cy="767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271" name="Google Shape;271;p4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The ARIMA gave the best results closely followed by the LSTM model. From the visualization of the predictions, it was observed that both ARIMA and LSTM learned the zonal behaviour and the trend and gave closer predictions.</a:t>
            </a:r>
            <a:endParaRPr sz="1300"/>
          </a:p>
          <a:p>
            <a:pPr indent="-311150" lvl="0" marL="457200" rtl="0" algn="l">
              <a:spcBef>
                <a:spcPts val="0"/>
              </a:spcBef>
              <a:spcAft>
                <a:spcPts val="0"/>
              </a:spcAft>
              <a:buSzPts val="1300"/>
              <a:buAutoNum type="arabicPeriod"/>
            </a:pPr>
            <a:r>
              <a:rPr lang="en" sz="1300"/>
              <a:t>Though MLP implements neural networks, it performed the least. It was not able to learn the behaviour of the time series properly because of the very few layers of neurons. </a:t>
            </a:r>
            <a:endParaRPr sz="1300"/>
          </a:p>
          <a:p>
            <a:pPr indent="-311150" lvl="0" marL="457200" rtl="0" algn="l">
              <a:spcBef>
                <a:spcPts val="0"/>
              </a:spcBef>
              <a:spcAft>
                <a:spcPts val="0"/>
              </a:spcAft>
              <a:buSzPts val="1300"/>
              <a:buAutoNum type="arabicPeriod"/>
            </a:pPr>
            <a:r>
              <a:rPr lang="en" sz="1300"/>
              <a:t>SVM gave better performance compared to Linear Regression as it was able to learn the trend of the series, whereas Linear Regression only learned that the series was on rise and tried to adjust the slope of the predictor line accordingly.</a:t>
            </a:r>
            <a:endParaRPr sz="1300"/>
          </a:p>
          <a:p>
            <a:pPr indent="-311150" lvl="0" marL="457200" rtl="0" algn="l">
              <a:spcBef>
                <a:spcPts val="0"/>
              </a:spcBef>
              <a:spcAft>
                <a:spcPts val="1600"/>
              </a:spcAft>
              <a:buSzPts val="1300"/>
              <a:buAutoNum type="arabicPeriod"/>
            </a:pPr>
            <a:r>
              <a:rPr lang="en" sz="1300"/>
              <a:t>Models other than LSTM and ARIMA were poor in learning the seasonal factors as the seasonality and the white noise are ignored.</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Collecting Time Series data</a:t>
            </a:r>
            <a:endParaRPr/>
          </a:p>
        </p:txBody>
      </p:sp>
      <p:sp>
        <p:nvSpPr>
          <p:cNvPr id="79" name="Google Shape;79;p15"/>
          <p:cNvSpPr txBox="1"/>
          <p:nvPr>
            <p:ph idx="1" type="body"/>
          </p:nvPr>
        </p:nvSpPr>
        <p:spPr>
          <a:xfrm>
            <a:off x="471900" y="1919075"/>
            <a:ext cx="8222100" cy="147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Data Source 1:The open source project</a:t>
            </a:r>
            <a:r>
              <a:rPr lang="en" u="sng">
                <a:solidFill>
                  <a:schemeClr val="hlink"/>
                </a:solidFill>
                <a:hlinkClick r:id="rId3"/>
              </a:rPr>
              <a:t> </a:t>
            </a:r>
            <a:r>
              <a:rPr lang="en" u="sng">
                <a:solidFill>
                  <a:schemeClr val="hlink"/>
                </a:solidFill>
                <a:hlinkClick r:id="rId4"/>
              </a:rPr>
              <a:t>https://github.com/pomber/covid19 </a:t>
            </a:r>
            <a:r>
              <a:rPr lang="en"/>
              <a:t>provides the covid time series data in a json file, which is collected through  </a:t>
            </a:r>
            <a:r>
              <a:rPr lang="en" sz="1200">
                <a:solidFill>
                  <a:srgbClr val="24292E"/>
                </a:solidFill>
                <a:highlight>
                  <a:srgbClr val="FFFFFF"/>
                </a:highlight>
                <a:latin typeface="Arial"/>
                <a:ea typeface="Arial"/>
                <a:cs typeface="Arial"/>
                <a:sym typeface="Arial"/>
              </a:rPr>
              <a:t> </a:t>
            </a:r>
            <a:r>
              <a:rPr lang="en" u="sng">
                <a:solidFill>
                  <a:schemeClr val="hlink"/>
                </a:solidFill>
                <a:highlight>
                  <a:srgbClr val="FFFFFF"/>
                </a:highlight>
                <a:latin typeface="Arial"/>
                <a:ea typeface="Arial"/>
                <a:cs typeface="Arial"/>
                <a:sym typeface="Arial"/>
                <a:hlinkClick r:id="rId5"/>
              </a:rPr>
              <a:t>https://pomber.github.io/covid19/timeseries.json</a:t>
            </a:r>
            <a:r>
              <a:rPr lang="en" sz="2400" u="sng">
                <a:solidFill>
                  <a:schemeClr val="hlink"/>
                </a:solidFill>
                <a:hlinkClick r:id="rId6"/>
              </a:rPr>
              <a:t>.</a:t>
            </a:r>
            <a:r>
              <a:rPr lang="en" sz="2100"/>
              <a:t> </a:t>
            </a:r>
            <a:r>
              <a:rPr lang="en"/>
              <a:t> Using requests package in python, we collected the json file and placed the data of </a:t>
            </a:r>
            <a:r>
              <a:rPr lang="en" u="sng"/>
              <a:t>India </a:t>
            </a:r>
            <a:r>
              <a:rPr lang="en"/>
              <a:t>into a csv file.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7">
            <a:alphaModFix/>
          </a:blip>
          <a:stretch>
            <a:fillRect/>
          </a:stretch>
        </p:blipFill>
        <p:spPr>
          <a:xfrm>
            <a:off x="610475" y="3389550"/>
            <a:ext cx="5358876" cy="1664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ctrTitle"/>
          </p:nvPr>
        </p:nvSpPr>
        <p:spPr>
          <a:xfrm>
            <a:off x="2604825" y="2266650"/>
            <a:ext cx="51081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Collecting Time Series data</a:t>
            </a:r>
            <a:endParaRPr/>
          </a:p>
        </p:txBody>
      </p:sp>
      <p:sp>
        <p:nvSpPr>
          <p:cNvPr id="86" name="Google Shape;86;p16"/>
          <p:cNvSpPr txBox="1"/>
          <p:nvPr>
            <p:ph idx="1" type="body"/>
          </p:nvPr>
        </p:nvSpPr>
        <p:spPr>
          <a:xfrm>
            <a:off x="471900" y="1919075"/>
            <a:ext cx="8222100" cy="30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a:t>
            </a:r>
            <a:r>
              <a:rPr lang="en"/>
              <a:t>2: Directly took the csv files of global and US time series cases data from </a:t>
            </a:r>
            <a:r>
              <a:rPr lang="en" u="sng">
                <a:solidFill>
                  <a:schemeClr val="hlink"/>
                </a:solidFill>
                <a:hlinkClick r:id="rId3"/>
              </a:rPr>
              <a:t>https://github.com/CSSEGISandData/COVID-19</a:t>
            </a:r>
            <a:r>
              <a:rPr lang="en"/>
              <a:t>. There are </a:t>
            </a:r>
            <a:r>
              <a:rPr lang="en"/>
              <a:t>separate</a:t>
            </a:r>
            <a:r>
              <a:rPr lang="en"/>
              <a:t> csv files for confirmed cases, deaths and recovered cases for global and US.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6"/>
          <p:cNvPicPr preferRelativeResize="0"/>
          <p:nvPr/>
        </p:nvPicPr>
        <p:blipFill>
          <a:blip r:embed="rId4">
            <a:alphaModFix/>
          </a:blip>
          <a:stretch>
            <a:fillRect/>
          </a:stretch>
        </p:blipFill>
        <p:spPr>
          <a:xfrm>
            <a:off x="471888" y="3246788"/>
            <a:ext cx="80676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93" name="Google Shape;93;p17"/>
          <p:cNvSpPr txBox="1"/>
          <p:nvPr>
            <p:ph idx="1" type="body"/>
          </p:nvPr>
        </p:nvSpPr>
        <p:spPr>
          <a:xfrm>
            <a:off x="471900" y="1919075"/>
            <a:ext cx="8222100" cy="5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visualization is done using </a:t>
            </a:r>
            <a:r>
              <a:rPr lang="en"/>
              <a:t>matplotlib</a:t>
            </a:r>
            <a:r>
              <a:rPr lang="en"/>
              <a:t> library in python:</a:t>
            </a:r>
            <a:endParaRPr/>
          </a:p>
          <a:p>
            <a:pPr indent="0" lvl="0" marL="0" rtl="0" algn="l">
              <a:spcBef>
                <a:spcPts val="1600"/>
              </a:spcBef>
              <a:spcAft>
                <a:spcPts val="1600"/>
              </a:spcAft>
              <a:buNone/>
            </a:pPr>
            <a:r>
              <a:rPr lang="en"/>
              <a:t> 					                                                 </a:t>
            </a:r>
            <a:endParaRPr/>
          </a:p>
        </p:txBody>
      </p:sp>
      <p:pic>
        <p:nvPicPr>
          <p:cNvPr id="94" name="Google Shape;94;p17"/>
          <p:cNvPicPr preferRelativeResize="0"/>
          <p:nvPr/>
        </p:nvPicPr>
        <p:blipFill>
          <a:blip r:embed="rId3">
            <a:alphaModFix/>
          </a:blip>
          <a:stretch>
            <a:fillRect/>
          </a:stretch>
        </p:blipFill>
        <p:spPr>
          <a:xfrm>
            <a:off x="471901" y="2443675"/>
            <a:ext cx="2534026" cy="2185600"/>
          </a:xfrm>
          <a:prstGeom prst="rect">
            <a:avLst/>
          </a:prstGeom>
          <a:noFill/>
          <a:ln>
            <a:noFill/>
          </a:ln>
        </p:spPr>
      </p:pic>
      <p:sp>
        <p:nvSpPr>
          <p:cNvPr id="95" name="Google Shape;95;p17"/>
          <p:cNvSpPr txBox="1"/>
          <p:nvPr/>
        </p:nvSpPr>
        <p:spPr>
          <a:xfrm>
            <a:off x="3135300" y="2415150"/>
            <a:ext cx="5642400" cy="8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This plot visualizes the rise in the total number of  cases till date from 2020-01-22.</a:t>
            </a:r>
            <a:endParaRPr sz="1800">
              <a:solidFill>
                <a:schemeClr val="lt2"/>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01" name="Google Shape;101;p18"/>
          <p:cNvSpPr txBox="1"/>
          <p:nvPr>
            <p:ph idx="1" type="body"/>
          </p:nvPr>
        </p:nvSpPr>
        <p:spPr>
          <a:xfrm>
            <a:off x="471900" y="1919075"/>
            <a:ext cx="82221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confirmed cases, deaths an recovered cases discovered on each day are obtained from the time series data and the following visualization is obtained: using matplotlib</a:t>
            </a:r>
            <a:endParaRPr/>
          </a:p>
        </p:txBody>
      </p:sp>
      <p:pic>
        <p:nvPicPr>
          <p:cNvPr id="102" name="Google Shape;102;p18"/>
          <p:cNvPicPr preferRelativeResize="0"/>
          <p:nvPr/>
        </p:nvPicPr>
        <p:blipFill>
          <a:blip r:embed="rId3">
            <a:alphaModFix/>
          </a:blip>
          <a:stretch>
            <a:fillRect/>
          </a:stretch>
        </p:blipFill>
        <p:spPr>
          <a:xfrm>
            <a:off x="2947150" y="2675850"/>
            <a:ext cx="3607661" cy="241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108" name="Google Shape;108;p19"/>
          <p:cNvSpPr txBox="1"/>
          <p:nvPr>
            <p:ph idx="1" type="body"/>
          </p:nvPr>
        </p:nvSpPr>
        <p:spPr>
          <a:xfrm>
            <a:off x="471900" y="1919075"/>
            <a:ext cx="8222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Other aggregation data is as follows: This is obtained from the read_csv() and describe() functions in python</a:t>
            </a:r>
            <a:endParaRPr/>
          </a:p>
        </p:txBody>
      </p:sp>
      <p:pic>
        <p:nvPicPr>
          <p:cNvPr id="109" name="Google Shape;109;p19"/>
          <p:cNvPicPr preferRelativeResize="0"/>
          <p:nvPr/>
        </p:nvPicPr>
        <p:blipFill>
          <a:blip r:embed="rId3">
            <a:alphaModFix/>
          </a:blip>
          <a:stretch>
            <a:fillRect/>
          </a:stretch>
        </p:blipFill>
        <p:spPr>
          <a:xfrm>
            <a:off x="471888" y="2841713"/>
            <a:ext cx="3819525" cy="220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 Visualization</a:t>
            </a:r>
            <a:endParaRPr/>
          </a:p>
        </p:txBody>
      </p:sp>
      <p:sp>
        <p:nvSpPr>
          <p:cNvPr id="115" name="Google Shape;115;p20"/>
          <p:cNvSpPr txBox="1"/>
          <p:nvPr>
            <p:ph idx="1" type="body"/>
          </p:nvPr>
        </p:nvSpPr>
        <p:spPr>
          <a:xfrm>
            <a:off x="268400" y="1688450"/>
            <a:ext cx="8222100" cy="46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Used plotly and pycountry packages in python</a:t>
            </a:r>
            <a:endParaRPr/>
          </a:p>
        </p:txBody>
      </p:sp>
      <p:pic>
        <p:nvPicPr>
          <p:cNvPr id="116" name="Google Shape;116;p20"/>
          <p:cNvPicPr preferRelativeResize="0"/>
          <p:nvPr/>
        </p:nvPicPr>
        <p:blipFill>
          <a:blip r:embed="rId3">
            <a:alphaModFix/>
          </a:blip>
          <a:stretch>
            <a:fillRect/>
          </a:stretch>
        </p:blipFill>
        <p:spPr>
          <a:xfrm>
            <a:off x="811075" y="2157050"/>
            <a:ext cx="3134757" cy="2681650"/>
          </a:xfrm>
          <a:prstGeom prst="rect">
            <a:avLst/>
          </a:prstGeom>
          <a:noFill/>
          <a:ln>
            <a:noFill/>
          </a:ln>
        </p:spPr>
      </p:pic>
      <p:pic>
        <p:nvPicPr>
          <p:cNvPr id="117" name="Google Shape;117;p20"/>
          <p:cNvPicPr preferRelativeResize="0"/>
          <p:nvPr/>
        </p:nvPicPr>
        <p:blipFill>
          <a:blip r:embed="rId4">
            <a:alphaModFix/>
          </a:blip>
          <a:stretch>
            <a:fillRect/>
          </a:stretch>
        </p:blipFill>
        <p:spPr>
          <a:xfrm>
            <a:off x="4857982" y="2268750"/>
            <a:ext cx="3563569" cy="268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23" name="Google Shape;123;p21"/>
          <p:cNvSpPr txBox="1"/>
          <p:nvPr>
            <p:ph idx="1" type="body"/>
          </p:nvPr>
        </p:nvSpPr>
        <p:spPr>
          <a:xfrm>
            <a:off x="471900" y="22039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Checked whether any entry in the dataframe has null value using </a:t>
            </a:r>
            <a:r>
              <a:rPr b="1" lang="en"/>
              <a:t>dataframe.isnull().sum().sum()</a:t>
            </a:r>
            <a:endParaRPr b="1"/>
          </a:p>
          <a:p>
            <a:pPr indent="0" lvl="0" marL="0" rtl="0" algn="l">
              <a:spcBef>
                <a:spcPts val="1600"/>
              </a:spcBef>
              <a:spcAft>
                <a:spcPts val="0"/>
              </a:spcAft>
              <a:buNone/>
            </a:pPr>
            <a:r>
              <a:rPr lang="en"/>
              <a:t>2. </a:t>
            </a:r>
            <a:r>
              <a:rPr lang="en"/>
              <a:t>Changed the data type of data column to datetime, using </a:t>
            </a:r>
            <a:r>
              <a:rPr b="1" lang="en"/>
              <a:t>pandas.to_datetime()</a:t>
            </a:r>
            <a:endParaRPr b="1"/>
          </a:p>
          <a:p>
            <a:pPr indent="0" lvl="0" marL="0" rtl="0" algn="l">
              <a:spcBef>
                <a:spcPts val="1600"/>
              </a:spcBef>
              <a:spcAft>
                <a:spcPts val="0"/>
              </a:spcAft>
              <a:buNone/>
            </a:pPr>
            <a:r>
              <a:rPr lang="en"/>
              <a:t>3. </a:t>
            </a:r>
            <a:r>
              <a:rPr lang="en"/>
              <a:t>Used </a:t>
            </a:r>
            <a:r>
              <a:rPr b="1" lang="en"/>
              <a:t>MinMaxScaler() </a:t>
            </a:r>
            <a:r>
              <a:rPr lang="en"/>
              <a:t>to scale the training and testing data</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