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Encode Sans Semi Condensed"/>
      <p:regular r:id="rId44"/>
      <p:bold r:id="rId45"/>
    </p:embeddedFont>
    <p:embeddedFont>
      <p:font typeface="Karla Regular"/>
      <p:regular r:id="rId46"/>
      <p:bold r:id="rId47"/>
      <p:italic r:id="rId48"/>
      <p:boldItalic r:id="rId49"/>
    </p:embeddedFont>
    <p:embeddedFont>
      <p:font typeface="Karla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A267DC-5F34-4BFD-B98C-163C44C9689A}">
  <a:tblStyle styleId="{68A267DC-5F34-4BFD-B98C-163C44C968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EncodeSansSemiCondensed-regular.fntdata"/><Relationship Id="rId43" Type="http://schemas.openxmlformats.org/officeDocument/2006/relationships/slide" Target="slides/slide38.xml"/><Relationship Id="rId46" Type="http://schemas.openxmlformats.org/officeDocument/2006/relationships/font" Target="fonts/KarlaRegular-regular.fntdata"/><Relationship Id="rId45" Type="http://schemas.openxmlformats.org/officeDocument/2006/relationships/font" Target="fonts/EncodeSansSemiCondense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KarlaRegular-italic.fntdata"/><Relationship Id="rId47" Type="http://schemas.openxmlformats.org/officeDocument/2006/relationships/font" Target="fonts/KarlaRegular-bold.fntdata"/><Relationship Id="rId49" Type="http://schemas.openxmlformats.org/officeDocument/2006/relationships/font" Target="fonts/KarlaRegula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Karla-bold.fntdata"/><Relationship Id="rId50" Type="http://schemas.openxmlformats.org/officeDocument/2006/relationships/font" Target="fonts/Karla-regular.fntdata"/><Relationship Id="rId53" Type="http://schemas.openxmlformats.org/officeDocument/2006/relationships/font" Target="fonts/Karla-boldItalic.fntdata"/><Relationship Id="rId52" Type="http://schemas.openxmlformats.org/officeDocument/2006/relationships/font" Target="fonts/Karl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21428a437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21428a43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21428a437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a21428a43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21428a437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21428a43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21428a437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a21428a43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21428a437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21428a43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a21428a437_0_1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a21428a43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9fb9b95521_0_22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9fb9b95521_0_2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21428a437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21428a43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a21428a437_0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a21428a43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a21428a437_0_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a21428a43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9fb9b95521_0_13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9fb9b95521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a21428a437_0_2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a21428a43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a21428a437_0_2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a21428a43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a21428a437_0_2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a21428a43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a21428a437_0_2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a21428a437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a21428a437_0_2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a21428a43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fb9b95521_0_24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9fb9b95521_0_2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a21428a437_0_2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a21428a43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a21428a437_0_2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a21428a43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21428a437_0_3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21428a43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a21428a437_0_3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a21428a437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a21428a437_0_3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a21428a437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a21428a437_0_3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a21428a437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a21428a437_0_3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a21428a437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9fb9b95521_0_24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9fb9b95521_0_2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84ed94d5ca_3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84ed94d5ca_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fb9b95521_0_12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fb9b95521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fb9b95521_0_14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fb9b95521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21428a437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21428a43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fb9b95521_0_13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fb9b95521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21428a437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a21428a43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" y="-4"/>
            <a:ext cx="9162955" cy="5148516"/>
          </a:xfrm>
          <a:custGeom>
            <a:rect b="b" l="l" r="r" t="t"/>
            <a:pathLst>
              <a:path extrusionOk="0" h="2258121" w="4014438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 rot="-1181051">
            <a:off x="3612827" y="-661443"/>
            <a:ext cx="5242557" cy="5242352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783675"/>
            <a:ext cx="5396700" cy="14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Big hol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-14" y="-4"/>
            <a:ext cx="9162955" cy="5148516"/>
          </a:xfrm>
          <a:custGeom>
            <a:rect b="b" l="l" r="r" t="t"/>
            <a:pathLst>
              <a:path extrusionOk="0" h="2258121" w="4014438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Small hole">
  <p:cSld name="BLANK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0" y="25"/>
            <a:ext cx="9142883" cy="5142871"/>
          </a:xfrm>
          <a:custGeom>
            <a:rect b="b" l="l" r="r" t="t"/>
            <a:pathLst>
              <a:path extrusionOk="0" h="2258121" w="4014438">
                <a:moveTo>
                  <a:pt x="3043092" y="0"/>
                </a:moveTo>
                <a:cubicBezTo>
                  <a:pt x="3095509" y="23543"/>
                  <a:pt x="3152046" y="49909"/>
                  <a:pt x="3213600" y="78595"/>
                </a:cubicBezTo>
                <a:cubicBezTo>
                  <a:pt x="3550416" y="235660"/>
                  <a:pt x="3737756" y="323016"/>
                  <a:pt x="3802991" y="502244"/>
                </a:cubicBezTo>
                <a:cubicBezTo>
                  <a:pt x="3868225" y="681472"/>
                  <a:pt x="3780870" y="868833"/>
                  <a:pt x="3623805" y="1205649"/>
                </a:cubicBezTo>
                <a:cubicBezTo>
                  <a:pt x="3466740" y="1542465"/>
                  <a:pt x="3379384" y="1729805"/>
                  <a:pt x="3200156" y="1795040"/>
                </a:cubicBezTo>
                <a:cubicBezTo>
                  <a:pt x="3020928" y="1860274"/>
                  <a:pt x="2833567" y="1772918"/>
                  <a:pt x="2496772" y="1615853"/>
                </a:cubicBezTo>
                <a:cubicBezTo>
                  <a:pt x="2159977" y="1458789"/>
                  <a:pt x="1972595" y="1371433"/>
                  <a:pt x="1907361" y="1192205"/>
                </a:cubicBezTo>
                <a:cubicBezTo>
                  <a:pt x="1842126" y="1012977"/>
                  <a:pt x="1929503" y="825615"/>
                  <a:pt x="2086546" y="488821"/>
                </a:cubicBezTo>
                <a:cubicBezTo>
                  <a:pt x="2193515" y="259412"/>
                  <a:pt x="2268158" y="99378"/>
                  <a:pt x="2361515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831963" y="248075"/>
            <a:ext cx="5480078" cy="5479863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85" y="1433"/>
            <a:ext cx="9144087" cy="5143548"/>
            <a:chOff x="32524" y="4599878"/>
            <a:chExt cx="4014438" cy="2258121"/>
          </a:xfrm>
        </p:grpSpPr>
        <p:sp>
          <p:nvSpPr>
            <p:cNvPr id="15" name="Google Shape;15;p3"/>
            <p:cNvSpPr/>
            <p:nvPr/>
          </p:nvSpPr>
          <p:spPr>
            <a:xfrm>
              <a:off x="32524" y="6104602"/>
              <a:ext cx="384717" cy="753397"/>
            </a:xfrm>
            <a:custGeom>
              <a:rect b="b" l="l" r="r" t="t"/>
              <a:pathLst>
                <a:path extrusionOk="0" h="753397" w="384717">
                  <a:moveTo>
                    <a:pt x="98270" y="213079"/>
                  </a:moveTo>
                  <a:cubicBezTo>
                    <a:pt x="62307" y="136115"/>
                    <a:pt x="29376" y="65507"/>
                    <a:pt x="0" y="0"/>
                  </a:cubicBezTo>
                  <a:lnTo>
                    <a:pt x="0" y="753397"/>
                  </a:lnTo>
                  <a:lnTo>
                    <a:pt x="384717" y="753397"/>
                  </a:lnTo>
                  <a:cubicBezTo>
                    <a:pt x="292469" y="629640"/>
                    <a:pt x="209462" y="451666"/>
                    <a:pt x="98270" y="2130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32524" y="4599878"/>
              <a:ext cx="4014438" cy="2258121"/>
            </a:xfrm>
            <a:custGeom>
              <a:rect b="b" l="l" r="r" t="t"/>
              <a:pathLst>
                <a:path extrusionOk="0" h="2258121" w="4014438">
                  <a:moveTo>
                    <a:pt x="0" y="0"/>
                  </a:moveTo>
                  <a:lnTo>
                    <a:pt x="0" y="663951"/>
                  </a:lnTo>
                  <a:cubicBezTo>
                    <a:pt x="122942" y="548013"/>
                    <a:pt x="321322" y="455472"/>
                    <a:pt x="605950" y="322744"/>
                  </a:cubicBezTo>
                  <a:cubicBezTo>
                    <a:pt x="1022867" y="128295"/>
                    <a:pt x="1254763" y="20197"/>
                    <a:pt x="1476624" y="100946"/>
                  </a:cubicBezTo>
                  <a:cubicBezTo>
                    <a:pt x="1698484" y="181695"/>
                    <a:pt x="1806602" y="413613"/>
                    <a:pt x="2000947" y="830508"/>
                  </a:cubicBezTo>
                  <a:cubicBezTo>
                    <a:pt x="2195292" y="1247404"/>
                    <a:pt x="2303493" y="1479321"/>
                    <a:pt x="2222745" y="1701161"/>
                  </a:cubicBezTo>
                  <a:cubicBezTo>
                    <a:pt x="2141996" y="1923000"/>
                    <a:pt x="1910099" y="2031160"/>
                    <a:pt x="1493204" y="2225567"/>
                  </a:cubicBezTo>
                  <a:lnTo>
                    <a:pt x="1423370" y="2258122"/>
                  </a:lnTo>
                  <a:lnTo>
                    <a:pt x="4014439" y="2258122"/>
                  </a:lnTo>
                  <a:lnTo>
                    <a:pt x="4014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3"/>
          <p:cNvSpPr txBox="1"/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422975" y="3883175"/>
            <a:ext cx="5035200" cy="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4532" y="-11"/>
            <a:ext cx="9193063" cy="5148516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2258122"/>
                </a:lnTo>
                <a:lnTo>
                  <a:pt x="1342328" y="2258122"/>
                </a:lnTo>
                <a:cubicBezTo>
                  <a:pt x="1250100" y="2134365"/>
                  <a:pt x="1167094" y="1956391"/>
                  <a:pt x="1055881" y="1717804"/>
                </a:cubicBezTo>
                <a:cubicBezTo>
                  <a:pt x="861432" y="1300908"/>
                  <a:pt x="753335" y="1068991"/>
                  <a:pt x="834083" y="847151"/>
                </a:cubicBezTo>
                <a:cubicBezTo>
                  <a:pt x="914832" y="625312"/>
                  <a:pt x="1146729" y="517152"/>
                  <a:pt x="1563624" y="322744"/>
                </a:cubicBezTo>
                <a:cubicBezTo>
                  <a:pt x="1980519" y="128337"/>
                  <a:pt x="2212437" y="20198"/>
                  <a:pt x="2434297" y="100946"/>
                </a:cubicBezTo>
                <a:cubicBezTo>
                  <a:pt x="2656158" y="181695"/>
                  <a:pt x="2764276" y="413613"/>
                  <a:pt x="2958684" y="830508"/>
                </a:cubicBezTo>
                <a:cubicBezTo>
                  <a:pt x="3153091" y="1247403"/>
                  <a:pt x="3261230" y="1479321"/>
                  <a:pt x="3180481" y="1701160"/>
                </a:cubicBezTo>
                <a:cubicBezTo>
                  <a:pt x="3099732" y="1923000"/>
                  <a:pt x="2867836" y="2031160"/>
                  <a:pt x="2450940" y="2225567"/>
                </a:cubicBezTo>
                <a:lnTo>
                  <a:pt x="2380981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076700" y="2161800"/>
            <a:ext cx="69906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Karla Regular"/>
              <a:buChar char="▪"/>
              <a:defRPr sz="2800">
                <a:latin typeface="Karla Regular"/>
                <a:ea typeface="Karla Regular"/>
                <a:cs typeface="Karla Regular"/>
                <a:sym typeface="Karla Regular"/>
              </a:defRPr>
            </a:lvl1pPr>
            <a:lvl2pPr indent="-406400" lvl="1" marL="914400" rtl="0" algn="ctr">
              <a:spcBef>
                <a:spcPts val="600"/>
              </a:spcBef>
              <a:spcAft>
                <a:spcPts val="0"/>
              </a:spcAft>
              <a:buSzPts val="2800"/>
              <a:buFont typeface="Karla Regular"/>
              <a:buChar char="▫"/>
              <a:defRPr sz="2800">
                <a:latin typeface="Karla Regular"/>
                <a:ea typeface="Karla Regular"/>
                <a:cs typeface="Karla Regular"/>
                <a:sym typeface="Karla Regular"/>
              </a:defRPr>
            </a:lvl2pPr>
            <a:lvl3pPr indent="-406400" lvl="2" marL="1371600" rtl="0" algn="ctr">
              <a:spcBef>
                <a:spcPts val="600"/>
              </a:spcBef>
              <a:spcAft>
                <a:spcPts val="0"/>
              </a:spcAft>
              <a:buSzPts val="2800"/>
              <a:buFont typeface="Karla Regular"/>
              <a:buChar char="▫"/>
              <a:defRPr sz="2800">
                <a:latin typeface="Karla Regular"/>
                <a:ea typeface="Karla Regular"/>
                <a:cs typeface="Karla Regular"/>
                <a:sym typeface="Karla Regular"/>
              </a:defRPr>
            </a:lvl3pPr>
            <a:lvl4pPr indent="-406400" lvl="3" marL="1828800" rtl="0" algn="ctr">
              <a:spcBef>
                <a:spcPts val="600"/>
              </a:spcBef>
              <a:spcAft>
                <a:spcPts val="0"/>
              </a:spcAft>
              <a:buSzPts val="2800"/>
              <a:buFont typeface="Karla Regular"/>
              <a:buChar char="▫"/>
              <a:defRPr sz="2800">
                <a:latin typeface="Karla Regular"/>
                <a:ea typeface="Karla Regular"/>
                <a:cs typeface="Karla Regular"/>
                <a:sym typeface="Karla Regular"/>
              </a:defRPr>
            </a:lvl4pPr>
            <a:lvl5pPr indent="-406400" lvl="4" marL="2286000" rtl="0" algn="ctr">
              <a:spcBef>
                <a:spcPts val="600"/>
              </a:spcBef>
              <a:spcAft>
                <a:spcPts val="0"/>
              </a:spcAft>
              <a:buSzPts val="2800"/>
              <a:buFont typeface="Karla Regular"/>
              <a:buChar char="▫"/>
              <a:defRPr sz="2800">
                <a:latin typeface="Karla Regular"/>
                <a:ea typeface="Karla Regular"/>
                <a:cs typeface="Karla Regular"/>
                <a:sym typeface="Karla Regular"/>
              </a:defRPr>
            </a:lvl5pPr>
            <a:lvl6pPr indent="-406400" lvl="5" marL="2743200" rtl="0" algn="ctr">
              <a:spcBef>
                <a:spcPts val="600"/>
              </a:spcBef>
              <a:spcAft>
                <a:spcPts val="0"/>
              </a:spcAft>
              <a:buSzPts val="2800"/>
              <a:buFont typeface="Karla Regular"/>
              <a:buChar char="▫"/>
              <a:defRPr sz="2800">
                <a:latin typeface="Karla Regular"/>
                <a:ea typeface="Karla Regular"/>
                <a:cs typeface="Karla Regular"/>
                <a:sym typeface="Karla Regular"/>
              </a:defRPr>
            </a:lvl6pPr>
            <a:lvl7pPr indent="-406400" lvl="6" marL="3200400" rtl="0" algn="ctr">
              <a:spcBef>
                <a:spcPts val="600"/>
              </a:spcBef>
              <a:spcAft>
                <a:spcPts val="0"/>
              </a:spcAft>
              <a:buSzPts val="2800"/>
              <a:buFont typeface="Karla Regular"/>
              <a:buChar char="▫"/>
              <a:defRPr sz="2800">
                <a:latin typeface="Karla Regular"/>
                <a:ea typeface="Karla Regular"/>
                <a:cs typeface="Karla Regular"/>
                <a:sym typeface="Karla Regular"/>
              </a:defRPr>
            </a:lvl7pPr>
            <a:lvl8pPr indent="-406400" lvl="7" marL="3657600" rtl="0" algn="ctr">
              <a:spcBef>
                <a:spcPts val="600"/>
              </a:spcBef>
              <a:spcAft>
                <a:spcPts val="0"/>
              </a:spcAft>
              <a:buSzPts val="2800"/>
              <a:buFont typeface="Karla Regular"/>
              <a:buChar char="▫"/>
              <a:defRPr sz="2800">
                <a:latin typeface="Karla Regular"/>
                <a:ea typeface="Karla Regular"/>
                <a:cs typeface="Karla Regular"/>
                <a:sym typeface="Karla Regular"/>
              </a:defRPr>
            </a:lvl8pPr>
            <a:lvl9pPr indent="-406400" lvl="8" marL="4114800" algn="ctr">
              <a:spcBef>
                <a:spcPts val="600"/>
              </a:spcBef>
              <a:spcAft>
                <a:spcPts val="600"/>
              </a:spcAft>
              <a:buSzPts val="2800"/>
              <a:buFont typeface="Karla Regular"/>
              <a:buChar char="▫"/>
              <a:defRPr sz="2800">
                <a:latin typeface="Karla Regular"/>
                <a:ea typeface="Karla Regular"/>
                <a:cs typeface="Karla Regular"/>
                <a:sym typeface="Karla Regular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4362962" y="1295124"/>
            <a:ext cx="418075" cy="3429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Encode Sans Semi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62955" cy="5142871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729708"/>
                </a:lnTo>
                <a:cubicBezTo>
                  <a:pt x="69207" y="683709"/>
                  <a:pt x="163087" y="639801"/>
                  <a:pt x="284356" y="583348"/>
                </a:cubicBezTo>
                <a:cubicBezTo>
                  <a:pt x="523508" y="471843"/>
                  <a:pt x="656528" y="409807"/>
                  <a:pt x="783798" y="456120"/>
                </a:cubicBezTo>
                <a:cubicBezTo>
                  <a:pt x="911069" y="502432"/>
                  <a:pt x="973083" y="635473"/>
                  <a:pt x="1084589" y="874625"/>
                </a:cubicBezTo>
                <a:cubicBezTo>
                  <a:pt x="1196094" y="1113777"/>
                  <a:pt x="1258129" y="1246797"/>
                  <a:pt x="1211817" y="1374046"/>
                </a:cubicBezTo>
                <a:cubicBezTo>
                  <a:pt x="1165505" y="1501296"/>
                  <a:pt x="1032380" y="1563290"/>
                  <a:pt x="793228" y="1674774"/>
                </a:cubicBezTo>
                <a:cubicBezTo>
                  <a:pt x="554076" y="1786258"/>
                  <a:pt x="421056" y="1848315"/>
                  <a:pt x="293807" y="1802002"/>
                </a:cubicBezTo>
                <a:cubicBezTo>
                  <a:pt x="169234" y="1756693"/>
                  <a:pt x="107156" y="1628273"/>
                  <a:pt x="0" y="1398572"/>
                </a:cubicBez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8pPr>
            <a:lvl9pPr indent="-355600" lvl="8" marL="4114800">
              <a:spcBef>
                <a:spcPts val="600"/>
              </a:spcBef>
              <a:spcAft>
                <a:spcPts val="600"/>
              </a:spcAft>
              <a:buSzPts val="2000"/>
              <a:buChar char="▫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6"/>
          <p:cNvGrpSpPr/>
          <p:nvPr/>
        </p:nvGrpSpPr>
        <p:grpSpPr>
          <a:xfrm>
            <a:off x="-41" y="0"/>
            <a:ext cx="9144088" cy="5143548"/>
            <a:chOff x="8145036" y="0"/>
            <a:chExt cx="4014438" cy="2258121"/>
          </a:xfrm>
        </p:grpSpPr>
        <p:sp>
          <p:nvSpPr>
            <p:cNvPr id="31" name="Google Shape;31;p6"/>
            <p:cNvSpPr/>
            <p:nvPr/>
          </p:nvSpPr>
          <p:spPr>
            <a:xfrm>
              <a:off x="8145036" y="0"/>
              <a:ext cx="4014376" cy="2258121"/>
            </a:xfrm>
            <a:custGeom>
              <a:rect b="b" l="l" r="r" t="t"/>
              <a:pathLst>
                <a:path extrusionOk="0" h="2258121" w="4014376">
                  <a:moveTo>
                    <a:pt x="2148603" y="1774988"/>
                  </a:moveTo>
                  <a:cubicBezTo>
                    <a:pt x="1965654" y="1382640"/>
                    <a:pt x="1863892" y="1164459"/>
                    <a:pt x="1939873" y="955604"/>
                  </a:cubicBezTo>
                  <a:cubicBezTo>
                    <a:pt x="2015855" y="746748"/>
                    <a:pt x="2234119" y="645049"/>
                    <a:pt x="2626468" y="462162"/>
                  </a:cubicBezTo>
                  <a:cubicBezTo>
                    <a:pt x="3018816" y="279275"/>
                    <a:pt x="3236997" y="177451"/>
                    <a:pt x="3445831" y="253432"/>
                  </a:cubicBezTo>
                  <a:cubicBezTo>
                    <a:pt x="3654666" y="329414"/>
                    <a:pt x="3756386" y="547678"/>
                    <a:pt x="3939272" y="940006"/>
                  </a:cubicBezTo>
                  <a:cubicBezTo>
                    <a:pt x="3966182" y="997693"/>
                    <a:pt x="3991294" y="1051574"/>
                    <a:pt x="4014377" y="1102256"/>
                  </a:cubicBezTo>
                  <a:lnTo>
                    <a:pt x="4014377" y="0"/>
                  </a:lnTo>
                  <a:lnTo>
                    <a:pt x="0" y="0"/>
                  </a:lnTo>
                  <a:lnTo>
                    <a:pt x="0" y="2258122"/>
                  </a:lnTo>
                  <a:lnTo>
                    <a:pt x="2400007" y="2258122"/>
                  </a:lnTo>
                  <a:cubicBezTo>
                    <a:pt x="2320283" y="2143125"/>
                    <a:pt x="2245932" y="1983697"/>
                    <a:pt x="2148603" y="17749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11595195" y="1947441"/>
              <a:ext cx="564279" cy="310680"/>
            </a:xfrm>
            <a:custGeom>
              <a:rect b="b" l="l" r="r" t="t"/>
              <a:pathLst>
                <a:path extrusionOk="0" h="310680" w="564279">
                  <a:moveTo>
                    <a:pt x="11332" y="305390"/>
                  </a:moveTo>
                  <a:lnTo>
                    <a:pt x="0" y="310680"/>
                  </a:lnTo>
                  <a:lnTo>
                    <a:pt x="564279" y="310680"/>
                  </a:lnTo>
                  <a:lnTo>
                    <a:pt x="564279" y="0"/>
                  </a:lnTo>
                  <a:cubicBezTo>
                    <a:pt x="447610" y="101929"/>
                    <a:pt x="266229" y="186525"/>
                    <a:pt x="11332" y="3053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6"/>
          <p:cNvSpPr txBox="1"/>
          <p:nvPr>
            <p:ph type="title"/>
          </p:nvPr>
        </p:nvSpPr>
        <p:spPr>
          <a:xfrm>
            <a:off x="1015625" y="1243638"/>
            <a:ext cx="4239300" cy="48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015791" y="1865257"/>
            <a:ext cx="4239300" cy="20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▫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9162955" cy="5142871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859550"/>
                </a:lnTo>
                <a:cubicBezTo>
                  <a:pt x="107156" y="629849"/>
                  <a:pt x="169234" y="501429"/>
                  <a:pt x="293807" y="456015"/>
                </a:cubicBezTo>
                <a:cubicBezTo>
                  <a:pt x="421056" y="409807"/>
                  <a:pt x="554076" y="471801"/>
                  <a:pt x="793228" y="583348"/>
                </a:cubicBezTo>
                <a:cubicBezTo>
                  <a:pt x="1032380" y="694895"/>
                  <a:pt x="1165400" y="756889"/>
                  <a:pt x="1211713" y="884159"/>
                </a:cubicBezTo>
                <a:cubicBezTo>
                  <a:pt x="1258025" y="1011430"/>
                  <a:pt x="1196010" y="1144450"/>
                  <a:pt x="1084484" y="1383581"/>
                </a:cubicBezTo>
                <a:cubicBezTo>
                  <a:pt x="972958" y="1622712"/>
                  <a:pt x="910943" y="1755753"/>
                  <a:pt x="783694" y="1802086"/>
                </a:cubicBezTo>
                <a:cubicBezTo>
                  <a:pt x="656444" y="1848419"/>
                  <a:pt x="523404" y="1786321"/>
                  <a:pt x="284356" y="1674774"/>
                </a:cubicBezTo>
                <a:cubicBezTo>
                  <a:pt x="163212" y="1618321"/>
                  <a:pt x="69312" y="1574413"/>
                  <a:pt x="105" y="1528414"/>
                </a:cubicBezTo>
                <a:lnTo>
                  <a:pt x="105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651875" y="1200150"/>
            <a:ext cx="23319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>
              <a:spcBef>
                <a:spcPts val="600"/>
              </a:spcBef>
              <a:spcAft>
                <a:spcPts val="60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6253487" y="1200150"/>
            <a:ext cx="23319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>
              <a:spcBef>
                <a:spcPts val="600"/>
              </a:spcBef>
              <a:spcAft>
                <a:spcPts val="60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0"/>
            <a:ext cx="9162955" cy="5142871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859550"/>
                </a:lnTo>
                <a:cubicBezTo>
                  <a:pt x="107156" y="629849"/>
                  <a:pt x="169234" y="501429"/>
                  <a:pt x="293807" y="456015"/>
                </a:cubicBezTo>
                <a:cubicBezTo>
                  <a:pt x="421056" y="409807"/>
                  <a:pt x="554076" y="471801"/>
                  <a:pt x="793228" y="583348"/>
                </a:cubicBezTo>
                <a:cubicBezTo>
                  <a:pt x="1032380" y="694895"/>
                  <a:pt x="1165400" y="756889"/>
                  <a:pt x="1211713" y="884159"/>
                </a:cubicBezTo>
                <a:cubicBezTo>
                  <a:pt x="1258025" y="1011430"/>
                  <a:pt x="1196010" y="1144450"/>
                  <a:pt x="1084484" y="1383581"/>
                </a:cubicBezTo>
                <a:cubicBezTo>
                  <a:pt x="972958" y="1622712"/>
                  <a:pt x="910943" y="1755753"/>
                  <a:pt x="783694" y="1802086"/>
                </a:cubicBezTo>
                <a:cubicBezTo>
                  <a:pt x="656444" y="1848419"/>
                  <a:pt x="523404" y="1786321"/>
                  <a:pt x="284356" y="1674774"/>
                </a:cubicBezTo>
                <a:cubicBezTo>
                  <a:pt x="163212" y="1618321"/>
                  <a:pt x="69312" y="1574413"/>
                  <a:pt x="105" y="1528414"/>
                </a:cubicBezTo>
                <a:lnTo>
                  <a:pt x="105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651875" y="1200150"/>
            <a:ext cx="15243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5356481" y="1200150"/>
            <a:ext cx="15243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47" name="Google Shape;47;p8"/>
          <p:cNvSpPr txBox="1"/>
          <p:nvPr>
            <p:ph idx="3" type="body"/>
          </p:nvPr>
        </p:nvSpPr>
        <p:spPr>
          <a:xfrm>
            <a:off x="7061087" y="1200150"/>
            <a:ext cx="15243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790026" y="-743550"/>
            <a:ext cx="2750366" cy="2750258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4507725" y="4318150"/>
            <a:ext cx="4081800" cy="33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60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490126" y="-1123525"/>
            <a:ext cx="5776112" cy="5775886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20000">
              <a:schemeClr val="accent4"/>
            </a:gs>
            <a:gs pos="79000">
              <a:schemeClr val="accent3"/>
            </a:gs>
            <a:gs pos="100000">
              <a:schemeClr val="accent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 Regular"/>
              <a:buChar char="▪"/>
              <a:defRPr sz="2000">
                <a:solidFill>
                  <a:schemeClr val="dk1"/>
                </a:solidFill>
                <a:latin typeface="Karla Regular"/>
                <a:ea typeface="Karla Regular"/>
                <a:cs typeface="Karla Regular"/>
                <a:sym typeface="Karla Regular"/>
              </a:defRPr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 Regular"/>
              <a:buChar char="▫"/>
              <a:defRPr sz="2000">
                <a:solidFill>
                  <a:schemeClr val="dk1"/>
                </a:solidFill>
                <a:latin typeface="Karla Regular"/>
                <a:ea typeface="Karla Regular"/>
                <a:cs typeface="Karla Regular"/>
                <a:sym typeface="Karla Regular"/>
              </a:defRPr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 Regular"/>
              <a:buChar char="▫"/>
              <a:defRPr sz="2000">
                <a:solidFill>
                  <a:schemeClr val="dk1"/>
                </a:solidFill>
                <a:latin typeface="Karla Regular"/>
                <a:ea typeface="Karla Regular"/>
                <a:cs typeface="Karla Regular"/>
                <a:sym typeface="Karla Regular"/>
              </a:defRPr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 Regular"/>
              <a:buChar char="▫"/>
              <a:defRPr sz="2000">
                <a:solidFill>
                  <a:schemeClr val="dk1"/>
                </a:solidFill>
                <a:latin typeface="Karla Regular"/>
                <a:ea typeface="Karla Regular"/>
                <a:cs typeface="Karla Regular"/>
                <a:sym typeface="Karla Regular"/>
              </a:defRPr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 Regular"/>
              <a:buChar char="▫"/>
              <a:defRPr sz="2000">
                <a:solidFill>
                  <a:schemeClr val="dk1"/>
                </a:solidFill>
                <a:latin typeface="Karla Regular"/>
                <a:ea typeface="Karla Regular"/>
                <a:cs typeface="Karla Regular"/>
                <a:sym typeface="Karla Regular"/>
              </a:defRPr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 Regular"/>
              <a:buChar char="▫"/>
              <a:defRPr sz="2000">
                <a:solidFill>
                  <a:schemeClr val="dk1"/>
                </a:solidFill>
                <a:latin typeface="Karla Regular"/>
                <a:ea typeface="Karla Regular"/>
                <a:cs typeface="Karla Regular"/>
                <a:sym typeface="Karla Regular"/>
              </a:defRPr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 Regular"/>
              <a:buChar char="▫"/>
              <a:defRPr sz="2000">
                <a:solidFill>
                  <a:schemeClr val="dk1"/>
                </a:solidFill>
                <a:latin typeface="Karla Regular"/>
                <a:ea typeface="Karla Regular"/>
                <a:cs typeface="Karla Regular"/>
                <a:sym typeface="Karla Regular"/>
              </a:defRPr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 Regular"/>
              <a:buChar char="▫"/>
              <a:defRPr sz="2000">
                <a:solidFill>
                  <a:schemeClr val="dk1"/>
                </a:solidFill>
                <a:latin typeface="Karla Regular"/>
                <a:ea typeface="Karla Regular"/>
                <a:cs typeface="Karla Regular"/>
                <a:sym typeface="Karla Regular"/>
              </a:defRPr>
            </a:lvl8pPr>
            <a:lvl9pPr indent="-355600" lvl="8" marL="411480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arla Regular"/>
              <a:buChar char="▫"/>
              <a:defRPr sz="2000">
                <a:solidFill>
                  <a:schemeClr val="dk1"/>
                </a:solidFill>
                <a:latin typeface="Karla Regular"/>
                <a:ea typeface="Karla Regular"/>
                <a:cs typeface="Karla Regular"/>
                <a:sym typeface="Karla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Karla Regular"/>
                <a:ea typeface="Karla Regular"/>
                <a:cs typeface="Karla Regular"/>
                <a:sym typeface="Karla Regular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Karla Regular"/>
                <a:ea typeface="Karla Regular"/>
                <a:cs typeface="Karla Regular"/>
                <a:sym typeface="Karla Regular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Karla Regular"/>
                <a:ea typeface="Karla Regular"/>
                <a:cs typeface="Karla Regular"/>
                <a:sym typeface="Karla Regular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Karla Regular"/>
                <a:ea typeface="Karla Regular"/>
                <a:cs typeface="Karla Regular"/>
                <a:sym typeface="Karla Regular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Karla Regular"/>
                <a:ea typeface="Karla Regular"/>
                <a:cs typeface="Karla Regular"/>
                <a:sym typeface="Karla Regular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Karla Regular"/>
                <a:ea typeface="Karla Regular"/>
                <a:cs typeface="Karla Regular"/>
                <a:sym typeface="Karla Regular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Karla Regular"/>
                <a:ea typeface="Karla Regular"/>
                <a:cs typeface="Karla Regular"/>
                <a:sym typeface="Karla Regular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Karla Regular"/>
                <a:ea typeface="Karla Regular"/>
                <a:cs typeface="Karla Regular"/>
                <a:sym typeface="Karla Regular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Karla Regular"/>
                <a:ea typeface="Karla Regular"/>
                <a:cs typeface="Karla Regular"/>
                <a:sym typeface="Karla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885300" y="334650"/>
            <a:ext cx="5396700" cy="218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Manufacturing Unit Management System</a:t>
            </a:r>
            <a:endParaRPr/>
          </a:p>
        </p:txBody>
      </p:sp>
      <p:sp>
        <p:nvSpPr>
          <p:cNvPr id="71" name="Google Shape;71;p14"/>
          <p:cNvSpPr txBox="1"/>
          <p:nvPr>
            <p:ph idx="4294967295" type="subTitle"/>
          </p:nvPr>
        </p:nvSpPr>
        <p:spPr>
          <a:xfrm>
            <a:off x="7366900" y="4284750"/>
            <a:ext cx="1465800" cy="342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By: Bavanya</a:t>
            </a:r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3015542" y="1843459"/>
            <a:ext cx="781383" cy="551339"/>
            <a:chOff x="5247525" y="3007275"/>
            <a:chExt cx="517575" cy="384825"/>
          </a:xfrm>
        </p:grpSpPr>
        <p:sp>
          <p:nvSpPr>
            <p:cNvPr id="73" name="Google Shape;73;p14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4"/>
          <p:cNvSpPr/>
          <p:nvPr/>
        </p:nvSpPr>
        <p:spPr>
          <a:xfrm>
            <a:off x="7009311" y="432269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4294967295" type="subTitle"/>
          </p:nvPr>
        </p:nvSpPr>
        <p:spPr>
          <a:xfrm>
            <a:off x="294675" y="3614000"/>
            <a:ext cx="5035200" cy="8166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The application is deployed to heroku with git</a:t>
            </a:r>
            <a:r>
              <a:rPr lang="en" sz="150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.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Link: </a:t>
            </a:r>
            <a:r>
              <a:rPr b="1" i="1" lang="en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https://dbms-spring.herokuapp.com</a:t>
            </a:r>
            <a:endParaRPr b="1" i="1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case l</a:t>
            </a:r>
            <a:r>
              <a:rPr lang="en"/>
              <a:t>ogics Implemented</a:t>
            </a:r>
            <a:endParaRPr/>
          </a:p>
        </p:txBody>
      </p:sp>
      <p:sp>
        <p:nvSpPr>
          <p:cNvPr id="335" name="Google Shape;335;p23"/>
          <p:cNvSpPr txBox="1"/>
          <p:nvPr>
            <p:ph idx="1" type="body"/>
          </p:nvPr>
        </p:nvSpPr>
        <p:spPr>
          <a:xfrm>
            <a:off x="3651875" y="1200150"/>
            <a:ext cx="50127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Each item can have more than one raw material requirements.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All the required raw materials to manufacture an item all listed in the page dedicated to that item.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3. Can remove or add a raw material in the requirement list for an item only if that raw material is registered in the application.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4. Logic is written such that same raw material cannot be added as the requirement for an item more than once.</a:t>
            </a:r>
            <a:endParaRPr/>
          </a:p>
        </p:txBody>
      </p:sp>
      <p:sp>
        <p:nvSpPr>
          <p:cNvPr id="336" name="Google Shape;336;p23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5400012" scaled="0"/>
        </a:gra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24"/>
          <p:cNvSpPr txBox="1"/>
          <p:nvPr>
            <p:ph idx="4294967295" type="ctrTitle"/>
          </p:nvPr>
        </p:nvSpPr>
        <p:spPr>
          <a:xfrm>
            <a:off x="286675" y="352100"/>
            <a:ext cx="3131700" cy="5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Item</a:t>
            </a:r>
            <a:endParaRPr sz="2600"/>
          </a:p>
        </p:txBody>
      </p:sp>
      <p:grpSp>
        <p:nvGrpSpPr>
          <p:cNvPr id="343" name="Google Shape;343;p24"/>
          <p:cNvGrpSpPr/>
          <p:nvPr/>
        </p:nvGrpSpPr>
        <p:grpSpPr>
          <a:xfrm>
            <a:off x="1086183" y="4875862"/>
            <a:ext cx="8057815" cy="268974"/>
            <a:chOff x="1177450" y="3687086"/>
            <a:chExt cx="6173152" cy="171321"/>
          </a:xfrm>
        </p:grpSpPr>
        <p:sp>
          <p:nvSpPr>
            <p:cNvPr id="344" name="Google Shape;344;p2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24"/>
          <p:cNvSpPr/>
          <p:nvPr/>
        </p:nvSpPr>
        <p:spPr>
          <a:xfrm>
            <a:off x="1681025" y="1222225"/>
            <a:ext cx="6735896" cy="3653634"/>
          </a:xfrm>
          <a:custGeom>
            <a:rect b="b" l="l" r="r" t="t"/>
            <a:pathLst>
              <a:path extrusionOk="0" h="3454973" w="5161606">
                <a:moveTo>
                  <a:pt x="4992053" y="0"/>
                </a:moveTo>
                <a:lnTo>
                  <a:pt x="170498" y="0"/>
                </a:lnTo>
                <a:cubicBezTo>
                  <a:pt x="76200" y="0"/>
                  <a:pt x="0" y="76143"/>
                  <a:pt x="0" y="170369"/>
                </a:cubicBezTo>
                <a:lnTo>
                  <a:pt x="0" y="3396915"/>
                </a:lnTo>
                <a:cubicBezTo>
                  <a:pt x="0" y="3429275"/>
                  <a:pt x="26670" y="3454973"/>
                  <a:pt x="58102" y="3454973"/>
                </a:cubicBezTo>
                <a:lnTo>
                  <a:pt x="5103495" y="3454973"/>
                </a:lnTo>
                <a:cubicBezTo>
                  <a:pt x="5135880" y="3454973"/>
                  <a:pt x="5161598" y="3428324"/>
                  <a:pt x="5161598" y="3396915"/>
                </a:cubicBezTo>
                <a:lnTo>
                  <a:pt x="5161598" y="170369"/>
                </a:lnTo>
                <a:cubicBezTo>
                  <a:pt x="5162550" y="76143"/>
                  <a:pt x="5086350" y="0"/>
                  <a:pt x="4992053" y="0"/>
                </a:cubicBezTo>
                <a:close/>
                <a:moveTo>
                  <a:pt x="4981575" y="3245581"/>
                </a:moveTo>
                <a:lnTo>
                  <a:pt x="190500" y="3245581"/>
                </a:lnTo>
                <a:lnTo>
                  <a:pt x="190500" y="199874"/>
                </a:lnTo>
                <a:lnTo>
                  <a:pt x="4981575" y="199874"/>
                </a:lnTo>
                <a:lnTo>
                  <a:pt x="4981575" y="32455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150" y="1404100"/>
            <a:ext cx="6380277" cy="32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4"/>
          <p:cNvSpPr txBox="1"/>
          <p:nvPr/>
        </p:nvSpPr>
        <p:spPr>
          <a:xfrm>
            <a:off x="65100" y="1963925"/>
            <a:ext cx="1513200" cy="851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Add Item and Reset options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350" name="Google Shape;350;p24"/>
          <p:cNvSpPr txBox="1"/>
          <p:nvPr/>
        </p:nvSpPr>
        <p:spPr>
          <a:xfrm>
            <a:off x="65100" y="3243950"/>
            <a:ext cx="1513200" cy="851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Regex checks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for name and description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5400012" scaled="0"/>
        </a:gra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25"/>
          <p:cNvSpPr txBox="1"/>
          <p:nvPr>
            <p:ph idx="4294967295" type="ctrTitle"/>
          </p:nvPr>
        </p:nvSpPr>
        <p:spPr>
          <a:xfrm>
            <a:off x="286675" y="352100"/>
            <a:ext cx="3131700" cy="5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Items</a:t>
            </a:r>
            <a:endParaRPr sz="2600"/>
          </a:p>
        </p:txBody>
      </p:sp>
      <p:grpSp>
        <p:nvGrpSpPr>
          <p:cNvPr id="357" name="Google Shape;357;p25"/>
          <p:cNvGrpSpPr/>
          <p:nvPr/>
        </p:nvGrpSpPr>
        <p:grpSpPr>
          <a:xfrm>
            <a:off x="1180808" y="4878362"/>
            <a:ext cx="8057815" cy="268974"/>
            <a:chOff x="1177450" y="3687086"/>
            <a:chExt cx="6173152" cy="171321"/>
          </a:xfrm>
        </p:grpSpPr>
        <p:sp>
          <p:nvSpPr>
            <p:cNvPr id="358" name="Google Shape;358;p25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25"/>
          <p:cNvSpPr/>
          <p:nvPr/>
        </p:nvSpPr>
        <p:spPr>
          <a:xfrm>
            <a:off x="1681026" y="343699"/>
            <a:ext cx="7252056" cy="4534652"/>
          </a:xfrm>
          <a:custGeom>
            <a:rect b="b" l="l" r="r" t="t"/>
            <a:pathLst>
              <a:path extrusionOk="0" h="3454973" w="5161606">
                <a:moveTo>
                  <a:pt x="4992053" y="0"/>
                </a:moveTo>
                <a:lnTo>
                  <a:pt x="170498" y="0"/>
                </a:lnTo>
                <a:cubicBezTo>
                  <a:pt x="76200" y="0"/>
                  <a:pt x="0" y="76143"/>
                  <a:pt x="0" y="170369"/>
                </a:cubicBezTo>
                <a:lnTo>
                  <a:pt x="0" y="3396915"/>
                </a:lnTo>
                <a:cubicBezTo>
                  <a:pt x="0" y="3429275"/>
                  <a:pt x="26670" y="3454973"/>
                  <a:pt x="58102" y="3454973"/>
                </a:cubicBezTo>
                <a:lnTo>
                  <a:pt x="5103495" y="3454973"/>
                </a:lnTo>
                <a:cubicBezTo>
                  <a:pt x="5135880" y="3454973"/>
                  <a:pt x="5161598" y="3428324"/>
                  <a:pt x="5161598" y="3396915"/>
                </a:cubicBezTo>
                <a:lnTo>
                  <a:pt x="5161598" y="170369"/>
                </a:lnTo>
                <a:cubicBezTo>
                  <a:pt x="5162550" y="76143"/>
                  <a:pt x="5086350" y="0"/>
                  <a:pt x="4992053" y="0"/>
                </a:cubicBezTo>
                <a:close/>
                <a:moveTo>
                  <a:pt x="4981575" y="3245581"/>
                </a:moveTo>
                <a:lnTo>
                  <a:pt x="190500" y="3245581"/>
                </a:lnTo>
                <a:lnTo>
                  <a:pt x="190500" y="199874"/>
                </a:lnTo>
                <a:lnTo>
                  <a:pt x="4981575" y="199874"/>
                </a:lnTo>
                <a:lnTo>
                  <a:pt x="4981575" y="32455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800" y="582000"/>
            <a:ext cx="6859549" cy="405804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5"/>
          <p:cNvSpPr txBox="1"/>
          <p:nvPr/>
        </p:nvSpPr>
        <p:spPr>
          <a:xfrm>
            <a:off x="79650" y="1455025"/>
            <a:ext cx="1513200" cy="611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Search and Reset options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364" name="Google Shape;364;p25"/>
          <p:cNvSpPr txBox="1"/>
          <p:nvPr/>
        </p:nvSpPr>
        <p:spPr>
          <a:xfrm>
            <a:off x="79650" y="2458625"/>
            <a:ext cx="1513200" cy="851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Update and Delete options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365" name="Google Shape;365;p25"/>
          <p:cNvSpPr txBox="1"/>
          <p:nvPr/>
        </p:nvSpPr>
        <p:spPr>
          <a:xfrm>
            <a:off x="79650" y="3731375"/>
            <a:ext cx="1513200" cy="648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Add Item options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5400012" scaled="0"/>
        </a:gra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26"/>
          <p:cNvSpPr txBox="1"/>
          <p:nvPr>
            <p:ph idx="4294967295" type="ctrTitle"/>
          </p:nvPr>
        </p:nvSpPr>
        <p:spPr>
          <a:xfrm>
            <a:off x="286675" y="352100"/>
            <a:ext cx="3131700" cy="5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r>
              <a:rPr lang="en"/>
              <a:t> Item</a:t>
            </a:r>
            <a:endParaRPr sz="2600"/>
          </a:p>
        </p:txBody>
      </p:sp>
      <p:grpSp>
        <p:nvGrpSpPr>
          <p:cNvPr id="372" name="Google Shape;372;p26"/>
          <p:cNvGrpSpPr/>
          <p:nvPr/>
        </p:nvGrpSpPr>
        <p:grpSpPr>
          <a:xfrm>
            <a:off x="1086183" y="4875862"/>
            <a:ext cx="8057815" cy="268974"/>
            <a:chOff x="1177450" y="3687086"/>
            <a:chExt cx="6173152" cy="171321"/>
          </a:xfrm>
        </p:grpSpPr>
        <p:sp>
          <p:nvSpPr>
            <p:cNvPr id="373" name="Google Shape;373;p26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26"/>
          <p:cNvSpPr/>
          <p:nvPr/>
        </p:nvSpPr>
        <p:spPr>
          <a:xfrm>
            <a:off x="1681025" y="1222225"/>
            <a:ext cx="6735896" cy="3653634"/>
          </a:xfrm>
          <a:custGeom>
            <a:rect b="b" l="l" r="r" t="t"/>
            <a:pathLst>
              <a:path extrusionOk="0" h="3454973" w="5161606">
                <a:moveTo>
                  <a:pt x="4992053" y="0"/>
                </a:moveTo>
                <a:lnTo>
                  <a:pt x="170498" y="0"/>
                </a:lnTo>
                <a:cubicBezTo>
                  <a:pt x="76200" y="0"/>
                  <a:pt x="0" y="76143"/>
                  <a:pt x="0" y="170369"/>
                </a:cubicBezTo>
                <a:lnTo>
                  <a:pt x="0" y="3396915"/>
                </a:lnTo>
                <a:cubicBezTo>
                  <a:pt x="0" y="3429275"/>
                  <a:pt x="26670" y="3454973"/>
                  <a:pt x="58102" y="3454973"/>
                </a:cubicBezTo>
                <a:lnTo>
                  <a:pt x="5103495" y="3454973"/>
                </a:lnTo>
                <a:cubicBezTo>
                  <a:pt x="5135880" y="3454973"/>
                  <a:pt x="5161598" y="3428324"/>
                  <a:pt x="5161598" y="3396915"/>
                </a:cubicBezTo>
                <a:lnTo>
                  <a:pt x="5161598" y="170369"/>
                </a:lnTo>
                <a:cubicBezTo>
                  <a:pt x="5162550" y="76143"/>
                  <a:pt x="5086350" y="0"/>
                  <a:pt x="4992053" y="0"/>
                </a:cubicBezTo>
                <a:close/>
                <a:moveTo>
                  <a:pt x="4981575" y="3245581"/>
                </a:moveTo>
                <a:lnTo>
                  <a:pt x="190500" y="3245581"/>
                </a:lnTo>
                <a:lnTo>
                  <a:pt x="190500" y="199874"/>
                </a:lnTo>
                <a:lnTo>
                  <a:pt x="4981575" y="199874"/>
                </a:lnTo>
                <a:lnTo>
                  <a:pt x="4981575" y="32455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625" y="1411375"/>
            <a:ext cx="6388851" cy="32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6"/>
          <p:cNvSpPr txBox="1"/>
          <p:nvPr/>
        </p:nvSpPr>
        <p:spPr>
          <a:xfrm>
            <a:off x="65100" y="1963925"/>
            <a:ext cx="1513200" cy="851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Update </a:t>
            </a: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Item and Reset options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379" name="Google Shape;379;p26"/>
          <p:cNvSpPr txBox="1"/>
          <p:nvPr/>
        </p:nvSpPr>
        <p:spPr>
          <a:xfrm>
            <a:off x="65100" y="3243950"/>
            <a:ext cx="1513200" cy="851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Regex checks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for name and description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5400012" scaled="0"/>
        </a:gra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27"/>
          <p:cNvSpPr txBox="1"/>
          <p:nvPr>
            <p:ph idx="4294967295" type="ctrTitle"/>
          </p:nvPr>
        </p:nvSpPr>
        <p:spPr>
          <a:xfrm>
            <a:off x="286675" y="352100"/>
            <a:ext cx="1314000" cy="132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Item's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</a:t>
            </a:r>
            <a:endParaRPr/>
          </a:p>
        </p:txBody>
      </p:sp>
      <p:grpSp>
        <p:nvGrpSpPr>
          <p:cNvPr id="386" name="Google Shape;386;p27"/>
          <p:cNvGrpSpPr/>
          <p:nvPr/>
        </p:nvGrpSpPr>
        <p:grpSpPr>
          <a:xfrm>
            <a:off x="1180808" y="4878362"/>
            <a:ext cx="8057815" cy="268974"/>
            <a:chOff x="1177450" y="3687086"/>
            <a:chExt cx="6173152" cy="171321"/>
          </a:xfrm>
        </p:grpSpPr>
        <p:sp>
          <p:nvSpPr>
            <p:cNvPr id="387" name="Google Shape;387;p27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0" name="Google Shape;390;p27"/>
          <p:cNvSpPr/>
          <p:nvPr/>
        </p:nvSpPr>
        <p:spPr>
          <a:xfrm>
            <a:off x="1681026" y="343699"/>
            <a:ext cx="7252056" cy="4534652"/>
          </a:xfrm>
          <a:custGeom>
            <a:rect b="b" l="l" r="r" t="t"/>
            <a:pathLst>
              <a:path extrusionOk="0" h="3454973" w="5161606">
                <a:moveTo>
                  <a:pt x="4992053" y="0"/>
                </a:moveTo>
                <a:lnTo>
                  <a:pt x="170498" y="0"/>
                </a:lnTo>
                <a:cubicBezTo>
                  <a:pt x="76200" y="0"/>
                  <a:pt x="0" y="76143"/>
                  <a:pt x="0" y="170369"/>
                </a:cubicBezTo>
                <a:lnTo>
                  <a:pt x="0" y="3396915"/>
                </a:lnTo>
                <a:cubicBezTo>
                  <a:pt x="0" y="3429275"/>
                  <a:pt x="26670" y="3454973"/>
                  <a:pt x="58102" y="3454973"/>
                </a:cubicBezTo>
                <a:lnTo>
                  <a:pt x="5103495" y="3454973"/>
                </a:lnTo>
                <a:cubicBezTo>
                  <a:pt x="5135880" y="3454973"/>
                  <a:pt x="5161598" y="3428324"/>
                  <a:pt x="5161598" y="3396915"/>
                </a:cubicBezTo>
                <a:lnTo>
                  <a:pt x="5161598" y="170369"/>
                </a:lnTo>
                <a:cubicBezTo>
                  <a:pt x="5162550" y="76143"/>
                  <a:pt x="5086350" y="0"/>
                  <a:pt x="4992053" y="0"/>
                </a:cubicBezTo>
                <a:close/>
                <a:moveTo>
                  <a:pt x="4981575" y="3245581"/>
                </a:moveTo>
                <a:lnTo>
                  <a:pt x="190500" y="3245581"/>
                </a:lnTo>
                <a:lnTo>
                  <a:pt x="190500" y="199874"/>
                </a:lnTo>
                <a:lnTo>
                  <a:pt x="4981575" y="199874"/>
                </a:lnTo>
                <a:lnTo>
                  <a:pt x="4981575" y="32455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775" y="582000"/>
            <a:ext cx="6795900" cy="40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7"/>
          <p:cNvSpPr txBox="1"/>
          <p:nvPr/>
        </p:nvSpPr>
        <p:spPr>
          <a:xfrm>
            <a:off x="87475" y="1607450"/>
            <a:ext cx="1513200" cy="975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 Regular"/>
                <a:ea typeface="Karla Regular"/>
                <a:cs typeface="Karla Regular"/>
                <a:sym typeface="Karla Regular"/>
              </a:rPr>
              <a:t>Add and delete the requirement for a raw material</a:t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393" name="Google Shape;393;p27"/>
          <p:cNvSpPr txBox="1"/>
          <p:nvPr/>
        </p:nvSpPr>
        <p:spPr>
          <a:xfrm>
            <a:off x="87475" y="3619625"/>
            <a:ext cx="1513200" cy="789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 Regular"/>
                <a:ea typeface="Karla Regular"/>
                <a:cs typeface="Karla Regular"/>
                <a:sym typeface="Karla Regular"/>
              </a:rPr>
              <a:t>More on show pieces and add a piece later</a:t>
            </a:r>
            <a:endParaRPr>
              <a:solidFill>
                <a:schemeClr val="lt1"/>
              </a:solidFill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394" name="Google Shape;394;p27"/>
          <p:cNvSpPr txBox="1"/>
          <p:nvPr/>
        </p:nvSpPr>
        <p:spPr>
          <a:xfrm>
            <a:off x="87475" y="2740753"/>
            <a:ext cx="1513200" cy="606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 Regular"/>
                <a:ea typeface="Karla Regular"/>
                <a:cs typeface="Karla Regular"/>
                <a:sym typeface="Karla Regular"/>
              </a:rPr>
              <a:t>update and delete the item.</a:t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28"/>
          <p:cNvSpPr txBox="1"/>
          <p:nvPr/>
        </p:nvSpPr>
        <p:spPr>
          <a:xfrm>
            <a:off x="315875" y="472875"/>
            <a:ext cx="4190400" cy="28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Similarly the following three functionalities are implemented: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1. Add raw material.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2. Update a raw material.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3. Listing all raw materials registered.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4. Specific raw material.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pic>
        <p:nvPicPr>
          <p:cNvPr id="401" name="Google Shape;4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100" y="129650"/>
            <a:ext cx="2921529" cy="149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5700" y="3387551"/>
            <a:ext cx="2926318" cy="149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8100" y="1760575"/>
            <a:ext cx="2921526" cy="148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6875" y="3387550"/>
            <a:ext cx="3052206" cy="15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29"/>
          <p:cNvSpPr txBox="1"/>
          <p:nvPr>
            <p:ph type="title"/>
          </p:nvPr>
        </p:nvSpPr>
        <p:spPr>
          <a:xfrm>
            <a:off x="1059775" y="419150"/>
            <a:ext cx="23106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</a:t>
            </a:r>
            <a:endParaRPr/>
          </a:p>
        </p:txBody>
      </p:sp>
      <p:grpSp>
        <p:nvGrpSpPr>
          <p:cNvPr id="411" name="Google Shape;411;p29"/>
          <p:cNvGrpSpPr/>
          <p:nvPr/>
        </p:nvGrpSpPr>
        <p:grpSpPr>
          <a:xfrm>
            <a:off x="3474164" y="885324"/>
            <a:ext cx="4368013" cy="3919932"/>
            <a:chOff x="7000306" y="4442411"/>
            <a:chExt cx="720224" cy="683463"/>
          </a:xfrm>
        </p:grpSpPr>
        <p:sp>
          <p:nvSpPr>
            <p:cNvPr id="412" name="Google Shape;412;p29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7" name="Google Shape;417;p29"/>
          <p:cNvSpPr txBox="1"/>
          <p:nvPr/>
        </p:nvSpPr>
        <p:spPr>
          <a:xfrm>
            <a:off x="5237900" y="1488050"/>
            <a:ext cx="105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Add with bank details</a:t>
            </a:r>
            <a:endParaRPr sz="15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418" name="Google Shape;418;p29"/>
          <p:cNvSpPr txBox="1"/>
          <p:nvPr/>
        </p:nvSpPr>
        <p:spPr>
          <a:xfrm>
            <a:off x="6409600" y="2295175"/>
            <a:ext cx="105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Update</a:t>
            </a:r>
            <a:endParaRPr sz="15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419" name="Google Shape;419;p29"/>
          <p:cNvSpPr txBox="1"/>
          <p:nvPr/>
        </p:nvSpPr>
        <p:spPr>
          <a:xfrm>
            <a:off x="5825425" y="3563625"/>
            <a:ext cx="105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Search with keyword</a:t>
            </a:r>
            <a:endParaRPr sz="15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420" name="Google Shape;420;p29"/>
          <p:cNvSpPr txBox="1"/>
          <p:nvPr/>
        </p:nvSpPr>
        <p:spPr>
          <a:xfrm>
            <a:off x="3887125" y="2295175"/>
            <a:ext cx="105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Show all</a:t>
            </a:r>
            <a:endParaRPr sz="15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421" name="Google Shape;421;p29"/>
          <p:cNvSpPr txBox="1"/>
          <p:nvPr/>
        </p:nvSpPr>
        <p:spPr>
          <a:xfrm>
            <a:off x="4352000" y="3474075"/>
            <a:ext cx="105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Show details of specific employee</a:t>
            </a:r>
            <a:endParaRPr sz="15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grpSp>
        <p:nvGrpSpPr>
          <p:cNvPr id="422" name="Google Shape;422;p29"/>
          <p:cNvGrpSpPr/>
          <p:nvPr/>
        </p:nvGrpSpPr>
        <p:grpSpPr>
          <a:xfrm>
            <a:off x="569692" y="468663"/>
            <a:ext cx="360301" cy="295814"/>
            <a:chOff x="2599525" y="3688600"/>
            <a:chExt cx="428675" cy="351950"/>
          </a:xfrm>
        </p:grpSpPr>
        <p:sp>
          <p:nvSpPr>
            <p:cNvPr id="423" name="Google Shape;423;p2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29"/>
          <p:cNvGrpSpPr/>
          <p:nvPr/>
        </p:nvGrpSpPr>
        <p:grpSpPr>
          <a:xfrm>
            <a:off x="5237893" y="4056232"/>
            <a:ext cx="363369" cy="221115"/>
            <a:chOff x="3269900" y="3064500"/>
            <a:chExt cx="432325" cy="263075"/>
          </a:xfrm>
        </p:grpSpPr>
        <p:sp>
          <p:nvSpPr>
            <p:cNvPr id="427" name="Google Shape;427;p2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3988643" y="2684157"/>
            <a:ext cx="363369" cy="221115"/>
            <a:chOff x="3269900" y="3064500"/>
            <a:chExt cx="432325" cy="263075"/>
          </a:xfrm>
        </p:grpSpPr>
        <p:sp>
          <p:nvSpPr>
            <p:cNvPr id="431" name="Google Shape;431;p2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29"/>
          <p:cNvGrpSpPr/>
          <p:nvPr/>
        </p:nvGrpSpPr>
        <p:grpSpPr>
          <a:xfrm>
            <a:off x="6693372" y="3805081"/>
            <a:ext cx="342882" cy="350068"/>
            <a:chOff x="3951850" y="2985350"/>
            <a:chExt cx="407950" cy="416500"/>
          </a:xfrm>
        </p:grpSpPr>
        <p:sp>
          <p:nvSpPr>
            <p:cNvPr id="435" name="Google Shape;435;p2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29"/>
          <p:cNvGrpSpPr/>
          <p:nvPr/>
        </p:nvGrpSpPr>
        <p:grpSpPr>
          <a:xfrm>
            <a:off x="7036240" y="2662065"/>
            <a:ext cx="366458" cy="366437"/>
            <a:chOff x="1923675" y="1633650"/>
            <a:chExt cx="436000" cy="435975"/>
          </a:xfrm>
        </p:grpSpPr>
        <p:sp>
          <p:nvSpPr>
            <p:cNvPr id="440" name="Google Shape;440;p2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9"/>
          <p:cNvGrpSpPr/>
          <p:nvPr/>
        </p:nvGrpSpPr>
        <p:grpSpPr>
          <a:xfrm>
            <a:off x="5665765" y="1121602"/>
            <a:ext cx="366458" cy="366437"/>
            <a:chOff x="1923675" y="1633650"/>
            <a:chExt cx="436000" cy="435975"/>
          </a:xfrm>
        </p:grpSpPr>
        <p:sp>
          <p:nvSpPr>
            <p:cNvPr id="447" name="Google Shape;447;p2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29"/>
          <p:cNvSpPr txBox="1"/>
          <p:nvPr/>
        </p:nvSpPr>
        <p:spPr>
          <a:xfrm>
            <a:off x="334675" y="3441125"/>
            <a:ext cx="3513900" cy="136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NOTE:  Design choice</a:t>
            </a:r>
            <a:endParaRPr b="1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 Regular"/>
                <a:ea typeface="Karla Regular"/>
                <a:cs typeface="Karla Regular"/>
                <a:sym typeface="Karla Regular"/>
              </a:rPr>
              <a:t>Did not create another relation of the employee's designation and the salary as my client has stated that the salary is not fixed as per the designation.</a:t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5400012" scaled="0"/>
        </a:gra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0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30"/>
          <p:cNvSpPr txBox="1"/>
          <p:nvPr>
            <p:ph idx="4294967295" type="ctrTitle"/>
          </p:nvPr>
        </p:nvSpPr>
        <p:spPr>
          <a:xfrm>
            <a:off x="286675" y="352100"/>
            <a:ext cx="3131700" cy="9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</a:t>
            </a:r>
            <a:endParaRPr sz="2600"/>
          </a:p>
        </p:txBody>
      </p:sp>
      <p:grpSp>
        <p:nvGrpSpPr>
          <p:cNvPr id="460" name="Google Shape;460;p30"/>
          <p:cNvGrpSpPr/>
          <p:nvPr/>
        </p:nvGrpSpPr>
        <p:grpSpPr>
          <a:xfrm>
            <a:off x="1180808" y="4878362"/>
            <a:ext cx="8057815" cy="268974"/>
            <a:chOff x="1177450" y="3687086"/>
            <a:chExt cx="6173152" cy="171321"/>
          </a:xfrm>
        </p:grpSpPr>
        <p:sp>
          <p:nvSpPr>
            <p:cNvPr id="461" name="Google Shape;461;p30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4" name="Google Shape;464;p30"/>
          <p:cNvSpPr/>
          <p:nvPr/>
        </p:nvSpPr>
        <p:spPr>
          <a:xfrm>
            <a:off x="1681026" y="343699"/>
            <a:ext cx="7252056" cy="4534652"/>
          </a:xfrm>
          <a:custGeom>
            <a:rect b="b" l="l" r="r" t="t"/>
            <a:pathLst>
              <a:path extrusionOk="0" h="3454973" w="5161606">
                <a:moveTo>
                  <a:pt x="4992053" y="0"/>
                </a:moveTo>
                <a:lnTo>
                  <a:pt x="170498" y="0"/>
                </a:lnTo>
                <a:cubicBezTo>
                  <a:pt x="76200" y="0"/>
                  <a:pt x="0" y="76143"/>
                  <a:pt x="0" y="170369"/>
                </a:cubicBezTo>
                <a:lnTo>
                  <a:pt x="0" y="3396915"/>
                </a:lnTo>
                <a:cubicBezTo>
                  <a:pt x="0" y="3429275"/>
                  <a:pt x="26670" y="3454973"/>
                  <a:pt x="58102" y="3454973"/>
                </a:cubicBezTo>
                <a:lnTo>
                  <a:pt x="5103495" y="3454973"/>
                </a:lnTo>
                <a:cubicBezTo>
                  <a:pt x="5135880" y="3454973"/>
                  <a:pt x="5161598" y="3428324"/>
                  <a:pt x="5161598" y="3396915"/>
                </a:cubicBezTo>
                <a:lnTo>
                  <a:pt x="5161598" y="170369"/>
                </a:lnTo>
                <a:cubicBezTo>
                  <a:pt x="5162550" y="76143"/>
                  <a:pt x="5086350" y="0"/>
                  <a:pt x="4992053" y="0"/>
                </a:cubicBezTo>
                <a:close/>
                <a:moveTo>
                  <a:pt x="4981575" y="3245581"/>
                </a:moveTo>
                <a:lnTo>
                  <a:pt x="190500" y="3245581"/>
                </a:lnTo>
                <a:lnTo>
                  <a:pt x="190500" y="199874"/>
                </a:lnTo>
                <a:lnTo>
                  <a:pt x="4981575" y="199874"/>
                </a:lnTo>
                <a:lnTo>
                  <a:pt x="4981575" y="32455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0"/>
          <p:cNvSpPr txBox="1"/>
          <p:nvPr/>
        </p:nvSpPr>
        <p:spPr>
          <a:xfrm>
            <a:off x="79650" y="1455025"/>
            <a:ext cx="1513200" cy="611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Add</a:t>
            </a: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 and Reset options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466" name="Google Shape;466;p30"/>
          <p:cNvSpPr txBox="1"/>
          <p:nvPr/>
        </p:nvSpPr>
        <p:spPr>
          <a:xfrm>
            <a:off x="79650" y="2458625"/>
            <a:ext cx="1513200" cy="851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Regex checks for all the fields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pic>
        <p:nvPicPr>
          <p:cNvPr id="467" name="Google Shape;4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950" y="596550"/>
            <a:ext cx="6758226" cy="405005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0"/>
          <p:cNvSpPr txBox="1"/>
          <p:nvPr/>
        </p:nvSpPr>
        <p:spPr>
          <a:xfrm>
            <a:off x="79650" y="3731375"/>
            <a:ext cx="1513200" cy="1146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Dropdown for designation and Status of the employee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5400012" scaled="0"/>
        </a:gra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31"/>
          <p:cNvSpPr txBox="1"/>
          <p:nvPr>
            <p:ph idx="4294967295" type="ctrTitle"/>
          </p:nvPr>
        </p:nvSpPr>
        <p:spPr>
          <a:xfrm>
            <a:off x="79650" y="343700"/>
            <a:ext cx="3131700" cy="9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</a:t>
            </a:r>
            <a:endParaRPr sz="2600"/>
          </a:p>
        </p:txBody>
      </p:sp>
      <p:grpSp>
        <p:nvGrpSpPr>
          <p:cNvPr id="475" name="Google Shape;475;p31"/>
          <p:cNvGrpSpPr/>
          <p:nvPr/>
        </p:nvGrpSpPr>
        <p:grpSpPr>
          <a:xfrm>
            <a:off x="1180808" y="4878362"/>
            <a:ext cx="8057815" cy="268974"/>
            <a:chOff x="1177450" y="3687086"/>
            <a:chExt cx="6173152" cy="171321"/>
          </a:xfrm>
        </p:grpSpPr>
        <p:sp>
          <p:nvSpPr>
            <p:cNvPr id="476" name="Google Shape;476;p31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9" name="Google Shape;479;p31"/>
          <p:cNvSpPr/>
          <p:nvPr/>
        </p:nvSpPr>
        <p:spPr>
          <a:xfrm>
            <a:off x="1681026" y="343699"/>
            <a:ext cx="7252056" cy="4534652"/>
          </a:xfrm>
          <a:custGeom>
            <a:rect b="b" l="l" r="r" t="t"/>
            <a:pathLst>
              <a:path extrusionOk="0" h="3454973" w="5161606">
                <a:moveTo>
                  <a:pt x="4992053" y="0"/>
                </a:moveTo>
                <a:lnTo>
                  <a:pt x="170498" y="0"/>
                </a:lnTo>
                <a:cubicBezTo>
                  <a:pt x="76200" y="0"/>
                  <a:pt x="0" y="76143"/>
                  <a:pt x="0" y="170369"/>
                </a:cubicBezTo>
                <a:lnTo>
                  <a:pt x="0" y="3396915"/>
                </a:lnTo>
                <a:cubicBezTo>
                  <a:pt x="0" y="3429275"/>
                  <a:pt x="26670" y="3454973"/>
                  <a:pt x="58102" y="3454973"/>
                </a:cubicBezTo>
                <a:lnTo>
                  <a:pt x="5103495" y="3454973"/>
                </a:lnTo>
                <a:cubicBezTo>
                  <a:pt x="5135880" y="3454973"/>
                  <a:pt x="5161598" y="3428324"/>
                  <a:pt x="5161598" y="3396915"/>
                </a:cubicBezTo>
                <a:lnTo>
                  <a:pt x="5161598" y="170369"/>
                </a:lnTo>
                <a:cubicBezTo>
                  <a:pt x="5162550" y="76143"/>
                  <a:pt x="5086350" y="0"/>
                  <a:pt x="4992053" y="0"/>
                </a:cubicBezTo>
                <a:close/>
                <a:moveTo>
                  <a:pt x="4981575" y="3245581"/>
                </a:moveTo>
                <a:lnTo>
                  <a:pt x="190500" y="3245581"/>
                </a:lnTo>
                <a:lnTo>
                  <a:pt x="190500" y="199874"/>
                </a:lnTo>
                <a:lnTo>
                  <a:pt x="4981575" y="199874"/>
                </a:lnTo>
                <a:lnTo>
                  <a:pt x="4981575" y="32455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1"/>
          <p:cNvSpPr txBox="1"/>
          <p:nvPr/>
        </p:nvSpPr>
        <p:spPr>
          <a:xfrm>
            <a:off x="79650" y="1455025"/>
            <a:ext cx="1513200" cy="851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Update an Employee's details option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481" name="Google Shape;481;p31"/>
          <p:cNvSpPr txBox="1"/>
          <p:nvPr/>
        </p:nvSpPr>
        <p:spPr>
          <a:xfrm>
            <a:off x="79650" y="2560500"/>
            <a:ext cx="1513200" cy="851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Search and reset options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482" name="Google Shape;482;p31"/>
          <p:cNvSpPr txBox="1"/>
          <p:nvPr/>
        </p:nvSpPr>
        <p:spPr>
          <a:xfrm>
            <a:off x="79650" y="3731375"/>
            <a:ext cx="1513200" cy="648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Add Employee option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pic>
        <p:nvPicPr>
          <p:cNvPr id="483" name="Google Shape;4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800" y="589275"/>
            <a:ext cx="6759225" cy="403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5400012" scaled="0"/>
        </a:gra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2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32"/>
          <p:cNvSpPr txBox="1"/>
          <p:nvPr>
            <p:ph idx="4294967295" type="ctrTitle"/>
          </p:nvPr>
        </p:nvSpPr>
        <p:spPr>
          <a:xfrm>
            <a:off x="79650" y="343700"/>
            <a:ext cx="3131700" cy="9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</a:t>
            </a:r>
            <a:endParaRPr sz="2600"/>
          </a:p>
        </p:txBody>
      </p:sp>
      <p:grpSp>
        <p:nvGrpSpPr>
          <p:cNvPr id="490" name="Google Shape;490;p32"/>
          <p:cNvGrpSpPr/>
          <p:nvPr/>
        </p:nvGrpSpPr>
        <p:grpSpPr>
          <a:xfrm>
            <a:off x="1180808" y="4878362"/>
            <a:ext cx="8057815" cy="268974"/>
            <a:chOff x="1177450" y="3687086"/>
            <a:chExt cx="6173152" cy="171321"/>
          </a:xfrm>
        </p:grpSpPr>
        <p:sp>
          <p:nvSpPr>
            <p:cNvPr id="491" name="Google Shape;491;p32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4" name="Google Shape;494;p32"/>
          <p:cNvSpPr/>
          <p:nvPr/>
        </p:nvSpPr>
        <p:spPr>
          <a:xfrm>
            <a:off x="1681026" y="343699"/>
            <a:ext cx="7252056" cy="4534652"/>
          </a:xfrm>
          <a:custGeom>
            <a:rect b="b" l="l" r="r" t="t"/>
            <a:pathLst>
              <a:path extrusionOk="0" h="3454973" w="5161606">
                <a:moveTo>
                  <a:pt x="4992053" y="0"/>
                </a:moveTo>
                <a:lnTo>
                  <a:pt x="170498" y="0"/>
                </a:lnTo>
                <a:cubicBezTo>
                  <a:pt x="76200" y="0"/>
                  <a:pt x="0" y="76143"/>
                  <a:pt x="0" y="170369"/>
                </a:cubicBezTo>
                <a:lnTo>
                  <a:pt x="0" y="3396915"/>
                </a:lnTo>
                <a:cubicBezTo>
                  <a:pt x="0" y="3429275"/>
                  <a:pt x="26670" y="3454973"/>
                  <a:pt x="58102" y="3454973"/>
                </a:cubicBezTo>
                <a:lnTo>
                  <a:pt x="5103495" y="3454973"/>
                </a:lnTo>
                <a:cubicBezTo>
                  <a:pt x="5135880" y="3454973"/>
                  <a:pt x="5161598" y="3428324"/>
                  <a:pt x="5161598" y="3396915"/>
                </a:cubicBezTo>
                <a:lnTo>
                  <a:pt x="5161598" y="170369"/>
                </a:lnTo>
                <a:cubicBezTo>
                  <a:pt x="5162550" y="76143"/>
                  <a:pt x="5086350" y="0"/>
                  <a:pt x="4992053" y="0"/>
                </a:cubicBezTo>
                <a:close/>
                <a:moveTo>
                  <a:pt x="4981575" y="3245581"/>
                </a:moveTo>
                <a:lnTo>
                  <a:pt x="190500" y="3245581"/>
                </a:lnTo>
                <a:lnTo>
                  <a:pt x="190500" y="199874"/>
                </a:lnTo>
                <a:lnTo>
                  <a:pt x="4981575" y="199874"/>
                </a:lnTo>
                <a:lnTo>
                  <a:pt x="4981575" y="32455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2"/>
          <p:cNvSpPr txBox="1"/>
          <p:nvPr/>
        </p:nvSpPr>
        <p:spPr>
          <a:xfrm>
            <a:off x="79650" y="1455025"/>
            <a:ext cx="1513200" cy="851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Update the Employee's details option.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496" name="Google Shape;496;p32"/>
          <p:cNvSpPr txBox="1"/>
          <p:nvPr/>
        </p:nvSpPr>
        <p:spPr>
          <a:xfrm>
            <a:off x="79650" y="2560500"/>
            <a:ext cx="1513200" cy="851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Display bank details.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497" name="Google Shape;497;p32"/>
          <p:cNvSpPr txBox="1"/>
          <p:nvPr/>
        </p:nvSpPr>
        <p:spPr>
          <a:xfrm>
            <a:off x="79650" y="3731375"/>
            <a:ext cx="1513200" cy="648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Display other details.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pic>
        <p:nvPicPr>
          <p:cNvPr id="498" name="Google Shape;4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450" y="582000"/>
            <a:ext cx="6804274" cy="402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4509250" y="974675"/>
            <a:ext cx="3131700" cy="5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Has a single use case</a:t>
            </a:r>
            <a:endParaRPr sz="2600"/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3815825" y="1925975"/>
            <a:ext cx="5035200" cy="236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application is developed for a single manufacturing unit.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user of the application is the owner of the unit.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Authentication is mandatory to access the web content.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879199" y="668049"/>
            <a:ext cx="1500731" cy="222535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Courier New"/>
              </a:rPr>
              <a:t>1</a:t>
            </a:r>
          </a:p>
        </p:txBody>
      </p:sp>
      <p:sp>
        <p:nvSpPr>
          <p:cNvPr id="84" name="Google Shape;84;p15"/>
          <p:cNvSpPr/>
          <p:nvPr/>
        </p:nvSpPr>
        <p:spPr>
          <a:xfrm>
            <a:off x="3793849" y="3675476"/>
            <a:ext cx="266749" cy="404558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767036" y="289339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5"/>
          <p:cNvGrpSpPr/>
          <p:nvPr/>
        </p:nvGrpSpPr>
        <p:grpSpPr>
          <a:xfrm>
            <a:off x="3728155" y="1961382"/>
            <a:ext cx="359272" cy="376691"/>
            <a:chOff x="5961125" y="1623900"/>
            <a:chExt cx="427450" cy="448175"/>
          </a:xfrm>
        </p:grpSpPr>
        <p:sp>
          <p:nvSpPr>
            <p:cNvPr id="87" name="Google Shape;87;p15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3752671" y="1126711"/>
            <a:ext cx="383835" cy="363369"/>
            <a:chOff x="6618700" y="1635475"/>
            <a:chExt cx="456675" cy="432325"/>
          </a:xfrm>
        </p:grpSpPr>
        <p:sp>
          <p:nvSpPr>
            <p:cNvPr id="95" name="Google Shape;95;p15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33"/>
          <p:cNvSpPr txBox="1"/>
          <p:nvPr>
            <p:ph type="title"/>
          </p:nvPr>
        </p:nvSpPr>
        <p:spPr>
          <a:xfrm>
            <a:off x="1015150" y="419150"/>
            <a:ext cx="12021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Pieces</a:t>
            </a:r>
            <a:endParaRPr/>
          </a:p>
        </p:txBody>
      </p:sp>
      <p:grpSp>
        <p:nvGrpSpPr>
          <p:cNvPr id="505" name="Google Shape;505;p33"/>
          <p:cNvGrpSpPr/>
          <p:nvPr/>
        </p:nvGrpSpPr>
        <p:grpSpPr>
          <a:xfrm>
            <a:off x="3816338" y="1726011"/>
            <a:ext cx="3521982" cy="2777012"/>
            <a:chOff x="9878975" y="4425243"/>
            <a:chExt cx="719918" cy="645502"/>
          </a:xfrm>
        </p:grpSpPr>
        <p:sp>
          <p:nvSpPr>
            <p:cNvPr id="506" name="Google Shape;506;p33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9" name="Google Shape;509;p33"/>
          <p:cNvSpPr txBox="1"/>
          <p:nvPr/>
        </p:nvSpPr>
        <p:spPr>
          <a:xfrm>
            <a:off x="5081650" y="2209725"/>
            <a:ext cx="1123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 Regular"/>
                <a:ea typeface="Karla Regular"/>
                <a:cs typeface="Karla Regular"/>
                <a:sym typeface="Karla Regular"/>
              </a:rPr>
              <a:t>Add a piece</a:t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510" name="Google Shape;510;p33"/>
          <p:cNvSpPr txBox="1"/>
          <p:nvPr/>
        </p:nvSpPr>
        <p:spPr>
          <a:xfrm>
            <a:off x="5992950" y="3459450"/>
            <a:ext cx="1123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 Regular"/>
                <a:ea typeface="Karla Regular"/>
                <a:cs typeface="Karla Regular"/>
                <a:sym typeface="Karla Regular"/>
              </a:rPr>
              <a:t>View all</a:t>
            </a:r>
            <a:r>
              <a:rPr lang="en">
                <a:latin typeface="Karla Regular"/>
                <a:ea typeface="Karla Regular"/>
                <a:cs typeface="Karla Regular"/>
                <a:sym typeface="Karla Regular"/>
              </a:rPr>
              <a:t> pieces of an item</a:t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511" name="Google Shape;511;p33"/>
          <p:cNvSpPr txBox="1"/>
          <p:nvPr/>
        </p:nvSpPr>
        <p:spPr>
          <a:xfrm>
            <a:off x="4292725" y="3429675"/>
            <a:ext cx="1123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 Regular"/>
                <a:ea typeface="Karla Regular"/>
                <a:cs typeface="Karla Regular"/>
                <a:sym typeface="Karla Regular"/>
              </a:rPr>
              <a:t>Update </a:t>
            </a:r>
            <a:r>
              <a:rPr lang="en">
                <a:latin typeface="Karla Regular"/>
                <a:ea typeface="Karla Regular"/>
                <a:cs typeface="Karla Regular"/>
                <a:sym typeface="Karla Regular"/>
              </a:rPr>
              <a:t>a piece</a:t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grpSp>
        <p:nvGrpSpPr>
          <p:cNvPr id="512" name="Google Shape;512;p33"/>
          <p:cNvGrpSpPr/>
          <p:nvPr/>
        </p:nvGrpSpPr>
        <p:grpSpPr>
          <a:xfrm>
            <a:off x="5347025" y="2572229"/>
            <a:ext cx="460615" cy="418653"/>
            <a:chOff x="4556450" y="4963575"/>
            <a:chExt cx="548025" cy="498100"/>
          </a:xfrm>
        </p:grpSpPr>
        <p:sp>
          <p:nvSpPr>
            <p:cNvPr id="513" name="Google Shape;513;p33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33"/>
          <p:cNvGrpSpPr/>
          <p:nvPr/>
        </p:nvGrpSpPr>
        <p:grpSpPr>
          <a:xfrm>
            <a:off x="6335343" y="3238332"/>
            <a:ext cx="363369" cy="221115"/>
            <a:chOff x="3269900" y="3064500"/>
            <a:chExt cx="432325" cy="263075"/>
          </a:xfrm>
        </p:grpSpPr>
        <p:sp>
          <p:nvSpPr>
            <p:cNvPr id="519" name="Google Shape;519;p33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33"/>
          <p:cNvGrpSpPr/>
          <p:nvPr/>
        </p:nvGrpSpPr>
        <p:grpSpPr>
          <a:xfrm>
            <a:off x="4884165" y="3911477"/>
            <a:ext cx="366458" cy="366437"/>
            <a:chOff x="1923675" y="1633650"/>
            <a:chExt cx="436000" cy="435975"/>
          </a:xfrm>
        </p:grpSpPr>
        <p:sp>
          <p:nvSpPr>
            <p:cNvPr id="523" name="Google Shape;523;p33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9" name="Google Shape;529;p33"/>
          <p:cNvSpPr/>
          <p:nvPr/>
        </p:nvSpPr>
        <p:spPr>
          <a:xfrm>
            <a:off x="543986" y="461974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5400012" scaled="0"/>
        </a:gra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4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34"/>
          <p:cNvSpPr txBox="1"/>
          <p:nvPr>
            <p:ph idx="4294967295" type="ctrTitle"/>
          </p:nvPr>
        </p:nvSpPr>
        <p:spPr>
          <a:xfrm>
            <a:off x="286675" y="352100"/>
            <a:ext cx="1314000" cy="132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Item's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</a:t>
            </a:r>
            <a:endParaRPr/>
          </a:p>
        </p:txBody>
      </p:sp>
      <p:grpSp>
        <p:nvGrpSpPr>
          <p:cNvPr id="536" name="Google Shape;536;p34"/>
          <p:cNvGrpSpPr/>
          <p:nvPr/>
        </p:nvGrpSpPr>
        <p:grpSpPr>
          <a:xfrm>
            <a:off x="1180808" y="4878362"/>
            <a:ext cx="8057815" cy="268974"/>
            <a:chOff x="1177450" y="3687086"/>
            <a:chExt cx="6173152" cy="171321"/>
          </a:xfrm>
        </p:grpSpPr>
        <p:sp>
          <p:nvSpPr>
            <p:cNvPr id="537" name="Google Shape;537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0" name="Google Shape;540;p34"/>
          <p:cNvSpPr/>
          <p:nvPr/>
        </p:nvSpPr>
        <p:spPr>
          <a:xfrm>
            <a:off x="1681026" y="343699"/>
            <a:ext cx="7252056" cy="4534652"/>
          </a:xfrm>
          <a:custGeom>
            <a:rect b="b" l="l" r="r" t="t"/>
            <a:pathLst>
              <a:path extrusionOk="0" h="3454973" w="5161606">
                <a:moveTo>
                  <a:pt x="4992053" y="0"/>
                </a:moveTo>
                <a:lnTo>
                  <a:pt x="170498" y="0"/>
                </a:lnTo>
                <a:cubicBezTo>
                  <a:pt x="76200" y="0"/>
                  <a:pt x="0" y="76143"/>
                  <a:pt x="0" y="170369"/>
                </a:cubicBezTo>
                <a:lnTo>
                  <a:pt x="0" y="3396915"/>
                </a:lnTo>
                <a:cubicBezTo>
                  <a:pt x="0" y="3429275"/>
                  <a:pt x="26670" y="3454973"/>
                  <a:pt x="58102" y="3454973"/>
                </a:cubicBezTo>
                <a:lnTo>
                  <a:pt x="5103495" y="3454973"/>
                </a:lnTo>
                <a:cubicBezTo>
                  <a:pt x="5135880" y="3454973"/>
                  <a:pt x="5161598" y="3428324"/>
                  <a:pt x="5161598" y="3396915"/>
                </a:cubicBezTo>
                <a:lnTo>
                  <a:pt x="5161598" y="170369"/>
                </a:lnTo>
                <a:cubicBezTo>
                  <a:pt x="5162550" y="76143"/>
                  <a:pt x="5086350" y="0"/>
                  <a:pt x="4992053" y="0"/>
                </a:cubicBezTo>
                <a:close/>
                <a:moveTo>
                  <a:pt x="4981575" y="3245581"/>
                </a:moveTo>
                <a:lnTo>
                  <a:pt x="190500" y="3245581"/>
                </a:lnTo>
                <a:lnTo>
                  <a:pt x="190500" y="199874"/>
                </a:lnTo>
                <a:lnTo>
                  <a:pt x="4981575" y="199874"/>
                </a:lnTo>
                <a:lnTo>
                  <a:pt x="4981575" y="32455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1" name="Google Shape;5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775" y="582000"/>
            <a:ext cx="6795900" cy="40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4"/>
          <p:cNvSpPr txBox="1"/>
          <p:nvPr/>
        </p:nvSpPr>
        <p:spPr>
          <a:xfrm>
            <a:off x="87475" y="1903725"/>
            <a:ext cx="1513200" cy="606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 Regular"/>
                <a:ea typeface="Karla Regular"/>
                <a:cs typeface="Karla Regular"/>
                <a:sym typeface="Karla Regular"/>
              </a:rPr>
              <a:t>Show pieces button</a:t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543" name="Google Shape;543;p34"/>
          <p:cNvSpPr txBox="1"/>
          <p:nvPr/>
        </p:nvSpPr>
        <p:spPr>
          <a:xfrm>
            <a:off x="87475" y="2740753"/>
            <a:ext cx="1513200" cy="606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 Regular"/>
                <a:ea typeface="Karla Regular"/>
                <a:cs typeface="Karla Regular"/>
                <a:sym typeface="Karla Regular"/>
              </a:rPr>
              <a:t>Add a piece button</a:t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5"/>
          <p:cNvSpPr txBox="1"/>
          <p:nvPr>
            <p:ph type="title"/>
          </p:nvPr>
        </p:nvSpPr>
        <p:spPr>
          <a:xfrm>
            <a:off x="558600" y="243650"/>
            <a:ext cx="2595300" cy="106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Logics for pieces</a:t>
            </a:r>
            <a:endParaRPr/>
          </a:p>
        </p:txBody>
      </p:sp>
      <p:sp>
        <p:nvSpPr>
          <p:cNvPr id="549" name="Google Shape;549;p35"/>
          <p:cNvSpPr txBox="1"/>
          <p:nvPr>
            <p:ph idx="1" type="body"/>
          </p:nvPr>
        </p:nvSpPr>
        <p:spPr>
          <a:xfrm>
            <a:off x="558600" y="909400"/>
            <a:ext cx="8258700" cy="400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 piece of an item will be added only if the condition    that: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the required raw materials for the manufacturing of that item:</a:t>
            </a:r>
            <a:endParaRPr/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quantity available should be greater than or equal to the required amounts.</a:t>
            </a:r>
            <a:endParaRPr/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When a piece is added for an item: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a) The engineer making the piece is linked.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b) The start date of manufacturing is added.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c) </a:t>
            </a:r>
            <a:r>
              <a:rPr lang="en"/>
              <a:t>The status of the piece is automatically set as </a:t>
            </a:r>
            <a:r>
              <a:rPr b="1" lang="en">
                <a:latin typeface="Karla"/>
                <a:ea typeface="Karla"/>
                <a:cs typeface="Karla"/>
                <a:sym typeface="Karla"/>
              </a:rPr>
              <a:t>INPROGRESS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d) </a:t>
            </a:r>
            <a:r>
              <a:rPr lang="en"/>
              <a:t>The quantities of the materials used are automatically decreased in the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materials relation.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e) </a:t>
            </a:r>
            <a:r>
              <a:rPr b="1" lang="en">
                <a:latin typeface="Karla"/>
                <a:ea typeface="Karla"/>
                <a:cs typeface="Karla"/>
                <a:sym typeface="Karla"/>
              </a:rPr>
              <a:t>NOTE: But the quantity of the item in the inventory is not increased YET!</a:t>
            </a:r>
            <a:endParaRPr b="1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550" name="Google Shape;550;p35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5400012" scaled="0"/>
        </a:gra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6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36"/>
          <p:cNvSpPr txBox="1"/>
          <p:nvPr>
            <p:ph idx="4294967295" type="ctrTitle"/>
          </p:nvPr>
        </p:nvSpPr>
        <p:spPr>
          <a:xfrm>
            <a:off x="79650" y="343700"/>
            <a:ext cx="3131700" cy="9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pieces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an Item</a:t>
            </a:r>
            <a:endParaRPr sz="2600"/>
          </a:p>
        </p:txBody>
      </p:sp>
      <p:grpSp>
        <p:nvGrpSpPr>
          <p:cNvPr id="557" name="Google Shape;557;p36"/>
          <p:cNvGrpSpPr/>
          <p:nvPr/>
        </p:nvGrpSpPr>
        <p:grpSpPr>
          <a:xfrm>
            <a:off x="1180808" y="4878362"/>
            <a:ext cx="8057815" cy="268974"/>
            <a:chOff x="1177450" y="3687086"/>
            <a:chExt cx="6173152" cy="171321"/>
          </a:xfrm>
        </p:grpSpPr>
        <p:sp>
          <p:nvSpPr>
            <p:cNvPr id="558" name="Google Shape;558;p36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1" name="Google Shape;561;p36"/>
          <p:cNvSpPr/>
          <p:nvPr/>
        </p:nvSpPr>
        <p:spPr>
          <a:xfrm>
            <a:off x="1681026" y="343699"/>
            <a:ext cx="7252056" cy="4534652"/>
          </a:xfrm>
          <a:custGeom>
            <a:rect b="b" l="l" r="r" t="t"/>
            <a:pathLst>
              <a:path extrusionOk="0" h="3454973" w="5161606">
                <a:moveTo>
                  <a:pt x="4992053" y="0"/>
                </a:moveTo>
                <a:lnTo>
                  <a:pt x="170498" y="0"/>
                </a:lnTo>
                <a:cubicBezTo>
                  <a:pt x="76200" y="0"/>
                  <a:pt x="0" y="76143"/>
                  <a:pt x="0" y="170369"/>
                </a:cubicBezTo>
                <a:lnTo>
                  <a:pt x="0" y="3396915"/>
                </a:lnTo>
                <a:cubicBezTo>
                  <a:pt x="0" y="3429275"/>
                  <a:pt x="26670" y="3454973"/>
                  <a:pt x="58102" y="3454973"/>
                </a:cubicBezTo>
                <a:lnTo>
                  <a:pt x="5103495" y="3454973"/>
                </a:lnTo>
                <a:cubicBezTo>
                  <a:pt x="5135880" y="3454973"/>
                  <a:pt x="5161598" y="3428324"/>
                  <a:pt x="5161598" y="3396915"/>
                </a:cubicBezTo>
                <a:lnTo>
                  <a:pt x="5161598" y="170369"/>
                </a:lnTo>
                <a:cubicBezTo>
                  <a:pt x="5162550" y="76143"/>
                  <a:pt x="5086350" y="0"/>
                  <a:pt x="4992053" y="0"/>
                </a:cubicBezTo>
                <a:close/>
                <a:moveTo>
                  <a:pt x="4981575" y="3245581"/>
                </a:moveTo>
                <a:lnTo>
                  <a:pt x="190500" y="3245581"/>
                </a:lnTo>
                <a:lnTo>
                  <a:pt x="190500" y="199874"/>
                </a:lnTo>
                <a:lnTo>
                  <a:pt x="4981575" y="199874"/>
                </a:lnTo>
                <a:lnTo>
                  <a:pt x="4981575" y="32455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6"/>
          <p:cNvSpPr txBox="1"/>
          <p:nvPr/>
        </p:nvSpPr>
        <p:spPr>
          <a:xfrm>
            <a:off x="79650" y="1455025"/>
            <a:ext cx="1513200" cy="501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The end date.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563" name="Google Shape;563;p36"/>
          <p:cNvSpPr txBox="1"/>
          <p:nvPr/>
        </p:nvSpPr>
        <p:spPr>
          <a:xfrm>
            <a:off x="79650" y="2662375"/>
            <a:ext cx="1513200" cy="444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The status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564" name="Google Shape;564;p36"/>
          <p:cNvSpPr txBox="1"/>
          <p:nvPr/>
        </p:nvSpPr>
        <p:spPr>
          <a:xfrm>
            <a:off x="79650" y="3731375"/>
            <a:ext cx="1513200" cy="648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Update Button.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pic>
        <p:nvPicPr>
          <p:cNvPr id="565" name="Google Shape;5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725" y="582000"/>
            <a:ext cx="6734849" cy="40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5400012" scaled="0"/>
        </a:gra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7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1" name="Google Shape;571;p37"/>
          <p:cNvSpPr txBox="1"/>
          <p:nvPr>
            <p:ph idx="4294967295" type="ctrTitle"/>
          </p:nvPr>
        </p:nvSpPr>
        <p:spPr>
          <a:xfrm>
            <a:off x="79650" y="343700"/>
            <a:ext cx="3131700" cy="9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Piece</a:t>
            </a:r>
            <a:endParaRPr/>
          </a:p>
        </p:txBody>
      </p:sp>
      <p:grpSp>
        <p:nvGrpSpPr>
          <p:cNvPr id="572" name="Google Shape;572;p37"/>
          <p:cNvGrpSpPr/>
          <p:nvPr/>
        </p:nvGrpSpPr>
        <p:grpSpPr>
          <a:xfrm>
            <a:off x="1180808" y="4878362"/>
            <a:ext cx="8057815" cy="268974"/>
            <a:chOff x="1177450" y="3687086"/>
            <a:chExt cx="6173152" cy="171321"/>
          </a:xfrm>
        </p:grpSpPr>
        <p:sp>
          <p:nvSpPr>
            <p:cNvPr id="573" name="Google Shape;573;p37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6" name="Google Shape;576;p37"/>
          <p:cNvSpPr/>
          <p:nvPr/>
        </p:nvSpPr>
        <p:spPr>
          <a:xfrm>
            <a:off x="1681026" y="343699"/>
            <a:ext cx="7252056" cy="4534652"/>
          </a:xfrm>
          <a:custGeom>
            <a:rect b="b" l="l" r="r" t="t"/>
            <a:pathLst>
              <a:path extrusionOk="0" h="3454973" w="5161606">
                <a:moveTo>
                  <a:pt x="4992053" y="0"/>
                </a:moveTo>
                <a:lnTo>
                  <a:pt x="170498" y="0"/>
                </a:lnTo>
                <a:cubicBezTo>
                  <a:pt x="76200" y="0"/>
                  <a:pt x="0" y="76143"/>
                  <a:pt x="0" y="170369"/>
                </a:cubicBezTo>
                <a:lnTo>
                  <a:pt x="0" y="3396915"/>
                </a:lnTo>
                <a:cubicBezTo>
                  <a:pt x="0" y="3429275"/>
                  <a:pt x="26670" y="3454973"/>
                  <a:pt x="58102" y="3454973"/>
                </a:cubicBezTo>
                <a:lnTo>
                  <a:pt x="5103495" y="3454973"/>
                </a:lnTo>
                <a:cubicBezTo>
                  <a:pt x="5135880" y="3454973"/>
                  <a:pt x="5161598" y="3428324"/>
                  <a:pt x="5161598" y="3396915"/>
                </a:cubicBezTo>
                <a:lnTo>
                  <a:pt x="5161598" y="170369"/>
                </a:lnTo>
                <a:cubicBezTo>
                  <a:pt x="5162550" y="76143"/>
                  <a:pt x="5086350" y="0"/>
                  <a:pt x="4992053" y="0"/>
                </a:cubicBezTo>
                <a:close/>
                <a:moveTo>
                  <a:pt x="4981575" y="3245581"/>
                </a:moveTo>
                <a:lnTo>
                  <a:pt x="190500" y="3245581"/>
                </a:lnTo>
                <a:lnTo>
                  <a:pt x="190500" y="199874"/>
                </a:lnTo>
                <a:lnTo>
                  <a:pt x="4981575" y="199874"/>
                </a:lnTo>
                <a:lnTo>
                  <a:pt x="4981575" y="32455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7"/>
          <p:cNvSpPr txBox="1"/>
          <p:nvPr/>
        </p:nvSpPr>
        <p:spPr>
          <a:xfrm>
            <a:off x="79650" y="1455025"/>
            <a:ext cx="1513200" cy="501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The end date.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578" name="Google Shape;578;p37"/>
          <p:cNvSpPr txBox="1"/>
          <p:nvPr/>
        </p:nvSpPr>
        <p:spPr>
          <a:xfrm>
            <a:off x="79650" y="2291228"/>
            <a:ext cx="1513200" cy="1346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The status options: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1. ACCEPTED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2. REJECTED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3. SOLD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579" name="Google Shape;579;p37"/>
          <p:cNvSpPr txBox="1"/>
          <p:nvPr/>
        </p:nvSpPr>
        <p:spPr>
          <a:xfrm>
            <a:off x="79650" y="3884625"/>
            <a:ext cx="1513200" cy="648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Update and reset buttons.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pic>
        <p:nvPicPr>
          <p:cNvPr id="580" name="Google Shape;5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275" y="589275"/>
            <a:ext cx="6786575" cy="402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8"/>
          <p:cNvSpPr txBox="1"/>
          <p:nvPr>
            <p:ph idx="1" type="body"/>
          </p:nvPr>
        </p:nvSpPr>
        <p:spPr>
          <a:xfrm>
            <a:off x="634800" y="727500"/>
            <a:ext cx="8106000" cy="404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If the status of the piece was previously </a:t>
            </a:r>
            <a:endParaRPr sz="1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Karla"/>
                <a:ea typeface="Karla"/>
                <a:cs typeface="Karla"/>
                <a:sym typeface="Karla"/>
              </a:rPr>
              <a:t>a) </a:t>
            </a:r>
            <a:r>
              <a:rPr b="1" lang="en" sz="1400">
                <a:latin typeface="Karla"/>
                <a:ea typeface="Karla"/>
                <a:cs typeface="Karla"/>
                <a:sym typeface="Karla"/>
              </a:rPr>
              <a:t>SOLD</a:t>
            </a:r>
            <a:r>
              <a:rPr lang="en" sz="1400"/>
              <a:t>: The update is not done in the database even if the form is submitted.</a:t>
            </a:r>
            <a:endParaRPr sz="1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Karla"/>
                <a:ea typeface="Karla"/>
                <a:cs typeface="Karla"/>
                <a:sym typeface="Karla"/>
              </a:rPr>
              <a:t>b) ACCEPTED </a:t>
            </a:r>
            <a:r>
              <a:rPr lang="en" sz="1400"/>
              <a:t>and now changed to: </a:t>
            </a:r>
            <a:endParaRPr sz="1400"/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i) </a:t>
            </a:r>
            <a:r>
              <a:rPr b="1" lang="en" sz="1400">
                <a:latin typeface="Karla"/>
                <a:ea typeface="Karla"/>
                <a:cs typeface="Karla"/>
                <a:sym typeface="Karla"/>
              </a:rPr>
              <a:t>REJECTED</a:t>
            </a:r>
            <a:r>
              <a:rPr lang="en" sz="1400"/>
              <a:t> or </a:t>
            </a:r>
            <a:r>
              <a:rPr b="1" lang="en" sz="1400">
                <a:latin typeface="Karla"/>
                <a:ea typeface="Karla"/>
                <a:cs typeface="Karla"/>
                <a:sym typeface="Karla"/>
              </a:rPr>
              <a:t>SOLD</a:t>
            </a:r>
            <a:r>
              <a:rPr lang="en" sz="1400"/>
              <a:t>: </a:t>
            </a:r>
            <a:r>
              <a:rPr lang="en" sz="1400"/>
              <a:t>The inventory count of the item to which the piece belongs to is decremented.</a:t>
            </a:r>
            <a:endParaRPr sz="1400"/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Karla"/>
                <a:ea typeface="Karla"/>
                <a:cs typeface="Karla"/>
                <a:sym typeface="Karla"/>
              </a:rPr>
              <a:t>b) REJECTED</a:t>
            </a:r>
            <a:r>
              <a:rPr lang="en" sz="1400"/>
              <a:t> and now changed to: </a:t>
            </a:r>
            <a:endParaRPr sz="1400"/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i)</a:t>
            </a:r>
            <a:r>
              <a:rPr b="1" lang="en" sz="1400">
                <a:latin typeface="Karla"/>
                <a:ea typeface="Karla"/>
                <a:cs typeface="Karla"/>
                <a:sym typeface="Karla"/>
              </a:rPr>
              <a:t> ACCEPTED</a:t>
            </a:r>
            <a:r>
              <a:rPr lang="en" sz="1400"/>
              <a:t>: The inventory count of the item to which the piece belongs to is incremented.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		ii)</a:t>
            </a:r>
            <a:r>
              <a:rPr b="1" lang="en" sz="1400">
                <a:latin typeface="Karla"/>
                <a:ea typeface="Karla"/>
                <a:cs typeface="Karla"/>
                <a:sym typeface="Karla"/>
              </a:rPr>
              <a:t> SOLD</a:t>
            </a:r>
            <a:r>
              <a:rPr lang="en" sz="1400"/>
              <a:t>: Only the status is changed and the inventory count is intact.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Karla"/>
                <a:ea typeface="Karla"/>
                <a:cs typeface="Karla"/>
                <a:sym typeface="Karla"/>
              </a:rPr>
              <a:t>b) INPROGRESS</a:t>
            </a:r>
            <a:r>
              <a:rPr lang="en" sz="1400"/>
              <a:t> and now changed to: </a:t>
            </a:r>
            <a:endParaRPr sz="1400"/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i)</a:t>
            </a:r>
            <a:r>
              <a:rPr b="1" lang="en" sz="1400">
                <a:latin typeface="Karla"/>
                <a:ea typeface="Karla"/>
                <a:cs typeface="Karla"/>
                <a:sym typeface="Karla"/>
              </a:rPr>
              <a:t> ACCEPTED</a:t>
            </a:r>
            <a:r>
              <a:rPr lang="en" sz="1400"/>
              <a:t>: The inventory count of the item to which the piece belongs to is incremented.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		ii)</a:t>
            </a:r>
            <a:r>
              <a:rPr b="1" lang="en" sz="1400">
                <a:latin typeface="Karla"/>
                <a:ea typeface="Karla"/>
                <a:cs typeface="Karla"/>
                <a:sym typeface="Karla"/>
              </a:rPr>
              <a:t> SOLD </a:t>
            </a:r>
            <a:r>
              <a:rPr lang="en" sz="1400"/>
              <a:t>or </a:t>
            </a:r>
            <a:r>
              <a:rPr b="1" lang="en" sz="1400">
                <a:latin typeface="Karla"/>
                <a:ea typeface="Karla"/>
                <a:cs typeface="Karla"/>
                <a:sym typeface="Karla"/>
              </a:rPr>
              <a:t>REJECTED</a:t>
            </a:r>
            <a:r>
              <a:rPr lang="en" sz="1400"/>
              <a:t>: Only the status is changed and the inventory count is intact.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		</a:t>
            </a:r>
            <a:endParaRPr/>
          </a:p>
        </p:txBody>
      </p:sp>
      <p:sp>
        <p:nvSpPr>
          <p:cNvPr id="586" name="Google Shape;586;p38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7" name="Google Shape;587;p38"/>
          <p:cNvSpPr txBox="1"/>
          <p:nvPr>
            <p:ph type="title"/>
          </p:nvPr>
        </p:nvSpPr>
        <p:spPr>
          <a:xfrm>
            <a:off x="558600" y="243650"/>
            <a:ext cx="5072400" cy="5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for the update piece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9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39"/>
          <p:cNvSpPr txBox="1"/>
          <p:nvPr>
            <p:ph type="title"/>
          </p:nvPr>
        </p:nvSpPr>
        <p:spPr>
          <a:xfrm>
            <a:off x="543725" y="462250"/>
            <a:ext cx="44412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Clients and       Suppliers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" name="Google Shape;594;p39"/>
          <p:cNvGrpSpPr/>
          <p:nvPr/>
        </p:nvGrpSpPr>
        <p:grpSpPr>
          <a:xfrm>
            <a:off x="316171" y="462252"/>
            <a:ext cx="345971" cy="325505"/>
            <a:chOff x="5972700" y="2330200"/>
            <a:chExt cx="411625" cy="387275"/>
          </a:xfrm>
        </p:grpSpPr>
        <p:sp>
          <p:nvSpPr>
            <p:cNvPr id="595" name="Google Shape;595;p3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39"/>
          <p:cNvGrpSpPr/>
          <p:nvPr/>
        </p:nvGrpSpPr>
        <p:grpSpPr>
          <a:xfrm>
            <a:off x="2407996" y="501030"/>
            <a:ext cx="342882" cy="383835"/>
            <a:chOff x="6643075" y="4309650"/>
            <a:chExt cx="407950" cy="456675"/>
          </a:xfrm>
        </p:grpSpPr>
        <p:sp>
          <p:nvSpPr>
            <p:cNvPr id="598" name="Google Shape;598;p3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3701239" y="533313"/>
            <a:ext cx="5114544" cy="4511308"/>
            <a:chOff x="7050768" y="5526199"/>
            <a:chExt cx="719953" cy="647534"/>
          </a:xfrm>
        </p:grpSpPr>
        <p:sp>
          <p:nvSpPr>
            <p:cNvPr id="608" name="Google Shape;608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0" name="Google Shape;620;p39"/>
          <p:cNvSpPr txBox="1"/>
          <p:nvPr/>
        </p:nvSpPr>
        <p:spPr>
          <a:xfrm>
            <a:off x="4957699" y="791024"/>
            <a:ext cx="1280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Add</a:t>
            </a:r>
            <a:endParaRPr sz="1500"/>
          </a:p>
        </p:txBody>
      </p:sp>
      <p:sp>
        <p:nvSpPr>
          <p:cNvPr id="621" name="Google Shape;621;p39"/>
          <p:cNvSpPr txBox="1"/>
          <p:nvPr/>
        </p:nvSpPr>
        <p:spPr>
          <a:xfrm>
            <a:off x="6736407" y="820799"/>
            <a:ext cx="1280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Update </a:t>
            </a:r>
            <a:endParaRPr sz="1500"/>
          </a:p>
        </p:txBody>
      </p:sp>
      <p:sp>
        <p:nvSpPr>
          <p:cNvPr id="622" name="Google Shape;622;p39"/>
          <p:cNvSpPr txBox="1"/>
          <p:nvPr/>
        </p:nvSpPr>
        <p:spPr>
          <a:xfrm>
            <a:off x="7432750" y="2337475"/>
            <a:ext cx="16068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Add a project or a purchase for a specific contact</a:t>
            </a:r>
            <a:endParaRPr sz="1500"/>
          </a:p>
        </p:txBody>
      </p:sp>
      <p:sp>
        <p:nvSpPr>
          <p:cNvPr id="623" name="Google Shape;623;p39"/>
          <p:cNvSpPr txBox="1"/>
          <p:nvPr/>
        </p:nvSpPr>
        <p:spPr>
          <a:xfrm>
            <a:off x="3782781" y="2538726"/>
            <a:ext cx="1220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View all </a:t>
            </a:r>
            <a:endParaRPr sz="15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624" name="Google Shape;624;p39"/>
          <p:cNvSpPr txBox="1"/>
          <p:nvPr/>
        </p:nvSpPr>
        <p:spPr>
          <a:xfrm>
            <a:off x="4555208" y="4286425"/>
            <a:ext cx="17817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View details of specific contact</a:t>
            </a:r>
            <a:endParaRPr sz="1500"/>
          </a:p>
        </p:txBody>
      </p:sp>
      <p:sp>
        <p:nvSpPr>
          <p:cNvPr id="625" name="Google Shape;625;p39"/>
          <p:cNvSpPr txBox="1"/>
          <p:nvPr/>
        </p:nvSpPr>
        <p:spPr>
          <a:xfrm>
            <a:off x="6785495" y="3854157"/>
            <a:ext cx="973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Search using keyword</a:t>
            </a:r>
            <a:endParaRPr sz="1500"/>
          </a:p>
        </p:txBody>
      </p:sp>
      <p:grpSp>
        <p:nvGrpSpPr>
          <p:cNvPr id="626" name="Google Shape;626;p39"/>
          <p:cNvGrpSpPr/>
          <p:nvPr/>
        </p:nvGrpSpPr>
        <p:grpSpPr>
          <a:xfrm>
            <a:off x="7154672" y="4601181"/>
            <a:ext cx="342882" cy="350068"/>
            <a:chOff x="3951850" y="2985350"/>
            <a:chExt cx="407950" cy="416500"/>
          </a:xfrm>
        </p:grpSpPr>
        <p:sp>
          <p:nvSpPr>
            <p:cNvPr id="627" name="Google Shape;627;p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39"/>
          <p:cNvGrpSpPr/>
          <p:nvPr/>
        </p:nvGrpSpPr>
        <p:grpSpPr>
          <a:xfrm>
            <a:off x="4304168" y="2900507"/>
            <a:ext cx="363369" cy="221115"/>
            <a:chOff x="3269900" y="3064500"/>
            <a:chExt cx="432325" cy="263075"/>
          </a:xfrm>
        </p:grpSpPr>
        <p:sp>
          <p:nvSpPr>
            <p:cNvPr id="632" name="Google Shape;632;p3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39"/>
          <p:cNvGrpSpPr/>
          <p:nvPr/>
        </p:nvGrpSpPr>
        <p:grpSpPr>
          <a:xfrm>
            <a:off x="5089618" y="4035057"/>
            <a:ext cx="363369" cy="221115"/>
            <a:chOff x="3269900" y="3064500"/>
            <a:chExt cx="432325" cy="263075"/>
          </a:xfrm>
        </p:grpSpPr>
        <p:sp>
          <p:nvSpPr>
            <p:cNvPr id="636" name="Google Shape;636;p3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7294790" y="1173477"/>
            <a:ext cx="366458" cy="366437"/>
            <a:chOff x="1923675" y="1633650"/>
            <a:chExt cx="436000" cy="435975"/>
          </a:xfrm>
        </p:grpSpPr>
        <p:sp>
          <p:nvSpPr>
            <p:cNvPr id="640" name="Google Shape;640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5089613" y="1173479"/>
            <a:ext cx="460615" cy="418653"/>
            <a:chOff x="4556450" y="4963575"/>
            <a:chExt cx="548025" cy="498100"/>
          </a:xfrm>
        </p:grpSpPr>
        <p:sp>
          <p:nvSpPr>
            <p:cNvPr id="647" name="Google Shape;647;p3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39"/>
          <p:cNvGrpSpPr/>
          <p:nvPr/>
        </p:nvGrpSpPr>
        <p:grpSpPr>
          <a:xfrm>
            <a:off x="8294446" y="3170247"/>
            <a:ext cx="377700" cy="253852"/>
            <a:chOff x="1244800" y="3717225"/>
            <a:chExt cx="449375" cy="302025"/>
          </a:xfrm>
        </p:grpSpPr>
        <p:sp>
          <p:nvSpPr>
            <p:cNvPr id="653" name="Google Shape;653;p3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5400012" scaled="0"/>
        </a:gra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0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4" name="Google Shape;664;p40"/>
          <p:cNvSpPr txBox="1"/>
          <p:nvPr>
            <p:ph idx="4294967295" type="ctrTitle"/>
          </p:nvPr>
        </p:nvSpPr>
        <p:spPr>
          <a:xfrm>
            <a:off x="79650" y="343700"/>
            <a:ext cx="3131700" cy="9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Suppliers</a:t>
            </a:r>
            <a:endParaRPr/>
          </a:p>
        </p:txBody>
      </p:sp>
      <p:grpSp>
        <p:nvGrpSpPr>
          <p:cNvPr id="665" name="Google Shape;665;p40"/>
          <p:cNvGrpSpPr/>
          <p:nvPr/>
        </p:nvGrpSpPr>
        <p:grpSpPr>
          <a:xfrm>
            <a:off x="1180808" y="4878362"/>
            <a:ext cx="8057815" cy="268974"/>
            <a:chOff x="1177450" y="3687086"/>
            <a:chExt cx="6173152" cy="171321"/>
          </a:xfrm>
        </p:grpSpPr>
        <p:sp>
          <p:nvSpPr>
            <p:cNvPr id="666" name="Google Shape;666;p40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9" name="Google Shape;669;p40"/>
          <p:cNvSpPr/>
          <p:nvPr/>
        </p:nvSpPr>
        <p:spPr>
          <a:xfrm>
            <a:off x="1681026" y="343699"/>
            <a:ext cx="7252056" cy="4534652"/>
          </a:xfrm>
          <a:custGeom>
            <a:rect b="b" l="l" r="r" t="t"/>
            <a:pathLst>
              <a:path extrusionOk="0" h="3454973" w="5161606">
                <a:moveTo>
                  <a:pt x="4992053" y="0"/>
                </a:moveTo>
                <a:lnTo>
                  <a:pt x="170498" y="0"/>
                </a:lnTo>
                <a:cubicBezTo>
                  <a:pt x="76200" y="0"/>
                  <a:pt x="0" y="76143"/>
                  <a:pt x="0" y="170369"/>
                </a:cubicBezTo>
                <a:lnTo>
                  <a:pt x="0" y="3396915"/>
                </a:lnTo>
                <a:cubicBezTo>
                  <a:pt x="0" y="3429275"/>
                  <a:pt x="26670" y="3454973"/>
                  <a:pt x="58102" y="3454973"/>
                </a:cubicBezTo>
                <a:lnTo>
                  <a:pt x="5103495" y="3454973"/>
                </a:lnTo>
                <a:cubicBezTo>
                  <a:pt x="5135880" y="3454973"/>
                  <a:pt x="5161598" y="3428324"/>
                  <a:pt x="5161598" y="3396915"/>
                </a:cubicBezTo>
                <a:lnTo>
                  <a:pt x="5161598" y="170369"/>
                </a:lnTo>
                <a:cubicBezTo>
                  <a:pt x="5162550" y="76143"/>
                  <a:pt x="5086350" y="0"/>
                  <a:pt x="4992053" y="0"/>
                </a:cubicBezTo>
                <a:close/>
                <a:moveTo>
                  <a:pt x="4981575" y="3245581"/>
                </a:moveTo>
                <a:lnTo>
                  <a:pt x="190500" y="3245581"/>
                </a:lnTo>
                <a:lnTo>
                  <a:pt x="190500" y="199874"/>
                </a:lnTo>
                <a:lnTo>
                  <a:pt x="4981575" y="199874"/>
                </a:lnTo>
                <a:lnTo>
                  <a:pt x="4981575" y="32455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40"/>
          <p:cNvSpPr txBox="1"/>
          <p:nvPr/>
        </p:nvSpPr>
        <p:spPr>
          <a:xfrm>
            <a:off x="79650" y="1455025"/>
            <a:ext cx="1513200" cy="648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Search and 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reset buttons.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671" name="Google Shape;671;p40"/>
          <p:cNvSpPr txBox="1"/>
          <p:nvPr/>
        </p:nvSpPr>
        <p:spPr>
          <a:xfrm>
            <a:off x="79650" y="2509474"/>
            <a:ext cx="1513200" cy="648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List of all the suppliers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672" name="Google Shape;672;p40"/>
          <p:cNvSpPr txBox="1"/>
          <p:nvPr/>
        </p:nvSpPr>
        <p:spPr>
          <a:xfrm>
            <a:off x="79650" y="3563925"/>
            <a:ext cx="1513200" cy="648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Add a supplier option</a:t>
            </a: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.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pic>
        <p:nvPicPr>
          <p:cNvPr id="673" name="Google Shape;6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775" y="589275"/>
            <a:ext cx="6761351" cy="403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5400012" scaled="0"/>
        </a:gra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9" name="Google Shape;679;p41"/>
          <p:cNvSpPr txBox="1"/>
          <p:nvPr>
            <p:ph idx="4294967295" type="ctrTitle"/>
          </p:nvPr>
        </p:nvSpPr>
        <p:spPr>
          <a:xfrm>
            <a:off x="79650" y="343700"/>
            <a:ext cx="3131700" cy="9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Supplier</a:t>
            </a:r>
            <a:endParaRPr/>
          </a:p>
        </p:txBody>
      </p:sp>
      <p:grpSp>
        <p:nvGrpSpPr>
          <p:cNvPr id="680" name="Google Shape;680;p41"/>
          <p:cNvGrpSpPr/>
          <p:nvPr/>
        </p:nvGrpSpPr>
        <p:grpSpPr>
          <a:xfrm>
            <a:off x="1180808" y="4878362"/>
            <a:ext cx="8057815" cy="268974"/>
            <a:chOff x="1177450" y="3687086"/>
            <a:chExt cx="6173152" cy="171321"/>
          </a:xfrm>
        </p:grpSpPr>
        <p:sp>
          <p:nvSpPr>
            <p:cNvPr id="681" name="Google Shape;681;p41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4" name="Google Shape;684;p41"/>
          <p:cNvSpPr/>
          <p:nvPr/>
        </p:nvSpPr>
        <p:spPr>
          <a:xfrm>
            <a:off x="1681026" y="343699"/>
            <a:ext cx="7252056" cy="4534652"/>
          </a:xfrm>
          <a:custGeom>
            <a:rect b="b" l="l" r="r" t="t"/>
            <a:pathLst>
              <a:path extrusionOk="0" h="3454973" w="5161606">
                <a:moveTo>
                  <a:pt x="4992053" y="0"/>
                </a:moveTo>
                <a:lnTo>
                  <a:pt x="170498" y="0"/>
                </a:lnTo>
                <a:cubicBezTo>
                  <a:pt x="76200" y="0"/>
                  <a:pt x="0" y="76143"/>
                  <a:pt x="0" y="170369"/>
                </a:cubicBezTo>
                <a:lnTo>
                  <a:pt x="0" y="3396915"/>
                </a:lnTo>
                <a:cubicBezTo>
                  <a:pt x="0" y="3429275"/>
                  <a:pt x="26670" y="3454973"/>
                  <a:pt x="58102" y="3454973"/>
                </a:cubicBezTo>
                <a:lnTo>
                  <a:pt x="5103495" y="3454973"/>
                </a:lnTo>
                <a:cubicBezTo>
                  <a:pt x="5135880" y="3454973"/>
                  <a:pt x="5161598" y="3428324"/>
                  <a:pt x="5161598" y="3396915"/>
                </a:cubicBezTo>
                <a:lnTo>
                  <a:pt x="5161598" y="170369"/>
                </a:lnTo>
                <a:cubicBezTo>
                  <a:pt x="5162550" y="76143"/>
                  <a:pt x="5086350" y="0"/>
                  <a:pt x="4992053" y="0"/>
                </a:cubicBezTo>
                <a:close/>
                <a:moveTo>
                  <a:pt x="4981575" y="3245581"/>
                </a:moveTo>
                <a:lnTo>
                  <a:pt x="190500" y="3245581"/>
                </a:lnTo>
                <a:lnTo>
                  <a:pt x="190500" y="199874"/>
                </a:lnTo>
                <a:lnTo>
                  <a:pt x="4981575" y="199874"/>
                </a:lnTo>
                <a:lnTo>
                  <a:pt x="4981575" y="32455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41"/>
          <p:cNvSpPr txBox="1"/>
          <p:nvPr/>
        </p:nvSpPr>
        <p:spPr>
          <a:xfrm>
            <a:off x="79650" y="1193225"/>
            <a:ext cx="1513200" cy="705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The supplier firm details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686" name="Google Shape;686;p41"/>
          <p:cNvSpPr txBox="1"/>
          <p:nvPr/>
        </p:nvSpPr>
        <p:spPr>
          <a:xfrm>
            <a:off x="79650" y="2058099"/>
            <a:ext cx="1513200" cy="903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The purchase list from the suppliers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687" name="Google Shape;687;p41"/>
          <p:cNvSpPr txBox="1"/>
          <p:nvPr/>
        </p:nvSpPr>
        <p:spPr>
          <a:xfrm>
            <a:off x="79650" y="3884625"/>
            <a:ext cx="1513200" cy="873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The bank details of the supplier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pic>
        <p:nvPicPr>
          <p:cNvPr id="688" name="Google Shape;6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375" y="574725"/>
            <a:ext cx="6787876" cy="40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41"/>
          <p:cNvSpPr txBox="1"/>
          <p:nvPr/>
        </p:nvSpPr>
        <p:spPr>
          <a:xfrm>
            <a:off x="79650" y="3084000"/>
            <a:ext cx="1513200" cy="705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Add purchase option.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5400012" scaled="0"/>
        </a:grad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2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42"/>
          <p:cNvSpPr txBox="1"/>
          <p:nvPr>
            <p:ph idx="4294967295" type="ctrTitle"/>
          </p:nvPr>
        </p:nvSpPr>
        <p:spPr>
          <a:xfrm>
            <a:off x="79650" y="343700"/>
            <a:ext cx="3131700" cy="9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</a:t>
            </a:r>
            <a:endParaRPr/>
          </a:p>
        </p:txBody>
      </p:sp>
      <p:grpSp>
        <p:nvGrpSpPr>
          <p:cNvPr id="696" name="Google Shape;696;p42"/>
          <p:cNvGrpSpPr/>
          <p:nvPr/>
        </p:nvGrpSpPr>
        <p:grpSpPr>
          <a:xfrm>
            <a:off x="1180808" y="4878362"/>
            <a:ext cx="8057815" cy="268974"/>
            <a:chOff x="1177450" y="3687086"/>
            <a:chExt cx="6173152" cy="171321"/>
          </a:xfrm>
        </p:grpSpPr>
        <p:sp>
          <p:nvSpPr>
            <p:cNvPr id="697" name="Google Shape;697;p42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0" name="Google Shape;700;p42"/>
          <p:cNvSpPr/>
          <p:nvPr/>
        </p:nvSpPr>
        <p:spPr>
          <a:xfrm>
            <a:off x="1681026" y="343699"/>
            <a:ext cx="7252056" cy="4534652"/>
          </a:xfrm>
          <a:custGeom>
            <a:rect b="b" l="l" r="r" t="t"/>
            <a:pathLst>
              <a:path extrusionOk="0" h="3454973" w="5161606">
                <a:moveTo>
                  <a:pt x="4992053" y="0"/>
                </a:moveTo>
                <a:lnTo>
                  <a:pt x="170498" y="0"/>
                </a:lnTo>
                <a:cubicBezTo>
                  <a:pt x="76200" y="0"/>
                  <a:pt x="0" y="76143"/>
                  <a:pt x="0" y="170369"/>
                </a:cubicBezTo>
                <a:lnTo>
                  <a:pt x="0" y="3396915"/>
                </a:lnTo>
                <a:cubicBezTo>
                  <a:pt x="0" y="3429275"/>
                  <a:pt x="26670" y="3454973"/>
                  <a:pt x="58102" y="3454973"/>
                </a:cubicBezTo>
                <a:lnTo>
                  <a:pt x="5103495" y="3454973"/>
                </a:lnTo>
                <a:cubicBezTo>
                  <a:pt x="5135880" y="3454973"/>
                  <a:pt x="5161598" y="3428324"/>
                  <a:pt x="5161598" y="3396915"/>
                </a:cubicBezTo>
                <a:lnTo>
                  <a:pt x="5161598" y="170369"/>
                </a:lnTo>
                <a:cubicBezTo>
                  <a:pt x="5162550" y="76143"/>
                  <a:pt x="5086350" y="0"/>
                  <a:pt x="4992053" y="0"/>
                </a:cubicBezTo>
                <a:close/>
                <a:moveTo>
                  <a:pt x="4981575" y="3245581"/>
                </a:moveTo>
                <a:lnTo>
                  <a:pt x="190500" y="3245581"/>
                </a:lnTo>
                <a:lnTo>
                  <a:pt x="190500" y="199874"/>
                </a:lnTo>
                <a:lnTo>
                  <a:pt x="4981575" y="199874"/>
                </a:lnTo>
                <a:lnTo>
                  <a:pt x="4981575" y="32455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42"/>
          <p:cNvSpPr txBox="1"/>
          <p:nvPr/>
        </p:nvSpPr>
        <p:spPr>
          <a:xfrm>
            <a:off x="79650" y="1207675"/>
            <a:ext cx="1513200" cy="836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Add purchase and reset options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702" name="Google Shape;702;p42"/>
          <p:cNvSpPr txBox="1"/>
          <p:nvPr/>
        </p:nvSpPr>
        <p:spPr>
          <a:xfrm>
            <a:off x="79650" y="2151910"/>
            <a:ext cx="1513200" cy="880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Dropdowns to select officers and materials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703" name="Google Shape;703;p42"/>
          <p:cNvSpPr txBox="1"/>
          <p:nvPr/>
        </p:nvSpPr>
        <p:spPr>
          <a:xfrm>
            <a:off x="79650" y="3136928"/>
            <a:ext cx="1513200" cy="836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Rupees per unit of material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pic>
        <p:nvPicPr>
          <p:cNvPr id="704" name="Google Shape;7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675" y="582000"/>
            <a:ext cx="6796349" cy="402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42"/>
          <p:cNvSpPr txBox="1"/>
          <p:nvPr/>
        </p:nvSpPr>
        <p:spPr>
          <a:xfrm>
            <a:off x="79650" y="4119800"/>
            <a:ext cx="1513200" cy="632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Debit and date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5400012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6"/>
          <p:cNvSpPr txBox="1"/>
          <p:nvPr>
            <p:ph idx="4294967295" type="ctrTitle"/>
          </p:nvPr>
        </p:nvSpPr>
        <p:spPr>
          <a:xfrm>
            <a:off x="766850" y="352100"/>
            <a:ext cx="3131700" cy="5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 sz="26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024" y="1082958"/>
            <a:ext cx="6006296" cy="3558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6"/>
          <p:cNvGrpSpPr/>
          <p:nvPr/>
        </p:nvGrpSpPr>
        <p:grpSpPr>
          <a:xfrm>
            <a:off x="766841" y="4881094"/>
            <a:ext cx="7749158" cy="222700"/>
            <a:chOff x="1177450" y="3687086"/>
            <a:chExt cx="6173152" cy="171321"/>
          </a:xfrm>
        </p:grpSpPr>
        <p:sp>
          <p:nvSpPr>
            <p:cNvPr id="108" name="Google Shape;108;p16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16"/>
          <p:cNvSpPr/>
          <p:nvPr/>
        </p:nvSpPr>
        <p:spPr>
          <a:xfrm>
            <a:off x="1513690" y="867500"/>
            <a:ext cx="6400391" cy="4016406"/>
          </a:xfrm>
          <a:custGeom>
            <a:rect b="b" l="l" r="r" t="t"/>
            <a:pathLst>
              <a:path extrusionOk="0" h="3454973" w="5161606">
                <a:moveTo>
                  <a:pt x="4992053" y="0"/>
                </a:moveTo>
                <a:lnTo>
                  <a:pt x="170498" y="0"/>
                </a:lnTo>
                <a:cubicBezTo>
                  <a:pt x="76200" y="0"/>
                  <a:pt x="0" y="76143"/>
                  <a:pt x="0" y="170369"/>
                </a:cubicBezTo>
                <a:lnTo>
                  <a:pt x="0" y="3396915"/>
                </a:lnTo>
                <a:cubicBezTo>
                  <a:pt x="0" y="3429275"/>
                  <a:pt x="26670" y="3454973"/>
                  <a:pt x="58102" y="3454973"/>
                </a:cubicBezTo>
                <a:lnTo>
                  <a:pt x="5103495" y="3454973"/>
                </a:lnTo>
                <a:cubicBezTo>
                  <a:pt x="5135880" y="3454973"/>
                  <a:pt x="5161598" y="3428324"/>
                  <a:pt x="5161598" y="3396915"/>
                </a:cubicBezTo>
                <a:lnTo>
                  <a:pt x="5161598" y="170369"/>
                </a:lnTo>
                <a:cubicBezTo>
                  <a:pt x="5162550" y="76143"/>
                  <a:pt x="5086350" y="0"/>
                  <a:pt x="4992053" y="0"/>
                </a:cubicBezTo>
                <a:close/>
                <a:moveTo>
                  <a:pt x="4981575" y="3245581"/>
                </a:moveTo>
                <a:lnTo>
                  <a:pt x="190500" y="3245581"/>
                </a:lnTo>
                <a:lnTo>
                  <a:pt x="190500" y="199874"/>
                </a:lnTo>
                <a:lnTo>
                  <a:pt x="4981575" y="199874"/>
                </a:lnTo>
                <a:lnTo>
                  <a:pt x="4981575" y="32455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3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1" name="Google Shape;711;p43"/>
          <p:cNvSpPr txBox="1"/>
          <p:nvPr/>
        </p:nvSpPr>
        <p:spPr>
          <a:xfrm>
            <a:off x="315875" y="472875"/>
            <a:ext cx="4190400" cy="28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Similarly the following four functionalities are implemented: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1. Add Client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2. List all clients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3. Specific client's page with the list of the projects received from them.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 Regular"/>
                <a:ea typeface="Karla Regular"/>
                <a:cs typeface="Karla Regular"/>
                <a:sym typeface="Karla Regular"/>
              </a:rPr>
              <a:t>4. Add a project.</a:t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pic>
        <p:nvPicPr>
          <p:cNvPr id="712" name="Google Shape;71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375" y="1907559"/>
            <a:ext cx="2855126" cy="145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5375" y="273740"/>
            <a:ext cx="2927873" cy="149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5375" y="3550250"/>
            <a:ext cx="2927875" cy="14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425" y="3366750"/>
            <a:ext cx="3170414" cy="16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4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1" name="Google Shape;721;p44"/>
          <p:cNvSpPr txBox="1"/>
          <p:nvPr/>
        </p:nvSpPr>
        <p:spPr>
          <a:xfrm>
            <a:off x="458375" y="1578150"/>
            <a:ext cx="1935300" cy="2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 Regular"/>
                <a:ea typeface="Karla Regular"/>
                <a:cs typeface="Karla Regular"/>
                <a:sym typeface="Karla Regular"/>
              </a:rPr>
              <a:t>All the firms are listed for ready access of the information of the firms associated with the manufacturing unit</a:t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pic>
        <p:nvPicPr>
          <p:cNvPr id="722" name="Google Shape;7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892" y="1251135"/>
            <a:ext cx="5671638" cy="32422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3" name="Google Shape;723;p44"/>
          <p:cNvGrpSpPr/>
          <p:nvPr/>
        </p:nvGrpSpPr>
        <p:grpSpPr>
          <a:xfrm>
            <a:off x="1668178" y="4699395"/>
            <a:ext cx="7258392" cy="307059"/>
            <a:chOff x="1177450" y="3687086"/>
            <a:chExt cx="6173152" cy="171321"/>
          </a:xfrm>
        </p:grpSpPr>
        <p:sp>
          <p:nvSpPr>
            <p:cNvPr id="724" name="Google Shape;724;p4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7" name="Google Shape;727;p44"/>
          <p:cNvSpPr/>
          <p:nvPr/>
        </p:nvSpPr>
        <p:spPr>
          <a:xfrm>
            <a:off x="2284047" y="1076727"/>
            <a:ext cx="6077791" cy="3627722"/>
          </a:xfrm>
          <a:custGeom>
            <a:rect b="b" l="l" r="r" t="t"/>
            <a:pathLst>
              <a:path extrusionOk="0" h="3454973" w="5161606">
                <a:moveTo>
                  <a:pt x="4992053" y="0"/>
                </a:moveTo>
                <a:lnTo>
                  <a:pt x="170498" y="0"/>
                </a:lnTo>
                <a:cubicBezTo>
                  <a:pt x="76200" y="0"/>
                  <a:pt x="0" y="76143"/>
                  <a:pt x="0" y="170369"/>
                </a:cubicBezTo>
                <a:lnTo>
                  <a:pt x="0" y="3396915"/>
                </a:lnTo>
                <a:cubicBezTo>
                  <a:pt x="0" y="3429275"/>
                  <a:pt x="26670" y="3454973"/>
                  <a:pt x="58102" y="3454973"/>
                </a:cubicBezTo>
                <a:lnTo>
                  <a:pt x="5103495" y="3454973"/>
                </a:lnTo>
                <a:cubicBezTo>
                  <a:pt x="5135880" y="3454973"/>
                  <a:pt x="5161598" y="3428324"/>
                  <a:pt x="5161598" y="3396915"/>
                </a:cubicBezTo>
                <a:lnTo>
                  <a:pt x="5161598" y="170369"/>
                </a:lnTo>
                <a:cubicBezTo>
                  <a:pt x="5162550" y="76143"/>
                  <a:pt x="5086350" y="0"/>
                  <a:pt x="4992053" y="0"/>
                </a:cubicBezTo>
                <a:close/>
                <a:moveTo>
                  <a:pt x="4981575" y="3245581"/>
                </a:moveTo>
                <a:lnTo>
                  <a:pt x="190500" y="3245581"/>
                </a:lnTo>
                <a:lnTo>
                  <a:pt x="190500" y="199874"/>
                </a:lnTo>
                <a:lnTo>
                  <a:pt x="4981575" y="199874"/>
                </a:lnTo>
                <a:lnTo>
                  <a:pt x="4981575" y="32455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4"/>
          <p:cNvSpPr txBox="1"/>
          <p:nvPr/>
        </p:nvSpPr>
        <p:spPr>
          <a:xfrm>
            <a:off x="603825" y="509250"/>
            <a:ext cx="4190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Karla"/>
                <a:ea typeface="Karla"/>
                <a:cs typeface="Karla"/>
                <a:sym typeface="Karla"/>
              </a:rPr>
              <a:t>Firms</a:t>
            </a:r>
            <a:endParaRPr b="1" sz="26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5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45"/>
          <p:cNvSpPr txBox="1"/>
          <p:nvPr/>
        </p:nvSpPr>
        <p:spPr>
          <a:xfrm>
            <a:off x="538375" y="976425"/>
            <a:ext cx="7726200" cy="3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 Regular"/>
                <a:ea typeface="Karla Regular"/>
                <a:cs typeface="Karla Regular"/>
                <a:sym typeface="Karla Regular"/>
              </a:rPr>
              <a:t>1.Scroll bar for the tables,</a:t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 Regular"/>
                <a:ea typeface="Karla Regular"/>
                <a:cs typeface="Karla Regular"/>
                <a:sym typeface="Karla Regular"/>
              </a:rPr>
              <a:t>in case the list floods out from the card.</a:t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 Regular"/>
                <a:ea typeface="Karla Regular"/>
                <a:cs typeface="Karla Regular"/>
                <a:sym typeface="Karla Regular"/>
              </a:rPr>
              <a:t>2. Responsive functionality where the list of purchases from the supplier or the list of orders</a:t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 Regular"/>
                <a:ea typeface="Karla Regular"/>
                <a:cs typeface="Karla Regular"/>
                <a:sym typeface="Karla Regular"/>
              </a:rPr>
              <a:t>received from the client are displayed </a:t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 Regular"/>
                <a:ea typeface="Karla Regular"/>
                <a:cs typeface="Karla Regular"/>
                <a:sym typeface="Karla Regular"/>
              </a:rPr>
              <a:t>are managed in real time with data toggle.</a:t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 Regular"/>
                <a:ea typeface="Karla Regular"/>
                <a:cs typeface="Karla Regular"/>
                <a:sym typeface="Karla Regular"/>
              </a:rPr>
              <a:t>3. Regex checks implemented in the forms.</a:t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 Regular"/>
                <a:ea typeface="Karla Regular"/>
                <a:cs typeface="Karla Regular"/>
                <a:sym typeface="Karla Regular"/>
              </a:rPr>
              <a:t>4. deployed the application on heroku with postgresql.</a:t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 Regular"/>
                <a:ea typeface="Karla Regular"/>
                <a:cs typeface="Karla Regular"/>
                <a:sym typeface="Karla Regular"/>
              </a:rPr>
              <a:t>5. </a:t>
            </a:r>
            <a:r>
              <a:rPr lang="en">
                <a:latin typeface="Karla Regular"/>
                <a:ea typeface="Karla Regular"/>
                <a:cs typeface="Karla Regular"/>
                <a:sym typeface="Karla Regular"/>
              </a:rPr>
              <a:t>Calendar</a:t>
            </a:r>
            <a:r>
              <a:rPr lang="en">
                <a:latin typeface="Karla Regular"/>
                <a:ea typeface="Karla Regular"/>
                <a:cs typeface="Karla Regular"/>
                <a:sym typeface="Karla Regular"/>
              </a:rPr>
              <a:t> implemented with type="date"  in &lt;input&gt; tag in the forms.</a:t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 Regular"/>
                <a:ea typeface="Karla Regular"/>
                <a:cs typeface="Karla Regular"/>
                <a:sym typeface="Karla Regular"/>
              </a:rPr>
              <a:t>6. Only the engineers are shown to select from the dropdowns for the piece addition and similarly, only officers are shown in the dropdowns for the project or the purchase operation.</a:t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 Regular"/>
                <a:ea typeface="Karla Regular"/>
                <a:cs typeface="Karla Regular"/>
                <a:sym typeface="Karla Regular"/>
              </a:rPr>
              <a:t>7. Only the materials in the requirement list of an item are shown in the dropdown for the deletion of material requirement for an item.</a:t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735" name="Google Shape;735;p45"/>
          <p:cNvSpPr txBox="1"/>
          <p:nvPr/>
        </p:nvSpPr>
        <p:spPr>
          <a:xfrm>
            <a:off x="487450" y="261900"/>
            <a:ext cx="4190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Karla"/>
                <a:ea typeface="Karla"/>
                <a:cs typeface="Karla"/>
                <a:sym typeface="Karla"/>
              </a:rPr>
              <a:t>Other Points</a:t>
            </a:r>
            <a:endParaRPr b="1" sz="26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6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1" name="Google Shape;741;p46"/>
          <p:cNvSpPr txBox="1"/>
          <p:nvPr>
            <p:ph idx="4294967295" type="title"/>
          </p:nvPr>
        </p:nvSpPr>
        <p:spPr>
          <a:xfrm>
            <a:off x="596175" y="2262300"/>
            <a:ext cx="3660000" cy="17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7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8"/>
          <p:cNvSpPr txBox="1"/>
          <p:nvPr>
            <p:ph type="title"/>
          </p:nvPr>
        </p:nvSpPr>
        <p:spPr>
          <a:xfrm>
            <a:off x="558600" y="514350"/>
            <a:ext cx="3660000" cy="17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752" name="Google Shape;752;p48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53" name="Google Shape;753;p48"/>
          <p:cNvGraphicFramePr/>
          <p:nvPr/>
        </p:nvGraphicFramePr>
        <p:xfrm>
          <a:off x="3651900" y="13113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{68A267DC-5F34-4BFD-B98C-163C44C9689A}</a:tableStyleId>
              </a:tblPr>
              <a:tblGrid>
                <a:gridCol w="1233375"/>
                <a:gridCol w="1233375"/>
                <a:gridCol w="1233375"/>
                <a:gridCol w="1233375"/>
              </a:tblGrid>
              <a:tr h="81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Karla Regular"/>
                        <a:ea typeface="Karla Regular"/>
                        <a:cs typeface="Karla Regular"/>
                        <a:sym typeface="Karla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Karla Regular"/>
                        <a:ea typeface="Karla Regular"/>
                        <a:cs typeface="Karla Regular"/>
                        <a:sym typeface="Karla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arla Regular"/>
                          <a:ea typeface="Karla Regular"/>
                          <a:cs typeface="Karla Regular"/>
                          <a:sym typeface="Karla Regular"/>
                        </a:rPr>
                        <a:t>B</a:t>
                      </a:r>
                      <a:endParaRPr sz="1200">
                        <a:solidFill>
                          <a:schemeClr val="dk2"/>
                        </a:solidFill>
                        <a:latin typeface="Karla Regular"/>
                        <a:ea typeface="Karla Regular"/>
                        <a:cs typeface="Karla Regular"/>
                        <a:sym typeface="Karla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arla Regular"/>
                          <a:ea typeface="Karla Regular"/>
                          <a:cs typeface="Karla Regular"/>
                          <a:sym typeface="Karla Regular"/>
                        </a:rPr>
                        <a:t>C</a:t>
                      </a:r>
                      <a:endParaRPr sz="1200">
                        <a:solidFill>
                          <a:schemeClr val="dk2"/>
                        </a:solidFill>
                        <a:latin typeface="Karla Regular"/>
                        <a:ea typeface="Karla Regular"/>
                        <a:cs typeface="Karla Regular"/>
                        <a:sym typeface="Karla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9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arla Regular"/>
                          <a:ea typeface="Karla Regular"/>
                          <a:cs typeface="Karla Regular"/>
                          <a:sym typeface="Karla Regular"/>
                        </a:rPr>
                        <a:t>Yellow</a:t>
                      </a:r>
                      <a:endParaRPr sz="1200">
                        <a:solidFill>
                          <a:schemeClr val="dk2"/>
                        </a:solidFill>
                        <a:latin typeface="Karla Regular"/>
                        <a:ea typeface="Karla Regular"/>
                        <a:cs typeface="Karla Regular"/>
                        <a:sym typeface="Karla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 Regular"/>
                          <a:ea typeface="Karla Regular"/>
                          <a:cs typeface="Karla Regular"/>
                          <a:sym typeface="Karla Regular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Karla Regular"/>
                        <a:ea typeface="Karla Regular"/>
                        <a:cs typeface="Karla Regular"/>
                        <a:sym typeface="Karla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 Regular"/>
                          <a:ea typeface="Karla Regular"/>
                          <a:cs typeface="Karla Regular"/>
                          <a:sym typeface="Karla Regular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Karla Regular"/>
                        <a:ea typeface="Karla Regular"/>
                        <a:cs typeface="Karla Regular"/>
                        <a:sym typeface="Karla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 Regular"/>
                          <a:ea typeface="Karla Regular"/>
                          <a:cs typeface="Karla Regular"/>
                          <a:sym typeface="Karla Regular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Karla Regular"/>
                        <a:ea typeface="Karla Regular"/>
                        <a:cs typeface="Karla Regular"/>
                        <a:sym typeface="Karla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819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arla Regular"/>
                          <a:ea typeface="Karla Regular"/>
                          <a:cs typeface="Karla Regular"/>
                          <a:sym typeface="Karla Regular"/>
                        </a:rPr>
                        <a:t>Blue</a:t>
                      </a:r>
                      <a:endParaRPr sz="1200">
                        <a:solidFill>
                          <a:schemeClr val="dk2"/>
                        </a:solidFill>
                        <a:latin typeface="Karla Regular"/>
                        <a:ea typeface="Karla Regular"/>
                        <a:cs typeface="Karla Regular"/>
                        <a:sym typeface="Karla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 Regular"/>
                          <a:ea typeface="Karla Regular"/>
                          <a:cs typeface="Karla Regular"/>
                          <a:sym typeface="Karla Regular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Karla Regular"/>
                        <a:ea typeface="Karla Regular"/>
                        <a:cs typeface="Karla Regular"/>
                        <a:sym typeface="Karla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 Regular"/>
                          <a:ea typeface="Karla Regular"/>
                          <a:cs typeface="Karla Regular"/>
                          <a:sym typeface="Karla Regular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Karla Regular"/>
                        <a:ea typeface="Karla Regular"/>
                        <a:cs typeface="Karla Regular"/>
                        <a:sym typeface="Karla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 Regular"/>
                          <a:ea typeface="Karla Regular"/>
                          <a:cs typeface="Karla Regular"/>
                          <a:sym typeface="Karla Regular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Karla Regular"/>
                        <a:ea typeface="Karla Regular"/>
                        <a:cs typeface="Karla Regular"/>
                        <a:sym typeface="Karla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9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Karla Regular"/>
                          <a:ea typeface="Karla Regular"/>
                          <a:cs typeface="Karla Regular"/>
                          <a:sym typeface="Karla Regular"/>
                        </a:rPr>
                        <a:t>Orange</a:t>
                      </a:r>
                      <a:endParaRPr sz="1200">
                        <a:solidFill>
                          <a:schemeClr val="dk2"/>
                        </a:solidFill>
                        <a:latin typeface="Karla Regular"/>
                        <a:ea typeface="Karla Regular"/>
                        <a:cs typeface="Karla Regular"/>
                        <a:sym typeface="Karla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 Regular"/>
                          <a:ea typeface="Karla Regular"/>
                          <a:cs typeface="Karla Regular"/>
                          <a:sym typeface="Karla Regular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Karla Regular"/>
                        <a:ea typeface="Karla Regular"/>
                        <a:cs typeface="Karla Regular"/>
                        <a:sym typeface="Karla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 Regular"/>
                          <a:ea typeface="Karla Regular"/>
                          <a:cs typeface="Karla Regular"/>
                          <a:sym typeface="Karla Regular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Karla Regular"/>
                        <a:ea typeface="Karla Regular"/>
                        <a:cs typeface="Karla Regular"/>
                        <a:sym typeface="Karla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Karla Regular"/>
                          <a:ea typeface="Karla Regular"/>
                          <a:cs typeface="Karla Regular"/>
                          <a:sym typeface="Karla Regular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Karla Regular"/>
                        <a:ea typeface="Karla Regular"/>
                        <a:cs typeface="Karla Regular"/>
                        <a:sym typeface="Karla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9"/>
          <p:cNvSpPr txBox="1"/>
          <p:nvPr>
            <p:ph idx="1" type="body"/>
          </p:nvPr>
        </p:nvSpPr>
        <p:spPr>
          <a:xfrm>
            <a:off x="4507725" y="4318150"/>
            <a:ext cx="4081800" cy="33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759" name="Google Shape;759;p49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0" name="Google Shape;760;p49" title="Chart"/>
          <p:cNvPicPr preferRelativeResize="0"/>
          <p:nvPr/>
        </p:nvPicPr>
        <p:blipFill rotWithShape="1">
          <a:blip r:embed="rId3">
            <a:alphaModFix/>
          </a:blip>
          <a:srcRect b="0" l="566" r="0" t="0"/>
          <a:stretch/>
        </p:blipFill>
        <p:spPr>
          <a:xfrm>
            <a:off x="0" y="302900"/>
            <a:ext cx="6750401" cy="386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5400012" scaled="0"/>
        </a:gradFill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50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766" name="Google Shape;766;p50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0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0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0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0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0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0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0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0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0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0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0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0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50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781" name="Google Shape;781;p5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50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787" name="Google Shape;787;p50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0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0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0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0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2" name="Google Shape;792;p50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0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50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795" name="Google Shape;795;p50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0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0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0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9" name="Google Shape;799;p50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0" name="Google Shape;800;p50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801" name="Google Shape;801;p5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50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809" name="Google Shape;809;p50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0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0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0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3" name="Google Shape;813;p50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50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50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50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7" name="Google Shape;817;p50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818" name="Google Shape;818;p50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0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50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821" name="Google Shape;821;p5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50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824" name="Google Shape;824;p50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0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0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Google Shape;827;p50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828" name="Google Shape;828;p50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0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0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0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0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0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0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50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836" name="Google Shape;836;p5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50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843" name="Google Shape;843;p5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7" name="Google Shape;847;p50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8" name="Google Shape;848;p50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849" name="Google Shape;849;p50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0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50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852" name="Google Shape;852;p50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0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0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0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0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50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858" name="Google Shape;858;p50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0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50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861" name="Google Shape;861;p5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50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869" name="Google Shape;869;p50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0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0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0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0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50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875" name="Google Shape;875;p5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50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884" name="Google Shape;884;p5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50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889" name="Google Shape;889;p50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0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0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0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50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894" name="Google Shape;894;p50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0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0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0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50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899" name="Google Shape;899;p50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0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50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902" name="Google Shape;902;p50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0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50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905" name="Google Shape;905;p50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7" name="Google Shape;907;p50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8" name="Google Shape;908;p50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909" name="Google Shape;909;p5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50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912" name="Google Shape;912;p50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0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0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0" name="Google Shape;920;p50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50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2" name="Google Shape;922;p50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923" name="Google Shape;923;p50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5" name="Google Shape;925;p50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6" name="Google Shape;926;p50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927" name="Google Shape;927;p5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Google Shape;929;p50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930" name="Google Shape;930;p5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50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935" name="Google Shape;935;p50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8" name="Google Shape;938;p50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9" name="Google Shape;939;p50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940" name="Google Shape;940;p50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0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0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0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0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0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6" name="Google Shape;946;p50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947" name="Google Shape;947;p50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0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0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0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0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0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0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0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0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50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957" name="Google Shape;957;p50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0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50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961" name="Google Shape;961;p50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0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0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50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965" name="Google Shape;965;p5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Google Shape;970;p50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971" name="Google Shape;971;p5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3" name="Google Shape;973;p50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974" name="Google Shape;974;p50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50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982" name="Google Shape;982;p5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50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989" name="Google Shape;989;p5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1" name="Google Shape;991;p50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992" name="Google Shape;992;p5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6" name="Google Shape;996;p50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50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50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50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0" name="Google Shape;1000;p50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1001" name="Google Shape;1001;p50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0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50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1010" name="Google Shape;1010;p50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2" name="Google Shape;1012;p50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1013" name="Google Shape;1013;p50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0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0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50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1020" name="Google Shape;1020;p50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0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0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Google Shape;1027;p50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1028" name="Google Shape;1028;p50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0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0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1" name="Google Shape;1031;p50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1032" name="Google Shape;1032;p50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0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0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0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0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8" name="Google Shape;1038;p50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1039" name="Google Shape;1039;p50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0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50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1043" name="Google Shape;1043;p50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0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0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6" name="Google Shape;1046;p50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1047" name="Google Shape;1047;p50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0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0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2" name="Google Shape;1052;p50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1053" name="Google Shape;1053;p50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0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0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0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0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0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0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0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0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0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0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0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0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0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0" name="Google Shape;1080;p50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1081" name="Google Shape;1081;p50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0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0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0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0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0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Google Shape;1104;p50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105" name="Google Shape;1105;p50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0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0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0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0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50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120" name="Google Shape;1120;p50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3" name="Google Shape;1123;p50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124" name="Google Shape;1124;p50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0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0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50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131" name="Google Shape;1131;p5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9" name="Google Shape;1139;p50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140" name="Google Shape;1140;p50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3" name="Google Shape;1143;p50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144" name="Google Shape;1144;p50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50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150" name="Google Shape;1150;p50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7" name="Google Shape;1157;p50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158" name="Google Shape;1158;p50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p50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165" name="Google Shape;1165;p50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4" name="Google Shape;1174;p50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175" name="Google Shape;1175;p5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6" name="Google Shape;1186;p50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187" name="Google Shape;1187;p50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50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193" name="Google Shape;1193;p50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50"/>
          <p:cNvGrpSpPr/>
          <p:nvPr/>
        </p:nvGrpSpPr>
        <p:grpSpPr>
          <a:xfrm>
            <a:off x="7167694" y="1955800"/>
            <a:ext cx="433992" cy="422729"/>
            <a:chOff x="5916675" y="927975"/>
            <a:chExt cx="516350" cy="502950"/>
          </a:xfrm>
        </p:grpSpPr>
        <p:sp>
          <p:nvSpPr>
            <p:cNvPr id="1201" name="Google Shape;1201;p5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3" name="Google Shape;1203;p50"/>
          <p:cNvGrpSpPr/>
          <p:nvPr/>
        </p:nvGrpSpPr>
        <p:grpSpPr>
          <a:xfrm>
            <a:off x="6283714" y="2661702"/>
            <a:ext cx="1079481" cy="1051467"/>
            <a:chOff x="5916675" y="927975"/>
            <a:chExt cx="516350" cy="502950"/>
          </a:xfrm>
        </p:grpSpPr>
        <p:sp>
          <p:nvSpPr>
            <p:cNvPr id="1204" name="Google Shape;1204;p5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chemeClr val="accen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chemeClr val="accen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6" name="Google Shape;1206;p50"/>
          <p:cNvGrpSpPr/>
          <p:nvPr/>
        </p:nvGrpSpPr>
        <p:grpSpPr>
          <a:xfrm>
            <a:off x="6283857" y="1955800"/>
            <a:ext cx="433992" cy="422729"/>
            <a:chOff x="5916675" y="927975"/>
            <a:chExt cx="516350" cy="502950"/>
          </a:xfrm>
        </p:grpSpPr>
        <p:sp>
          <p:nvSpPr>
            <p:cNvPr id="1207" name="Google Shape;1207;p5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9" name="Google Shape;1209;p50"/>
          <p:cNvSpPr/>
          <p:nvPr/>
        </p:nvSpPr>
        <p:spPr>
          <a:xfrm>
            <a:off x="7359855" y="21921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50"/>
          <p:cNvSpPr/>
          <p:nvPr/>
        </p:nvSpPr>
        <p:spPr>
          <a:xfrm>
            <a:off x="6476018" y="21921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50"/>
          <p:cNvSpPr/>
          <p:nvPr/>
        </p:nvSpPr>
        <p:spPr>
          <a:xfrm>
            <a:off x="6761553" y="32497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50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3" name="Google Shape;1213;p50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endParaRPr sz="900"/>
          </a:p>
        </p:txBody>
      </p:sp>
      <p:sp>
        <p:nvSpPr>
          <p:cNvPr id="1214" name="Google Shape;1214;p50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9" name="Google Shape;1219;p51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220" name="Google Shape;1220;p51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1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1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1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1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1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6" name="Google Shape;1226;p51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227" name="Google Shape;1227;p51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51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1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1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51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232" name="Google Shape;1232;p51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1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1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51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236" name="Google Shape;1236;p51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51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1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1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1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51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42" name="Google Shape;1242;p51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1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1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51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46" name="Google Shape;1246;p51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1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1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51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Google Shape;1250;p51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51" name="Google Shape;1251;p51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1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1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51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1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51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57" name="Google Shape;1257;p51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51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51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1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1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51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3" name="Google Shape;1263;p51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64" name="Google Shape;1264;p51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1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51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67" name="Google Shape;1267;p51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51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1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51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71" name="Google Shape;1271;p51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51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1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51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51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78" name="Google Shape;1278;p51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1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1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3" name="Google Shape;1283;p51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84" name="Google Shape;1284;p51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51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1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7" name="Google Shape;1287;p51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88" name="Google Shape;1288;p51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89" name="Google Shape;1289;p51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51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51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51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51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51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51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51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1297;p51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1298;p51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9" name="Google Shape;1299;p51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51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1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1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51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5" name="Google Shape;1305;p51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306" name="Google Shape;1306;p51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0" name="Google Shape;1310;p51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311" name="Google Shape;1311;p51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1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51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6" name="Google Shape;1316;p51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317" name="Google Shape;1317;p51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1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1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1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3" name="Google Shape;1323;p51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324" name="Google Shape;1324;p51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1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51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51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8" name="Google Shape;1328;p51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329" name="Google Shape;1329;p51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1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51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334" name="Google Shape;1334;p51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1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51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51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9" name="Google Shape;1339;p51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340" name="Google Shape;1340;p5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5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5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5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5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5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5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5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5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5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0" name="Google Shape;1350;p51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51" name="Google Shape;1351;p51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51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51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54" name="Google Shape;1354;p51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55" name="Google Shape;1355;p5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5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5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5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5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5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5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5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5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5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65" name="Google Shape;1365;p51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66" name="Google Shape;1366;p51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51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51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1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70" name="Google Shape;1370;p51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71" name="Google Shape;1371;p5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5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5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5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5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5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5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5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5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5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1" name="Google Shape;1381;p51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82" name="Google Shape;1382;p51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1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1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1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1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1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1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51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90" name="Google Shape;1390;p51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1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1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1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51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95" name="Google Shape;1395;p51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1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1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1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51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00" name="Google Shape;1400;p51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1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1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1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51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51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406" name="Google Shape;1406;p51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1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1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1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1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51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2" name="Google Shape;1412;p51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413" name="Google Shape;1413;p51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51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1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6" name="Google Shape;1416;p51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417" name="Google Shape;1417;p51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51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51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1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1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51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423" name="Google Shape;1423;p51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51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51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51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1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1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9" name="Google Shape;1429;p51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430" name="Google Shape;1430;p51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1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1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51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434" name="Google Shape;1434;p51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51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51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8" name="Google Shape;1438;p51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439" name="Google Shape;1439;p51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51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46" name="Google Shape;1446;p51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3" name="Google Shape;1453;p51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54" name="Google Shape;1454;p51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1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1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51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59" name="Google Shape;1459;p51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2" name="Google Shape;1462;p51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63" name="Google Shape;1463;p51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51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51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67" name="Google Shape;1467;p51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1" name="Google Shape;1471;p51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72" name="Google Shape;1472;p51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6" name="Google Shape;1476;p51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77" name="Google Shape;1477;p51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51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83" name="Google Shape;1483;p51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1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1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1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51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51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9" name="Google Shape;1489;p51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90" name="Google Shape;1490;p51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7" name="Google Shape;1497;p51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98" name="Google Shape;1498;p51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0" name="Google Shape;1510;p51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511" name="Google Shape;1511;p51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5" name="Google Shape;1515;p51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516" name="Google Shape;1516;p51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9" name="Google Shape;1519;p51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520" name="Google Shape;1520;p51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51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51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6" name="Google Shape;1526;p51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527" name="Google Shape;1527;p51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1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1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5" name="Google Shape;1535;p51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536" name="Google Shape;1536;p51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1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1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1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51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51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49" name="Google Shape;1549;p51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1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1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51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1" name="Google Shape;1561;p51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62" name="Google Shape;1562;p51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1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51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51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1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1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51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51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51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51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51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51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4" name="Google Shape;1574;p51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75" name="Google Shape;1575;p51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51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51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51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51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51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1" name="Google Shape;1581;p51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82" name="Google Shape;1582;p51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51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51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51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51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51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51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51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51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51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51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51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51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51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51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51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98" name="Google Shape;1598;p51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51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51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5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5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3" name="Google Shape;1603;p51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04" name="Google Shape;1604;p5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05" name="Google Shape;1605;p5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5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5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8" name="Google Shape;1608;p5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609" name="Google Shape;1609;p5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5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1" name="Google Shape;1611;p5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2" name="Google Shape;1612;p5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613" name="Google Shape;1613;p5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p5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5" name="Google Shape;1615;p5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6" name="Google Shape;1616;p51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617" name="Google Shape;1617;p5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8" name="Google Shape;1618;p5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9" name="Google Shape;1619;p5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20" name="Google Shape;1620;p51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621" name="Google Shape;1621;p51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51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51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9" name="Google Shape;1629;p51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630" name="Google Shape;1630;p51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51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51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51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51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51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51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51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51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51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51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51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51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51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51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51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4" name="Google Shape;1654;p51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55" name="Google Shape;1655;p51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56" name="Google Shape;1656;p5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7" name="Google Shape;1657;p5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8" name="Google Shape;1658;p51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59" name="Google Shape;1659;p5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0" name="Google Shape;1660;p5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1" name="Google Shape;1661;p51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62" name="Google Shape;1662;p5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3" name="Google Shape;1663;p5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64" name="Google Shape;1664;p51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65" name="Google Shape;1665;p5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5400012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7"/>
          <p:cNvSpPr txBox="1"/>
          <p:nvPr>
            <p:ph idx="4294967295" type="ctrTitle"/>
          </p:nvPr>
        </p:nvSpPr>
        <p:spPr>
          <a:xfrm>
            <a:off x="766850" y="352100"/>
            <a:ext cx="3131700" cy="5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</a:t>
            </a:r>
            <a:endParaRPr sz="2600"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766841" y="4881094"/>
            <a:ext cx="7749158" cy="222700"/>
            <a:chOff x="1177450" y="3687086"/>
            <a:chExt cx="6173152" cy="171321"/>
          </a:xfrm>
        </p:grpSpPr>
        <p:sp>
          <p:nvSpPr>
            <p:cNvPr id="119" name="Google Shape;119;p17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7"/>
          <p:cNvSpPr/>
          <p:nvPr/>
        </p:nvSpPr>
        <p:spPr>
          <a:xfrm>
            <a:off x="1513690" y="867500"/>
            <a:ext cx="6400391" cy="4016406"/>
          </a:xfrm>
          <a:custGeom>
            <a:rect b="b" l="l" r="r" t="t"/>
            <a:pathLst>
              <a:path extrusionOk="0" h="3454973" w="5161606">
                <a:moveTo>
                  <a:pt x="4992053" y="0"/>
                </a:moveTo>
                <a:lnTo>
                  <a:pt x="170498" y="0"/>
                </a:lnTo>
                <a:cubicBezTo>
                  <a:pt x="76200" y="0"/>
                  <a:pt x="0" y="76143"/>
                  <a:pt x="0" y="170369"/>
                </a:cubicBezTo>
                <a:lnTo>
                  <a:pt x="0" y="3396915"/>
                </a:lnTo>
                <a:cubicBezTo>
                  <a:pt x="0" y="3429275"/>
                  <a:pt x="26670" y="3454973"/>
                  <a:pt x="58102" y="3454973"/>
                </a:cubicBezTo>
                <a:lnTo>
                  <a:pt x="5103495" y="3454973"/>
                </a:lnTo>
                <a:cubicBezTo>
                  <a:pt x="5135880" y="3454973"/>
                  <a:pt x="5161598" y="3428324"/>
                  <a:pt x="5161598" y="3396915"/>
                </a:cubicBezTo>
                <a:lnTo>
                  <a:pt x="5161598" y="170369"/>
                </a:lnTo>
                <a:cubicBezTo>
                  <a:pt x="5162550" y="76143"/>
                  <a:pt x="5086350" y="0"/>
                  <a:pt x="4992053" y="0"/>
                </a:cubicBezTo>
                <a:close/>
                <a:moveTo>
                  <a:pt x="4981575" y="3245581"/>
                </a:moveTo>
                <a:lnTo>
                  <a:pt x="190500" y="3245581"/>
                </a:lnTo>
                <a:lnTo>
                  <a:pt x="190500" y="199874"/>
                </a:lnTo>
                <a:lnTo>
                  <a:pt x="4981575" y="199874"/>
                </a:lnTo>
                <a:lnTo>
                  <a:pt x="4981575" y="32455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550" y="1071500"/>
            <a:ext cx="5989417" cy="358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8"/>
          <p:cNvSpPr txBox="1"/>
          <p:nvPr>
            <p:ph idx="4294967295" type="ctrTitle"/>
          </p:nvPr>
        </p:nvSpPr>
        <p:spPr>
          <a:xfrm>
            <a:off x="1347425" y="265375"/>
            <a:ext cx="5396700" cy="9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it going to help my client</a:t>
            </a:r>
            <a:endParaRPr/>
          </a:p>
        </p:txBody>
      </p:sp>
      <p:grpSp>
        <p:nvGrpSpPr>
          <p:cNvPr id="130" name="Google Shape;130;p18"/>
          <p:cNvGrpSpPr/>
          <p:nvPr/>
        </p:nvGrpSpPr>
        <p:grpSpPr>
          <a:xfrm>
            <a:off x="4098712" y="534797"/>
            <a:ext cx="4286415" cy="4352513"/>
            <a:chOff x="6506504" y="937343"/>
            <a:chExt cx="744273" cy="793950"/>
          </a:xfrm>
        </p:grpSpPr>
        <p:sp>
          <p:nvSpPr>
            <p:cNvPr id="131" name="Google Shape;131;p1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4" name="Google Shape;134;p1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5" name="Google Shape;135;p1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" name="Google Shape;145;p18"/>
          <p:cNvSpPr txBox="1"/>
          <p:nvPr/>
        </p:nvSpPr>
        <p:spPr>
          <a:xfrm>
            <a:off x="5055425" y="1412725"/>
            <a:ext cx="2239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rla Regular"/>
                <a:ea typeface="Karla Regular"/>
                <a:cs typeface="Karla Regular"/>
                <a:sym typeface="Karla Regular"/>
              </a:rPr>
              <a:t>One place store and retrieval for all the data of the manufacturing unit.</a:t>
            </a:r>
            <a:endParaRPr sz="12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5055425" y="2439475"/>
            <a:ext cx="2239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rla Regular"/>
                <a:ea typeface="Karla Regular"/>
                <a:cs typeface="Karla Regular"/>
                <a:sym typeface="Karla Regular"/>
              </a:rPr>
              <a:t>Seamless storage as against physical records. </a:t>
            </a:r>
            <a:endParaRPr sz="12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5672963" y="3320625"/>
            <a:ext cx="1004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rla Regular"/>
                <a:ea typeface="Karla Regular"/>
                <a:cs typeface="Karla Regular"/>
                <a:sym typeface="Karla Regular"/>
              </a:rPr>
              <a:t>Convenient </a:t>
            </a:r>
            <a:endParaRPr sz="1200">
              <a:latin typeface="Karla Regular"/>
              <a:ea typeface="Karla Regular"/>
              <a:cs typeface="Karla Regular"/>
              <a:sym typeface="Karl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rla Regular"/>
                <a:ea typeface="Karla Regular"/>
                <a:cs typeface="Karla Regular"/>
                <a:sym typeface="Karla Regular"/>
              </a:rPr>
              <a:t>overwriting.</a:t>
            </a:r>
            <a:endParaRPr/>
          </a:p>
        </p:txBody>
      </p:sp>
      <p:grpSp>
        <p:nvGrpSpPr>
          <p:cNvPr id="148" name="Google Shape;148;p18"/>
          <p:cNvGrpSpPr/>
          <p:nvPr/>
        </p:nvGrpSpPr>
        <p:grpSpPr>
          <a:xfrm>
            <a:off x="6797074" y="2817541"/>
            <a:ext cx="342882" cy="418128"/>
            <a:chOff x="596350" y="929175"/>
            <a:chExt cx="407950" cy="497475"/>
          </a:xfrm>
        </p:grpSpPr>
        <p:sp>
          <p:nvSpPr>
            <p:cNvPr id="149" name="Google Shape;149;p1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18"/>
          <p:cNvGrpSpPr/>
          <p:nvPr/>
        </p:nvGrpSpPr>
        <p:grpSpPr>
          <a:xfrm>
            <a:off x="6028865" y="3844477"/>
            <a:ext cx="366458" cy="366437"/>
            <a:chOff x="1923675" y="1633650"/>
            <a:chExt cx="436000" cy="435975"/>
          </a:xfrm>
        </p:grpSpPr>
        <p:sp>
          <p:nvSpPr>
            <p:cNvPr id="157" name="Google Shape;157;p1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18"/>
          <p:cNvGrpSpPr/>
          <p:nvPr/>
        </p:nvGrpSpPr>
        <p:grpSpPr>
          <a:xfrm>
            <a:off x="5144694" y="1806960"/>
            <a:ext cx="452420" cy="433992"/>
            <a:chOff x="5233525" y="4954450"/>
            <a:chExt cx="538275" cy="516350"/>
          </a:xfrm>
        </p:grpSpPr>
        <p:sp>
          <p:nvSpPr>
            <p:cNvPr id="164" name="Google Shape;164;p18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18"/>
          <p:cNvGrpSpPr/>
          <p:nvPr/>
        </p:nvGrpSpPr>
        <p:grpSpPr>
          <a:xfrm>
            <a:off x="875093" y="265364"/>
            <a:ext cx="367464" cy="527510"/>
            <a:chOff x="6718575" y="2318625"/>
            <a:chExt cx="256950" cy="407375"/>
          </a:xfrm>
        </p:grpSpPr>
        <p:sp>
          <p:nvSpPr>
            <p:cNvPr id="176" name="Google Shape;176;p1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1550750" y="262850"/>
            <a:ext cx="52389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of the application include </a:t>
            </a:r>
            <a:endParaRPr/>
          </a:p>
        </p:txBody>
      </p: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0" name="Google Shape;190;p19"/>
          <p:cNvGrpSpPr/>
          <p:nvPr/>
        </p:nvGrpSpPr>
        <p:grpSpPr>
          <a:xfrm>
            <a:off x="3551144" y="936940"/>
            <a:ext cx="4990094" cy="3921124"/>
            <a:chOff x="8338678" y="5506443"/>
            <a:chExt cx="720227" cy="686988"/>
          </a:xfrm>
        </p:grpSpPr>
        <p:sp>
          <p:nvSpPr>
            <p:cNvPr id="191" name="Google Shape;191;p19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19"/>
          <p:cNvSpPr txBox="1"/>
          <p:nvPr/>
        </p:nvSpPr>
        <p:spPr>
          <a:xfrm>
            <a:off x="4861525" y="1495500"/>
            <a:ext cx="770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Items</a:t>
            </a:r>
            <a:endParaRPr sz="15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6379825" y="1435975"/>
            <a:ext cx="12990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Raw Materials</a:t>
            </a:r>
            <a:endParaRPr sz="15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7224175" y="2654963"/>
            <a:ext cx="10416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Pieces</a:t>
            </a:r>
            <a:endParaRPr sz="15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4724525" y="3873975"/>
            <a:ext cx="10416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Suppliers</a:t>
            </a:r>
            <a:endParaRPr sz="15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3991050" y="2654963"/>
            <a:ext cx="12990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Clients</a:t>
            </a:r>
            <a:endParaRPr sz="15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6379825" y="3873975"/>
            <a:ext cx="12465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Employees</a:t>
            </a:r>
            <a:endParaRPr sz="15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5394150" y="2539150"/>
            <a:ext cx="4285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grpSp>
        <p:nvGrpSpPr>
          <p:cNvPr id="204" name="Google Shape;204;p19"/>
          <p:cNvGrpSpPr/>
          <p:nvPr/>
        </p:nvGrpSpPr>
        <p:grpSpPr>
          <a:xfrm>
            <a:off x="6895992" y="4299438"/>
            <a:ext cx="360301" cy="295814"/>
            <a:chOff x="2599525" y="3688600"/>
            <a:chExt cx="428675" cy="351950"/>
          </a:xfrm>
        </p:grpSpPr>
        <p:sp>
          <p:nvSpPr>
            <p:cNvPr id="205" name="Google Shape;205;p1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9"/>
          <p:cNvGrpSpPr/>
          <p:nvPr/>
        </p:nvGrpSpPr>
        <p:grpSpPr>
          <a:xfrm>
            <a:off x="4861513" y="1866729"/>
            <a:ext cx="460615" cy="418653"/>
            <a:chOff x="4556450" y="4963575"/>
            <a:chExt cx="548025" cy="498100"/>
          </a:xfrm>
        </p:grpSpPr>
        <p:sp>
          <p:nvSpPr>
            <p:cNvPr id="209" name="Google Shape;209;p1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9"/>
          <p:cNvGrpSpPr/>
          <p:nvPr/>
        </p:nvGrpSpPr>
        <p:grpSpPr>
          <a:xfrm>
            <a:off x="7016242" y="1352531"/>
            <a:ext cx="430249" cy="351882"/>
            <a:chOff x="1923075" y="3694075"/>
            <a:chExt cx="437200" cy="341600"/>
          </a:xfrm>
        </p:grpSpPr>
        <p:sp>
          <p:nvSpPr>
            <p:cNvPr id="215" name="Google Shape;215;p1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19"/>
          <p:cNvSpPr/>
          <p:nvPr/>
        </p:nvSpPr>
        <p:spPr>
          <a:xfrm>
            <a:off x="7887461" y="299164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19"/>
          <p:cNvGrpSpPr/>
          <p:nvPr/>
        </p:nvGrpSpPr>
        <p:grpSpPr>
          <a:xfrm>
            <a:off x="5116221" y="4255430"/>
            <a:ext cx="342882" cy="383835"/>
            <a:chOff x="6643075" y="4309650"/>
            <a:chExt cx="407950" cy="456675"/>
          </a:xfrm>
        </p:grpSpPr>
        <p:sp>
          <p:nvSpPr>
            <p:cNvPr id="226" name="Google Shape;226;p1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19"/>
          <p:cNvGrpSpPr/>
          <p:nvPr/>
        </p:nvGrpSpPr>
        <p:grpSpPr>
          <a:xfrm>
            <a:off x="3946996" y="3039252"/>
            <a:ext cx="345971" cy="325505"/>
            <a:chOff x="5972700" y="2330200"/>
            <a:chExt cx="411625" cy="387275"/>
          </a:xfrm>
        </p:grpSpPr>
        <p:sp>
          <p:nvSpPr>
            <p:cNvPr id="236" name="Google Shape;236;p1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5400012" scaled="0"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0"/>
          <p:cNvSpPr txBox="1"/>
          <p:nvPr>
            <p:ph idx="4294967295" type="ctrTitle"/>
          </p:nvPr>
        </p:nvSpPr>
        <p:spPr>
          <a:xfrm>
            <a:off x="766850" y="352100"/>
            <a:ext cx="3131700" cy="5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page</a:t>
            </a:r>
            <a:endParaRPr sz="2600"/>
          </a:p>
        </p:txBody>
      </p:sp>
      <p:grpSp>
        <p:nvGrpSpPr>
          <p:cNvPr id="244" name="Google Shape;244;p20"/>
          <p:cNvGrpSpPr/>
          <p:nvPr/>
        </p:nvGrpSpPr>
        <p:grpSpPr>
          <a:xfrm>
            <a:off x="766841" y="4881094"/>
            <a:ext cx="7749158" cy="222700"/>
            <a:chOff x="1177450" y="3687086"/>
            <a:chExt cx="6173152" cy="171321"/>
          </a:xfrm>
        </p:grpSpPr>
        <p:sp>
          <p:nvSpPr>
            <p:cNvPr id="245" name="Google Shape;245;p20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20"/>
          <p:cNvSpPr/>
          <p:nvPr/>
        </p:nvSpPr>
        <p:spPr>
          <a:xfrm>
            <a:off x="1513690" y="867500"/>
            <a:ext cx="6400391" cy="4016406"/>
          </a:xfrm>
          <a:custGeom>
            <a:rect b="b" l="l" r="r" t="t"/>
            <a:pathLst>
              <a:path extrusionOk="0" h="3454973" w="5161606">
                <a:moveTo>
                  <a:pt x="4992053" y="0"/>
                </a:moveTo>
                <a:lnTo>
                  <a:pt x="170498" y="0"/>
                </a:lnTo>
                <a:cubicBezTo>
                  <a:pt x="76200" y="0"/>
                  <a:pt x="0" y="76143"/>
                  <a:pt x="0" y="170369"/>
                </a:cubicBezTo>
                <a:lnTo>
                  <a:pt x="0" y="3396915"/>
                </a:lnTo>
                <a:cubicBezTo>
                  <a:pt x="0" y="3429275"/>
                  <a:pt x="26670" y="3454973"/>
                  <a:pt x="58102" y="3454973"/>
                </a:cubicBezTo>
                <a:lnTo>
                  <a:pt x="5103495" y="3454973"/>
                </a:lnTo>
                <a:cubicBezTo>
                  <a:pt x="5135880" y="3454973"/>
                  <a:pt x="5161598" y="3428324"/>
                  <a:pt x="5161598" y="3396915"/>
                </a:cubicBezTo>
                <a:lnTo>
                  <a:pt x="5161598" y="170369"/>
                </a:lnTo>
                <a:cubicBezTo>
                  <a:pt x="5162550" y="76143"/>
                  <a:pt x="5086350" y="0"/>
                  <a:pt x="4992053" y="0"/>
                </a:cubicBezTo>
                <a:close/>
                <a:moveTo>
                  <a:pt x="4981575" y="3245581"/>
                </a:moveTo>
                <a:lnTo>
                  <a:pt x="190500" y="3245581"/>
                </a:lnTo>
                <a:lnTo>
                  <a:pt x="190500" y="199874"/>
                </a:lnTo>
                <a:lnTo>
                  <a:pt x="4981575" y="199874"/>
                </a:lnTo>
                <a:lnTo>
                  <a:pt x="4981575" y="32455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900" y="1088263"/>
            <a:ext cx="5965977" cy="3553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5" name="Google Shape;255;p21"/>
          <p:cNvGrpSpPr/>
          <p:nvPr/>
        </p:nvGrpSpPr>
        <p:grpSpPr>
          <a:xfrm>
            <a:off x="3701239" y="533313"/>
            <a:ext cx="5114544" cy="4511308"/>
            <a:chOff x="7050768" y="5526199"/>
            <a:chExt cx="719953" cy="647534"/>
          </a:xfrm>
        </p:grpSpPr>
        <p:sp>
          <p:nvSpPr>
            <p:cNvPr id="256" name="Google Shape;256;p21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21"/>
          <p:cNvSpPr txBox="1"/>
          <p:nvPr/>
        </p:nvSpPr>
        <p:spPr>
          <a:xfrm>
            <a:off x="4957699" y="791024"/>
            <a:ext cx="1280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Add</a:t>
            </a:r>
            <a:endParaRPr sz="1500"/>
          </a:p>
        </p:txBody>
      </p:sp>
      <p:sp>
        <p:nvSpPr>
          <p:cNvPr id="269" name="Google Shape;269;p21"/>
          <p:cNvSpPr txBox="1"/>
          <p:nvPr/>
        </p:nvSpPr>
        <p:spPr>
          <a:xfrm>
            <a:off x="6736407" y="820799"/>
            <a:ext cx="1280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Update</a:t>
            </a: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 </a:t>
            </a:r>
            <a:endParaRPr sz="1500"/>
          </a:p>
        </p:txBody>
      </p:sp>
      <p:sp>
        <p:nvSpPr>
          <p:cNvPr id="270" name="Google Shape;270;p21"/>
          <p:cNvSpPr txBox="1"/>
          <p:nvPr/>
        </p:nvSpPr>
        <p:spPr>
          <a:xfrm>
            <a:off x="7759001" y="2497426"/>
            <a:ext cx="1280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Delete</a:t>
            </a: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 </a:t>
            </a:r>
            <a:endParaRPr sz="1500"/>
          </a:p>
        </p:txBody>
      </p:sp>
      <p:sp>
        <p:nvSpPr>
          <p:cNvPr id="271" name="Google Shape;271;p21"/>
          <p:cNvSpPr txBox="1"/>
          <p:nvPr/>
        </p:nvSpPr>
        <p:spPr>
          <a:xfrm>
            <a:off x="3782781" y="2538726"/>
            <a:ext cx="1220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View all </a:t>
            </a:r>
            <a:endParaRPr sz="1500">
              <a:latin typeface="Karla Regular"/>
              <a:ea typeface="Karla Regular"/>
              <a:cs typeface="Karla Regular"/>
              <a:sym typeface="Karla Regular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4555208" y="4286425"/>
            <a:ext cx="17817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View details of specific object</a:t>
            </a:r>
            <a:endParaRPr sz="1500"/>
          </a:p>
        </p:txBody>
      </p:sp>
      <p:sp>
        <p:nvSpPr>
          <p:cNvPr id="273" name="Google Shape;273;p21"/>
          <p:cNvSpPr txBox="1"/>
          <p:nvPr/>
        </p:nvSpPr>
        <p:spPr>
          <a:xfrm>
            <a:off x="6785495" y="3854157"/>
            <a:ext cx="973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rla Regular"/>
                <a:ea typeface="Karla Regular"/>
                <a:cs typeface="Karla Regular"/>
                <a:sym typeface="Karla Regular"/>
              </a:rPr>
              <a:t>Search using keyword</a:t>
            </a:r>
            <a:endParaRPr sz="1500"/>
          </a:p>
        </p:txBody>
      </p:sp>
      <p:grpSp>
        <p:nvGrpSpPr>
          <p:cNvPr id="274" name="Google Shape;274;p21"/>
          <p:cNvGrpSpPr/>
          <p:nvPr/>
        </p:nvGrpSpPr>
        <p:grpSpPr>
          <a:xfrm>
            <a:off x="7154672" y="4601181"/>
            <a:ext cx="342882" cy="350068"/>
            <a:chOff x="3951850" y="2985350"/>
            <a:chExt cx="407950" cy="416500"/>
          </a:xfrm>
        </p:grpSpPr>
        <p:sp>
          <p:nvSpPr>
            <p:cNvPr id="275" name="Google Shape;275;p2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21"/>
          <p:cNvGrpSpPr/>
          <p:nvPr/>
        </p:nvGrpSpPr>
        <p:grpSpPr>
          <a:xfrm>
            <a:off x="4304168" y="2900507"/>
            <a:ext cx="363369" cy="221115"/>
            <a:chOff x="3269900" y="3064500"/>
            <a:chExt cx="432325" cy="263075"/>
          </a:xfrm>
        </p:grpSpPr>
        <p:sp>
          <p:nvSpPr>
            <p:cNvPr id="280" name="Google Shape;280;p21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21"/>
          <p:cNvGrpSpPr/>
          <p:nvPr/>
        </p:nvGrpSpPr>
        <p:grpSpPr>
          <a:xfrm>
            <a:off x="5089618" y="4035057"/>
            <a:ext cx="363369" cy="221115"/>
            <a:chOff x="3269900" y="3064500"/>
            <a:chExt cx="432325" cy="263075"/>
          </a:xfrm>
        </p:grpSpPr>
        <p:sp>
          <p:nvSpPr>
            <p:cNvPr id="284" name="Google Shape;284;p21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21"/>
          <p:cNvGrpSpPr/>
          <p:nvPr/>
        </p:nvGrpSpPr>
        <p:grpSpPr>
          <a:xfrm>
            <a:off x="8324594" y="2824764"/>
            <a:ext cx="265115" cy="372594"/>
            <a:chOff x="6689325" y="2984125"/>
            <a:chExt cx="315425" cy="443300"/>
          </a:xfrm>
        </p:grpSpPr>
        <p:sp>
          <p:nvSpPr>
            <p:cNvPr id="288" name="Google Shape;288;p21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21"/>
          <p:cNvGrpSpPr/>
          <p:nvPr/>
        </p:nvGrpSpPr>
        <p:grpSpPr>
          <a:xfrm>
            <a:off x="7294790" y="1173477"/>
            <a:ext cx="366458" cy="366437"/>
            <a:chOff x="1923675" y="1633650"/>
            <a:chExt cx="436000" cy="435975"/>
          </a:xfrm>
        </p:grpSpPr>
        <p:sp>
          <p:nvSpPr>
            <p:cNvPr id="294" name="Google Shape;294;p2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21"/>
          <p:cNvGrpSpPr/>
          <p:nvPr/>
        </p:nvGrpSpPr>
        <p:grpSpPr>
          <a:xfrm>
            <a:off x="5089613" y="1173479"/>
            <a:ext cx="460615" cy="418653"/>
            <a:chOff x="4556450" y="4963575"/>
            <a:chExt cx="548025" cy="498100"/>
          </a:xfrm>
        </p:grpSpPr>
        <p:sp>
          <p:nvSpPr>
            <p:cNvPr id="301" name="Google Shape;301;p21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21"/>
          <p:cNvSpPr txBox="1"/>
          <p:nvPr>
            <p:ph type="title"/>
          </p:nvPr>
        </p:nvSpPr>
        <p:spPr>
          <a:xfrm>
            <a:off x="543725" y="462250"/>
            <a:ext cx="44412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Items and       Raw materials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" name="Google Shape;307;p21"/>
          <p:cNvGrpSpPr/>
          <p:nvPr/>
        </p:nvGrpSpPr>
        <p:grpSpPr>
          <a:xfrm>
            <a:off x="2150342" y="517006"/>
            <a:ext cx="430249" cy="351882"/>
            <a:chOff x="1923075" y="3694075"/>
            <a:chExt cx="437200" cy="341600"/>
          </a:xfrm>
        </p:grpSpPr>
        <p:sp>
          <p:nvSpPr>
            <p:cNvPr id="308" name="Google Shape;308;p21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21"/>
          <p:cNvGrpSpPr/>
          <p:nvPr/>
        </p:nvGrpSpPr>
        <p:grpSpPr>
          <a:xfrm>
            <a:off x="181638" y="483629"/>
            <a:ext cx="460615" cy="418653"/>
            <a:chOff x="4556450" y="4963575"/>
            <a:chExt cx="548025" cy="498100"/>
          </a:xfrm>
        </p:grpSpPr>
        <p:sp>
          <p:nvSpPr>
            <p:cNvPr id="318" name="Google Shape;318;p21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/>
          <p:nvPr>
            <p:ph type="title"/>
          </p:nvPr>
        </p:nvSpPr>
        <p:spPr>
          <a:xfrm>
            <a:off x="558600" y="1123950"/>
            <a:ext cx="2595300" cy="106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Logics for items and raw materials</a:t>
            </a:r>
            <a:endParaRPr/>
          </a:p>
        </p:txBody>
      </p:sp>
      <p:sp>
        <p:nvSpPr>
          <p:cNvPr id="328" name="Google Shape;328;p22"/>
          <p:cNvSpPr txBox="1"/>
          <p:nvPr>
            <p:ph idx="1" type="body"/>
          </p:nvPr>
        </p:nvSpPr>
        <p:spPr>
          <a:xfrm>
            <a:off x="3651875" y="1200150"/>
            <a:ext cx="50127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When an item or a raw material is registered, it's quantity is set to zero automatically.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There is no provision for the user to enter the quantity while registering.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3. During the registration of a sale transaction of an item, the inventory count of the item is automatically decreased by the number of units of that item sold.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4. During the registration of a purchase transaction of a raw material, the availability count of that raw material is automatically increase by the number of units of the raw material purchased.</a:t>
            </a:r>
            <a:endParaRPr/>
          </a:p>
        </p:txBody>
      </p:sp>
      <p:sp>
        <p:nvSpPr>
          <p:cNvPr id="329" name="Google Shape;329;p22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den template">
  <a:themeElements>
    <a:clrScheme name="Custom 347">
      <a:dk1>
        <a:srgbClr val="2E363D"/>
      </a:dk1>
      <a:lt1>
        <a:srgbClr val="FFFFFF"/>
      </a:lt1>
      <a:dk2>
        <a:srgbClr val="767E85"/>
      </a:dk2>
      <a:lt2>
        <a:srgbClr val="FBFBFB"/>
      </a:lt2>
      <a:accent1>
        <a:srgbClr val="F8E7D5"/>
      </a:accent1>
      <a:accent2>
        <a:srgbClr val="EBC7C1"/>
      </a:accent2>
      <a:accent3>
        <a:srgbClr val="E9F2F9"/>
      </a:accent3>
      <a:accent4>
        <a:srgbClr val="B5CFDA"/>
      </a:accent4>
      <a:accent5>
        <a:srgbClr val="EEEAEA"/>
      </a:accent5>
      <a:accent6>
        <a:srgbClr val="E3E9D3"/>
      </a:accent6>
      <a:hlink>
        <a:srgbClr val="2E36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