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Book Antiqu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hdGqqrZ463xo/8A9595aTJSkG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BookAntiqua-bold.fntdata"/><Relationship Id="rId21" Type="http://schemas.openxmlformats.org/officeDocument/2006/relationships/slide" Target="slides/slide16.xml"/><Relationship Id="rId43" Type="http://schemas.openxmlformats.org/officeDocument/2006/relationships/font" Target="fonts/BookAntiqua-regular.fntdata"/><Relationship Id="rId24" Type="http://schemas.openxmlformats.org/officeDocument/2006/relationships/slide" Target="slides/slide19.xml"/><Relationship Id="rId46" Type="http://schemas.openxmlformats.org/officeDocument/2006/relationships/font" Target="fonts/BookAntiqua-boldItalic.fntdata"/><Relationship Id="rId23" Type="http://schemas.openxmlformats.org/officeDocument/2006/relationships/slide" Target="slides/slide18.xml"/><Relationship Id="rId45" Type="http://schemas.openxmlformats.org/officeDocument/2006/relationships/font" Target="fonts/BookAntiqu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9fd24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d89fd24d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1255f243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d1255f2439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9fd24d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d89fd24d6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1255f243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d1255f2439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89fd24d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d89fd24d6f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89fd24d6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d89fd24d6f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9fd24d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d89fd24d6f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89fd24d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d89fd24d6f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9fd24d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d89fd24d6f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9fd24d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d89fd24d6f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8d5785a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f8d5785af1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89fd24d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d89fd24d6f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1255f2439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d1255f2439_2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1255f243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d1255f2439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1255f243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d1255f2439_2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1255f243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d1255f2439_2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1255f243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d1255f2439_2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8d5785a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f8d5785af1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8d5785a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f8d5785af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8d5785af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f8d5785af1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8d5785af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f8d5785af1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8d5785a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f8d5785af1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8d5785af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gf8d5785af1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8d5785a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f8d5785af1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1255f243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gd1255f2439_1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a72681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d5a726810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11164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7b11164db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11164d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7b11164db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8d5785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f8d5785a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0" y="5349875"/>
            <a:ext cx="91440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Computer Science and Engineering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INDIAN INSTITUTE OF TECHNOLOGY (BHU)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VARANASI- 221005, INDIA</a:t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6553200"/>
            <a:ext cx="9144000" cy="2925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BTP Project Report Presentation (B.Tech/IDD CSE 2021)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37" y="3749675"/>
            <a:ext cx="9144000" cy="708025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Bavanya, Btech (3), 18075034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Swati, Btech(3), and 18075060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09600" y="1774825"/>
            <a:ext cx="8001000" cy="1752600"/>
          </a:xfrm>
          <a:prstGeom prst="roundRect">
            <a:avLst>
              <a:gd fmla="val 16667" name="adj"/>
            </a:avLst>
          </a:prstGeom>
          <a:solidFill>
            <a:srgbClr val="040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1773202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b="1" lang="en-US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Fault Detection using Isolation Forest and Deep learning </a:t>
            </a:r>
            <a:endParaRPr sz="4300"/>
          </a:p>
        </p:txBody>
      </p:sp>
      <p:sp>
        <p:nvSpPr>
          <p:cNvPr id="93" name="Google Shape;93;p1"/>
          <p:cNvSpPr txBox="1"/>
          <p:nvPr/>
        </p:nvSpPr>
        <p:spPr>
          <a:xfrm>
            <a:off x="4795825" y="-20575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8100" y="4549775"/>
            <a:ext cx="9144000" cy="708025"/>
          </a:xfrm>
          <a:prstGeom prst="rect">
            <a:avLst/>
          </a:prstGeom>
          <a:solidFill>
            <a:srgbClr val="FDCF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Amrita Chaturvedi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23812"/>
            <a:ext cx="1447800" cy="148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89fd24d6f_0_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d89fd24d6f_0_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d89fd24d6f_0_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d89fd24d6f_0_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d89fd24d6f_0_0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d89fd24d6f_0_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d89fd24d6f_0_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d89fd24d6f_0_0"/>
          <p:cNvSpPr txBox="1"/>
          <p:nvPr/>
        </p:nvSpPr>
        <p:spPr>
          <a:xfrm>
            <a:off x="14264" y="1152900"/>
            <a:ext cx="81639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and 2D visualizations of the data points were obtained using t-SNE.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for choosing not to reduce features: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visualizations we see that the faulty points(which we are planning to consider as outliers) aren't much distinctive after excessive dimensionality reduction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visualizations obtained are: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gd89fd24d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75" y="4983300"/>
            <a:ext cx="3558450" cy="15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d89fd24d6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5800" y="4983299"/>
            <a:ext cx="3925600" cy="1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1255f2439_1_36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d1255f2439_1_3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d1255f2439_1_3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d1255f2439_1_3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d1255f2439_1_36"/>
          <p:cNvSpPr txBox="1"/>
          <p:nvPr/>
        </p:nvSpPr>
        <p:spPr>
          <a:xfrm>
            <a:off x="0" y="165953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d1255f2439_1_36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d1255f2439_1_36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d1255f2439_1_36"/>
          <p:cNvSpPr txBox="1"/>
          <p:nvPr/>
        </p:nvSpPr>
        <p:spPr>
          <a:xfrm>
            <a:off x="565150" y="1569900"/>
            <a:ext cx="81639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 data was split at 4:1 ratio.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forest is fit on the training and testing data and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detected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our Idea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how effectively the model was able to detect the faulty data points as the outliers,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the faulty and non faulty data points of the test data before itself.(Since our dataset was labelled before preprocessing.)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found out the accuracy with which the data points were detected to be inliers(non faulty) and outliers(faulty).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9fd24d6f_0_14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d89fd24d6f_0_1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d89fd24d6f_0_1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d89fd24d6f_0_1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d89fd24d6f_0_14"/>
          <p:cNvSpPr txBox="1"/>
          <p:nvPr/>
        </p:nvSpPr>
        <p:spPr>
          <a:xfrm>
            <a:off x="14275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d89fd24d6f_0_14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d89fd24d6f_0_14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d89fd24d6f_0_14"/>
          <p:cNvSpPr txBox="1"/>
          <p:nvPr/>
        </p:nvSpPr>
        <p:spPr>
          <a:xfrm>
            <a:off x="14267" y="1432025"/>
            <a:ext cx="81639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and idea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Features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column (count of bugs corresponding to a data point.)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ataset had no null values.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20 features were informative.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Max scaling was performed on the dataset before all the experiments.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techniques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xperiments were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with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technique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 with 10 and 15 components.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with 10 and 15 components.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Gain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1255f2439_1_5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d1255f2439_1_5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d1255f2439_1_5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d1255f2439_1_5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d1255f2439_1_57"/>
          <p:cNvSpPr txBox="1"/>
          <p:nvPr/>
        </p:nvSpPr>
        <p:spPr>
          <a:xfrm>
            <a:off x="14275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d1255f2439_1_5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1255f2439_1_57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1255f2439_1_57"/>
          <p:cNvSpPr txBox="1"/>
          <p:nvPr/>
        </p:nvSpPr>
        <p:spPr>
          <a:xfrm>
            <a:off x="565150" y="1569900"/>
            <a:ext cx="81639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Oversampling and SMOTE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took cross version datasets for training and testing, we applied oversampling and SMOTE to balance and increase the size of the datasets.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MSE(mean squared error) as our loss 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models were trained to 100 epochs.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developed: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9 different models with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 different architectures of LSTM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different architectures of RNN and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architecture each of GRU, ANN and CNN.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 top 4 best performing models among above and performed majority voting to get predictions.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89fd24d6f_0_6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d89fd24d6f_0_6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d89fd24d6f_0_6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d89fd24d6f_0_6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89fd24d6f_0_60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89fd24d6f_0_6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89fd24d6f_0_6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d89fd24d6f_0_60"/>
          <p:cNvSpPr txBox="1"/>
          <p:nvPr/>
        </p:nvSpPr>
        <p:spPr>
          <a:xfrm>
            <a:off x="565150" y="1676600"/>
            <a:ext cx="8163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gd89fd24d6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75" y="2494650"/>
            <a:ext cx="4034033" cy="40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d89fd24d6f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00" y="3428997"/>
            <a:ext cx="4112700" cy="18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89fd24d6f_0_89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d89fd24d6f_0_89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d89fd24d6f_0_89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d89fd24d6f_0_89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89fd24d6f_0_89"/>
          <p:cNvSpPr txBox="1"/>
          <p:nvPr/>
        </p:nvSpPr>
        <p:spPr>
          <a:xfrm>
            <a:off x="21923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d89fd24d6f_0_89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89fd24d6f_0_89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89fd24d6f_0_89"/>
          <p:cNvSpPr txBox="1"/>
          <p:nvPr/>
        </p:nvSpPr>
        <p:spPr>
          <a:xfrm>
            <a:off x="565150" y="1676600"/>
            <a:ext cx="81639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 architecture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architecture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gd89fd24d6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50" y="2153200"/>
            <a:ext cx="4573251" cy="20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d89fd24d6f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951" y="4333999"/>
            <a:ext cx="3988823" cy="2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89fd24d6f_0_38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d89fd24d6f_0_38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d89fd24d6f_0_38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d89fd24d6f_0_38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89fd24d6f_0_38"/>
          <p:cNvSpPr txBox="1"/>
          <p:nvPr/>
        </p:nvSpPr>
        <p:spPr>
          <a:xfrm>
            <a:off x="191832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89fd24d6f_0_38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89fd24d6f_0_38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d89fd24d6f_0_38"/>
          <p:cNvSpPr txBox="1"/>
          <p:nvPr/>
        </p:nvSpPr>
        <p:spPr>
          <a:xfrm>
            <a:off x="565150" y="1676600"/>
            <a:ext cx="81639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gd89fd24d6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00" y="2494300"/>
            <a:ext cx="3938324" cy="17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d89fd24d6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00" y="4585425"/>
            <a:ext cx="3516599" cy="19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89fd24d6f_0_74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d89fd24d6f_0_7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d89fd24d6f_0_7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d89fd24d6f_0_7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89fd24d6f_0_74"/>
          <p:cNvSpPr txBox="1"/>
          <p:nvPr/>
        </p:nvSpPr>
        <p:spPr>
          <a:xfrm>
            <a:off x="228371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d89fd24d6f_0_74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d89fd24d6f_0_74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d89fd24d6f_0_74"/>
          <p:cNvSpPr txBox="1"/>
          <p:nvPr/>
        </p:nvSpPr>
        <p:spPr>
          <a:xfrm>
            <a:off x="565150" y="1676600"/>
            <a:ext cx="816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gd89fd24d6f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50" y="2841400"/>
            <a:ext cx="5185624" cy="3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9fd24d6f_0_102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d89fd24d6f_0_10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d89fd24d6f_0_10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d89fd24d6f_0_10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89fd24d6f_0_102"/>
          <p:cNvSpPr txBox="1"/>
          <p:nvPr/>
        </p:nvSpPr>
        <p:spPr>
          <a:xfrm>
            <a:off x="191832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d89fd24d6f_0_10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d89fd24d6f_0_102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d89fd24d6f_0_102"/>
          <p:cNvSpPr txBox="1"/>
          <p:nvPr/>
        </p:nvSpPr>
        <p:spPr>
          <a:xfrm>
            <a:off x="490050" y="1538675"/>
            <a:ext cx="8163900" cy="6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gd89fd24d6f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47" y="2288997"/>
            <a:ext cx="4201000" cy="18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d89fd24d6f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350" y="4338950"/>
            <a:ext cx="3945903" cy="22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89fd24d6f_0_115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d89fd24d6f_0_115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d89fd24d6f_0_115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d89fd24d6f_0_115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d89fd24d6f_0_115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d89fd24d6f_0_115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89fd24d6f_0_115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89fd24d6f_0_115"/>
          <p:cNvSpPr txBox="1"/>
          <p:nvPr/>
        </p:nvSpPr>
        <p:spPr>
          <a:xfrm>
            <a:off x="565150" y="1676600"/>
            <a:ext cx="816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gd89fd24d6f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75" y="2983175"/>
            <a:ext cx="6604729" cy="28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0" y="6550025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05975" y="1981200"/>
            <a:ext cx="6411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Fault Detection using 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</a:t>
            </a: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forest</a:t>
            </a:r>
            <a:r>
              <a:rPr b="1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deep learning 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software ?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is a set of instructions 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sed to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operate a computer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execute specific tasks.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Without software, most computers would be useless.</a:t>
            </a:r>
            <a:br>
              <a:rPr b="0"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fault detection is important  in softwares?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effective working and growth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,it is  highly desirable to reduce software defects.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8d5785af1_0_29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f8d5785af1_0_29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f8d5785af1_0_29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f8d5785af1_0_29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f8d5785af1_0_29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f8d5785af1_0_29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f8d5785af1_0_29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f8d5785af1_0_29"/>
          <p:cNvSpPr txBox="1"/>
          <p:nvPr/>
        </p:nvSpPr>
        <p:spPr>
          <a:xfrm>
            <a:off x="565150" y="1676600"/>
            <a:ext cx="81639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Voting Ensemble designed consisting of the following: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architecture 1 and PCA 10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architecture 1 and SVD 10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 PCA 10 components.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architecture 2 and PCA 15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89fd24d6f_0_2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d89fd24d6f_0_2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d89fd24d6f_0_2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d89fd24d6f_0_2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d89fd24d6f_0_27"/>
          <p:cNvSpPr txBox="1"/>
          <p:nvPr/>
        </p:nvSpPr>
        <p:spPr>
          <a:xfrm>
            <a:off x="18269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d89fd24d6f_0_2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d89fd24d6f_0_27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d89fd24d6f_0_27"/>
          <p:cNvSpPr txBox="1"/>
          <p:nvPr/>
        </p:nvSpPr>
        <p:spPr>
          <a:xfrm>
            <a:off x="565150" y="1981200"/>
            <a:ext cx="81639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Processing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Rounded off the predictions to nearest integer as the results are supposed to be whole numbers.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ensemble, determined the no of bugs by majority voting. If each model gave different value for a data point, prediction of RNN model of architecture 1 is taken.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the models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calculated the FPA and CLC and recorded the MSE(mean squared error) test and train loss for all the models.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weights and Results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the results to csv files and saved the weights to disk.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1255f2439_2_58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d1255f2439_2_58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d1255f2439_2_58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d1255f2439_2_58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d1255f2439_2_58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d1255f2439_2_58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d1255f2439_2_58"/>
          <p:cNvSpPr txBox="1"/>
          <p:nvPr/>
        </p:nvSpPr>
        <p:spPr>
          <a:xfrm>
            <a:off x="550975" y="1669450"/>
            <a:ext cx="7884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accuracy obtained (explained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earlier</a:t>
            </a: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was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87.7%.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using deep learning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few experiments, the FPA and CLC were obtained to be NAN because all the prediction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values </a:t>
            </a:r>
            <a:r>
              <a:rPr i="0" lang="en-U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were found to be zero after rounding off.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Obtained results for the 9 models taking ant1.3 for training and ant1.4 for testing.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Determined top 4 best performing models from STEP 1.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Created ensemble of top 4 and trained and tested the ensemble and individual 4 models with 2 approaches: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Approach 1: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 on only immediate previous version and test on next version.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Approach 2: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Train on all previous versions and test on latest version.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565150" y="1788600"/>
            <a:ext cx="810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STEP 1: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Obtained results for the 9 models taking ant1.3 for training and ant1.4 for testing.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different models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as follows: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(ant1.3 for training and ant1.4 for testing)</a:t>
            </a:r>
            <a:endParaRPr b="1" sz="1800"/>
          </a:p>
        </p:txBody>
      </p:sp>
      <p:pic>
        <p:nvPicPr>
          <p:cNvPr id="379" name="Google Shape;3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3111975"/>
            <a:ext cx="90487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1255f2439_2_4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d1255f2439_2_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d1255f2439_2_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d1255f2439_2_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1255f2439_2_4"/>
          <p:cNvSpPr txBox="1"/>
          <p:nvPr/>
        </p:nvSpPr>
        <p:spPr>
          <a:xfrm>
            <a:off x="0" y="178389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1255f2439_2_4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1255f2439_2_4"/>
          <p:cNvSpPr txBox="1"/>
          <p:nvPr/>
        </p:nvSpPr>
        <p:spPr>
          <a:xfrm>
            <a:off x="565150" y="1981200"/>
            <a:ext cx="62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(ant1.3 for training and ant1.4 for testing)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91" name="Google Shape;391;gd1255f2439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775"/>
            <a:ext cx="8839199" cy="3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1255f2439_2_22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d1255f2439_2_2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d1255f2439_2_2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d1255f2439_2_2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1255f2439_2_22"/>
          <p:cNvSpPr txBox="1"/>
          <p:nvPr/>
        </p:nvSpPr>
        <p:spPr>
          <a:xfrm>
            <a:off x="18269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1255f2439_2_22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1255f2439_2_22"/>
          <p:cNvSpPr txBox="1"/>
          <p:nvPr/>
        </p:nvSpPr>
        <p:spPr>
          <a:xfrm>
            <a:off x="565150" y="1981200"/>
            <a:ext cx="623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(ant1.3 for training and ant1.4 for testing)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03" name="Google Shape;403;gd1255f2439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5" y="2593750"/>
            <a:ext cx="6983511" cy="3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1255f2439_2_34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d1255f2439_2_3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d1255f2439_2_3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d1255f2439_2_3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1255f2439_2_34"/>
          <p:cNvSpPr txBox="1"/>
          <p:nvPr/>
        </p:nvSpPr>
        <p:spPr>
          <a:xfrm>
            <a:off x="182697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1255f2439_2_34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1255f2439_2_34"/>
          <p:cNvSpPr txBox="1"/>
          <p:nvPr/>
        </p:nvSpPr>
        <p:spPr>
          <a:xfrm>
            <a:off x="565150" y="1981200"/>
            <a:ext cx="62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(ant1.3 for training and ant1.4 for testing)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15" name="Google Shape;415;gd1255f2439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50" y="2433125"/>
            <a:ext cx="6505826" cy="39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1255f2439_2_46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d1255f2439_2_4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d1255f2439_2_4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d1255f2439_2_4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1255f2439_2_46"/>
          <p:cNvSpPr txBox="1"/>
          <p:nvPr/>
        </p:nvSpPr>
        <p:spPr>
          <a:xfrm>
            <a:off x="0" y="0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1255f2439_2_46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1255f2439_2_46"/>
          <p:cNvSpPr txBox="1"/>
          <p:nvPr/>
        </p:nvSpPr>
        <p:spPr>
          <a:xfrm>
            <a:off x="565150" y="1981200"/>
            <a:ext cx="623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(ant1.3 for training and ant1.4 for testing)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27" name="Google Shape;427;gd1255f2439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50" y="2473950"/>
            <a:ext cx="7206574" cy="39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8d5785af1_0_41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f8d5785af1_0_41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f8d5785af1_0_41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f8d5785af1_0_41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f8d5785af1_0_41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f8d5785af1_0_41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f8d5785af1_0_41"/>
          <p:cNvSpPr txBox="1"/>
          <p:nvPr/>
        </p:nvSpPr>
        <p:spPr>
          <a:xfrm>
            <a:off x="565150" y="1825350"/>
            <a:ext cx="78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a):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of 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4 individual models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all datasets. (Both Approach 1 and 2 are included in the tables).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9" name="Google Shape;439;gf8d5785af1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8" y="2624100"/>
            <a:ext cx="87344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f8d5785af1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96450"/>
            <a:ext cx="8839199" cy="112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8d5785af1_0_53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f8d5785af1_0_53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f8d5785af1_0_53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f8d5785af1_0_53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f8d5785af1_0_53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f8d5785af1_0_53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f8d5785af1_0_53"/>
          <p:cNvSpPr txBox="1"/>
          <p:nvPr/>
        </p:nvSpPr>
        <p:spPr>
          <a:xfrm>
            <a:off x="565150" y="1825350"/>
            <a:ext cx="78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a):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of 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4 individual models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all datasets. (Both Approach 1 and 2 are included in the tables).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2" name="Google Shape;452;gf8d5785af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4100"/>
            <a:ext cx="8839199" cy="137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f8d5785af1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00" y="4509071"/>
            <a:ext cx="8715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4287" y="6553200"/>
            <a:ext cx="4476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65150" y="1706628"/>
            <a:ext cx="8117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papers proposed models for software fault detection like: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[1][4]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based RNN   [2]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RNN with self Attention [3]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clustering algorithms [6]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regression techniques [5]</a:t>
            </a:r>
            <a:endParaRPr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[7]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Our observations and motivation: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didn't come across the following work in the related papers: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Treating this as an outlier detection problem.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 version regression on promise dataset.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8d5785af1_0_6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f8d5785af1_0_6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f8d5785af1_0_6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f8d5785af1_0_6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f8d5785af1_0_67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f8d5785af1_0_6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f8d5785af1_0_67"/>
          <p:cNvSpPr txBox="1"/>
          <p:nvPr/>
        </p:nvSpPr>
        <p:spPr>
          <a:xfrm>
            <a:off x="565150" y="1825350"/>
            <a:ext cx="78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a):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Results of 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4 individual models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all datasets. (Both Approach 1 and 2 are included in the tables).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gf8d5785af1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5" y="2639500"/>
            <a:ext cx="87058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f8d5785af1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15925"/>
            <a:ext cx="86963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8d5785af1_0_82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f8d5785af1_0_8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f8d5785af1_0_8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f8d5785af1_0_8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f8d5785af1_0_82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f8d5785af1_0_8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f8d5785af1_0_82"/>
          <p:cNvSpPr txBox="1"/>
          <p:nvPr/>
        </p:nvSpPr>
        <p:spPr>
          <a:xfrm>
            <a:off x="565150" y="1825350"/>
            <a:ext cx="78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a):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Results of 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4 individual models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all datasets. (Both Approach 1 and 2 are included in the tables).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8" name="Google Shape;478;gf8d5785af1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2552700"/>
            <a:ext cx="8696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f8d5785af1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63" y="4562475"/>
            <a:ext cx="62388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8d5785af1_0_96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f8d5785af1_0_9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f8d5785af1_0_9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f8d5785af1_0_9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f8d5785af1_0_96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f8d5785af1_0_96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f8d5785af1_0_96"/>
          <p:cNvSpPr txBox="1"/>
          <p:nvPr/>
        </p:nvSpPr>
        <p:spPr>
          <a:xfrm>
            <a:off x="565150" y="1825350"/>
            <a:ext cx="78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a):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Results of 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4 individual models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all datasets. (Both Approach 1 and 2 are included in the tables).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1" name="Google Shape;491;gf8d5785af1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63" y="3316800"/>
            <a:ext cx="8715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8d5785af1_0_109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f8d5785af1_0_109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f8d5785af1_0_109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f8d5785af1_0_109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f8d5785af1_0_109"/>
          <p:cNvSpPr txBox="1"/>
          <p:nvPr/>
        </p:nvSpPr>
        <p:spPr>
          <a:xfrm>
            <a:off x="0" y="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f8d5785af1_0_109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f8d5785af1_0_109"/>
          <p:cNvSpPr txBox="1"/>
          <p:nvPr/>
        </p:nvSpPr>
        <p:spPr>
          <a:xfrm>
            <a:off x="565150" y="1645725"/>
            <a:ext cx="78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b):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Results of </a:t>
            </a: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ensemble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all datasets. (Both Approach 1 and 2 are included in the tables).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3" name="Google Shape;503;gf8d5785af1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338375"/>
            <a:ext cx="3576246" cy="405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"/>
          <p:cNvSpPr txBox="1"/>
          <p:nvPr/>
        </p:nvSpPr>
        <p:spPr>
          <a:xfrm>
            <a:off x="0" y="6557962"/>
            <a:ext cx="9144000" cy="300037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7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7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"/>
          <p:cNvSpPr txBox="1"/>
          <p:nvPr/>
        </p:nvSpPr>
        <p:spPr>
          <a:xfrm>
            <a:off x="555450" y="1570025"/>
            <a:ext cx="78756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performing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model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of architecture 1.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oversampling and smote.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Min Max scaling.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 and 10 components selected.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MSE and MAE curves of training are: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 Curve							MSE Curve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5" name="Google Shape;51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5" y="3429000"/>
            <a:ext cx="3731325" cy="25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25" y="3456200"/>
            <a:ext cx="3731325" cy="25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8d5785af1_0_122"/>
          <p:cNvSpPr txBox="1"/>
          <p:nvPr/>
        </p:nvSpPr>
        <p:spPr>
          <a:xfrm>
            <a:off x="0" y="6557962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f8d5785af1_0_12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f8d5785af1_0_12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f8d5785af1_0_12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f8d5785af1_0_122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f8d5785af1_0_12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f8d5785af1_0_122"/>
          <p:cNvSpPr txBox="1"/>
          <p:nvPr/>
        </p:nvSpPr>
        <p:spPr>
          <a:xfrm>
            <a:off x="574850" y="1569900"/>
            <a:ext cx="78756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performed the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different models.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had relatively less neurons per layer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 of memory blocks.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xperiments which gave all the predictions to be zero  gave: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second least MSE test loss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MSE train loss.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 values for FPA and CLC.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So, taking FPA and CLC as the evaluation metrics was better.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using the PROMISE dataset, build ASTs and extract keywords which hold the semantic info of the code and build RNN regression model to predict number of bugs.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8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8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8"/>
          <p:cNvSpPr txBox="1"/>
          <p:nvPr/>
        </p:nvSpPr>
        <p:spPr>
          <a:xfrm>
            <a:off x="0" y="1889575"/>
            <a:ext cx="914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 Jian Li, Pinjia He, Jieming Zhu, and Michael R. Lyu,”Software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Defect  Prediction via Convolutional Neural Network”, 2017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Guisheng Fan , 1,2 Xuyang Diao , 1 Huiqun Yu , 1 Kang Yang , 1 and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Liqiong Chen,”Software Defect Prediction via Attention-Based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Recurrent Neural Network” 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  Xia Xue 1,2 , Jun Feng 1,3, Yi Gao 1 , Meng Liu 1 , Wenyu Zhang 4,5, Xia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Sun 1, and Aiqi Zhao 1 and Shouxi Guo “Convolutional Recurrent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Neural  Networks with a Self-Attention Mechanism for Personnel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Performance Prediction”,2019.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1255f2439_1_4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d1255f2439_1_4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d1255f2439_1_4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d1255f2439_1_4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d1255f2439_1_47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d1255f2439_1_4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d1255f2439_1_47"/>
          <p:cNvSpPr txBox="1"/>
          <p:nvPr/>
        </p:nvSpPr>
        <p:spPr>
          <a:xfrm>
            <a:off x="14275" y="1538275"/>
            <a:ext cx="91440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4]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Cong Pan 1,2 , Minyan Lu 1,2,, Biao Xu 1,2 and Houleng Gao 1,2,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“ An  Improved CNN Model for Within-Project Software Defect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Prediction “ 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  M. Fernández-Delgado 1 , M.S. Sirsat a , E. Cernadas a , S. Alawadi a ,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S. Barro a , M. Febrero-Bande b,”An extensive experimental survey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of regression methods”,2019.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   Ning Lia,d, Martin Shepperdb , Yuchen Guoc ,”A Systematic Review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of  Unsupervised Learning Techniques for Software  Defect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Prediction”, 2018 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   Santosh S. Rathore1 · Sandeep Kumar1,”An empirical study of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some software fault prediction techniques for the number of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faults prediction” ,2016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a726810a_0_2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d5a726810a_0_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d5a726810a_0_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d5a726810a_0_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5a726810a_0_2"/>
          <p:cNvSpPr txBox="1"/>
          <p:nvPr/>
        </p:nvSpPr>
        <p:spPr>
          <a:xfrm>
            <a:off x="0" y="892175"/>
            <a:ext cx="479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5a726810a_0_2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5a726810a_0_2"/>
          <p:cNvSpPr txBox="1"/>
          <p:nvPr/>
        </p:nvSpPr>
        <p:spPr>
          <a:xfrm>
            <a:off x="582000" y="1736275"/>
            <a:ext cx="7980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predicting faulty data points in the dataset.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nomaly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detection using Isolation Forest.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 detect faulty data points which we are considering as outliers)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ifferent deep learning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(To predict the no. of bugs associated with each data point)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Artificial Neural Network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Convolution Neural Network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(Experimented with 3 different architectures)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(Experimented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3 different architectures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Gated Recurrent Unit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of the best performing models.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in the ensemble are decided based on the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the above models with different feature engineering methods.</a:t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65150" y="1981200"/>
            <a:ext cx="833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metrics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the following feature engineering concepts: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Max scaling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 stable learning process)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o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versampling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SMOTE 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increase the weight of minority class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 gain (for dimensional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 reduction)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considered for evaluation are: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Fault-percentile-average)</a:t>
            </a:r>
            <a:endParaRPr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CLC (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Cumulative lift chart)</a:t>
            </a:r>
            <a:endParaRPr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11164db6_0_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7b11164db6_0_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7b11164db6_0_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7b11164db6_0_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7b11164db6_0_0"/>
          <p:cNvSpPr txBox="1"/>
          <p:nvPr/>
        </p:nvSpPr>
        <p:spPr>
          <a:xfrm>
            <a:off x="0" y="165953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7b11164db6_0_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b11164db6_0_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b11164db6_0_0"/>
          <p:cNvSpPr txBox="1"/>
          <p:nvPr/>
        </p:nvSpPr>
        <p:spPr>
          <a:xfrm>
            <a:off x="0" y="1567788"/>
            <a:ext cx="81639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detailed flow chart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the entire experiment 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detailed explanation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will be given in the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Experimental Details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section later.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g7b11164d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47" y="1569900"/>
            <a:ext cx="2620250" cy="498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7b11164db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150" y="1569900"/>
            <a:ext cx="2881593" cy="49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7b11164db6_0_0"/>
          <p:cNvCxnSpPr/>
          <p:nvPr/>
        </p:nvCxnSpPr>
        <p:spPr>
          <a:xfrm flipH="1" rot="10800000">
            <a:off x="5201900" y="6263625"/>
            <a:ext cx="1359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7b11164db6_0_0"/>
          <p:cNvCxnSpPr/>
          <p:nvPr/>
        </p:nvCxnSpPr>
        <p:spPr>
          <a:xfrm>
            <a:off x="6550125" y="1794125"/>
            <a:ext cx="10500" cy="44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7b11164db6_0_0"/>
          <p:cNvCxnSpPr/>
          <p:nvPr/>
        </p:nvCxnSpPr>
        <p:spPr>
          <a:xfrm flipH="1" rot="10800000">
            <a:off x="6560750" y="1794225"/>
            <a:ext cx="615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11164db6_0_22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7b11164db6_0_2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7b11164db6_0_2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7b11164db6_0_2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7b11164db6_0_22"/>
          <p:cNvSpPr txBox="1"/>
          <p:nvPr/>
        </p:nvSpPr>
        <p:spPr>
          <a:xfrm>
            <a:off x="0" y="165953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b11164db6_0_2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b11164db6_0_22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b11164db6_0_22"/>
          <p:cNvSpPr txBox="1"/>
          <p:nvPr/>
        </p:nvSpPr>
        <p:spPr>
          <a:xfrm>
            <a:off x="14275" y="1681825"/>
            <a:ext cx="8163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detailed flow chart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the entire experiment 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detailed explanation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will be given in the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Experimental Details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section later.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7b11164db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988" y="1569900"/>
            <a:ext cx="2574377" cy="498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b11164db6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350" y="1681825"/>
            <a:ext cx="2759950" cy="22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7b11164db6_0_22"/>
          <p:cNvCxnSpPr/>
          <p:nvPr/>
        </p:nvCxnSpPr>
        <p:spPr>
          <a:xfrm flipH="1" rot="10800000">
            <a:off x="5396069" y="5636145"/>
            <a:ext cx="6831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7b11164db6_0_22"/>
          <p:cNvCxnSpPr/>
          <p:nvPr/>
        </p:nvCxnSpPr>
        <p:spPr>
          <a:xfrm flipH="1" rot="10800000">
            <a:off x="6068197" y="1943377"/>
            <a:ext cx="900" cy="3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g7b11164db6_0_22"/>
          <p:cNvCxnSpPr/>
          <p:nvPr/>
        </p:nvCxnSpPr>
        <p:spPr>
          <a:xfrm flipH="1" rot="10800000">
            <a:off x="6069225" y="1944700"/>
            <a:ext cx="8961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d5785af1_0_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f8d5785af1_0_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f8d5785af1_0_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f8d5785af1_0_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f8d5785af1_0_0"/>
          <p:cNvSpPr txBox="1"/>
          <p:nvPr/>
        </p:nvSpPr>
        <p:spPr>
          <a:xfrm>
            <a:off x="0" y="165953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f8d5785af1_0_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f8d5785af1_0_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f8d5785af1_0_0"/>
          <p:cNvSpPr txBox="1"/>
          <p:nvPr/>
        </p:nvSpPr>
        <p:spPr>
          <a:xfrm>
            <a:off x="14275" y="1681825"/>
            <a:ext cx="8163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Description of the models 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ensemble are given 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Experimental Details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section later.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gf8d5785af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38" y="1738250"/>
            <a:ext cx="3876176" cy="46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0" y="248431"/>
            <a:ext cx="47958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490050" y="1463325"/>
            <a:ext cx="81639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has: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40 features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Label column (faulty/not faulty)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treating it as a binary classification problem,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labels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Isolation Forest to detect outliers(faulty points).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and preprocessing.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were checked.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faulty data points was found: 4.71%.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were removed from the dataset.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Unnecessary features were removed (those which had only single value for all the data points).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plots and distribution plots were obtained and analysed.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572" y="1327625"/>
            <a:ext cx="2750250" cy="19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2013-05-08T19:42:37Z</dcterms:created>
  <dc:creator>Sambit</dc:creator>
</cp:coreProperties>
</file>