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x="6858000" cy="9144000"/>
  <p:embeddedFontLst>
    <p:embeddedFont>
      <p:font typeface="Book Antiqua"/>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9" roundtripDataSignature="AMtx7mgPuq/GebwY/Vdo9BJtAyVUOUj4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ookAntiqua-bold.fntdata"/><Relationship Id="rId25" Type="http://schemas.openxmlformats.org/officeDocument/2006/relationships/font" Target="fonts/BookAntiqua-regular.fntdata"/><Relationship Id="rId28" Type="http://schemas.openxmlformats.org/officeDocument/2006/relationships/font" Target="fonts/BookAntiqua-boldItalic.fntdata"/><Relationship Id="rId27" Type="http://schemas.openxmlformats.org/officeDocument/2006/relationships/font" Target="fonts/BookAntiqua-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1255f2439_1_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d1255f2439_1_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1255f2439_2_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d1255f2439_2_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1255f2439_2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d1255f2439_2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d1255f2439_2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gd1255f2439_2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d1255f2439_2_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gd1255f2439_2_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d1255f2439_2_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d1255f2439_2_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d1255f2439_1_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gd1255f2439_1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1255f2439_1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gd1255f2439_1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5a726810a_0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d5a726810a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1255f2439_1_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d1255f2439_1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1255f2439_1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d1255f2439_1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1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3" name="Google Shape;73;p2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4" name="Google Shape;74;p2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5" name="Google Shape;75;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2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2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81" name="Google Shape;8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1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 name="Shape 27"/>
        <p:cNvGrpSpPr/>
        <p:nvPr/>
      </p:nvGrpSpPr>
      <p:grpSpPr>
        <a:xfrm>
          <a:off x="0" y="0"/>
          <a:ext cx="0" cy="0"/>
          <a:chOff x="0" y="0"/>
          <a:chExt cx="0" cy="0"/>
        </a:xfrm>
      </p:grpSpPr>
      <p:sp>
        <p:nvSpPr>
          <p:cNvPr id="28" name="Google Shape;28;p13"/>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13"/>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3" name="Shape 33"/>
        <p:cNvGrpSpPr/>
        <p:nvPr/>
      </p:nvGrpSpPr>
      <p:grpSpPr>
        <a:xfrm>
          <a:off x="0" y="0"/>
          <a:ext cx="0" cy="0"/>
          <a:chOff x="0" y="0"/>
          <a:chExt cx="0" cy="0"/>
        </a:xfrm>
      </p:grpSpPr>
      <p:sp>
        <p:nvSpPr>
          <p:cNvPr id="34" name="Google Shape;34;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14"/>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 name="Google Shape;36;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1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15"/>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42" name="Google Shape;42;p1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3" name="Google Shape;43;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6" name="Shape 46"/>
        <p:cNvGrpSpPr/>
        <p:nvPr/>
      </p:nvGrpSpPr>
      <p:grpSpPr>
        <a:xfrm>
          <a:off x="0" y="0"/>
          <a:ext cx="0" cy="0"/>
          <a:chOff x="0" y="0"/>
          <a:chExt cx="0" cy="0"/>
        </a:xfrm>
      </p:grpSpPr>
      <p:sp>
        <p:nvSpPr>
          <p:cNvPr id="47" name="Google Shape;47;p1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8" name="Google Shape;48;p1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9" name="Google Shape;49;p1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0" name="Google Shape;50;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1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9" name="Google Shape;59;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4" name="Google Shape;64;p1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5" name="Google Shape;65;p1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6" name="Google Shape;66;p1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7" name="Google Shape;67;p1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8" name="Google Shape;6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idx="1" type="subTitle"/>
          </p:nvPr>
        </p:nvSpPr>
        <p:spPr>
          <a:xfrm>
            <a:off x="0" y="5349875"/>
            <a:ext cx="9144000" cy="1138237"/>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681417"/>
              </a:buClr>
              <a:buSzPts val="2000"/>
              <a:buNone/>
            </a:pPr>
            <a:r>
              <a:rPr b="1" i="0" lang="en-US" sz="2000" u="none">
                <a:solidFill>
                  <a:srgbClr val="681417"/>
                </a:solidFill>
                <a:latin typeface="Book Antiqua"/>
                <a:ea typeface="Book Antiqua"/>
                <a:cs typeface="Book Antiqua"/>
                <a:sym typeface="Book Antiqua"/>
              </a:rPr>
              <a:t>Department of Computer Science and Engineering</a:t>
            </a:r>
            <a:endParaRPr/>
          </a:p>
          <a:p>
            <a:pPr indent="0" lvl="0" marL="0" rtl="0" algn="ctr">
              <a:lnSpc>
                <a:spcPct val="100000"/>
              </a:lnSpc>
              <a:spcBef>
                <a:spcPts val="400"/>
              </a:spcBef>
              <a:spcAft>
                <a:spcPts val="0"/>
              </a:spcAft>
              <a:buClr>
                <a:srgbClr val="681417"/>
              </a:buClr>
              <a:buSzPts val="2000"/>
              <a:buNone/>
            </a:pPr>
            <a:r>
              <a:rPr b="1" i="0" lang="en-US" sz="2000" u="none">
                <a:solidFill>
                  <a:srgbClr val="681417"/>
                </a:solidFill>
                <a:latin typeface="Book Antiqua"/>
                <a:ea typeface="Book Antiqua"/>
                <a:cs typeface="Book Antiqua"/>
                <a:sym typeface="Book Antiqua"/>
              </a:rPr>
              <a:t>INDIAN INSTITUTE OF TECHNOLOGY (BHU) </a:t>
            </a:r>
            <a:endParaRPr/>
          </a:p>
          <a:p>
            <a:pPr indent="0" lvl="0" marL="0" rtl="0" algn="ctr">
              <a:lnSpc>
                <a:spcPct val="100000"/>
              </a:lnSpc>
              <a:spcBef>
                <a:spcPts val="400"/>
              </a:spcBef>
              <a:spcAft>
                <a:spcPts val="0"/>
              </a:spcAft>
              <a:buClr>
                <a:srgbClr val="681417"/>
              </a:buClr>
              <a:buSzPts val="2000"/>
              <a:buNone/>
            </a:pPr>
            <a:r>
              <a:rPr b="1" i="0" lang="en-US" sz="2000" u="none">
                <a:solidFill>
                  <a:srgbClr val="681417"/>
                </a:solidFill>
                <a:latin typeface="Book Antiqua"/>
                <a:ea typeface="Book Antiqua"/>
                <a:cs typeface="Book Antiqua"/>
                <a:sym typeface="Book Antiqua"/>
              </a:rPr>
              <a:t>VARANASI- 221005, INDIA</a:t>
            </a:r>
            <a:endParaRPr b="1" i="0" sz="2000" u="none">
              <a:solidFill>
                <a:srgbClr val="681417"/>
              </a:solidFill>
              <a:latin typeface="Book Antiqua"/>
              <a:ea typeface="Book Antiqua"/>
              <a:cs typeface="Book Antiqua"/>
              <a:sym typeface="Book Antiqua"/>
            </a:endParaRPr>
          </a:p>
          <a:p>
            <a:pPr indent="0" lvl="0" marL="0" rtl="0" algn="ctr">
              <a:lnSpc>
                <a:spcPct val="100000"/>
              </a:lnSpc>
              <a:spcBef>
                <a:spcPts val="400"/>
              </a:spcBef>
              <a:spcAft>
                <a:spcPts val="0"/>
              </a:spcAft>
              <a:buClr>
                <a:srgbClr val="888888"/>
              </a:buClr>
              <a:buSzPts val="2000"/>
              <a:buNone/>
            </a:pPr>
            <a:r>
              <a:t/>
            </a:r>
            <a:endParaRPr b="1" i="0" sz="2000" u="none">
              <a:solidFill>
                <a:srgbClr val="681417"/>
              </a:solidFill>
              <a:latin typeface="Book Antiqua"/>
              <a:ea typeface="Book Antiqua"/>
              <a:cs typeface="Book Antiqua"/>
              <a:sym typeface="Book Antiqua"/>
            </a:endParaRPr>
          </a:p>
          <a:p>
            <a:pPr indent="0" lvl="0" marL="0" rtl="0" algn="ctr">
              <a:spcBef>
                <a:spcPts val="400"/>
              </a:spcBef>
              <a:spcAft>
                <a:spcPts val="0"/>
              </a:spcAft>
              <a:buClr>
                <a:srgbClr val="888888"/>
              </a:buClr>
              <a:buSzPts val="2000"/>
              <a:buNone/>
            </a:pPr>
            <a:r>
              <a:t/>
            </a:r>
            <a:endParaRPr b="1" i="0" sz="2000" u="none">
              <a:solidFill>
                <a:srgbClr val="681417"/>
              </a:solidFill>
              <a:latin typeface="Book Antiqua"/>
              <a:ea typeface="Book Antiqua"/>
              <a:cs typeface="Book Antiqua"/>
              <a:sym typeface="Book Antiqua"/>
            </a:endParaRPr>
          </a:p>
        </p:txBody>
      </p:sp>
      <p:sp>
        <p:nvSpPr>
          <p:cNvPr id="89" name="Google Shape;89;p1"/>
          <p:cNvSpPr txBox="1"/>
          <p:nvPr/>
        </p:nvSpPr>
        <p:spPr>
          <a:xfrm>
            <a:off x="0" y="6553200"/>
            <a:ext cx="9144000" cy="292500"/>
          </a:xfrm>
          <a:prstGeom prst="rect">
            <a:avLst/>
          </a:prstGeom>
          <a:solidFill>
            <a:srgbClr val="04064C"/>
          </a:solid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lt1"/>
              </a:buClr>
              <a:buSzPts val="1300"/>
              <a:buFont typeface="Arial"/>
              <a:buNone/>
            </a:pPr>
            <a:r>
              <a:rPr b="1" i="0" lang="en-US" sz="1300" u="none" cap="none" strike="noStrike">
                <a:solidFill>
                  <a:schemeClr val="lt1"/>
                </a:solidFill>
                <a:latin typeface="Arial"/>
                <a:ea typeface="Arial"/>
                <a:cs typeface="Arial"/>
                <a:sym typeface="Arial"/>
              </a:rPr>
              <a:t>BTP Project Report Presentation (B.Tech/IDD CSE 2021)</a:t>
            </a:r>
            <a:endParaRPr/>
          </a:p>
        </p:txBody>
      </p:sp>
      <p:sp>
        <p:nvSpPr>
          <p:cNvPr id="90" name="Google Shape;90;p1"/>
          <p:cNvSpPr txBox="1"/>
          <p:nvPr/>
        </p:nvSpPr>
        <p:spPr>
          <a:xfrm>
            <a:off x="7937" y="3749675"/>
            <a:ext cx="9144000" cy="708025"/>
          </a:xfrm>
          <a:prstGeom prst="rect">
            <a:avLst/>
          </a:prstGeom>
          <a:solidFill>
            <a:srgbClr val="FCBB0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681417"/>
              </a:buClr>
              <a:buSzPts val="2000"/>
              <a:buFont typeface="Times New Roman"/>
              <a:buNone/>
            </a:pPr>
            <a:r>
              <a:rPr b="1" lang="en-US" sz="2000">
                <a:solidFill>
                  <a:srgbClr val="681417"/>
                </a:solidFill>
                <a:latin typeface="Times New Roman"/>
                <a:ea typeface="Times New Roman"/>
                <a:cs typeface="Times New Roman"/>
                <a:sym typeface="Times New Roman"/>
              </a:rPr>
              <a:t>Bavanya</a:t>
            </a:r>
            <a:r>
              <a:rPr b="1" i="0" lang="en-US" sz="2000" u="none" cap="none" strike="noStrike">
                <a:solidFill>
                  <a:srgbClr val="681417"/>
                </a:solidFill>
                <a:latin typeface="Times New Roman"/>
                <a:ea typeface="Times New Roman"/>
                <a:cs typeface="Times New Roman"/>
                <a:sym typeface="Times New Roman"/>
              </a:rPr>
              <a:t>, </a:t>
            </a:r>
            <a:r>
              <a:rPr b="1" lang="en-US" sz="2000">
                <a:solidFill>
                  <a:srgbClr val="681417"/>
                </a:solidFill>
                <a:latin typeface="Times New Roman"/>
                <a:ea typeface="Times New Roman"/>
                <a:cs typeface="Times New Roman"/>
                <a:sym typeface="Times New Roman"/>
              </a:rPr>
              <a:t>Btech</a:t>
            </a:r>
            <a:r>
              <a:rPr b="1" i="0" lang="en-US" sz="2000" u="none" cap="none" strike="noStrike">
                <a:solidFill>
                  <a:srgbClr val="681417"/>
                </a:solidFill>
                <a:latin typeface="Times New Roman"/>
                <a:ea typeface="Times New Roman"/>
                <a:cs typeface="Times New Roman"/>
                <a:sym typeface="Times New Roman"/>
              </a:rPr>
              <a:t> (</a:t>
            </a:r>
            <a:r>
              <a:rPr b="1" lang="en-US" sz="2000">
                <a:solidFill>
                  <a:srgbClr val="681417"/>
                </a:solidFill>
                <a:latin typeface="Times New Roman"/>
                <a:ea typeface="Times New Roman"/>
                <a:cs typeface="Times New Roman"/>
                <a:sym typeface="Times New Roman"/>
              </a:rPr>
              <a:t>3</a:t>
            </a:r>
            <a:r>
              <a:rPr b="1" i="0" lang="en-US" sz="2000" u="none" cap="none" strike="noStrike">
                <a:solidFill>
                  <a:srgbClr val="681417"/>
                </a:solidFill>
                <a:latin typeface="Times New Roman"/>
                <a:ea typeface="Times New Roman"/>
                <a:cs typeface="Times New Roman"/>
                <a:sym typeface="Times New Roman"/>
              </a:rPr>
              <a:t>)</a:t>
            </a:r>
            <a:r>
              <a:rPr b="1" lang="en-US" sz="2000">
                <a:solidFill>
                  <a:srgbClr val="681417"/>
                </a:solidFill>
                <a:latin typeface="Times New Roman"/>
                <a:ea typeface="Times New Roman"/>
                <a:cs typeface="Times New Roman"/>
                <a:sym typeface="Times New Roman"/>
              </a:rPr>
              <a:t>, 18075034</a:t>
            </a:r>
            <a:endParaRPr/>
          </a:p>
          <a:p>
            <a:pPr indent="0" lvl="0" marL="0" marR="0" rtl="0" algn="ctr">
              <a:lnSpc>
                <a:spcPct val="100000"/>
              </a:lnSpc>
              <a:spcBef>
                <a:spcPts val="0"/>
              </a:spcBef>
              <a:spcAft>
                <a:spcPts val="0"/>
              </a:spcAft>
              <a:buClr>
                <a:srgbClr val="681417"/>
              </a:buClr>
              <a:buSzPts val="2000"/>
              <a:buFont typeface="Times New Roman"/>
              <a:buNone/>
            </a:pPr>
            <a:r>
              <a:rPr b="1" lang="en-US" sz="2000">
                <a:solidFill>
                  <a:srgbClr val="681417"/>
                </a:solidFill>
                <a:latin typeface="Times New Roman"/>
                <a:ea typeface="Times New Roman"/>
                <a:cs typeface="Times New Roman"/>
                <a:sym typeface="Times New Roman"/>
              </a:rPr>
              <a:t>Swati</a:t>
            </a:r>
            <a:r>
              <a:rPr b="1" i="0" lang="en-US" sz="2000" u="none" cap="none" strike="noStrike">
                <a:solidFill>
                  <a:srgbClr val="681417"/>
                </a:solidFill>
                <a:latin typeface="Times New Roman"/>
                <a:ea typeface="Times New Roman"/>
                <a:cs typeface="Times New Roman"/>
                <a:sym typeface="Times New Roman"/>
              </a:rPr>
              <a:t>, </a:t>
            </a:r>
            <a:r>
              <a:rPr b="1" lang="en-US" sz="2000">
                <a:solidFill>
                  <a:srgbClr val="681417"/>
                </a:solidFill>
                <a:latin typeface="Times New Roman"/>
                <a:ea typeface="Times New Roman"/>
                <a:cs typeface="Times New Roman"/>
                <a:sym typeface="Times New Roman"/>
              </a:rPr>
              <a:t>Btech</a:t>
            </a:r>
            <a:r>
              <a:rPr b="1" i="0" lang="en-US" sz="2000" u="none" cap="none" strike="noStrike">
                <a:solidFill>
                  <a:srgbClr val="681417"/>
                </a:solidFill>
                <a:latin typeface="Times New Roman"/>
                <a:ea typeface="Times New Roman"/>
                <a:cs typeface="Times New Roman"/>
                <a:sym typeface="Times New Roman"/>
              </a:rPr>
              <a:t>(</a:t>
            </a:r>
            <a:r>
              <a:rPr b="1" lang="en-US" sz="2000">
                <a:solidFill>
                  <a:srgbClr val="681417"/>
                </a:solidFill>
                <a:latin typeface="Times New Roman"/>
                <a:ea typeface="Times New Roman"/>
                <a:cs typeface="Times New Roman"/>
                <a:sym typeface="Times New Roman"/>
              </a:rPr>
              <a:t>3</a:t>
            </a:r>
            <a:r>
              <a:rPr b="1" i="0" lang="en-US" sz="2000" u="none" cap="none" strike="noStrike">
                <a:solidFill>
                  <a:srgbClr val="681417"/>
                </a:solidFill>
                <a:latin typeface="Times New Roman"/>
                <a:ea typeface="Times New Roman"/>
                <a:cs typeface="Times New Roman"/>
                <a:sym typeface="Times New Roman"/>
              </a:rPr>
              <a:t>), and </a:t>
            </a:r>
            <a:r>
              <a:rPr b="1" lang="en-US" sz="2000">
                <a:solidFill>
                  <a:srgbClr val="681417"/>
                </a:solidFill>
                <a:latin typeface="Times New Roman"/>
                <a:ea typeface="Times New Roman"/>
                <a:cs typeface="Times New Roman"/>
                <a:sym typeface="Times New Roman"/>
              </a:rPr>
              <a:t>18075060</a:t>
            </a:r>
            <a:endParaRPr/>
          </a:p>
        </p:txBody>
      </p:sp>
      <p:sp>
        <p:nvSpPr>
          <p:cNvPr id="91" name="Google Shape;91;p1"/>
          <p:cNvSpPr/>
          <p:nvPr/>
        </p:nvSpPr>
        <p:spPr>
          <a:xfrm>
            <a:off x="609600" y="1774825"/>
            <a:ext cx="8001000" cy="1752600"/>
          </a:xfrm>
          <a:prstGeom prst="roundRect">
            <a:avLst>
              <a:gd fmla="val 16667" name="adj"/>
            </a:avLst>
          </a:prstGeom>
          <a:solidFill>
            <a:srgbClr val="04064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92" name="Google Shape;92;p1"/>
          <p:cNvSpPr txBox="1"/>
          <p:nvPr>
            <p:ph type="ctrTitle"/>
          </p:nvPr>
        </p:nvSpPr>
        <p:spPr>
          <a:xfrm>
            <a:off x="685800" y="1924838"/>
            <a:ext cx="7772400" cy="1470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800"/>
              <a:buFont typeface="Arial"/>
              <a:buNone/>
            </a:pPr>
            <a:r>
              <a:rPr b="1" lang="en-US" sz="3800">
                <a:solidFill>
                  <a:schemeClr val="lt1"/>
                </a:solidFill>
                <a:latin typeface="Arial"/>
                <a:ea typeface="Arial"/>
                <a:cs typeface="Arial"/>
                <a:sym typeface="Arial"/>
              </a:rPr>
              <a:t>      Software Fault Detection</a:t>
            </a:r>
            <a:endParaRPr/>
          </a:p>
        </p:txBody>
      </p:sp>
      <p:sp>
        <p:nvSpPr>
          <p:cNvPr id="93" name="Google Shape;93;p1"/>
          <p:cNvSpPr txBox="1"/>
          <p:nvPr/>
        </p:nvSpPr>
        <p:spPr>
          <a:xfrm>
            <a:off x="4800600" y="0"/>
            <a:ext cx="4343400" cy="1570037"/>
          </a:xfrm>
          <a:prstGeom prst="rect">
            <a:avLst/>
          </a:prstGeom>
          <a:solidFill>
            <a:srgbClr val="FDCF51"/>
          </a:solidFill>
          <a:ln cap="flat" cmpd="sng" w="25400">
            <a:solidFill>
              <a:srgbClr val="FDCF5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94" name="Google Shape;94;p1"/>
          <p:cNvSpPr txBox="1"/>
          <p:nvPr/>
        </p:nvSpPr>
        <p:spPr>
          <a:xfrm>
            <a:off x="0" y="0"/>
            <a:ext cx="4795837" cy="1570037"/>
          </a:xfrm>
          <a:prstGeom prst="rect">
            <a:avLst/>
          </a:prstGeom>
          <a:solidFill>
            <a:srgbClr val="FCBB06"/>
          </a:solidFill>
          <a:ln cap="flat" cmpd="sng" w="25400">
            <a:solidFill>
              <a:srgbClr val="FCBB0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95" name="Google Shape;95;p1"/>
          <p:cNvSpPr txBox="1"/>
          <p:nvPr/>
        </p:nvSpPr>
        <p:spPr>
          <a:xfrm>
            <a:off x="38100" y="4549775"/>
            <a:ext cx="9144000" cy="708025"/>
          </a:xfrm>
          <a:prstGeom prst="rect">
            <a:avLst/>
          </a:prstGeom>
          <a:solidFill>
            <a:srgbClr val="FDCF5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681417"/>
              </a:buClr>
              <a:buSzPts val="2000"/>
              <a:buFont typeface="Times New Roman"/>
              <a:buNone/>
            </a:pPr>
            <a:r>
              <a:rPr b="1" i="0" lang="en-US" sz="2000" u="none">
                <a:solidFill>
                  <a:srgbClr val="681417"/>
                </a:solidFill>
                <a:latin typeface="Times New Roman"/>
                <a:ea typeface="Times New Roman"/>
                <a:cs typeface="Times New Roman"/>
                <a:sym typeface="Times New Roman"/>
              </a:rPr>
              <a:t>Under the Guidance of</a:t>
            </a:r>
            <a:endParaRPr/>
          </a:p>
          <a:p>
            <a:pPr indent="0" lvl="0" marL="0" marR="0" rtl="0" algn="ctr">
              <a:lnSpc>
                <a:spcPct val="100000"/>
              </a:lnSpc>
              <a:spcBef>
                <a:spcPts val="0"/>
              </a:spcBef>
              <a:spcAft>
                <a:spcPts val="0"/>
              </a:spcAft>
              <a:buClr>
                <a:srgbClr val="681417"/>
              </a:buClr>
              <a:buSzPts val="2000"/>
              <a:buFont typeface="Times New Roman"/>
              <a:buNone/>
            </a:pPr>
            <a:r>
              <a:rPr b="1" i="0" lang="en-US" sz="2000" u="none">
                <a:solidFill>
                  <a:srgbClr val="681417"/>
                </a:solidFill>
                <a:latin typeface="Times New Roman"/>
                <a:ea typeface="Times New Roman"/>
                <a:cs typeface="Times New Roman"/>
                <a:sym typeface="Times New Roman"/>
              </a:rPr>
              <a:t>Dr. Amrita Chaturvedi</a:t>
            </a:r>
            <a:endParaRPr/>
          </a:p>
        </p:txBody>
      </p:sp>
      <p:pic>
        <p:nvPicPr>
          <p:cNvPr id="96" name="Google Shape;96;p1"/>
          <p:cNvPicPr preferRelativeResize="0"/>
          <p:nvPr/>
        </p:nvPicPr>
        <p:blipFill rotWithShape="1">
          <a:blip r:embed="rId3">
            <a:alphaModFix/>
          </a:blip>
          <a:srcRect b="0" l="0" r="0" t="0"/>
          <a:stretch/>
        </p:blipFill>
        <p:spPr>
          <a:xfrm>
            <a:off x="7620000" y="23812"/>
            <a:ext cx="1447800" cy="148113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d1255f2439_1_57"/>
          <p:cNvSpPr txBox="1"/>
          <p:nvPr/>
        </p:nvSpPr>
        <p:spPr>
          <a:xfrm>
            <a:off x="0" y="6553200"/>
            <a:ext cx="9144000" cy="369300"/>
          </a:xfrm>
          <a:prstGeom prst="rect">
            <a:avLst/>
          </a:prstGeom>
          <a:solidFill>
            <a:srgbClr val="04064C"/>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96" name="Google Shape;196;gd1255f2439_1_57"/>
          <p:cNvSpPr txBox="1"/>
          <p:nvPr/>
        </p:nvSpPr>
        <p:spPr>
          <a:xfrm>
            <a:off x="4800600" y="0"/>
            <a:ext cx="4343400" cy="1569900"/>
          </a:xfrm>
          <a:prstGeom prst="rect">
            <a:avLst/>
          </a:prstGeom>
          <a:solidFill>
            <a:srgbClr val="FDCF51"/>
          </a:solidFill>
          <a:ln cap="flat" cmpd="sng" w="25400">
            <a:solidFill>
              <a:srgbClr val="FDCF5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97" name="Google Shape;197;gd1255f2439_1_57"/>
          <p:cNvSpPr txBox="1"/>
          <p:nvPr/>
        </p:nvSpPr>
        <p:spPr>
          <a:xfrm>
            <a:off x="0" y="0"/>
            <a:ext cx="4795800" cy="1569900"/>
          </a:xfrm>
          <a:prstGeom prst="rect">
            <a:avLst/>
          </a:prstGeom>
          <a:solidFill>
            <a:srgbClr val="FCBB06"/>
          </a:solidFill>
          <a:ln cap="flat" cmpd="sng" w="25400">
            <a:solidFill>
              <a:srgbClr val="FCBB0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98" name="Google Shape;198;gd1255f2439_1_57"/>
          <p:cNvSpPr txBox="1"/>
          <p:nvPr/>
        </p:nvSpPr>
        <p:spPr>
          <a:xfrm>
            <a:off x="4795837" y="0"/>
            <a:ext cx="3357600" cy="156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Introduction</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Related Works</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Proposed Approach</a:t>
            </a:r>
            <a:endParaRPr/>
          </a:p>
          <a:p>
            <a:pPr indent="0" lvl="0" marL="0" marR="0" rtl="0" algn="l">
              <a:lnSpc>
                <a:spcPct val="100000"/>
              </a:lnSpc>
              <a:spcBef>
                <a:spcPts val="0"/>
              </a:spcBef>
              <a:spcAft>
                <a:spcPts val="0"/>
              </a:spcAft>
              <a:buClr>
                <a:srgbClr val="04064C"/>
              </a:buClr>
              <a:buSzPts val="1600"/>
              <a:buFont typeface="Times New Roman"/>
              <a:buNone/>
            </a:pPr>
            <a:r>
              <a:rPr b="1" i="0" lang="en-US" sz="1600" u="none">
                <a:solidFill>
                  <a:srgbClr val="04064C"/>
                </a:solidFill>
                <a:latin typeface="Times New Roman"/>
                <a:ea typeface="Times New Roman"/>
                <a:cs typeface="Times New Roman"/>
                <a:sym typeface="Times New Roman"/>
              </a:rPr>
              <a:t>Experimental Details</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Results and Analysis</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Conclusions</a:t>
            </a:r>
            <a:endParaRPr/>
          </a:p>
        </p:txBody>
      </p:sp>
      <p:sp>
        <p:nvSpPr>
          <p:cNvPr id="199" name="Google Shape;199;gd1255f2439_1_57"/>
          <p:cNvSpPr txBox="1"/>
          <p:nvPr/>
        </p:nvSpPr>
        <p:spPr>
          <a:xfrm>
            <a:off x="0" y="892175"/>
            <a:ext cx="47958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D1E23"/>
              </a:buClr>
              <a:buSzPts val="3600"/>
              <a:buFont typeface="Times New Roman"/>
              <a:buNone/>
            </a:pPr>
            <a:r>
              <a:rPr b="1" i="0" lang="en-US" sz="3600" u="none">
                <a:solidFill>
                  <a:srgbClr val="9D1E23"/>
                </a:solidFill>
                <a:latin typeface="Times New Roman"/>
                <a:ea typeface="Times New Roman"/>
                <a:cs typeface="Times New Roman"/>
                <a:sym typeface="Times New Roman"/>
              </a:rPr>
              <a:t>Experimental Details</a:t>
            </a:r>
            <a:endParaRPr/>
          </a:p>
        </p:txBody>
      </p:sp>
      <p:sp>
        <p:nvSpPr>
          <p:cNvPr id="200" name="Google Shape;200;gd1255f2439_1_57"/>
          <p:cNvSpPr txBox="1"/>
          <p:nvPr/>
        </p:nvSpPr>
        <p:spPr>
          <a:xfrm>
            <a:off x="14287" y="6553200"/>
            <a:ext cx="4476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600"/>
              <a:buFont typeface="Times New Roman"/>
              <a:buNone/>
            </a:pPr>
            <a:r>
              <a:rPr b="1" i="0" lang="en-US" sz="1600" u="none">
                <a:solidFill>
                  <a:schemeClr val="lt1"/>
                </a:solidFill>
                <a:latin typeface="Times New Roman"/>
                <a:ea typeface="Times New Roman"/>
                <a:cs typeface="Times New Roman"/>
                <a:sym typeface="Times New Roman"/>
              </a:rPr>
              <a:t>4/7</a:t>
            </a:r>
            <a:endParaRPr/>
          </a:p>
        </p:txBody>
      </p:sp>
      <p:sp>
        <p:nvSpPr>
          <p:cNvPr id="201" name="Google Shape;201;gd1255f2439_1_57"/>
          <p:cNvSpPr txBox="1"/>
          <p:nvPr/>
        </p:nvSpPr>
        <p:spPr>
          <a:xfrm>
            <a:off x="565150" y="1981200"/>
            <a:ext cx="6008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t/>
            </a:r>
            <a:endParaRPr/>
          </a:p>
        </p:txBody>
      </p:sp>
      <p:sp>
        <p:nvSpPr>
          <p:cNvPr id="202" name="Google Shape;202;gd1255f2439_1_57"/>
          <p:cNvSpPr txBox="1"/>
          <p:nvPr/>
        </p:nvSpPr>
        <p:spPr>
          <a:xfrm>
            <a:off x="565150" y="1641700"/>
            <a:ext cx="8163900" cy="6711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chemeClr val="dk1"/>
                </a:solidFill>
                <a:latin typeface="Times New Roman"/>
                <a:ea typeface="Times New Roman"/>
                <a:cs typeface="Times New Roman"/>
                <a:sym typeface="Times New Roman"/>
              </a:rPr>
              <a:t>Regression using deep learning</a:t>
            </a:r>
            <a:endParaRPr b="1" sz="24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b="1" lang="en-US" sz="2000">
                <a:solidFill>
                  <a:schemeClr val="dk1"/>
                </a:solidFill>
                <a:latin typeface="Times New Roman"/>
                <a:ea typeface="Times New Roman"/>
                <a:cs typeface="Times New Roman"/>
                <a:sym typeface="Times New Roman"/>
              </a:rPr>
              <a:t>Oversampling and SMOTE</a:t>
            </a:r>
            <a:endParaRPr b="1"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2000">
                <a:solidFill>
                  <a:schemeClr val="dk1"/>
                </a:solidFill>
                <a:latin typeface="Times New Roman"/>
                <a:ea typeface="Times New Roman"/>
                <a:cs typeface="Times New Roman"/>
                <a:sym typeface="Times New Roman"/>
              </a:rPr>
              <a:t>Since we took cross version datasets for training and testing, we applied oversampling and SMOTE to balance and increase the size of the datasets. </a:t>
            </a:r>
            <a:endParaRPr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b="1" lang="en-US" sz="2000">
                <a:solidFill>
                  <a:schemeClr val="dk1"/>
                </a:solidFill>
                <a:latin typeface="Times New Roman"/>
                <a:ea typeface="Times New Roman"/>
                <a:cs typeface="Times New Roman"/>
                <a:sym typeface="Times New Roman"/>
              </a:rPr>
              <a:t>Model building</a:t>
            </a:r>
            <a:endParaRPr b="1"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2000">
                <a:solidFill>
                  <a:schemeClr val="dk1"/>
                </a:solidFill>
                <a:latin typeface="Times New Roman"/>
                <a:ea typeface="Times New Roman"/>
                <a:cs typeface="Times New Roman"/>
                <a:sym typeface="Times New Roman"/>
              </a:rPr>
              <a:t>Loss function was MSE and models were trained to 100 epochs. </a:t>
            </a:r>
            <a:endParaRPr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b="1" lang="en-US" sz="2000">
                <a:solidFill>
                  <a:schemeClr val="dk1"/>
                </a:solidFill>
                <a:latin typeface="Times New Roman"/>
                <a:ea typeface="Times New Roman"/>
                <a:cs typeface="Times New Roman"/>
                <a:sym typeface="Times New Roman"/>
              </a:rPr>
              <a:t>Post Processing</a:t>
            </a:r>
            <a:endParaRPr b="1"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2000">
                <a:solidFill>
                  <a:schemeClr val="dk1"/>
                </a:solidFill>
                <a:latin typeface="Times New Roman"/>
                <a:ea typeface="Times New Roman"/>
                <a:cs typeface="Times New Roman"/>
                <a:sym typeface="Times New Roman"/>
              </a:rPr>
              <a:t>Rounded off the predictions to nearest integer as the results are supposed to be whole numbers.</a:t>
            </a:r>
            <a:endParaRPr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b="1" lang="en-US" sz="2000">
                <a:solidFill>
                  <a:schemeClr val="dk1"/>
                </a:solidFill>
                <a:latin typeface="Times New Roman"/>
                <a:ea typeface="Times New Roman"/>
                <a:cs typeface="Times New Roman"/>
                <a:sym typeface="Times New Roman"/>
              </a:rPr>
              <a:t>Saving weights and Results</a:t>
            </a:r>
            <a:endParaRPr b="1"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2000">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Saved the results to csv files and saved the weights to disk.</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2000">
              <a:latin typeface="Times New Roman"/>
              <a:ea typeface="Times New Roman"/>
              <a:cs typeface="Times New Roman"/>
              <a:sym typeface="Times New Roman"/>
            </a:endParaRPr>
          </a:p>
          <a:p>
            <a:pPr indent="0" lvl="0" marL="0" rtl="0" algn="l">
              <a:spcBef>
                <a:spcPts val="0"/>
              </a:spcBef>
              <a:spcAft>
                <a:spcPts val="0"/>
              </a:spcAft>
              <a:buNone/>
            </a:pPr>
            <a:r>
              <a:t/>
            </a:r>
            <a:endParaRPr b="1" sz="2000">
              <a:latin typeface="Times New Roman"/>
              <a:ea typeface="Times New Roman"/>
              <a:cs typeface="Times New Roman"/>
              <a:sym typeface="Times New Roman"/>
            </a:endParaRPr>
          </a:p>
          <a:p>
            <a:pPr indent="0" lvl="0" marL="0" rtl="0" algn="l">
              <a:spcBef>
                <a:spcPts val="0"/>
              </a:spcBef>
              <a:spcAft>
                <a:spcPts val="0"/>
              </a:spcAft>
              <a:buNone/>
            </a:pPr>
            <a:r>
              <a:t/>
            </a:r>
            <a:endParaRPr b="1" sz="2000">
              <a:latin typeface="Times New Roman"/>
              <a:ea typeface="Times New Roman"/>
              <a:cs typeface="Times New Roman"/>
              <a:sym typeface="Times New Roman"/>
            </a:endParaRPr>
          </a:p>
          <a:p>
            <a:pPr indent="0" lvl="0" marL="0" rtl="0" algn="l">
              <a:spcBef>
                <a:spcPts val="0"/>
              </a:spcBef>
              <a:spcAft>
                <a:spcPts val="0"/>
              </a:spcAft>
              <a:buNone/>
            </a:pPr>
            <a:r>
              <a:t/>
            </a:r>
            <a:endParaRPr b="1" sz="2000">
              <a:latin typeface="Times New Roman"/>
              <a:ea typeface="Times New Roman"/>
              <a:cs typeface="Times New Roman"/>
              <a:sym typeface="Times New Roman"/>
            </a:endParaRPr>
          </a:p>
          <a:p>
            <a:pPr indent="0" lvl="0" marL="0" rtl="0" algn="l">
              <a:spcBef>
                <a:spcPts val="0"/>
              </a:spcBef>
              <a:spcAft>
                <a:spcPts val="0"/>
              </a:spcAft>
              <a:buNone/>
            </a:pPr>
            <a:r>
              <a:t/>
            </a:r>
            <a:endParaRPr b="1"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d1255f2439_2_58"/>
          <p:cNvSpPr txBox="1"/>
          <p:nvPr/>
        </p:nvSpPr>
        <p:spPr>
          <a:xfrm>
            <a:off x="0" y="6553200"/>
            <a:ext cx="9144000" cy="308100"/>
          </a:xfrm>
          <a:prstGeom prst="rect">
            <a:avLst/>
          </a:prstGeom>
          <a:solidFill>
            <a:srgbClr val="04064C"/>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08" name="Google Shape;208;gd1255f2439_2_58"/>
          <p:cNvSpPr txBox="1"/>
          <p:nvPr/>
        </p:nvSpPr>
        <p:spPr>
          <a:xfrm>
            <a:off x="4800600" y="0"/>
            <a:ext cx="4343400" cy="1569900"/>
          </a:xfrm>
          <a:prstGeom prst="rect">
            <a:avLst/>
          </a:prstGeom>
          <a:solidFill>
            <a:srgbClr val="FDCF51"/>
          </a:solidFill>
          <a:ln cap="flat" cmpd="sng" w="25400">
            <a:solidFill>
              <a:srgbClr val="FDCF5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09" name="Google Shape;209;gd1255f2439_2_58"/>
          <p:cNvSpPr txBox="1"/>
          <p:nvPr/>
        </p:nvSpPr>
        <p:spPr>
          <a:xfrm>
            <a:off x="0" y="0"/>
            <a:ext cx="4795800" cy="1569900"/>
          </a:xfrm>
          <a:prstGeom prst="rect">
            <a:avLst/>
          </a:prstGeom>
          <a:solidFill>
            <a:srgbClr val="FCBB06"/>
          </a:solidFill>
          <a:ln cap="flat" cmpd="sng" w="25400">
            <a:solidFill>
              <a:srgbClr val="FCBB0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10" name="Google Shape;210;gd1255f2439_2_58"/>
          <p:cNvSpPr txBox="1"/>
          <p:nvPr/>
        </p:nvSpPr>
        <p:spPr>
          <a:xfrm>
            <a:off x="4795837" y="0"/>
            <a:ext cx="3357600" cy="156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Introduction</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Related Works</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Proposed Approach</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Experimental Details</a:t>
            </a:r>
            <a:endParaRPr/>
          </a:p>
          <a:p>
            <a:pPr indent="0" lvl="0" marL="0" marR="0" rtl="0" algn="l">
              <a:lnSpc>
                <a:spcPct val="100000"/>
              </a:lnSpc>
              <a:spcBef>
                <a:spcPts val="0"/>
              </a:spcBef>
              <a:spcAft>
                <a:spcPts val="0"/>
              </a:spcAft>
              <a:buClr>
                <a:srgbClr val="04064C"/>
              </a:buClr>
              <a:buSzPts val="1600"/>
              <a:buFont typeface="Times New Roman"/>
              <a:buNone/>
            </a:pPr>
            <a:r>
              <a:rPr b="1" i="0" lang="en-US" sz="1600" u="none">
                <a:solidFill>
                  <a:srgbClr val="04064C"/>
                </a:solidFill>
                <a:latin typeface="Times New Roman"/>
                <a:ea typeface="Times New Roman"/>
                <a:cs typeface="Times New Roman"/>
                <a:sym typeface="Times New Roman"/>
              </a:rPr>
              <a:t>Results and Analysis</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Conclusions</a:t>
            </a:r>
            <a:endParaRPr/>
          </a:p>
        </p:txBody>
      </p:sp>
      <p:sp>
        <p:nvSpPr>
          <p:cNvPr id="211" name="Google Shape;211;gd1255f2439_2_58"/>
          <p:cNvSpPr txBox="1"/>
          <p:nvPr/>
        </p:nvSpPr>
        <p:spPr>
          <a:xfrm>
            <a:off x="0" y="892175"/>
            <a:ext cx="4795800" cy="64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D1E23"/>
              </a:buClr>
              <a:buSzPts val="3600"/>
              <a:buFont typeface="Times New Roman"/>
              <a:buNone/>
            </a:pPr>
            <a:r>
              <a:rPr b="1" i="0" lang="en-US" sz="3600" u="none">
                <a:solidFill>
                  <a:srgbClr val="9D1E23"/>
                </a:solidFill>
                <a:latin typeface="Times New Roman"/>
                <a:ea typeface="Times New Roman"/>
                <a:cs typeface="Times New Roman"/>
                <a:sym typeface="Times New Roman"/>
              </a:rPr>
              <a:t>Results and Analysis</a:t>
            </a:r>
            <a:endParaRPr/>
          </a:p>
        </p:txBody>
      </p:sp>
      <p:sp>
        <p:nvSpPr>
          <p:cNvPr id="212" name="Google Shape;212;gd1255f2439_2_58"/>
          <p:cNvSpPr txBox="1"/>
          <p:nvPr/>
        </p:nvSpPr>
        <p:spPr>
          <a:xfrm>
            <a:off x="14287" y="6553200"/>
            <a:ext cx="447600" cy="338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600"/>
              <a:buFont typeface="Times New Roman"/>
              <a:buNone/>
            </a:pPr>
            <a:r>
              <a:rPr b="1" i="0" lang="en-US" sz="1600" u="none">
                <a:solidFill>
                  <a:schemeClr val="lt1"/>
                </a:solidFill>
                <a:latin typeface="Times New Roman"/>
                <a:ea typeface="Times New Roman"/>
                <a:cs typeface="Times New Roman"/>
                <a:sym typeface="Times New Roman"/>
              </a:rPr>
              <a:t>5/7</a:t>
            </a:r>
            <a:endParaRPr/>
          </a:p>
        </p:txBody>
      </p:sp>
      <p:sp>
        <p:nvSpPr>
          <p:cNvPr id="213" name="Google Shape;213;gd1255f2439_2_58"/>
          <p:cNvSpPr txBox="1"/>
          <p:nvPr/>
        </p:nvSpPr>
        <p:spPr>
          <a:xfrm>
            <a:off x="565150" y="1981200"/>
            <a:ext cx="7884900" cy="4879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000">
                <a:solidFill>
                  <a:schemeClr val="dk1"/>
                </a:solidFill>
                <a:latin typeface="Times New Roman"/>
                <a:ea typeface="Times New Roman"/>
                <a:cs typeface="Times New Roman"/>
                <a:sym typeface="Times New Roman"/>
              </a:rPr>
              <a:t>Anomaly Detection</a:t>
            </a:r>
            <a:endParaRPr b="1"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Char char="●"/>
            </a:pPr>
            <a:r>
              <a:rPr lang="en-US" sz="2000">
                <a:solidFill>
                  <a:schemeClr val="dk1"/>
                </a:solidFill>
                <a:highlight>
                  <a:schemeClr val="lt1"/>
                </a:highlight>
              </a:rPr>
              <a:t>The accuracy obtained for anomaly detection using Isolation forest was </a:t>
            </a:r>
            <a:r>
              <a:rPr lang="en-US" sz="2000">
                <a:solidFill>
                  <a:schemeClr val="dk1"/>
                </a:solidFill>
                <a:latin typeface="Times New Roman"/>
                <a:ea typeface="Times New Roman"/>
                <a:cs typeface="Times New Roman"/>
                <a:sym typeface="Times New Roman"/>
              </a:rPr>
              <a:t>87.7%.</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2000">
                <a:solidFill>
                  <a:schemeClr val="dk1"/>
                </a:solidFill>
                <a:latin typeface="Times New Roman"/>
                <a:ea typeface="Times New Roman"/>
                <a:cs typeface="Times New Roman"/>
                <a:sym typeface="Times New Roman"/>
              </a:rPr>
              <a:t>Regression using deep learning</a:t>
            </a:r>
            <a:endParaRPr b="1"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Char char="●"/>
            </a:pPr>
            <a:r>
              <a:rPr lang="en-US" sz="2000">
                <a:solidFill>
                  <a:schemeClr val="dk1"/>
                </a:solidFill>
                <a:highlight>
                  <a:schemeClr val="lt1"/>
                </a:highlight>
              </a:rPr>
              <a:t>We have developed 9 different models and tried 3 different architectures of LSTM, 3 different architectures of RNN and single architecture each of GRU, ANN and CNN.</a:t>
            </a:r>
            <a:endParaRPr sz="2000">
              <a:solidFill>
                <a:schemeClr val="dk1"/>
              </a:solidFill>
              <a:highlight>
                <a:schemeClr val="lt1"/>
              </a:highlight>
            </a:endParaRPr>
          </a:p>
          <a:p>
            <a:pPr indent="0" lvl="0" marL="457200" rtl="0" algn="l">
              <a:spcBef>
                <a:spcPts val="0"/>
              </a:spcBef>
              <a:spcAft>
                <a:spcPts val="0"/>
              </a:spcAft>
              <a:buNone/>
            </a:pPr>
            <a:r>
              <a:t/>
            </a:r>
            <a:endParaRPr sz="2000">
              <a:solidFill>
                <a:schemeClr val="dk1"/>
              </a:solidFill>
              <a:highlight>
                <a:schemeClr val="lt1"/>
              </a:highlight>
            </a:endParaRPr>
          </a:p>
          <a:p>
            <a:pPr indent="-349250" lvl="0" marL="457200" rtl="0" algn="l">
              <a:spcBef>
                <a:spcPts val="0"/>
              </a:spcBef>
              <a:spcAft>
                <a:spcPts val="0"/>
              </a:spcAft>
              <a:buClr>
                <a:schemeClr val="dk1"/>
              </a:buClr>
              <a:buSzPts val="1900"/>
              <a:buChar char="●"/>
            </a:pPr>
            <a:r>
              <a:rPr lang="en-US" sz="2000">
                <a:solidFill>
                  <a:schemeClr val="dk1"/>
                </a:solidFill>
                <a:highlight>
                  <a:schemeClr val="lt1"/>
                </a:highlight>
              </a:rPr>
              <a:t>In few experiments, the FPA and CLC were obtained to be NAN because all the predictions were found to be zero after rounding off.</a:t>
            </a:r>
            <a:r>
              <a:rPr lang="en-US" sz="1900">
                <a:solidFill>
                  <a:schemeClr val="dk1"/>
                </a:solidFill>
                <a:highlight>
                  <a:schemeClr val="lt1"/>
                </a:highlight>
              </a:rPr>
              <a:t> </a:t>
            </a:r>
            <a:endParaRPr sz="1900">
              <a:solidFill>
                <a:schemeClr val="dk1"/>
              </a:solidFill>
              <a:highlight>
                <a:schemeClr val="lt1"/>
              </a:highlight>
            </a:endParaRPr>
          </a:p>
          <a:p>
            <a:pPr indent="0" lvl="0" marL="457200" marR="0" rtl="0" algn="l">
              <a:lnSpc>
                <a:spcPct val="100000"/>
              </a:lnSpc>
              <a:spcBef>
                <a:spcPts val="0"/>
              </a:spcBef>
              <a:spcAft>
                <a:spcPts val="0"/>
              </a:spcAft>
              <a:buNone/>
            </a:pPr>
            <a:r>
              <a:t/>
            </a:r>
            <a:endParaRPr sz="1500">
              <a:solidFill>
                <a:schemeClr val="dk1"/>
              </a:solidFill>
              <a:highlight>
                <a:schemeClr val="lt1"/>
              </a:highlight>
            </a:endParaRPr>
          </a:p>
          <a:p>
            <a:pPr indent="0" lvl="0" marL="0" rtl="0" algn="l">
              <a:spcBef>
                <a:spcPts val="0"/>
              </a:spcBef>
              <a:spcAft>
                <a:spcPts val="0"/>
              </a:spcAft>
              <a:buNone/>
            </a:pPr>
            <a:r>
              <a:t/>
            </a:r>
            <a:endParaRPr sz="1600">
              <a:solidFill>
                <a:schemeClr val="dk1"/>
              </a:solidFill>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6"/>
          <p:cNvSpPr txBox="1"/>
          <p:nvPr/>
        </p:nvSpPr>
        <p:spPr>
          <a:xfrm>
            <a:off x="0" y="6553200"/>
            <a:ext cx="9144000" cy="307975"/>
          </a:xfrm>
          <a:prstGeom prst="rect">
            <a:avLst/>
          </a:prstGeom>
          <a:solidFill>
            <a:srgbClr val="04064C"/>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19" name="Google Shape;219;p6"/>
          <p:cNvSpPr txBox="1"/>
          <p:nvPr/>
        </p:nvSpPr>
        <p:spPr>
          <a:xfrm>
            <a:off x="4800600" y="0"/>
            <a:ext cx="4343400" cy="1570037"/>
          </a:xfrm>
          <a:prstGeom prst="rect">
            <a:avLst/>
          </a:prstGeom>
          <a:solidFill>
            <a:srgbClr val="FDCF51"/>
          </a:solidFill>
          <a:ln cap="flat" cmpd="sng" w="25400">
            <a:solidFill>
              <a:srgbClr val="FDCF5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20" name="Google Shape;220;p6"/>
          <p:cNvSpPr txBox="1"/>
          <p:nvPr/>
        </p:nvSpPr>
        <p:spPr>
          <a:xfrm>
            <a:off x="0" y="0"/>
            <a:ext cx="4795837" cy="1570037"/>
          </a:xfrm>
          <a:prstGeom prst="rect">
            <a:avLst/>
          </a:prstGeom>
          <a:solidFill>
            <a:srgbClr val="FCBB06"/>
          </a:solidFill>
          <a:ln cap="flat" cmpd="sng" w="25400">
            <a:solidFill>
              <a:srgbClr val="FCBB0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21" name="Google Shape;221;p6"/>
          <p:cNvSpPr txBox="1"/>
          <p:nvPr/>
        </p:nvSpPr>
        <p:spPr>
          <a:xfrm>
            <a:off x="4795837" y="0"/>
            <a:ext cx="3357562" cy="1570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Introduction</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Related Works</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Proposed Approach</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Experimental Details</a:t>
            </a:r>
            <a:endParaRPr/>
          </a:p>
          <a:p>
            <a:pPr indent="0" lvl="0" marL="0" marR="0" rtl="0" algn="l">
              <a:lnSpc>
                <a:spcPct val="100000"/>
              </a:lnSpc>
              <a:spcBef>
                <a:spcPts val="0"/>
              </a:spcBef>
              <a:spcAft>
                <a:spcPts val="0"/>
              </a:spcAft>
              <a:buClr>
                <a:srgbClr val="04064C"/>
              </a:buClr>
              <a:buSzPts val="1600"/>
              <a:buFont typeface="Times New Roman"/>
              <a:buNone/>
            </a:pPr>
            <a:r>
              <a:rPr b="1" i="0" lang="en-US" sz="1600" u="none">
                <a:solidFill>
                  <a:srgbClr val="04064C"/>
                </a:solidFill>
                <a:latin typeface="Times New Roman"/>
                <a:ea typeface="Times New Roman"/>
                <a:cs typeface="Times New Roman"/>
                <a:sym typeface="Times New Roman"/>
              </a:rPr>
              <a:t>Results and Analysis</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Conclusions</a:t>
            </a:r>
            <a:endParaRPr/>
          </a:p>
        </p:txBody>
      </p:sp>
      <p:sp>
        <p:nvSpPr>
          <p:cNvPr id="222" name="Google Shape;222;p6"/>
          <p:cNvSpPr txBox="1"/>
          <p:nvPr/>
        </p:nvSpPr>
        <p:spPr>
          <a:xfrm>
            <a:off x="0" y="892175"/>
            <a:ext cx="4795837"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D1E23"/>
              </a:buClr>
              <a:buSzPts val="3600"/>
              <a:buFont typeface="Times New Roman"/>
              <a:buNone/>
            </a:pPr>
            <a:r>
              <a:rPr b="1" i="0" lang="en-US" sz="3600" u="none">
                <a:solidFill>
                  <a:srgbClr val="9D1E23"/>
                </a:solidFill>
                <a:latin typeface="Times New Roman"/>
                <a:ea typeface="Times New Roman"/>
                <a:cs typeface="Times New Roman"/>
                <a:sym typeface="Times New Roman"/>
              </a:rPr>
              <a:t>Results and Analysis</a:t>
            </a:r>
            <a:endParaRPr/>
          </a:p>
        </p:txBody>
      </p:sp>
      <p:sp>
        <p:nvSpPr>
          <p:cNvPr id="223" name="Google Shape;223;p6"/>
          <p:cNvSpPr txBox="1"/>
          <p:nvPr/>
        </p:nvSpPr>
        <p:spPr>
          <a:xfrm>
            <a:off x="14287" y="6553200"/>
            <a:ext cx="447675" cy="3381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600"/>
              <a:buFont typeface="Times New Roman"/>
              <a:buNone/>
            </a:pPr>
            <a:r>
              <a:rPr b="1" i="0" lang="en-US" sz="1600" u="none">
                <a:solidFill>
                  <a:schemeClr val="lt1"/>
                </a:solidFill>
                <a:latin typeface="Times New Roman"/>
                <a:ea typeface="Times New Roman"/>
                <a:cs typeface="Times New Roman"/>
                <a:sym typeface="Times New Roman"/>
              </a:rPr>
              <a:t>5/7</a:t>
            </a:r>
            <a:endParaRPr/>
          </a:p>
        </p:txBody>
      </p:sp>
      <p:sp>
        <p:nvSpPr>
          <p:cNvPr id="224" name="Google Shape;224;p6"/>
          <p:cNvSpPr txBox="1"/>
          <p:nvPr/>
        </p:nvSpPr>
        <p:spPr>
          <a:xfrm>
            <a:off x="565150" y="1981200"/>
            <a:ext cx="6231600" cy="661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lang="en-US" sz="1800"/>
              <a:t>T</a:t>
            </a:r>
            <a:r>
              <a:rPr lang="en-US" sz="1900"/>
              <a:t>he performance of different models are as follows:</a:t>
            </a:r>
            <a:endParaRPr sz="1900"/>
          </a:p>
          <a:p>
            <a:pPr indent="-342900" lvl="0" marL="457200" marR="0" rtl="0" algn="l">
              <a:lnSpc>
                <a:spcPct val="100000"/>
              </a:lnSpc>
              <a:spcBef>
                <a:spcPts val="0"/>
              </a:spcBef>
              <a:spcAft>
                <a:spcPts val="0"/>
              </a:spcAft>
              <a:buSzPts val="1800"/>
              <a:buChar char="●"/>
            </a:pPr>
            <a:r>
              <a:rPr b="1" lang="en-US" sz="1800"/>
              <a:t>ANN </a:t>
            </a:r>
            <a:endParaRPr b="1" sz="1800"/>
          </a:p>
        </p:txBody>
      </p:sp>
      <p:pic>
        <p:nvPicPr>
          <p:cNvPr id="225" name="Google Shape;225;p6"/>
          <p:cNvPicPr preferRelativeResize="0"/>
          <p:nvPr/>
        </p:nvPicPr>
        <p:blipFill rotWithShape="1">
          <a:blip r:embed="rId3">
            <a:alphaModFix/>
          </a:blip>
          <a:srcRect b="0" l="0" r="0" t="5740"/>
          <a:stretch/>
        </p:blipFill>
        <p:spPr>
          <a:xfrm>
            <a:off x="872225" y="2796275"/>
            <a:ext cx="7399550" cy="3122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d1255f2439_2_4"/>
          <p:cNvSpPr txBox="1"/>
          <p:nvPr/>
        </p:nvSpPr>
        <p:spPr>
          <a:xfrm>
            <a:off x="0" y="6553200"/>
            <a:ext cx="9144000" cy="308100"/>
          </a:xfrm>
          <a:prstGeom prst="rect">
            <a:avLst/>
          </a:prstGeom>
          <a:solidFill>
            <a:srgbClr val="04064C"/>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31" name="Google Shape;231;gd1255f2439_2_4"/>
          <p:cNvSpPr txBox="1"/>
          <p:nvPr/>
        </p:nvSpPr>
        <p:spPr>
          <a:xfrm>
            <a:off x="4800600" y="0"/>
            <a:ext cx="4343400" cy="1569900"/>
          </a:xfrm>
          <a:prstGeom prst="rect">
            <a:avLst/>
          </a:prstGeom>
          <a:solidFill>
            <a:srgbClr val="FDCF51"/>
          </a:solidFill>
          <a:ln cap="flat" cmpd="sng" w="25400">
            <a:solidFill>
              <a:srgbClr val="FDCF5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32" name="Google Shape;232;gd1255f2439_2_4"/>
          <p:cNvSpPr txBox="1"/>
          <p:nvPr/>
        </p:nvSpPr>
        <p:spPr>
          <a:xfrm>
            <a:off x="0" y="0"/>
            <a:ext cx="4795800" cy="1569900"/>
          </a:xfrm>
          <a:prstGeom prst="rect">
            <a:avLst/>
          </a:prstGeom>
          <a:solidFill>
            <a:srgbClr val="FCBB06"/>
          </a:solidFill>
          <a:ln cap="flat" cmpd="sng" w="25400">
            <a:solidFill>
              <a:srgbClr val="FCBB0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33" name="Google Shape;233;gd1255f2439_2_4"/>
          <p:cNvSpPr txBox="1"/>
          <p:nvPr/>
        </p:nvSpPr>
        <p:spPr>
          <a:xfrm>
            <a:off x="4795837" y="0"/>
            <a:ext cx="3357600" cy="156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Introduction</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Related Works</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Proposed Approach</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Experimental Details</a:t>
            </a:r>
            <a:endParaRPr/>
          </a:p>
          <a:p>
            <a:pPr indent="0" lvl="0" marL="0" marR="0" rtl="0" algn="l">
              <a:lnSpc>
                <a:spcPct val="100000"/>
              </a:lnSpc>
              <a:spcBef>
                <a:spcPts val="0"/>
              </a:spcBef>
              <a:spcAft>
                <a:spcPts val="0"/>
              </a:spcAft>
              <a:buClr>
                <a:srgbClr val="04064C"/>
              </a:buClr>
              <a:buSzPts val="1600"/>
              <a:buFont typeface="Times New Roman"/>
              <a:buNone/>
            </a:pPr>
            <a:r>
              <a:rPr b="1" i="0" lang="en-US" sz="1600" u="none">
                <a:solidFill>
                  <a:srgbClr val="04064C"/>
                </a:solidFill>
                <a:latin typeface="Times New Roman"/>
                <a:ea typeface="Times New Roman"/>
                <a:cs typeface="Times New Roman"/>
                <a:sym typeface="Times New Roman"/>
              </a:rPr>
              <a:t>Results and Analysis</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Conclusions</a:t>
            </a:r>
            <a:endParaRPr/>
          </a:p>
        </p:txBody>
      </p:sp>
      <p:sp>
        <p:nvSpPr>
          <p:cNvPr id="234" name="Google Shape;234;gd1255f2439_2_4"/>
          <p:cNvSpPr txBox="1"/>
          <p:nvPr/>
        </p:nvSpPr>
        <p:spPr>
          <a:xfrm>
            <a:off x="0" y="892175"/>
            <a:ext cx="4795800" cy="64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D1E23"/>
              </a:buClr>
              <a:buSzPts val="3600"/>
              <a:buFont typeface="Times New Roman"/>
              <a:buNone/>
            </a:pPr>
            <a:r>
              <a:rPr b="1" i="0" lang="en-US" sz="3600" u="none">
                <a:solidFill>
                  <a:srgbClr val="9D1E23"/>
                </a:solidFill>
                <a:latin typeface="Times New Roman"/>
                <a:ea typeface="Times New Roman"/>
                <a:cs typeface="Times New Roman"/>
                <a:sym typeface="Times New Roman"/>
              </a:rPr>
              <a:t>Results and Analysis</a:t>
            </a:r>
            <a:endParaRPr/>
          </a:p>
        </p:txBody>
      </p:sp>
      <p:sp>
        <p:nvSpPr>
          <p:cNvPr id="235" name="Google Shape;235;gd1255f2439_2_4"/>
          <p:cNvSpPr txBox="1"/>
          <p:nvPr/>
        </p:nvSpPr>
        <p:spPr>
          <a:xfrm>
            <a:off x="14287" y="6553200"/>
            <a:ext cx="447600" cy="338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600"/>
              <a:buFont typeface="Times New Roman"/>
              <a:buNone/>
            </a:pPr>
            <a:r>
              <a:rPr b="1" i="0" lang="en-US" sz="1600" u="none">
                <a:solidFill>
                  <a:schemeClr val="lt1"/>
                </a:solidFill>
                <a:latin typeface="Times New Roman"/>
                <a:ea typeface="Times New Roman"/>
                <a:cs typeface="Times New Roman"/>
                <a:sym typeface="Times New Roman"/>
              </a:rPr>
              <a:t>5/7</a:t>
            </a:r>
            <a:endParaRPr/>
          </a:p>
        </p:txBody>
      </p:sp>
      <p:sp>
        <p:nvSpPr>
          <p:cNvPr id="236" name="Google Shape;236;gd1255f2439_2_4"/>
          <p:cNvSpPr txBox="1"/>
          <p:nvPr/>
        </p:nvSpPr>
        <p:spPr>
          <a:xfrm>
            <a:off x="565150" y="1981200"/>
            <a:ext cx="6231600" cy="3693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SzPts val="1800"/>
              <a:buChar char="●"/>
            </a:pPr>
            <a:r>
              <a:rPr b="1" lang="en-US" sz="1800"/>
              <a:t>GRU</a:t>
            </a:r>
            <a:endParaRPr b="1" sz="1800"/>
          </a:p>
        </p:txBody>
      </p:sp>
      <p:pic>
        <p:nvPicPr>
          <p:cNvPr id="237" name="Google Shape;237;gd1255f2439_2_4"/>
          <p:cNvPicPr preferRelativeResize="0"/>
          <p:nvPr/>
        </p:nvPicPr>
        <p:blipFill>
          <a:blip r:embed="rId3">
            <a:alphaModFix/>
          </a:blip>
          <a:stretch>
            <a:fillRect/>
          </a:stretch>
        </p:blipFill>
        <p:spPr>
          <a:xfrm>
            <a:off x="928025" y="2645750"/>
            <a:ext cx="7052574" cy="3089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d1255f2439_2_22"/>
          <p:cNvSpPr txBox="1"/>
          <p:nvPr/>
        </p:nvSpPr>
        <p:spPr>
          <a:xfrm>
            <a:off x="0" y="6553200"/>
            <a:ext cx="9144000" cy="308100"/>
          </a:xfrm>
          <a:prstGeom prst="rect">
            <a:avLst/>
          </a:prstGeom>
          <a:solidFill>
            <a:srgbClr val="04064C"/>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43" name="Google Shape;243;gd1255f2439_2_22"/>
          <p:cNvSpPr txBox="1"/>
          <p:nvPr/>
        </p:nvSpPr>
        <p:spPr>
          <a:xfrm>
            <a:off x="4800600" y="0"/>
            <a:ext cx="4343400" cy="1569900"/>
          </a:xfrm>
          <a:prstGeom prst="rect">
            <a:avLst/>
          </a:prstGeom>
          <a:solidFill>
            <a:srgbClr val="FDCF51"/>
          </a:solidFill>
          <a:ln cap="flat" cmpd="sng" w="25400">
            <a:solidFill>
              <a:srgbClr val="FDCF5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44" name="Google Shape;244;gd1255f2439_2_22"/>
          <p:cNvSpPr txBox="1"/>
          <p:nvPr/>
        </p:nvSpPr>
        <p:spPr>
          <a:xfrm>
            <a:off x="0" y="0"/>
            <a:ext cx="4795800" cy="1569900"/>
          </a:xfrm>
          <a:prstGeom prst="rect">
            <a:avLst/>
          </a:prstGeom>
          <a:solidFill>
            <a:srgbClr val="FCBB06"/>
          </a:solidFill>
          <a:ln cap="flat" cmpd="sng" w="25400">
            <a:solidFill>
              <a:srgbClr val="FCBB0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45" name="Google Shape;245;gd1255f2439_2_22"/>
          <p:cNvSpPr txBox="1"/>
          <p:nvPr/>
        </p:nvSpPr>
        <p:spPr>
          <a:xfrm>
            <a:off x="4795837" y="0"/>
            <a:ext cx="3357600" cy="156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Introduction</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Related Works</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Proposed Approach</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Experimental Details</a:t>
            </a:r>
            <a:endParaRPr/>
          </a:p>
          <a:p>
            <a:pPr indent="0" lvl="0" marL="0" marR="0" rtl="0" algn="l">
              <a:lnSpc>
                <a:spcPct val="100000"/>
              </a:lnSpc>
              <a:spcBef>
                <a:spcPts val="0"/>
              </a:spcBef>
              <a:spcAft>
                <a:spcPts val="0"/>
              </a:spcAft>
              <a:buClr>
                <a:srgbClr val="04064C"/>
              </a:buClr>
              <a:buSzPts val="1600"/>
              <a:buFont typeface="Times New Roman"/>
              <a:buNone/>
            </a:pPr>
            <a:r>
              <a:rPr b="1" i="0" lang="en-US" sz="1600" u="none">
                <a:solidFill>
                  <a:srgbClr val="04064C"/>
                </a:solidFill>
                <a:latin typeface="Times New Roman"/>
                <a:ea typeface="Times New Roman"/>
                <a:cs typeface="Times New Roman"/>
                <a:sym typeface="Times New Roman"/>
              </a:rPr>
              <a:t>Results and Analysis</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Conclusions</a:t>
            </a:r>
            <a:endParaRPr/>
          </a:p>
        </p:txBody>
      </p:sp>
      <p:sp>
        <p:nvSpPr>
          <p:cNvPr id="246" name="Google Shape;246;gd1255f2439_2_22"/>
          <p:cNvSpPr txBox="1"/>
          <p:nvPr/>
        </p:nvSpPr>
        <p:spPr>
          <a:xfrm>
            <a:off x="0" y="892175"/>
            <a:ext cx="4795800" cy="64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D1E23"/>
              </a:buClr>
              <a:buSzPts val="3600"/>
              <a:buFont typeface="Times New Roman"/>
              <a:buNone/>
            </a:pPr>
            <a:r>
              <a:rPr b="1" i="0" lang="en-US" sz="3600" u="none">
                <a:solidFill>
                  <a:srgbClr val="9D1E23"/>
                </a:solidFill>
                <a:latin typeface="Times New Roman"/>
                <a:ea typeface="Times New Roman"/>
                <a:cs typeface="Times New Roman"/>
                <a:sym typeface="Times New Roman"/>
              </a:rPr>
              <a:t>Results and Analysis</a:t>
            </a:r>
            <a:endParaRPr/>
          </a:p>
        </p:txBody>
      </p:sp>
      <p:sp>
        <p:nvSpPr>
          <p:cNvPr id="247" name="Google Shape;247;gd1255f2439_2_22"/>
          <p:cNvSpPr txBox="1"/>
          <p:nvPr/>
        </p:nvSpPr>
        <p:spPr>
          <a:xfrm>
            <a:off x="14287" y="6553200"/>
            <a:ext cx="447600" cy="338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600"/>
              <a:buFont typeface="Times New Roman"/>
              <a:buNone/>
            </a:pPr>
            <a:r>
              <a:rPr b="1" i="0" lang="en-US" sz="1600" u="none">
                <a:solidFill>
                  <a:schemeClr val="lt1"/>
                </a:solidFill>
                <a:latin typeface="Times New Roman"/>
                <a:ea typeface="Times New Roman"/>
                <a:cs typeface="Times New Roman"/>
                <a:sym typeface="Times New Roman"/>
              </a:rPr>
              <a:t>5/7</a:t>
            </a:r>
            <a:endParaRPr/>
          </a:p>
        </p:txBody>
      </p:sp>
      <p:sp>
        <p:nvSpPr>
          <p:cNvPr id="248" name="Google Shape;248;gd1255f2439_2_22"/>
          <p:cNvSpPr txBox="1"/>
          <p:nvPr/>
        </p:nvSpPr>
        <p:spPr>
          <a:xfrm>
            <a:off x="565150" y="1981200"/>
            <a:ext cx="6231600" cy="3693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SzPts val="1800"/>
              <a:buChar char="●"/>
            </a:pPr>
            <a:r>
              <a:rPr b="1" lang="en-US" sz="1800"/>
              <a:t>CNN</a:t>
            </a:r>
            <a:endParaRPr b="1" sz="1800"/>
          </a:p>
        </p:txBody>
      </p:sp>
      <p:pic>
        <p:nvPicPr>
          <p:cNvPr id="249" name="Google Shape;249;gd1255f2439_2_22"/>
          <p:cNvPicPr preferRelativeResize="0"/>
          <p:nvPr/>
        </p:nvPicPr>
        <p:blipFill>
          <a:blip r:embed="rId3">
            <a:alphaModFix/>
          </a:blip>
          <a:stretch>
            <a:fillRect/>
          </a:stretch>
        </p:blipFill>
        <p:spPr>
          <a:xfrm>
            <a:off x="1070875" y="2732825"/>
            <a:ext cx="6664775" cy="3373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d1255f2439_2_34"/>
          <p:cNvSpPr txBox="1"/>
          <p:nvPr/>
        </p:nvSpPr>
        <p:spPr>
          <a:xfrm>
            <a:off x="0" y="6553200"/>
            <a:ext cx="9144000" cy="308100"/>
          </a:xfrm>
          <a:prstGeom prst="rect">
            <a:avLst/>
          </a:prstGeom>
          <a:solidFill>
            <a:srgbClr val="04064C"/>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55" name="Google Shape;255;gd1255f2439_2_34"/>
          <p:cNvSpPr txBox="1"/>
          <p:nvPr/>
        </p:nvSpPr>
        <p:spPr>
          <a:xfrm>
            <a:off x="4800600" y="0"/>
            <a:ext cx="4343400" cy="1569900"/>
          </a:xfrm>
          <a:prstGeom prst="rect">
            <a:avLst/>
          </a:prstGeom>
          <a:solidFill>
            <a:srgbClr val="FDCF51"/>
          </a:solidFill>
          <a:ln cap="flat" cmpd="sng" w="25400">
            <a:solidFill>
              <a:srgbClr val="FDCF5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56" name="Google Shape;256;gd1255f2439_2_34"/>
          <p:cNvSpPr txBox="1"/>
          <p:nvPr/>
        </p:nvSpPr>
        <p:spPr>
          <a:xfrm>
            <a:off x="0" y="0"/>
            <a:ext cx="4795800" cy="1569900"/>
          </a:xfrm>
          <a:prstGeom prst="rect">
            <a:avLst/>
          </a:prstGeom>
          <a:solidFill>
            <a:srgbClr val="FCBB06"/>
          </a:solidFill>
          <a:ln cap="flat" cmpd="sng" w="25400">
            <a:solidFill>
              <a:srgbClr val="FCBB0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57" name="Google Shape;257;gd1255f2439_2_34"/>
          <p:cNvSpPr txBox="1"/>
          <p:nvPr/>
        </p:nvSpPr>
        <p:spPr>
          <a:xfrm>
            <a:off x="4795837" y="0"/>
            <a:ext cx="3357600" cy="156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Introduction</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Related Works</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Proposed Approach</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Experimental Details</a:t>
            </a:r>
            <a:endParaRPr/>
          </a:p>
          <a:p>
            <a:pPr indent="0" lvl="0" marL="0" marR="0" rtl="0" algn="l">
              <a:lnSpc>
                <a:spcPct val="100000"/>
              </a:lnSpc>
              <a:spcBef>
                <a:spcPts val="0"/>
              </a:spcBef>
              <a:spcAft>
                <a:spcPts val="0"/>
              </a:spcAft>
              <a:buClr>
                <a:srgbClr val="04064C"/>
              </a:buClr>
              <a:buSzPts val="1600"/>
              <a:buFont typeface="Times New Roman"/>
              <a:buNone/>
            </a:pPr>
            <a:r>
              <a:rPr b="1" i="0" lang="en-US" sz="1600" u="none">
                <a:solidFill>
                  <a:srgbClr val="04064C"/>
                </a:solidFill>
                <a:latin typeface="Times New Roman"/>
                <a:ea typeface="Times New Roman"/>
                <a:cs typeface="Times New Roman"/>
                <a:sym typeface="Times New Roman"/>
              </a:rPr>
              <a:t>Results and Analysis</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Conclusions</a:t>
            </a:r>
            <a:endParaRPr/>
          </a:p>
        </p:txBody>
      </p:sp>
      <p:sp>
        <p:nvSpPr>
          <p:cNvPr id="258" name="Google Shape;258;gd1255f2439_2_34"/>
          <p:cNvSpPr txBox="1"/>
          <p:nvPr/>
        </p:nvSpPr>
        <p:spPr>
          <a:xfrm>
            <a:off x="0" y="892175"/>
            <a:ext cx="4795800" cy="64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D1E23"/>
              </a:buClr>
              <a:buSzPts val="3600"/>
              <a:buFont typeface="Times New Roman"/>
              <a:buNone/>
            </a:pPr>
            <a:r>
              <a:rPr b="1" i="0" lang="en-US" sz="3600" u="none">
                <a:solidFill>
                  <a:srgbClr val="9D1E23"/>
                </a:solidFill>
                <a:latin typeface="Times New Roman"/>
                <a:ea typeface="Times New Roman"/>
                <a:cs typeface="Times New Roman"/>
                <a:sym typeface="Times New Roman"/>
              </a:rPr>
              <a:t>Results and Analysis</a:t>
            </a:r>
            <a:endParaRPr/>
          </a:p>
        </p:txBody>
      </p:sp>
      <p:sp>
        <p:nvSpPr>
          <p:cNvPr id="259" name="Google Shape;259;gd1255f2439_2_34"/>
          <p:cNvSpPr txBox="1"/>
          <p:nvPr/>
        </p:nvSpPr>
        <p:spPr>
          <a:xfrm>
            <a:off x="14287" y="6553200"/>
            <a:ext cx="447600" cy="338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600"/>
              <a:buFont typeface="Times New Roman"/>
              <a:buNone/>
            </a:pPr>
            <a:r>
              <a:rPr b="1" i="0" lang="en-US" sz="1600" u="none">
                <a:solidFill>
                  <a:schemeClr val="lt1"/>
                </a:solidFill>
                <a:latin typeface="Times New Roman"/>
                <a:ea typeface="Times New Roman"/>
                <a:cs typeface="Times New Roman"/>
                <a:sym typeface="Times New Roman"/>
              </a:rPr>
              <a:t>5/7</a:t>
            </a:r>
            <a:endParaRPr/>
          </a:p>
        </p:txBody>
      </p:sp>
      <p:sp>
        <p:nvSpPr>
          <p:cNvPr id="260" name="Google Shape;260;gd1255f2439_2_34"/>
          <p:cNvSpPr txBox="1"/>
          <p:nvPr/>
        </p:nvSpPr>
        <p:spPr>
          <a:xfrm>
            <a:off x="565150" y="1981200"/>
            <a:ext cx="6231600" cy="3693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SzPts val="1800"/>
              <a:buChar char="●"/>
            </a:pPr>
            <a:r>
              <a:rPr b="1" lang="en-US" sz="1800"/>
              <a:t>LSTM</a:t>
            </a:r>
            <a:endParaRPr b="1" sz="1800"/>
          </a:p>
        </p:txBody>
      </p:sp>
      <p:pic>
        <p:nvPicPr>
          <p:cNvPr id="261" name="Google Shape;261;gd1255f2439_2_34"/>
          <p:cNvPicPr preferRelativeResize="0"/>
          <p:nvPr/>
        </p:nvPicPr>
        <p:blipFill>
          <a:blip r:embed="rId3">
            <a:alphaModFix/>
          </a:blip>
          <a:stretch>
            <a:fillRect/>
          </a:stretch>
        </p:blipFill>
        <p:spPr>
          <a:xfrm>
            <a:off x="1476075" y="2486300"/>
            <a:ext cx="5565624" cy="3914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d1255f2439_2_46"/>
          <p:cNvSpPr txBox="1"/>
          <p:nvPr/>
        </p:nvSpPr>
        <p:spPr>
          <a:xfrm>
            <a:off x="0" y="6553200"/>
            <a:ext cx="9144000" cy="308100"/>
          </a:xfrm>
          <a:prstGeom prst="rect">
            <a:avLst/>
          </a:prstGeom>
          <a:solidFill>
            <a:srgbClr val="04064C"/>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67" name="Google Shape;267;gd1255f2439_2_46"/>
          <p:cNvSpPr txBox="1"/>
          <p:nvPr/>
        </p:nvSpPr>
        <p:spPr>
          <a:xfrm>
            <a:off x="4800600" y="0"/>
            <a:ext cx="4343400" cy="1569900"/>
          </a:xfrm>
          <a:prstGeom prst="rect">
            <a:avLst/>
          </a:prstGeom>
          <a:solidFill>
            <a:srgbClr val="FDCF51"/>
          </a:solidFill>
          <a:ln cap="flat" cmpd="sng" w="25400">
            <a:solidFill>
              <a:srgbClr val="FDCF5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68" name="Google Shape;268;gd1255f2439_2_46"/>
          <p:cNvSpPr txBox="1"/>
          <p:nvPr/>
        </p:nvSpPr>
        <p:spPr>
          <a:xfrm>
            <a:off x="0" y="0"/>
            <a:ext cx="4795800" cy="1569900"/>
          </a:xfrm>
          <a:prstGeom prst="rect">
            <a:avLst/>
          </a:prstGeom>
          <a:solidFill>
            <a:srgbClr val="FCBB06"/>
          </a:solidFill>
          <a:ln cap="flat" cmpd="sng" w="25400">
            <a:solidFill>
              <a:srgbClr val="FCBB0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69" name="Google Shape;269;gd1255f2439_2_46"/>
          <p:cNvSpPr txBox="1"/>
          <p:nvPr/>
        </p:nvSpPr>
        <p:spPr>
          <a:xfrm>
            <a:off x="4795837" y="0"/>
            <a:ext cx="3357600" cy="156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Introduction</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Related Works</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Proposed Approach</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Experimental Details</a:t>
            </a:r>
            <a:endParaRPr/>
          </a:p>
          <a:p>
            <a:pPr indent="0" lvl="0" marL="0" marR="0" rtl="0" algn="l">
              <a:lnSpc>
                <a:spcPct val="100000"/>
              </a:lnSpc>
              <a:spcBef>
                <a:spcPts val="0"/>
              </a:spcBef>
              <a:spcAft>
                <a:spcPts val="0"/>
              </a:spcAft>
              <a:buClr>
                <a:srgbClr val="04064C"/>
              </a:buClr>
              <a:buSzPts val="1600"/>
              <a:buFont typeface="Times New Roman"/>
              <a:buNone/>
            </a:pPr>
            <a:r>
              <a:rPr b="1" i="0" lang="en-US" sz="1600" u="none">
                <a:solidFill>
                  <a:srgbClr val="04064C"/>
                </a:solidFill>
                <a:latin typeface="Times New Roman"/>
                <a:ea typeface="Times New Roman"/>
                <a:cs typeface="Times New Roman"/>
                <a:sym typeface="Times New Roman"/>
              </a:rPr>
              <a:t>Results and Analysis</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Conclusions</a:t>
            </a:r>
            <a:endParaRPr/>
          </a:p>
        </p:txBody>
      </p:sp>
      <p:sp>
        <p:nvSpPr>
          <p:cNvPr id="270" name="Google Shape;270;gd1255f2439_2_46"/>
          <p:cNvSpPr txBox="1"/>
          <p:nvPr/>
        </p:nvSpPr>
        <p:spPr>
          <a:xfrm>
            <a:off x="0" y="892175"/>
            <a:ext cx="4795800" cy="64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D1E23"/>
              </a:buClr>
              <a:buSzPts val="3600"/>
              <a:buFont typeface="Times New Roman"/>
              <a:buNone/>
            </a:pPr>
            <a:r>
              <a:rPr b="1" i="0" lang="en-US" sz="3600" u="none">
                <a:solidFill>
                  <a:srgbClr val="9D1E23"/>
                </a:solidFill>
                <a:latin typeface="Times New Roman"/>
                <a:ea typeface="Times New Roman"/>
                <a:cs typeface="Times New Roman"/>
                <a:sym typeface="Times New Roman"/>
              </a:rPr>
              <a:t>Results and Analysis</a:t>
            </a:r>
            <a:endParaRPr/>
          </a:p>
        </p:txBody>
      </p:sp>
      <p:sp>
        <p:nvSpPr>
          <p:cNvPr id="271" name="Google Shape;271;gd1255f2439_2_46"/>
          <p:cNvSpPr txBox="1"/>
          <p:nvPr/>
        </p:nvSpPr>
        <p:spPr>
          <a:xfrm>
            <a:off x="14287" y="6553200"/>
            <a:ext cx="447600" cy="338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600"/>
              <a:buFont typeface="Times New Roman"/>
              <a:buNone/>
            </a:pPr>
            <a:r>
              <a:rPr b="1" i="0" lang="en-US" sz="1600" u="none">
                <a:solidFill>
                  <a:schemeClr val="lt1"/>
                </a:solidFill>
                <a:latin typeface="Times New Roman"/>
                <a:ea typeface="Times New Roman"/>
                <a:cs typeface="Times New Roman"/>
                <a:sym typeface="Times New Roman"/>
              </a:rPr>
              <a:t>5/7</a:t>
            </a:r>
            <a:endParaRPr/>
          </a:p>
        </p:txBody>
      </p:sp>
      <p:sp>
        <p:nvSpPr>
          <p:cNvPr id="272" name="Google Shape;272;gd1255f2439_2_46"/>
          <p:cNvSpPr txBox="1"/>
          <p:nvPr/>
        </p:nvSpPr>
        <p:spPr>
          <a:xfrm>
            <a:off x="565150" y="1981200"/>
            <a:ext cx="6231600" cy="3693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SzPts val="1800"/>
              <a:buChar char="●"/>
            </a:pPr>
            <a:r>
              <a:rPr b="1" lang="en-US" sz="1800"/>
              <a:t>RNN</a:t>
            </a:r>
            <a:endParaRPr b="1" sz="1800"/>
          </a:p>
        </p:txBody>
      </p:sp>
      <p:pic>
        <p:nvPicPr>
          <p:cNvPr id="273" name="Google Shape;273;gd1255f2439_2_46"/>
          <p:cNvPicPr preferRelativeResize="0"/>
          <p:nvPr/>
        </p:nvPicPr>
        <p:blipFill>
          <a:blip r:embed="rId3">
            <a:alphaModFix/>
          </a:blip>
          <a:stretch>
            <a:fillRect/>
          </a:stretch>
        </p:blipFill>
        <p:spPr>
          <a:xfrm>
            <a:off x="1417875" y="2350500"/>
            <a:ext cx="6032026" cy="39862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7"/>
          <p:cNvSpPr txBox="1"/>
          <p:nvPr/>
        </p:nvSpPr>
        <p:spPr>
          <a:xfrm>
            <a:off x="0" y="6557962"/>
            <a:ext cx="9144000" cy="300037"/>
          </a:xfrm>
          <a:prstGeom prst="rect">
            <a:avLst/>
          </a:prstGeom>
          <a:solidFill>
            <a:srgbClr val="04064C"/>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79" name="Google Shape;279;p7"/>
          <p:cNvSpPr txBox="1"/>
          <p:nvPr/>
        </p:nvSpPr>
        <p:spPr>
          <a:xfrm>
            <a:off x="4800600" y="0"/>
            <a:ext cx="4343400" cy="1570037"/>
          </a:xfrm>
          <a:prstGeom prst="rect">
            <a:avLst/>
          </a:prstGeom>
          <a:solidFill>
            <a:srgbClr val="FDCF51"/>
          </a:solidFill>
          <a:ln cap="flat" cmpd="sng" w="25400">
            <a:solidFill>
              <a:srgbClr val="FDCF5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80" name="Google Shape;280;p7"/>
          <p:cNvSpPr txBox="1"/>
          <p:nvPr/>
        </p:nvSpPr>
        <p:spPr>
          <a:xfrm>
            <a:off x="0" y="0"/>
            <a:ext cx="4795837" cy="1570037"/>
          </a:xfrm>
          <a:prstGeom prst="rect">
            <a:avLst/>
          </a:prstGeom>
          <a:solidFill>
            <a:srgbClr val="FCBB06"/>
          </a:solidFill>
          <a:ln cap="flat" cmpd="sng" w="25400">
            <a:solidFill>
              <a:srgbClr val="FCBB0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81" name="Google Shape;281;p7"/>
          <p:cNvSpPr txBox="1"/>
          <p:nvPr/>
        </p:nvSpPr>
        <p:spPr>
          <a:xfrm>
            <a:off x="4795837" y="0"/>
            <a:ext cx="3357562" cy="1570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Introduction</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Related Works</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Proposed Approach</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Experimental Details</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Results and Analysis</a:t>
            </a:r>
            <a:endParaRPr/>
          </a:p>
          <a:p>
            <a:pPr indent="0" lvl="0" marL="0" marR="0" rtl="0" algn="l">
              <a:lnSpc>
                <a:spcPct val="100000"/>
              </a:lnSpc>
              <a:spcBef>
                <a:spcPts val="0"/>
              </a:spcBef>
              <a:spcAft>
                <a:spcPts val="0"/>
              </a:spcAft>
              <a:buClr>
                <a:srgbClr val="04064C"/>
              </a:buClr>
              <a:buSzPts val="1600"/>
              <a:buFont typeface="Times New Roman"/>
              <a:buNone/>
            </a:pPr>
            <a:r>
              <a:rPr b="1" i="0" lang="en-US" sz="1600" u="none">
                <a:solidFill>
                  <a:srgbClr val="04064C"/>
                </a:solidFill>
                <a:latin typeface="Times New Roman"/>
                <a:ea typeface="Times New Roman"/>
                <a:cs typeface="Times New Roman"/>
                <a:sym typeface="Times New Roman"/>
              </a:rPr>
              <a:t>Conclusions</a:t>
            </a:r>
            <a:endParaRPr/>
          </a:p>
        </p:txBody>
      </p:sp>
      <p:sp>
        <p:nvSpPr>
          <p:cNvPr id="282" name="Google Shape;282;p7"/>
          <p:cNvSpPr txBox="1"/>
          <p:nvPr/>
        </p:nvSpPr>
        <p:spPr>
          <a:xfrm>
            <a:off x="0" y="892175"/>
            <a:ext cx="4795837"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D1E23"/>
              </a:buClr>
              <a:buSzPts val="3600"/>
              <a:buFont typeface="Times New Roman"/>
              <a:buNone/>
            </a:pPr>
            <a:r>
              <a:rPr b="1" i="0" lang="en-US" sz="3600" u="none">
                <a:solidFill>
                  <a:srgbClr val="9D1E23"/>
                </a:solidFill>
                <a:latin typeface="Times New Roman"/>
                <a:ea typeface="Times New Roman"/>
                <a:cs typeface="Times New Roman"/>
                <a:sym typeface="Times New Roman"/>
              </a:rPr>
              <a:t>Conclusions</a:t>
            </a:r>
            <a:endParaRPr/>
          </a:p>
        </p:txBody>
      </p:sp>
      <p:sp>
        <p:nvSpPr>
          <p:cNvPr id="283" name="Google Shape;283;p7"/>
          <p:cNvSpPr txBox="1"/>
          <p:nvPr/>
        </p:nvSpPr>
        <p:spPr>
          <a:xfrm>
            <a:off x="14287" y="6553200"/>
            <a:ext cx="447675" cy="3381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600"/>
              <a:buFont typeface="Times New Roman"/>
              <a:buNone/>
            </a:pPr>
            <a:r>
              <a:rPr b="1" i="0" lang="en-US" sz="1600" u="none">
                <a:solidFill>
                  <a:schemeClr val="lt1"/>
                </a:solidFill>
                <a:latin typeface="Times New Roman"/>
                <a:ea typeface="Times New Roman"/>
                <a:cs typeface="Times New Roman"/>
                <a:sym typeface="Times New Roman"/>
              </a:rPr>
              <a:t>6/7</a:t>
            </a:r>
            <a:endParaRPr/>
          </a:p>
        </p:txBody>
      </p:sp>
      <p:sp>
        <p:nvSpPr>
          <p:cNvPr id="284" name="Google Shape;284;p7"/>
          <p:cNvSpPr txBox="1"/>
          <p:nvPr/>
        </p:nvSpPr>
        <p:spPr>
          <a:xfrm>
            <a:off x="565150" y="1981200"/>
            <a:ext cx="7875600" cy="40944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 best performing case was:</a:t>
            </a:r>
            <a:endParaRPr sz="2000">
              <a:solidFill>
                <a:schemeClr val="dk1"/>
              </a:solidFill>
              <a:latin typeface="Times New Roman"/>
              <a:ea typeface="Times New Roman"/>
              <a:cs typeface="Times New Roman"/>
              <a:sym typeface="Times New Roman"/>
            </a:endParaRPr>
          </a:p>
          <a:p>
            <a:pPr indent="-355600" lvl="1" marL="914400" rtl="0" algn="l">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RNN of architecture 1.</a:t>
            </a:r>
            <a:endParaRPr sz="2000">
              <a:solidFill>
                <a:schemeClr val="dk1"/>
              </a:solidFill>
              <a:latin typeface="Times New Roman"/>
              <a:ea typeface="Times New Roman"/>
              <a:cs typeface="Times New Roman"/>
              <a:sym typeface="Times New Roman"/>
            </a:endParaRPr>
          </a:p>
          <a:p>
            <a:pPr indent="-355600" lvl="1" marL="914400" rtl="0" algn="l">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After oversampling and smote.</a:t>
            </a:r>
            <a:endParaRPr sz="2000">
              <a:solidFill>
                <a:schemeClr val="dk1"/>
              </a:solidFill>
              <a:latin typeface="Times New Roman"/>
              <a:ea typeface="Times New Roman"/>
              <a:cs typeface="Times New Roman"/>
              <a:sym typeface="Times New Roman"/>
            </a:endParaRPr>
          </a:p>
          <a:p>
            <a:pPr indent="-355600" lvl="1" marL="914400" rtl="0" algn="l">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With Min Max scaling.</a:t>
            </a:r>
            <a:endParaRPr sz="2000">
              <a:solidFill>
                <a:schemeClr val="dk1"/>
              </a:solidFill>
              <a:latin typeface="Times New Roman"/>
              <a:ea typeface="Times New Roman"/>
              <a:cs typeface="Times New Roman"/>
              <a:sym typeface="Times New Roman"/>
            </a:endParaRPr>
          </a:p>
          <a:p>
            <a:pPr indent="-355600" lvl="1" marL="914400" rtl="0" algn="l">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SVD and 10 components selected.</a:t>
            </a:r>
            <a:endParaRPr sz="2000">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ANN performed the least among different models and t</a:t>
            </a:r>
            <a:r>
              <a:rPr lang="en-US" sz="2000">
                <a:solidFill>
                  <a:schemeClr val="dk1"/>
                </a:solidFill>
                <a:latin typeface="Times New Roman"/>
                <a:ea typeface="Times New Roman"/>
                <a:cs typeface="Times New Roman"/>
                <a:sym typeface="Times New Roman"/>
              </a:rPr>
              <a:t>he  remaining  4  models  gave  results  almost</a:t>
            </a:r>
            <a:endParaRPr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2000">
                <a:solidFill>
                  <a:schemeClr val="dk1"/>
                </a:solidFill>
                <a:latin typeface="Times New Roman"/>
                <a:ea typeface="Times New Roman"/>
                <a:cs typeface="Times New Roman"/>
                <a:sym typeface="Times New Roman"/>
              </a:rPr>
              <a:t>close to each other</a:t>
            </a:r>
            <a:endParaRPr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Taking FPA and CLC as metric for evaluation was the best because the experiments which gave all the predictions to be zero  gave the second least MSE test loss and highest MSE train loss.</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8"/>
          <p:cNvSpPr txBox="1"/>
          <p:nvPr/>
        </p:nvSpPr>
        <p:spPr>
          <a:xfrm>
            <a:off x="0" y="6553200"/>
            <a:ext cx="9144000" cy="307975"/>
          </a:xfrm>
          <a:prstGeom prst="rect">
            <a:avLst/>
          </a:prstGeom>
          <a:solidFill>
            <a:srgbClr val="04064C"/>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90" name="Google Shape;290;p8"/>
          <p:cNvSpPr txBox="1"/>
          <p:nvPr/>
        </p:nvSpPr>
        <p:spPr>
          <a:xfrm>
            <a:off x="4800600" y="0"/>
            <a:ext cx="4343400" cy="1570037"/>
          </a:xfrm>
          <a:prstGeom prst="rect">
            <a:avLst/>
          </a:prstGeom>
          <a:solidFill>
            <a:srgbClr val="FDCF51"/>
          </a:solidFill>
          <a:ln cap="flat" cmpd="sng" w="25400">
            <a:solidFill>
              <a:srgbClr val="FDCF5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91" name="Google Shape;291;p8"/>
          <p:cNvSpPr txBox="1"/>
          <p:nvPr/>
        </p:nvSpPr>
        <p:spPr>
          <a:xfrm>
            <a:off x="0" y="0"/>
            <a:ext cx="4795837" cy="1570037"/>
          </a:xfrm>
          <a:prstGeom prst="rect">
            <a:avLst/>
          </a:prstGeom>
          <a:solidFill>
            <a:srgbClr val="FCBB06"/>
          </a:solidFill>
          <a:ln cap="flat" cmpd="sng" w="25400">
            <a:solidFill>
              <a:srgbClr val="FCBB0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92" name="Google Shape;292;p8"/>
          <p:cNvSpPr txBox="1"/>
          <p:nvPr/>
        </p:nvSpPr>
        <p:spPr>
          <a:xfrm>
            <a:off x="4795837" y="0"/>
            <a:ext cx="3357562" cy="1570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Introduction</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Related Works</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Proposed Approach</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Experimental Details</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Results and Analysis</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Conclusions</a:t>
            </a:r>
            <a:endParaRPr/>
          </a:p>
        </p:txBody>
      </p:sp>
      <p:sp>
        <p:nvSpPr>
          <p:cNvPr id="293" name="Google Shape;293;p8"/>
          <p:cNvSpPr txBox="1"/>
          <p:nvPr/>
        </p:nvSpPr>
        <p:spPr>
          <a:xfrm>
            <a:off x="0" y="892175"/>
            <a:ext cx="4795837"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D1E23"/>
              </a:buClr>
              <a:buSzPts val="3600"/>
              <a:buFont typeface="Times New Roman"/>
              <a:buNone/>
            </a:pPr>
            <a:r>
              <a:rPr b="1" i="0" lang="en-US" sz="3600" u="none">
                <a:solidFill>
                  <a:srgbClr val="9D1E23"/>
                </a:solidFill>
                <a:latin typeface="Times New Roman"/>
                <a:ea typeface="Times New Roman"/>
                <a:cs typeface="Times New Roman"/>
                <a:sym typeface="Times New Roman"/>
              </a:rPr>
              <a:t>References</a:t>
            </a:r>
            <a:endParaRPr/>
          </a:p>
        </p:txBody>
      </p:sp>
      <p:sp>
        <p:nvSpPr>
          <p:cNvPr id="294" name="Google Shape;294;p8"/>
          <p:cNvSpPr txBox="1"/>
          <p:nvPr/>
        </p:nvSpPr>
        <p:spPr>
          <a:xfrm>
            <a:off x="14287" y="6553200"/>
            <a:ext cx="447675" cy="3381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600"/>
              <a:buFont typeface="Times New Roman"/>
              <a:buNone/>
            </a:pPr>
            <a:r>
              <a:rPr b="1" i="0" lang="en-US" sz="1600" u="none">
                <a:solidFill>
                  <a:schemeClr val="lt1"/>
                </a:solidFill>
                <a:latin typeface="Times New Roman"/>
                <a:ea typeface="Times New Roman"/>
                <a:cs typeface="Times New Roman"/>
                <a:sym typeface="Times New Roman"/>
              </a:rPr>
              <a:t>7/7</a:t>
            </a:r>
            <a:endParaRPr/>
          </a:p>
        </p:txBody>
      </p:sp>
      <p:sp>
        <p:nvSpPr>
          <p:cNvPr id="295" name="Google Shape;295;p8"/>
          <p:cNvSpPr txBox="1"/>
          <p:nvPr/>
        </p:nvSpPr>
        <p:spPr>
          <a:xfrm>
            <a:off x="14275" y="1538275"/>
            <a:ext cx="9144000" cy="4032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solidFill>
                <a:schemeClr val="dk1"/>
              </a:solidFill>
              <a:highlight>
                <a:schemeClr val="lt1"/>
              </a:highlight>
            </a:endParaRPr>
          </a:p>
          <a:p>
            <a:pPr indent="-355600" lvl="0" marL="457200" rtl="0" algn="l">
              <a:spcBef>
                <a:spcPts val="0"/>
              </a:spcBef>
              <a:spcAft>
                <a:spcPts val="0"/>
              </a:spcAft>
              <a:buClr>
                <a:schemeClr val="dk1"/>
              </a:buClr>
              <a:buSzPts val="2000"/>
              <a:buFont typeface="Times New Roman"/>
              <a:buChar char="●"/>
            </a:pPr>
            <a:r>
              <a:rPr lang="en-US" sz="2000">
                <a:solidFill>
                  <a:schemeClr val="dk1"/>
                </a:solidFill>
                <a:highlight>
                  <a:schemeClr val="lt1"/>
                </a:highlight>
                <a:latin typeface="Times New Roman"/>
                <a:ea typeface="Times New Roman"/>
                <a:cs typeface="Times New Roman"/>
                <a:sym typeface="Times New Roman"/>
              </a:rPr>
              <a:t>C.-P.  C.  Ko-Li  Cheng  and  C.-P.  Chu,”Software  fault  detection  using  program</a:t>
            </a:r>
            <a:endParaRPr sz="2000">
              <a:solidFill>
                <a:schemeClr val="dk1"/>
              </a:solidFill>
              <a:highlight>
                <a:schemeClr val="lt1"/>
              </a:highlight>
              <a:latin typeface="Times New Roman"/>
              <a:ea typeface="Times New Roman"/>
              <a:cs typeface="Times New Roman"/>
              <a:sym typeface="Times New Roman"/>
            </a:endParaRPr>
          </a:p>
          <a:p>
            <a:pPr indent="0" lvl="0" marL="457200" rtl="0" algn="l">
              <a:spcBef>
                <a:spcPts val="0"/>
              </a:spcBef>
              <a:spcAft>
                <a:spcPts val="0"/>
              </a:spcAft>
              <a:buNone/>
            </a:pPr>
            <a:r>
              <a:rPr lang="en-US" sz="2000">
                <a:solidFill>
                  <a:schemeClr val="dk1"/>
                </a:solidFill>
                <a:highlight>
                  <a:schemeClr val="lt1"/>
                </a:highlight>
                <a:latin typeface="Times New Roman"/>
                <a:ea typeface="Times New Roman"/>
                <a:cs typeface="Times New Roman"/>
                <a:sym typeface="Times New Roman"/>
              </a:rPr>
              <a:t>patterns”2011  IEEE  2nd  International  Conference  on  Software  Engineering  and Service Science, 2011.</a:t>
            </a:r>
            <a:endParaRPr sz="2000">
              <a:solidFill>
                <a:schemeClr val="dk1"/>
              </a:solidFill>
              <a:highlight>
                <a:schemeClr val="lt1"/>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2000">
              <a:solidFill>
                <a:schemeClr val="dk1"/>
              </a:solidFill>
              <a:highlight>
                <a:schemeClr val="lt1"/>
              </a:highlight>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US" sz="2000">
                <a:solidFill>
                  <a:schemeClr val="dk1"/>
                </a:solidFill>
                <a:highlight>
                  <a:schemeClr val="lt1"/>
                </a:highlight>
                <a:latin typeface="Times New Roman"/>
                <a:ea typeface="Times New Roman"/>
                <a:cs typeface="Times New Roman"/>
                <a:sym typeface="Times New Roman"/>
              </a:rPr>
              <a:t>L  O.  H.  W.  P.  K.  Nitesh  V.  Chawla,  Kevin  W.  Bowyer, ”SMOTE:  Synthetic</a:t>
            </a:r>
            <a:endParaRPr sz="2000">
              <a:solidFill>
                <a:schemeClr val="dk1"/>
              </a:solidFill>
              <a:highlight>
                <a:schemeClr val="lt1"/>
              </a:highlight>
              <a:latin typeface="Times New Roman"/>
              <a:ea typeface="Times New Roman"/>
              <a:cs typeface="Times New Roman"/>
              <a:sym typeface="Times New Roman"/>
            </a:endParaRPr>
          </a:p>
          <a:p>
            <a:pPr indent="0" lvl="0" marL="457200" rtl="0" algn="l">
              <a:spcBef>
                <a:spcPts val="0"/>
              </a:spcBef>
              <a:spcAft>
                <a:spcPts val="0"/>
              </a:spcAft>
              <a:buNone/>
            </a:pPr>
            <a:r>
              <a:rPr lang="en-US" sz="2000">
                <a:solidFill>
                  <a:schemeClr val="dk1"/>
                </a:solidFill>
                <a:highlight>
                  <a:schemeClr val="lt1"/>
                </a:highlight>
                <a:latin typeface="Times New Roman"/>
                <a:ea typeface="Times New Roman"/>
                <a:cs typeface="Times New Roman"/>
                <a:sym typeface="Times New Roman"/>
              </a:rPr>
              <a:t>Minority Over-sampling Technique”, 2002.</a:t>
            </a:r>
            <a:endParaRPr sz="2000">
              <a:solidFill>
                <a:schemeClr val="dk1"/>
              </a:solidFill>
              <a:highlight>
                <a:schemeClr val="lt1"/>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2000">
              <a:solidFill>
                <a:schemeClr val="dk1"/>
              </a:solidFill>
              <a:highlight>
                <a:schemeClr val="lt1"/>
              </a:highlight>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US" sz="2000">
                <a:solidFill>
                  <a:schemeClr val="dk1"/>
                </a:solidFill>
                <a:highlight>
                  <a:schemeClr val="lt1"/>
                </a:highlight>
                <a:latin typeface="Times New Roman"/>
                <a:ea typeface="Times New Roman"/>
                <a:cs typeface="Times New Roman"/>
                <a:sym typeface="Times New Roman"/>
              </a:rPr>
              <a:t>W.  W.  Xiaoxing  Yang, Ridge  and  Lasso  Regression  Models  for  Cross-Version Defect Prediction, vol. 67 NO.3, 2018.</a:t>
            </a:r>
            <a:endParaRPr sz="2000">
              <a:solidFill>
                <a:schemeClr val="dk1"/>
              </a:solidFill>
              <a:highlight>
                <a:schemeClr val="lt1"/>
              </a:highlight>
              <a:latin typeface="Times New Roman"/>
              <a:ea typeface="Times New Roman"/>
              <a:cs typeface="Times New Roman"/>
              <a:sym typeface="Times New Roman"/>
            </a:endParaRPr>
          </a:p>
          <a:p>
            <a:pPr indent="0" lvl="0" marL="914400" rtl="0" algn="l">
              <a:spcBef>
                <a:spcPts val="0"/>
              </a:spcBef>
              <a:spcAft>
                <a:spcPts val="0"/>
              </a:spcAft>
              <a:buNone/>
            </a:pPr>
            <a:r>
              <a:t/>
            </a:r>
            <a:endParaRPr sz="2000">
              <a:solidFill>
                <a:schemeClr val="dk1"/>
              </a:solidFill>
              <a:highlight>
                <a:schemeClr val="lt1"/>
              </a:highlight>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US" sz="2000">
                <a:solidFill>
                  <a:schemeClr val="dk1"/>
                </a:solidFill>
                <a:highlight>
                  <a:schemeClr val="lt1"/>
                </a:highlight>
                <a:latin typeface="Times New Roman"/>
                <a:ea typeface="Times New Roman"/>
                <a:cs typeface="Times New Roman"/>
                <a:sym typeface="Times New Roman"/>
              </a:rPr>
              <a:t> J. Schmidhuber, ”Deep learning in neural networks:  An overview”  2014.</a:t>
            </a:r>
            <a:endParaRPr sz="2000">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600">
              <a:solidFill>
                <a:schemeClr val="dk1"/>
              </a:solidFill>
              <a:highlight>
                <a:srgbClr val="E4E8EE"/>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d1255f2439_1_47"/>
          <p:cNvSpPr txBox="1"/>
          <p:nvPr/>
        </p:nvSpPr>
        <p:spPr>
          <a:xfrm>
            <a:off x="0" y="6553200"/>
            <a:ext cx="9144000" cy="369300"/>
          </a:xfrm>
          <a:prstGeom prst="rect">
            <a:avLst/>
          </a:prstGeom>
          <a:solidFill>
            <a:srgbClr val="04064C"/>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01" name="Google Shape;301;gd1255f2439_1_47"/>
          <p:cNvSpPr txBox="1"/>
          <p:nvPr/>
        </p:nvSpPr>
        <p:spPr>
          <a:xfrm>
            <a:off x="4800600" y="0"/>
            <a:ext cx="4343400" cy="1569900"/>
          </a:xfrm>
          <a:prstGeom prst="rect">
            <a:avLst/>
          </a:prstGeom>
          <a:solidFill>
            <a:srgbClr val="FDCF51"/>
          </a:solidFill>
          <a:ln cap="flat" cmpd="sng" w="25400">
            <a:solidFill>
              <a:srgbClr val="FDCF5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02" name="Google Shape;302;gd1255f2439_1_47"/>
          <p:cNvSpPr txBox="1"/>
          <p:nvPr/>
        </p:nvSpPr>
        <p:spPr>
          <a:xfrm>
            <a:off x="0" y="0"/>
            <a:ext cx="4795800" cy="1569900"/>
          </a:xfrm>
          <a:prstGeom prst="rect">
            <a:avLst/>
          </a:prstGeom>
          <a:solidFill>
            <a:srgbClr val="FCBB06"/>
          </a:solidFill>
          <a:ln cap="flat" cmpd="sng" w="25400">
            <a:solidFill>
              <a:srgbClr val="FCBB0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03" name="Google Shape;303;gd1255f2439_1_47"/>
          <p:cNvSpPr txBox="1"/>
          <p:nvPr/>
        </p:nvSpPr>
        <p:spPr>
          <a:xfrm>
            <a:off x="4795837" y="0"/>
            <a:ext cx="3357600" cy="156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Introduction</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Related Works</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Proposed Approach</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Experimental Details</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Results and Analysis</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Conclusions</a:t>
            </a:r>
            <a:endParaRPr/>
          </a:p>
        </p:txBody>
      </p:sp>
      <p:sp>
        <p:nvSpPr>
          <p:cNvPr id="304" name="Google Shape;304;gd1255f2439_1_47"/>
          <p:cNvSpPr txBox="1"/>
          <p:nvPr/>
        </p:nvSpPr>
        <p:spPr>
          <a:xfrm>
            <a:off x="0" y="892175"/>
            <a:ext cx="47958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D1E23"/>
              </a:buClr>
              <a:buSzPts val="3600"/>
              <a:buFont typeface="Times New Roman"/>
              <a:buNone/>
            </a:pPr>
            <a:r>
              <a:rPr b="1" i="0" lang="en-US" sz="3600" u="none">
                <a:solidFill>
                  <a:srgbClr val="9D1E23"/>
                </a:solidFill>
                <a:latin typeface="Times New Roman"/>
                <a:ea typeface="Times New Roman"/>
                <a:cs typeface="Times New Roman"/>
                <a:sym typeface="Times New Roman"/>
              </a:rPr>
              <a:t>References</a:t>
            </a:r>
            <a:endParaRPr/>
          </a:p>
        </p:txBody>
      </p:sp>
      <p:sp>
        <p:nvSpPr>
          <p:cNvPr id="305" name="Google Shape;305;gd1255f2439_1_47"/>
          <p:cNvSpPr txBox="1"/>
          <p:nvPr/>
        </p:nvSpPr>
        <p:spPr>
          <a:xfrm>
            <a:off x="14287" y="6553200"/>
            <a:ext cx="4476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600"/>
              <a:buFont typeface="Times New Roman"/>
              <a:buNone/>
            </a:pPr>
            <a:r>
              <a:rPr b="1" i="0" lang="en-US" sz="1600" u="none">
                <a:solidFill>
                  <a:schemeClr val="lt1"/>
                </a:solidFill>
                <a:latin typeface="Times New Roman"/>
                <a:ea typeface="Times New Roman"/>
                <a:cs typeface="Times New Roman"/>
                <a:sym typeface="Times New Roman"/>
              </a:rPr>
              <a:t>7/7</a:t>
            </a:r>
            <a:endParaRPr/>
          </a:p>
        </p:txBody>
      </p:sp>
      <p:sp>
        <p:nvSpPr>
          <p:cNvPr id="306" name="Google Shape;306;gd1255f2439_1_47"/>
          <p:cNvSpPr txBox="1"/>
          <p:nvPr/>
        </p:nvSpPr>
        <p:spPr>
          <a:xfrm>
            <a:off x="14275" y="1538275"/>
            <a:ext cx="9144000" cy="4086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350">
              <a:solidFill>
                <a:schemeClr val="dk1"/>
              </a:solidFill>
              <a:highlight>
                <a:schemeClr val="lt1"/>
              </a:highlight>
            </a:endParaRPr>
          </a:p>
          <a:p>
            <a:pPr indent="-355600" lvl="0" marL="457200" rtl="0" algn="l">
              <a:spcBef>
                <a:spcPts val="0"/>
              </a:spcBef>
              <a:spcAft>
                <a:spcPts val="0"/>
              </a:spcAft>
              <a:buClr>
                <a:schemeClr val="dk1"/>
              </a:buClr>
              <a:buSzPts val="2000"/>
              <a:buFont typeface="Times New Roman"/>
              <a:buChar char="●"/>
            </a:pPr>
            <a:r>
              <a:rPr lang="en-US" sz="2000">
                <a:solidFill>
                  <a:schemeClr val="dk1"/>
                </a:solidFill>
                <a:highlight>
                  <a:schemeClr val="lt1"/>
                </a:highlight>
                <a:latin typeface="Times New Roman"/>
                <a:ea typeface="Times New Roman"/>
                <a:cs typeface="Times New Roman"/>
                <a:sym typeface="Times New Roman"/>
              </a:rPr>
              <a:t>X. L. Hamza Turabieha, Majdi Mafarja, ”Iterated feature selection algorithms with  layered recurrent neural network for software fault prediction” , 2019.</a:t>
            </a:r>
            <a:endParaRPr sz="2000">
              <a:solidFill>
                <a:schemeClr val="dk1"/>
              </a:solidFill>
              <a:highlight>
                <a:schemeClr val="lt1"/>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2000">
              <a:solidFill>
                <a:schemeClr val="dk1"/>
              </a:solidFill>
              <a:highlight>
                <a:schemeClr val="lt1"/>
              </a:highlight>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US" sz="2000">
                <a:solidFill>
                  <a:schemeClr val="dk1"/>
                </a:solidFill>
                <a:highlight>
                  <a:schemeClr val="lt1"/>
                </a:highlight>
                <a:latin typeface="Times New Roman"/>
                <a:ea typeface="Times New Roman"/>
                <a:cs typeface="Times New Roman"/>
                <a:sym typeface="Times New Roman"/>
              </a:rPr>
              <a:t> S.  W.  N.  T.  T.  V.  G.  Hoa  Khanh  Dam,  Trang  Pham  and  A.  Ghose,”A  deep tree-based model for software defect prediction” , 2018.</a:t>
            </a:r>
            <a:endParaRPr sz="2000">
              <a:solidFill>
                <a:schemeClr val="dk1"/>
              </a:solidFill>
              <a:highlight>
                <a:schemeClr val="lt1"/>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2000">
              <a:solidFill>
                <a:schemeClr val="dk1"/>
              </a:solidFill>
              <a:highlight>
                <a:schemeClr val="lt1"/>
              </a:highlight>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US" sz="2000">
                <a:solidFill>
                  <a:schemeClr val="dk1"/>
                </a:solidFill>
                <a:highlight>
                  <a:schemeClr val="lt1"/>
                </a:highlight>
                <a:latin typeface="Times New Roman"/>
                <a:ea typeface="Times New Roman"/>
                <a:cs typeface="Times New Roman"/>
                <a:sym typeface="Times New Roman"/>
              </a:rPr>
              <a:t> B. X. Cong Pan, Minyan Lu and H. Gao,”An Improved CNN Model for Within-Project Software Defect Prediction”, 2019.</a:t>
            </a:r>
            <a:endParaRPr sz="2000">
              <a:solidFill>
                <a:schemeClr val="dk1"/>
              </a:solidFill>
              <a:highlight>
                <a:schemeClr val="lt1"/>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2000">
              <a:solidFill>
                <a:schemeClr val="dk1"/>
              </a:solidFill>
              <a:highlight>
                <a:schemeClr val="lt1"/>
              </a:highlight>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US" sz="2000">
                <a:solidFill>
                  <a:schemeClr val="dk1"/>
                </a:solidFill>
                <a:highlight>
                  <a:schemeClr val="lt1"/>
                </a:highlight>
                <a:latin typeface="Times New Roman"/>
                <a:ea typeface="Times New Roman"/>
                <a:cs typeface="Times New Roman"/>
                <a:sym typeface="Times New Roman"/>
              </a:rPr>
              <a:t> K. M. T. F. T. Liu and Z. Zhou,”Isolation Forest,” 2008 Eighth IEEE </a:t>
            </a:r>
            <a:r>
              <a:rPr lang="en-US" sz="2000">
                <a:solidFill>
                  <a:schemeClr val="dk1"/>
                </a:solidFill>
                <a:highlight>
                  <a:schemeClr val="lt1"/>
                </a:highlight>
                <a:latin typeface="Times New Roman"/>
                <a:ea typeface="Times New Roman"/>
                <a:cs typeface="Times New Roman"/>
                <a:sym typeface="Times New Roman"/>
              </a:rPr>
              <a:t>International</a:t>
            </a:r>
            <a:r>
              <a:rPr lang="en-US" sz="2000">
                <a:solidFill>
                  <a:schemeClr val="dk1"/>
                </a:solidFill>
                <a:highlight>
                  <a:schemeClr val="lt1"/>
                </a:highlight>
                <a:latin typeface="Times New Roman"/>
                <a:ea typeface="Times New Roman"/>
                <a:cs typeface="Times New Roman"/>
                <a:sym typeface="Times New Roman"/>
              </a:rPr>
              <a:t> Conference on Data Mining , 2008.</a:t>
            </a:r>
            <a:endParaRPr sz="2000">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600">
              <a:solidFill>
                <a:schemeClr val="dk1"/>
              </a:solidFill>
              <a:highlight>
                <a:srgbClr val="E4E8EE"/>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txBox="1"/>
          <p:nvPr/>
        </p:nvSpPr>
        <p:spPr>
          <a:xfrm>
            <a:off x="4800600" y="0"/>
            <a:ext cx="4343400" cy="1570037"/>
          </a:xfrm>
          <a:prstGeom prst="rect">
            <a:avLst/>
          </a:prstGeom>
          <a:solidFill>
            <a:srgbClr val="FDCF51"/>
          </a:solidFill>
          <a:ln cap="flat" cmpd="sng" w="25400">
            <a:solidFill>
              <a:srgbClr val="FDCF5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02" name="Google Shape;102;p2"/>
          <p:cNvSpPr txBox="1"/>
          <p:nvPr/>
        </p:nvSpPr>
        <p:spPr>
          <a:xfrm>
            <a:off x="0" y="0"/>
            <a:ext cx="4795837" cy="1570037"/>
          </a:xfrm>
          <a:prstGeom prst="rect">
            <a:avLst/>
          </a:prstGeom>
          <a:solidFill>
            <a:srgbClr val="FCBB06"/>
          </a:solidFill>
          <a:ln cap="flat" cmpd="sng" w="25400">
            <a:solidFill>
              <a:srgbClr val="FCBB0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03" name="Google Shape;103;p2"/>
          <p:cNvSpPr txBox="1"/>
          <p:nvPr/>
        </p:nvSpPr>
        <p:spPr>
          <a:xfrm>
            <a:off x="0" y="6550025"/>
            <a:ext cx="9144000" cy="307975"/>
          </a:xfrm>
          <a:prstGeom prst="rect">
            <a:avLst/>
          </a:prstGeom>
          <a:solidFill>
            <a:srgbClr val="04064C"/>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04" name="Google Shape;104;p2"/>
          <p:cNvSpPr txBox="1"/>
          <p:nvPr/>
        </p:nvSpPr>
        <p:spPr>
          <a:xfrm>
            <a:off x="4795837" y="0"/>
            <a:ext cx="3357562" cy="1570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4064C"/>
              </a:buClr>
              <a:buSzPts val="1600"/>
              <a:buFont typeface="Times New Roman"/>
              <a:buNone/>
            </a:pPr>
            <a:r>
              <a:rPr b="1" i="0" lang="en-US" sz="1600" u="none">
                <a:solidFill>
                  <a:srgbClr val="04064C"/>
                </a:solidFill>
                <a:latin typeface="Times New Roman"/>
                <a:ea typeface="Times New Roman"/>
                <a:cs typeface="Times New Roman"/>
                <a:sym typeface="Times New Roman"/>
              </a:rPr>
              <a:t>Introduction</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Related Works</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Proposed Approach</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Experimental Details</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Results and Analysis</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Conclusions</a:t>
            </a:r>
            <a:endParaRPr/>
          </a:p>
        </p:txBody>
      </p:sp>
      <p:sp>
        <p:nvSpPr>
          <p:cNvPr id="105" name="Google Shape;105;p2"/>
          <p:cNvSpPr txBox="1"/>
          <p:nvPr/>
        </p:nvSpPr>
        <p:spPr>
          <a:xfrm>
            <a:off x="0" y="892175"/>
            <a:ext cx="4795837"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D1E23"/>
              </a:buClr>
              <a:buSzPts val="3600"/>
              <a:buFont typeface="Times New Roman"/>
              <a:buNone/>
            </a:pPr>
            <a:r>
              <a:rPr b="1" i="0" lang="en-US" sz="3600" u="none">
                <a:solidFill>
                  <a:srgbClr val="9D1E23"/>
                </a:solidFill>
                <a:latin typeface="Times New Roman"/>
                <a:ea typeface="Times New Roman"/>
                <a:cs typeface="Times New Roman"/>
                <a:sym typeface="Times New Roman"/>
              </a:rPr>
              <a:t>Introduction</a:t>
            </a:r>
            <a:endParaRPr/>
          </a:p>
        </p:txBody>
      </p:sp>
      <p:sp>
        <p:nvSpPr>
          <p:cNvPr id="106" name="Google Shape;106;p2"/>
          <p:cNvSpPr txBox="1"/>
          <p:nvPr/>
        </p:nvSpPr>
        <p:spPr>
          <a:xfrm>
            <a:off x="14287" y="6553200"/>
            <a:ext cx="447675" cy="3381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600"/>
              <a:buFont typeface="Times New Roman"/>
              <a:buNone/>
            </a:pPr>
            <a:r>
              <a:rPr b="1" i="0" lang="en-US" sz="1600" u="none">
                <a:solidFill>
                  <a:schemeClr val="lt1"/>
                </a:solidFill>
                <a:latin typeface="Times New Roman"/>
                <a:ea typeface="Times New Roman"/>
                <a:cs typeface="Times New Roman"/>
                <a:sym typeface="Times New Roman"/>
              </a:rPr>
              <a:t>1/7</a:t>
            </a:r>
            <a:endParaRPr/>
          </a:p>
        </p:txBody>
      </p:sp>
      <p:sp>
        <p:nvSpPr>
          <p:cNvPr id="107" name="Google Shape;107;p2"/>
          <p:cNvSpPr txBox="1"/>
          <p:nvPr/>
        </p:nvSpPr>
        <p:spPr>
          <a:xfrm>
            <a:off x="605975" y="1981200"/>
            <a:ext cx="6411900" cy="4463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                         </a:t>
            </a:r>
            <a:r>
              <a:rPr b="1" lang="en-US" sz="2400">
                <a:solidFill>
                  <a:schemeClr val="dk1"/>
                </a:solidFill>
                <a:latin typeface="Times New Roman"/>
                <a:ea typeface="Times New Roman"/>
                <a:cs typeface="Times New Roman"/>
                <a:sym typeface="Times New Roman"/>
              </a:rPr>
              <a:t>Software Fault Detection</a:t>
            </a:r>
            <a:endParaRPr b="1"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What is software ?</a:t>
            </a:r>
            <a:endParaRPr b="1"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000">
                <a:solidFill>
                  <a:schemeClr val="dk1"/>
                </a:solidFill>
                <a:highlight>
                  <a:schemeClr val="lt1"/>
                </a:highlight>
                <a:latin typeface="Times New Roman"/>
                <a:ea typeface="Times New Roman"/>
                <a:cs typeface="Times New Roman"/>
                <a:sym typeface="Times New Roman"/>
              </a:rPr>
              <a:t>Software is a set of instructions or programs used to operate a computer and execute specific tasks.Software tells a computer how to function.Without software, most computers would be useless.</a:t>
            </a:r>
            <a:endParaRPr sz="2000">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Calibri"/>
              <a:buNone/>
            </a:pPr>
            <a:r>
              <a:t/>
            </a:r>
            <a:endParaRPr b="1"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Calibri"/>
              <a:buNone/>
            </a:pPr>
            <a:r>
              <a:rPr b="1" lang="en-US" sz="2000">
                <a:solidFill>
                  <a:schemeClr val="dk1"/>
                </a:solidFill>
                <a:latin typeface="Times New Roman"/>
                <a:ea typeface="Times New Roman"/>
                <a:cs typeface="Times New Roman"/>
                <a:sym typeface="Times New Roman"/>
              </a:rPr>
              <a:t>Why fault detection is important  in softwares?</a:t>
            </a:r>
            <a:endParaRPr b="1"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Effective detection of software faults is an important activity of software development process. Defect detection is an important activity during software development process.For a software development  project ,it is  highly desirable to reduce software defects.The main goal of building program patterns is to find software defects.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txBox="1"/>
          <p:nvPr/>
        </p:nvSpPr>
        <p:spPr>
          <a:xfrm>
            <a:off x="0" y="6553200"/>
            <a:ext cx="9144000" cy="307975"/>
          </a:xfrm>
          <a:prstGeom prst="rect">
            <a:avLst/>
          </a:prstGeom>
          <a:solidFill>
            <a:srgbClr val="04064C"/>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13" name="Google Shape;113;p3"/>
          <p:cNvSpPr txBox="1"/>
          <p:nvPr/>
        </p:nvSpPr>
        <p:spPr>
          <a:xfrm>
            <a:off x="4800600" y="0"/>
            <a:ext cx="4343400" cy="1570037"/>
          </a:xfrm>
          <a:prstGeom prst="rect">
            <a:avLst/>
          </a:prstGeom>
          <a:solidFill>
            <a:srgbClr val="FDCF51"/>
          </a:solidFill>
          <a:ln cap="flat" cmpd="sng" w="25400">
            <a:solidFill>
              <a:srgbClr val="FDCF5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14" name="Google Shape;114;p3"/>
          <p:cNvSpPr txBox="1"/>
          <p:nvPr/>
        </p:nvSpPr>
        <p:spPr>
          <a:xfrm>
            <a:off x="0" y="0"/>
            <a:ext cx="4795837" cy="1570037"/>
          </a:xfrm>
          <a:prstGeom prst="rect">
            <a:avLst/>
          </a:prstGeom>
          <a:solidFill>
            <a:srgbClr val="FCBB06"/>
          </a:solidFill>
          <a:ln cap="flat" cmpd="sng" w="25400">
            <a:solidFill>
              <a:srgbClr val="FCBB0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15" name="Google Shape;115;p3"/>
          <p:cNvSpPr txBox="1"/>
          <p:nvPr/>
        </p:nvSpPr>
        <p:spPr>
          <a:xfrm>
            <a:off x="4795837" y="0"/>
            <a:ext cx="3357562" cy="1570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Introduction</a:t>
            </a:r>
            <a:endParaRPr/>
          </a:p>
          <a:p>
            <a:pPr indent="0" lvl="0" marL="0" marR="0" rtl="0" algn="l">
              <a:lnSpc>
                <a:spcPct val="100000"/>
              </a:lnSpc>
              <a:spcBef>
                <a:spcPts val="0"/>
              </a:spcBef>
              <a:spcAft>
                <a:spcPts val="0"/>
              </a:spcAft>
              <a:buClr>
                <a:srgbClr val="04064C"/>
              </a:buClr>
              <a:buSzPts val="1600"/>
              <a:buFont typeface="Times New Roman"/>
              <a:buNone/>
            </a:pPr>
            <a:r>
              <a:rPr b="1" i="0" lang="en-US" sz="1600" u="none">
                <a:solidFill>
                  <a:srgbClr val="04064C"/>
                </a:solidFill>
                <a:latin typeface="Times New Roman"/>
                <a:ea typeface="Times New Roman"/>
                <a:cs typeface="Times New Roman"/>
                <a:sym typeface="Times New Roman"/>
              </a:rPr>
              <a:t>Related Works</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Proposed Approach</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Experimental Details</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Results and Analysis</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Conclusions</a:t>
            </a:r>
            <a:endParaRPr/>
          </a:p>
        </p:txBody>
      </p:sp>
      <p:sp>
        <p:nvSpPr>
          <p:cNvPr id="116" name="Google Shape;116;p3"/>
          <p:cNvSpPr txBox="1"/>
          <p:nvPr/>
        </p:nvSpPr>
        <p:spPr>
          <a:xfrm>
            <a:off x="0" y="892175"/>
            <a:ext cx="4795837"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D1E23"/>
              </a:buClr>
              <a:buSzPts val="3600"/>
              <a:buFont typeface="Times New Roman"/>
              <a:buNone/>
            </a:pPr>
            <a:r>
              <a:rPr b="1" i="0" lang="en-US" sz="3600" u="none">
                <a:solidFill>
                  <a:srgbClr val="9D1E23"/>
                </a:solidFill>
                <a:latin typeface="Times New Roman"/>
                <a:ea typeface="Times New Roman"/>
                <a:cs typeface="Times New Roman"/>
                <a:sym typeface="Times New Roman"/>
              </a:rPr>
              <a:t>Related Works</a:t>
            </a:r>
            <a:endParaRPr/>
          </a:p>
        </p:txBody>
      </p:sp>
      <p:sp>
        <p:nvSpPr>
          <p:cNvPr id="117" name="Google Shape;117;p3"/>
          <p:cNvSpPr txBox="1"/>
          <p:nvPr/>
        </p:nvSpPr>
        <p:spPr>
          <a:xfrm>
            <a:off x="14287" y="6553200"/>
            <a:ext cx="447675" cy="58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600"/>
              <a:buFont typeface="Times New Roman"/>
              <a:buNone/>
            </a:pPr>
            <a:r>
              <a:rPr b="1" i="0" lang="en-US" sz="1600" u="none">
                <a:solidFill>
                  <a:schemeClr val="lt1"/>
                </a:solidFill>
                <a:latin typeface="Times New Roman"/>
                <a:ea typeface="Times New Roman"/>
                <a:cs typeface="Times New Roman"/>
                <a:sym typeface="Times New Roman"/>
              </a:rPr>
              <a:t>2/7</a:t>
            </a:r>
            <a:endParaRPr/>
          </a:p>
          <a:p>
            <a:pPr indent="0" lvl="0" marL="0" marR="0" rtl="0" algn="l">
              <a:lnSpc>
                <a:spcPct val="100000"/>
              </a:lnSpc>
              <a:spcBef>
                <a:spcPts val="0"/>
              </a:spcBef>
              <a:spcAft>
                <a:spcPts val="0"/>
              </a:spcAft>
              <a:buNone/>
            </a:pPr>
            <a:r>
              <a:t/>
            </a:r>
            <a:endParaRPr b="1" i="0" sz="1600" u="none">
              <a:solidFill>
                <a:schemeClr val="lt1"/>
              </a:solidFill>
              <a:latin typeface="Times New Roman"/>
              <a:ea typeface="Times New Roman"/>
              <a:cs typeface="Times New Roman"/>
              <a:sym typeface="Times New Roman"/>
            </a:endParaRPr>
          </a:p>
        </p:txBody>
      </p:sp>
      <p:sp>
        <p:nvSpPr>
          <p:cNvPr id="118" name="Google Shape;118;p3"/>
          <p:cNvSpPr txBox="1"/>
          <p:nvPr/>
        </p:nvSpPr>
        <p:spPr>
          <a:xfrm>
            <a:off x="565150" y="1706613"/>
            <a:ext cx="8117700" cy="4710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lang="en-US" sz="2000"/>
              <a:t>Different papers proposed models for software fault detection like:</a:t>
            </a:r>
            <a:endParaRPr sz="2000"/>
          </a:p>
          <a:p>
            <a:pPr indent="-355600" lvl="0" marL="457200" marR="0" rtl="0" algn="l">
              <a:lnSpc>
                <a:spcPct val="100000"/>
              </a:lnSpc>
              <a:spcBef>
                <a:spcPts val="0"/>
              </a:spcBef>
              <a:spcAft>
                <a:spcPts val="0"/>
              </a:spcAft>
              <a:buSzPts val="2000"/>
              <a:buChar char="●"/>
            </a:pPr>
            <a:r>
              <a:rPr lang="en-US" sz="2000"/>
              <a:t>CNN</a:t>
            </a:r>
            <a:endParaRPr sz="2000"/>
          </a:p>
          <a:p>
            <a:pPr indent="-355600" lvl="0" marL="457200" marR="0" rtl="0" algn="l">
              <a:lnSpc>
                <a:spcPct val="100000"/>
              </a:lnSpc>
              <a:spcBef>
                <a:spcPts val="0"/>
              </a:spcBef>
              <a:spcAft>
                <a:spcPts val="0"/>
              </a:spcAft>
              <a:buSzPts val="2000"/>
              <a:buChar char="●"/>
            </a:pPr>
            <a:r>
              <a:rPr lang="en-US" sz="2000"/>
              <a:t>Attention based RNN</a:t>
            </a:r>
            <a:endParaRPr sz="2000"/>
          </a:p>
          <a:p>
            <a:pPr indent="-355600" lvl="0" marL="457200" marR="0" rtl="0" algn="l">
              <a:lnSpc>
                <a:spcPct val="100000"/>
              </a:lnSpc>
              <a:spcBef>
                <a:spcPts val="0"/>
              </a:spcBef>
              <a:spcAft>
                <a:spcPts val="0"/>
              </a:spcAft>
              <a:buSzPts val="2000"/>
              <a:buChar char="●"/>
            </a:pPr>
            <a:r>
              <a:rPr lang="en-US" sz="2000"/>
              <a:t>Convolutional RNN with self Attention</a:t>
            </a:r>
            <a:endParaRPr sz="2000"/>
          </a:p>
          <a:p>
            <a:pPr indent="-355600" lvl="0" marL="457200" marR="0" rtl="0" algn="l">
              <a:lnSpc>
                <a:spcPct val="100000"/>
              </a:lnSpc>
              <a:spcBef>
                <a:spcPts val="0"/>
              </a:spcBef>
              <a:spcAft>
                <a:spcPts val="0"/>
              </a:spcAft>
              <a:buSzPts val="2000"/>
              <a:buChar char="●"/>
            </a:pPr>
            <a:r>
              <a:rPr lang="en-US" sz="2000"/>
              <a:t>Different clustering algorithms</a:t>
            </a:r>
            <a:endParaRPr sz="2000"/>
          </a:p>
          <a:p>
            <a:pPr indent="-355600" lvl="0" marL="457200" marR="0" rtl="0" algn="l">
              <a:lnSpc>
                <a:spcPct val="100000"/>
              </a:lnSpc>
              <a:spcBef>
                <a:spcPts val="0"/>
              </a:spcBef>
              <a:spcAft>
                <a:spcPts val="0"/>
              </a:spcAft>
              <a:buSzPts val="2000"/>
              <a:buChar char="●"/>
            </a:pPr>
            <a:r>
              <a:rPr lang="en-US" sz="2000"/>
              <a:t>SVM</a:t>
            </a:r>
            <a:endParaRPr sz="2000"/>
          </a:p>
          <a:p>
            <a:pPr indent="-355600" lvl="0" marL="457200" marR="0" rtl="0" algn="l">
              <a:lnSpc>
                <a:spcPct val="100000"/>
              </a:lnSpc>
              <a:spcBef>
                <a:spcPts val="0"/>
              </a:spcBef>
              <a:spcAft>
                <a:spcPts val="0"/>
              </a:spcAft>
              <a:buSzPts val="2000"/>
              <a:buChar char="●"/>
            </a:pPr>
            <a:r>
              <a:rPr lang="en-US" sz="2000"/>
              <a:t>Different regression techniques</a:t>
            </a:r>
            <a:endParaRPr sz="2000"/>
          </a:p>
          <a:p>
            <a:pPr indent="-355600" lvl="0" marL="457200" marR="0" rtl="0" algn="l">
              <a:lnSpc>
                <a:spcPct val="100000"/>
              </a:lnSpc>
              <a:spcBef>
                <a:spcPts val="0"/>
              </a:spcBef>
              <a:spcAft>
                <a:spcPts val="0"/>
              </a:spcAft>
              <a:buSzPts val="2000"/>
              <a:buChar char="●"/>
            </a:pPr>
            <a:r>
              <a:rPr lang="en-US" sz="2000"/>
              <a:t>ANN</a:t>
            </a:r>
            <a:endParaRPr sz="2000"/>
          </a:p>
          <a:p>
            <a:pPr indent="-355600" lvl="0" marL="457200" marR="0" rtl="0" algn="l">
              <a:lnSpc>
                <a:spcPct val="100000"/>
              </a:lnSpc>
              <a:spcBef>
                <a:spcPts val="0"/>
              </a:spcBef>
              <a:spcAft>
                <a:spcPts val="0"/>
              </a:spcAft>
              <a:buSzPts val="2000"/>
              <a:buChar char="●"/>
            </a:pPr>
            <a:r>
              <a:rPr lang="en-US" sz="2000"/>
              <a:t>Functional link ANN</a:t>
            </a:r>
            <a:endParaRPr sz="2000"/>
          </a:p>
          <a:p>
            <a:pPr indent="-355600" lvl="0" marL="457200" marR="0" rtl="0" algn="l">
              <a:lnSpc>
                <a:spcPct val="100000"/>
              </a:lnSpc>
              <a:spcBef>
                <a:spcPts val="0"/>
              </a:spcBef>
              <a:spcAft>
                <a:spcPts val="0"/>
              </a:spcAft>
              <a:buSzPts val="2000"/>
              <a:buChar char="●"/>
            </a:pPr>
            <a:r>
              <a:rPr lang="en-US" sz="2000"/>
              <a:t>Radial basis function network</a:t>
            </a:r>
            <a:endParaRPr sz="2000"/>
          </a:p>
          <a:p>
            <a:pPr indent="-355600" lvl="0" marL="457200" marR="0" rtl="0" algn="l">
              <a:lnSpc>
                <a:spcPct val="100000"/>
              </a:lnSpc>
              <a:spcBef>
                <a:spcPts val="0"/>
              </a:spcBef>
              <a:spcAft>
                <a:spcPts val="0"/>
              </a:spcAft>
              <a:buSzPts val="2000"/>
              <a:buChar char="●"/>
            </a:pPr>
            <a:r>
              <a:rPr lang="en-US" sz="2000"/>
              <a:t>Genetic programming</a:t>
            </a:r>
            <a:endParaRPr sz="2000"/>
          </a:p>
          <a:p>
            <a:pPr indent="0" lvl="0" marL="0" marR="0" rtl="0" algn="l">
              <a:lnSpc>
                <a:spcPct val="100000"/>
              </a:lnSpc>
              <a:spcBef>
                <a:spcPts val="0"/>
              </a:spcBef>
              <a:spcAft>
                <a:spcPts val="0"/>
              </a:spcAft>
              <a:buNone/>
            </a:pPr>
            <a:r>
              <a:t/>
            </a:r>
            <a:endParaRPr sz="2000"/>
          </a:p>
          <a:p>
            <a:pPr indent="0" lvl="0" marL="0" rtl="0" algn="l">
              <a:spcBef>
                <a:spcPts val="0"/>
              </a:spcBef>
              <a:spcAft>
                <a:spcPts val="0"/>
              </a:spcAft>
              <a:buNone/>
            </a:pPr>
            <a:r>
              <a:rPr lang="en-US" sz="2000">
                <a:solidFill>
                  <a:schemeClr val="dk1"/>
                </a:solidFill>
              </a:rPr>
              <a:t>But we didn't come across Isolation forest model for unsupervised classification and very little work has been done in cross version software fault detection. So, we chose to work in these areas.</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d1255f2439_1_8"/>
          <p:cNvSpPr txBox="1"/>
          <p:nvPr/>
        </p:nvSpPr>
        <p:spPr>
          <a:xfrm>
            <a:off x="0" y="6553200"/>
            <a:ext cx="9144000" cy="369300"/>
          </a:xfrm>
          <a:prstGeom prst="rect">
            <a:avLst/>
          </a:prstGeom>
          <a:solidFill>
            <a:srgbClr val="04064C"/>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4" name="Google Shape;124;gd1255f2439_1_8"/>
          <p:cNvSpPr txBox="1"/>
          <p:nvPr/>
        </p:nvSpPr>
        <p:spPr>
          <a:xfrm>
            <a:off x="4800600" y="0"/>
            <a:ext cx="4343400" cy="1569900"/>
          </a:xfrm>
          <a:prstGeom prst="rect">
            <a:avLst/>
          </a:prstGeom>
          <a:solidFill>
            <a:srgbClr val="FDCF51"/>
          </a:solidFill>
          <a:ln cap="flat" cmpd="sng" w="25400">
            <a:solidFill>
              <a:srgbClr val="FDCF5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5" name="Google Shape;125;gd1255f2439_1_8"/>
          <p:cNvSpPr txBox="1"/>
          <p:nvPr/>
        </p:nvSpPr>
        <p:spPr>
          <a:xfrm>
            <a:off x="0" y="0"/>
            <a:ext cx="4795800" cy="1569900"/>
          </a:xfrm>
          <a:prstGeom prst="rect">
            <a:avLst/>
          </a:prstGeom>
          <a:solidFill>
            <a:srgbClr val="FCBB06"/>
          </a:solidFill>
          <a:ln cap="flat" cmpd="sng" w="25400">
            <a:solidFill>
              <a:srgbClr val="FCBB0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6" name="Google Shape;126;gd1255f2439_1_8"/>
          <p:cNvSpPr txBox="1"/>
          <p:nvPr/>
        </p:nvSpPr>
        <p:spPr>
          <a:xfrm>
            <a:off x="4795837" y="0"/>
            <a:ext cx="3357600" cy="156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Introduction</a:t>
            </a:r>
            <a:endParaRPr/>
          </a:p>
          <a:p>
            <a:pPr indent="0" lvl="0" marL="0" marR="0" rtl="0" algn="l">
              <a:lnSpc>
                <a:spcPct val="100000"/>
              </a:lnSpc>
              <a:spcBef>
                <a:spcPts val="0"/>
              </a:spcBef>
              <a:spcAft>
                <a:spcPts val="0"/>
              </a:spcAft>
              <a:buClr>
                <a:srgbClr val="04064C"/>
              </a:buClr>
              <a:buSzPts val="1600"/>
              <a:buFont typeface="Times New Roman"/>
              <a:buNone/>
            </a:pPr>
            <a:r>
              <a:rPr b="1" i="0" lang="en-US" sz="1600" u="none">
                <a:solidFill>
                  <a:srgbClr val="04064C"/>
                </a:solidFill>
                <a:latin typeface="Times New Roman"/>
                <a:ea typeface="Times New Roman"/>
                <a:cs typeface="Times New Roman"/>
                <a:sym typeface="Times New Roman"/>
              </a:rPr>
              <a:t>Related Works</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Proposed Approach</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Experimental Details</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Results and Analysis</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Conclusions</a:t>
            </a:r>
            <a:endParaRPr/>
          </a:p>
        </p:txBody>
      </p:sp>
      <p:sp>
        <p:nvSpPr>
          <p:cNvPr id="127" name="Google Shape;127;gd1255f2439_1_8"/>
          <p:cNvSpPr txBox="1"/>
          <p:nvPr/>
        </p:nvSpPr>
        <p:spPr>
          <a:xfrm>
            <a:off x="0" y="892175"/>
            <a:ext cx="47958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D1E23"/>
              </a:buClr>
              <a:buSzPts val="3600"/>
              <a:buFont typeface="Times New Roman"/>
              <a:buNone/>
            </a:pPr>
            <a:r>
              <a:rPr b="1" i="0" lang="en-US" sz="3600" u="none">
                <a:solidFill>
                  <a:srgbClr val="9D1E23"/>
                </a:solidFill>
                <a:latin typeface="Times New Roman"/>
                <a:ea typeface="Times New Roman"/>
                <a:cs typeface="Times New Roman"/>
                <a:sym typeface="Times New Roman"/>
              </a:rPr>
              <a:t>Related Works</a:t>
            </a:r>
            <a:endParaRPr/>
          </a:p>
        </p:txBody>
      </p:sp>
      <p:sp>
        <p:nvSpPr>
          <p:cNvPr id="128" name="Google Shape;128;gd1255f2439_1_8"/>
          <p:cNvSpPr txBox="1"/>
          <p:nvPr/>
        </p:nvSpPr>
        <p:spPr>
          <a:xfrm>
            <a:off x="14287" y="6553200"/>
            <a:ext cx="4476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600"/>
              <a:buFont typeface="Times New Roman"/>
              <a:buNone/>
            </a:pPr>
            <a:r>
              <a:rPr b="1" i="0" lang="en-US" sz="1600" u="none">
                <a:solidFill>
                  <a:schemeClr val="lt1"/>
                </a:solidFill>
                <a:latin typeface="Times New Roman"/>
                <a:ea typeface="Times New Roman"/>
                <a:cs typeface="Times New Roman"/>
                <a:sym typeface="Times New Roman"/>
              </a:rPr>
              <a:t>2/7</a:t>
            </a:r>
            <a:endParaRPr/>
          </a:p>
          <a:p>
            <a:pPr indent="0" lvl="0" marL="0" marR="0" rtl="0" algn="l">
              <a:lnSpc>
                <a:spcPct val="100000"/>
              </a:lnSpc>
              <a:spcBef>
                <a:spcPts val="0"/>
              </a:spcBef>
              <a:spcAft>
                <a:spcPts val="0"/>
              </a:spcAft>
              <a:buNone/>
            </a:pPr>
            <a:r>
              <a:t/>
            </a:r>
            <a:endParaRPr b="1" i="0" sz="1600" u="none">
              <a:solidFill>
                <a:schemeClr val="lt1"/>
              </a:solidFill>
              <a:latin typeface="Times New Roman"/>
              <a:ea typeface="Times New Roman"/>
              <a:cs typeface="Times New Roman"/>
              <a:sym typeface="Times New Roman"/>
            </a:endParaRPr>
          </a:p>
        </p:txBody>
      </p:sp>
      <p:sp>
        <p:nvSpPr>
          <p:cNvPr id="129" name="Google Shape;129;gd1255f2439_1_8"/>
          <p:cNvSpPr txBox="1"/>
          <p:nvPr/>
        </p:nvSpPr>
        <p:spPr>
          <a:xfrm>
            <a:off x="513150" y="1754400"/>
            <a:ext cx="8117700" cy="65571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SzPts val="2000"/>
              <a:buChar char="●"/>
            </a:pPr>
            <a:r>
              <a:rPr lang="en-US" sz="2000"/>
              <a:t>Our Base paper is "</a:t>
            </a:r>
            <a:r>
              <a:rPr lang="en-US" sz="2000"/>
              <a:t>Ridge and Lasso Regression Models for Cross-Version Defect Prediction" by Xiaoxing Yang and Wushao Wen. </a:t>
            </a:r>
            <a:endParaRPr sz="2000"/>
          </a:p>
          <a:p>
            <a:pPr indent="0" lvl="0" marL="0" marR="0" rtl="0" algn="l">
              <a:lnSpc>
                <a:spcPct val="100000"/>
              </a:lnSpc>
              <a:spcBef>
                <a:spcPts val="0"/>
              </a:spcBef>
              <a:spcAft>
                <a:spcPts val="0"/>
              </a:spcAft>
              <a:buNone/>
            </a:pPr>
            <a:r>
              <a:t/>
            </a:r>
            <a:endParaRPr sz="2000"/>
          </a:p>
          <a:p>
            <a:pPr indent="-355600" lvl="0" marL="457200" marR="0" rtl="0" algn="l">
              <a:lnSpc>
                <a:spcPct val="100000"/>
              </a:lnSpc>
              <a:spcBef>
                <a:spcPts val="0"/>
              </a:spcBef>
              <a:spcAft>
                <a:spcPts val="0"/>
              </a:spcAft>
              <a:buSzPts val="2000"/>
              <a:buChar char="●"/>
            </a:pPr>
            <a:r>
              <a:rPr lang="en-US" sz="2000"/>
              <a:t>It is mentioned in the paper that FPA and CLC metrics is consistent in evaluation a ranking. </a:t>
            </a:r>
            <a:endParaRPr sz="2000"/>
          </a:p>
          <a:p>
            <a:pPr indent="0" lvl="0" marL="457200" marR="0" rtl="0" algn="l">
              <a:lnSpc>
                <a:spcPct val="100000"/>
              </a:lnSpc>
              <a:spcBef>
                <a:spcPts val="0"/>
              </a:spcBef>
              <a:spcAft>
                <a:spcPts val="0"/>
              </a:spcAft>
              <a:buNone/>
            </a:pPr>
            <a:r>
              <a:t/>
            </a:r>
            <a:endParaRPr sz="2000"/>
          </a:p>
          <a:p>
            <a:pPr indent="-355600" lvl="0" marL="457200" marR="0" rtl="0" algn="l">
              <a:lnSpc>
                <a:spcPct val="100000"/>
              </a:lnSpc>
              <a:spcBef>
                <a:spcPts val="0"/>
              </a:spcBef>
              <a:spcAft>
                <a:spcPts val="0"/>
              </a:spcAft>
              <a:buSzPts val="2000"/>
              <a:buChar char="●"/>
            </a:pPr>
            <a:r>
              <a:rPr lang="en-US" sz="2000"/>
              <a:t>Six machine learning methods were used for cross version software fault detection in this paper. They are:</a:t>
            </a:r>
            <a:endParaRPr sz="2000"/>
          </a:p>
          <a:p>
            <a:pPr indent="-355600" lvl="1" marL="914400" marR="0" rtl="0" algn="l">
              <a:lnSpc>
                <a:spcPct val="100000"/>
              </a:lnSpc>
              <a:spcBef>
                <a:spcPts val="0"/>
              </a:spcBef>
              <a:spcAft>
                <a:spcPts val="0"/>
              </a:spcAft>
              <a:buSzPts val="2000"/>
              <a:buChar char="○"/>
            </a:pPr>
            <a:r>
              <a:rPr lang="en-US" sz="2000"/>
              <a:t>Lasso regression</a:t>
            </a:r>
            <a:endParaRPr sz="2000"/>
          </a:p>
          <a:p>
            <a:pPr indent="-355600" lvl="1" marL="914400" marR="0" rtl="0" algn="l">
              <a:lnSpc>
                <a:spcPct val="100000"/>
              </a:lnSpc>
              <a:spcBef>
                <a:spcPts val="0"/>
              </a:spcBef>
              <a:spcAft>
                <a:spcPts val="0"/>
              </a:spcAft>
              <a:buSzPts val="2000"/>
              <a:buChar char="○"/>
            </a:pPr>
            <a:r>
              <a:rPr lang="en-US" sz="2000"/>
              <a:t>Linear regression</a:t>
            </a:r>
            <a:endParaRPr sz="2000"/>
          </a:p>
          <a:p>
            <a:pPr indent="-355600" lvl="1" marL="914400" marR="0" rtl="0" algn="l">
              <a:lnSpc>
                <a:spcPct val="100000"/>
              </a:lnSpc>
              <a:spcBef>
                <a:spcPts val="0"/>
              </a:spcBef>
              <a:spcAft>
                <a:spcPts val="0"/>
              </a:spcAft>
              <a:buSzPts val="2000"/>
              <a:buChar char="○"/>
            </a:pPr>
            <a:r>
              <a:rPr lang="en-US" sz="2000"/>
              <a:t>Negative binomial regression</a:t>
            </a:r>
            <a:endParaRPr sz="2000"/>
          </a:p>
          <a:p>
            <a:pPr indent="-355600" lvl="1" marL="914400" marR="0" rtl="0" algn="l">
              <a:lnSpc>
                <a:spcPct val="100000"/>
              </a:lnSpc>
              <a:spcBef>
                <a:spcPts val="0"/>
              </a:spcBef>
              <a:spcAft>
                <a:spcPts val="0"/>
              </a:spcAft>
              <a:buSzPts val="2000"/>
              <a:buChar char="○"/>
            </a:pPr>
            <a:r>
              <a:rPr lang="en-US" sz="2000"/>
              <a:t>Principal component regression</a:t>
            </a:r>
            <a:endParaRPr sz="2000"/>
          </a:p>
          <a:p>
            <a:pPr indent="-355600" lvl="1" marL="914400" marR="0" rtl="0" algn="l">
              <a:lnSpc>
                <a:spcPct val="100000"/>
              </a:lnSpc>
              <a:spcBef>
                <a:spcPts val="0"/>
              </a:spcBef>
              <a:spcAft>
                <a:spcPts val="0"/>
              </a:spcAft>
              <a:buSzPts val="2000"/>
              <a:buChar char="○"/>
            </a:pPr>
            <a:r>
              <a:rPr lang="en-US" sz="2000"/>
              <a:t>Random forest</a:t>
            </a:r>
            <a:endParaRPr sz="2000"/>
          </a:p>
          <a:p>
            <a:pPr indent="-355600" lvl="1" marL="914400" marR="0" rtl="0" algn="l">
              <a:lnSpc>
                <a:spcPct val="100000"/>
              </a:lnSpc>
              <a:spcBef>
                <a:spcPts val="0"/>
              </a:spcBef>
              <a:spcAft>
                <a:spcPts val="0"/>
              </a:spcAft>
              <a:buSzPts val="2000"/>
              <a:buChar char="○"/>
            </a:pPr>
            <a:r>
              <a:rPr lang="en-US" sz="2000"/>
              <a:t>Learning-to-rank approach</a:t>
            </a:r>
            <a:endParaRPr sz="2000"/>
          </a:p>
          <a:p>
            <a:pPr indent="0" lvl="0" marL="0" marR="0" rtl="0" algn="l">
              <a:lnSpc>
                <a:spcPct val="100000"/>
              </a:lnSpc>
              <a:spcBef>
                <a:spcPts val="0"/>
              </a:spcBef>
              <a:spcAft>
                <a:spcPts val="0"/>
              </a:spcAft>
              <a:buNone/>
            </a:pPr>
            <a:r>
              <a:t/>
            </a:r>
            <a:endParaRPr sz="2000"/>
          </a:p>
          <a:p>
            <a:pPr indent="0" lvl="0" marL="0" marR="0" rtl="0" algn="l">
              <a:lnSpc>
                <a:spcPct val="100000"/>
              </a:lnSpc>
              <a:spcBef>
                <a:spcPts val="0"/>
              </a:spcBef>
              <a:spcAft>
                <a:spcPts val="0"/>
              </a:spcAft>
              <a:buNone/>
            </a:pPr>
            <a:r>
              <a:t/>
            </a:r>
            <a:endParaRPr sz="2000"/>
          </a:p>
          <a:p>
            <a:pPr indent="0" lvl="0" marL="0" marR="0" rtl="0" algn="l">
              <a:lnSpc>
                <a:spcPct val="100000"/>
              </a:lnSpc>
              <a:spcBef>
                <a:spcPts val="0"/>
              </a:spcBef>
              <a:spcAft>
                <a:spcPts val="0"/>
              </a:spcAft>
              <a:buNone/>
            </a:pPr>
            <a:r>
              <a:t/>
            </a:r>
            <a:endParaRPr sz="2000"/>
          </a:p>
          <a:p>
            <a:pPr indent="0" lvl="0" marL="0" marR="0" rtl="0" algn="l">
              <a:lnSpc>
                <a:spcPct val="100000"/>
              </a:lnSpc>
              <a:spcBef>
                <a:spcPts val="0"/>
              </a:spcBef>
              <a:spcAft>
                <a:spcPts val="0"/>
              </a:spcAft>
              <a:buNone/>
            </a:pPr>
            <a:r>
              <a:t/>
            </a:r>
            <a:endParaRPr sz="2000"/>
          </a:p>
          <a:p>
            <a:pPr indent="0" lvl="0" marL="0" marR="0" rtl="0" algn="l">
              <a:lnSpc>
                <a:spcPct val="100000"/>
              </a:lnSpc>
              <a:spcBef>
                <a:spcPts val="0"/>
              </a:spcBef>
              <a:spcAft>
                <a:spcPts val="0"/>
              </a:spcAft>
              <a:buNone/>
            </a:pPr>
            <a:r>
              <a:t/>
            </a:r>
            <a:endParaRPr sz="2000"/>
          </a:p>
          <a:p>
            <a:pPr indent="0" lvl="0" marL="0" marR="0" rtl="0" algn="l">
              <a:lnSpc>
                <a:spcPct val="100000"/>
              </a:lnSpc>
              <a:spcBef>
                <a:spcPts val="0"/>
              </a:spcBef>
              <a:spcAft>
                <a:spcPts val="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d5a726810a_0_2"/>
          <p:cNvSpPr txBox="1"/>
          <p:nvPr/>
        </p:nvSpPr>
        <p:spPr>
          <a:xfrm>
            <a:off x="0" y="6553200"/>
            <a:ext cx="9144000" cy="308100"/>
          </a:xfrm>
          <a:prstGeom prst="rect">
            <a:avLst/>
          </a:prstGeom>
          <a:solidFill>
            <a:srgbClr val="04064C"/>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35" name="Google Shape;135;gd5a726810a_0_2"/>
          <p:cNvSpPr txBox="1"/>
          <p:nvPr/>
        </p:nvSpPr>
        <p:spPr>
          <a:xfrm>
            <a:off x="4800600" y="0"/>
            <a:ext cx="4343400" cy="1569900"/>
          </a:xfrm>
          <a:prstGeom prst="rect">
            <a:avLst/>
          </a:prstGeom>
          <a:solidFill>
            <a:srgbClr val="FDCF51"/>
          </a:solidFill>
          <a:ln cap="flat" cmpd="sng" w="25400">
            <a:solidFill>
              <a:srgbClr val="FDCF5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36" name="Google Shape;136;gd5a726810a_0_2"/>
          <p:cNvSpPr txBox="1"/>
          <p:nvPr/>
        </p:nvSpPr>
        <p:spPr>
          <a:xfrm>
            <a:off x="0" y="0"/>
            <a:ext cx="4795800" cy="1569900"/>
          </a:xfrm>
          <a:prstGeom prst="rect">
            <a:avLst/>
          </a:prstGeom>
          <a:solidFill>
            <a:srgbClr val="FCBB06"/>
          </a:solidFill>
          <a:ln cap="flat" cmpd="sng" w="25400">
            <a:solidFill>
              <a:srgbClr val="FCBB0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37" name="Google Shape;137;gd5a726810a_0_2"/>
          <p:cNvSpPr txBox="1"/>
          <p:nvPr/>
        </p:nvSpPr>
        <p:spPr>
          <a:xfrm>
            <a:off x="4795837" y="0"/>
            <a:ext cx="3357600" cy="156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Introduction</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Related Works</a:t>
            </a:r>
            <a:endParaRPr/>
          </a:p>
          <a:p>
            <a:pPr indent="0" lvl="0" marL="0" marR="0" rtl="0" algn="l">
              <a:lnSpc>
                <a:spcPct val="100000"/>
              </a:lnSpc>
              <a:spcBef>
                <a:spcPts val="0"/>
              </a:spcBef>
              <a:spcAft>
                <a:spcPts val="0"/>
              </a:spcAft>
              <a:buClr>
                <a:srgbClr val="04064C"/>
              </a:buClr>
              <a:buSzPts val="1600"/>
              <a:buFont typeface="Times New Roman"/>
              <a:buNone/>
            </a:pPr>
            <a:r>
              <a:rPr b="1" i="0" lang="en-US" sz="1600" u="none">
                <a:solidFill>
                  <a:srgbClr val="04064C"/>
                </a:solidFill>
                <a:latin typeface="Times New Roman"/>
                <a:ea typeface="Times New Roman"/>
                <a:cs typeface="Times New Roman"/>
                <a:sym typeface="Times New Roman"/>
              </a:rPr>
              <a:t>Proposed Approach</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Experimental Details</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Results and Analysis</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Conclusions</a:t>
            </a:r>
            <a:endParaRPr/>
          </a:p>
        </p:txBody>
      </p:sp>
      <p:sp>
        <p:nvSpPr>
          <p:cNvPr id="138" name="Google Shape;138;gd5a726810a_0_2"/>
          <p:cNvSpPr txBox="1"/>
          <p:nvPr/>
        </p:nvSpPr>
        <p:spPr>
          <a:xfrm>
            <a:off x="0" y="892175"/>
            <a:ext cx="4795800" cy="64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D1E23"/>
              </a:buClr>
              <a:buSzPts val="3600"/>
              <a:buFont typeface="Times New Roman"/>
              <a:buNone/>
            </a:pPr>
            <a:r>
              <a:rPr b="1" i="0" lang="en-US" sz="3600" u="none">
                <a:solidFill>
                  <a:srgbClr val="9D1E23"/>
                </a:solidFill>
                <a:latin typeface="Times New Roman"/>
                <a:ea typeface="Times New Roman"/>
                <a:cs typeface="Times New Roman"/>
                <a:sym typeface="Times New Roman"/>
              </a:rPr>
              <a:t>Proposed Approach</a:t>
            </a:r>
            <a:endParaRPr/>
          </a:p>
        </p:txBody>
      </p:sp>
      <p:sp>
        <p:nvSpPr>
          <p:cNvPr id="139" name="Google Shape;139;gd5a726810a_0_2"/>
          <p:cNvSpPr txBox="1"/>
          <p:nvPr/>
        </p:nvSpPr>
        <p:spPr>
          <a:xfrm>
            <a:off x="14287" y="6553200"/>
            <a:ext cx="447600" cy="338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600"/>
              <a:buFont typeface="Times New Roman"/>
              <a:buNone/>
            </a:pPr>
            <a:r>
              <a:rPr b="1" i="0" lang="en-US" sz="1600" u="none">
                <a:solidFill>
                  <a:schemeClr val="lt1"/>
                </a:solidFill>
                <a:latin typeface="Times New Roman"/>
                <a:ea typeface="Times New Roman"/>
                <a:cs typeface="Times New Roman"/>
                <a:sym typeface="Times New Roman"/>
              </a:rPr>
              <a:t>3/7</a:t>
            </a:r>
            <a:endParaRPr/>
          </a:p>
        </p:txBody>
      </p:sp>
      <p:sp>
        <p:nvSpPr>
          <p:cNvPr id="140" name="Google Shape;140;gd5a726810a_0_2"/>
          <p:cNvSpPr txBox="1"/>
          <p:nvPr/>
        </p:nvSpPr>
        <p:spPr>
          <a:xfrm>
            <a:off x="565150" y="1981200"/>
            <a:ext cx="6008700" cy="4740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Initially we have explored Software fault detection of an unlabelled dataset as an Anomaly detection problem and later we have build different deep learning architectures for predicting faulty data points in the software fault prediction dataset.</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b="1" lang="en-US" sz="2100">
                <a:solidFill>
                  <a:schemeClr val="dk1"/>
                </a:solidFill>
                <a:latin typeface="Times New Roman"/>
                <a:ea typeface="Times New Roman"/>
                <a:cs typeface="Times New Roman"/>
                <a:sym typeface="Times New Roman"/>
              </a:rPr>
              <a:t>Different models used are :</a:t>
            </a:r>
            <a:endParaRPr b="1" sz="2100">
              <a:solidFill>
                <a:schemeClr val="dk1"/>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 Isolation Forest</a:t>
            </a:r>
            <a:endParaRPr sz="2000">
              <a:solidFill>
                <a:schemeClr val="dk1"/>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 Artificial Neural Network</a:t>
            </a:r>
            <a:endParaRPr sz="2000">
              <a:solidFill>
                <a:schemeClr val="dk1"/>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 Convolution Neural Network</a:t>
            </a:r>
            <a:endParaRPr sz="2000">
              <a:solidFill>
                <a:schemeClr val="dk1"/>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 Recurrent Neural Network</a:t>
            </a:r>
            <a:endParaRPr sz="2000">
              <a:solidFill>
                <a:schemeClr val="dk1"/>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 Long Short Term Memory </a:t>
            </a:r>
            <a:endParaRPr sz="2000">
              <a:solidFill>
                <a:schemeClr val="dk1"/>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 Gated Recurrent Unit</a:t>
            </a:r>
            <a:endParaRPr sz="2000">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b="1"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4"/>
          <p:cNvSpPr txBox="1"/>
          <p:nvPr/>
        </p:nvSpPr>
        <p:spPr>
          <a:xfrm>
            <a:off x="0" y="6553200"/>
            <a:ext cx="9144000" cy="307975"/>
          </a:xfrm>
          <a:prstGeom prst="rect">
            <a:avLst/>
          </a:prstGeom>
          <a:solidFill>
            <a:srgbClr val="04064C"/>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46" name="Google Shape;146;p4"/>
          <p:cNvSpPr txBox="1"/>
          <p:nvPr/>
        </p:nvSpPr>
        <p:spPr>
          <a:xfrm>
            <a:off x="4800600" y="0"/>
            <a:ext cx="4343400" cy="1570037"/>
          </a:xfrm>
          <a:prstGeom prst="rect">
            <a:avLst/>
          </a:prstGeom>
          <a:solidFill>
            <a:srgbClr val="FDCF51"/>
          </a:solidFill>
          <a:ln cap="flat" cmpd="sng" w="25400">
            <a:solidFill>
              <a:srgbClr val="FDCF5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47" name="Google Shape;147;p4"/>
          <p:cNvSpPr txBox="1"/>
          <p:nvPr/>
        </p:nvSpPr>
        <p:spPr>
          <a:xfrm>
            <a:off x="0" y="0"/>
            <a:ext cx="4795837" cy="1570037"/>
          </a:xfrm>
          <a:prstGeom prst="rect">
            <a:avLst/>
          </a:prstGeom>
          <a:solidFill>
            <a:srgbClr val="FCBB06"/>
          </a:solidFill>
          <a:ln cap="flat" cmpd="sng" w="25400">
            <a:solidFill>
              <a:srgbClr val="FCBB0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48" name="Google Shape;148;p4"/>
          <p:cNvSpPr txBox="1"/>
          <p:nvPr/>
        </p:nvSpPr>
        <p:spPr>
          <a:xfrm>
            <a:off x="4795837" y="0"/>
            <a:ext cx="3357562" cy="1570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Introduction</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Related Works</a:t>
            </a:r>
            <a:endParaRPr/>
          </a:p>
          <a:p>
            <a:pPr indent="0" lvl="0" marL="0" marR="0" rtl="0" algn="l">
              <a:lnSpc>
                <a:spcPct val="100000"/>
              </a:lnSpc>
              <a:spcBef>
                <a:spcPts val="0"/>
              </a:spcBef>
              <a:spcAft>
                <a:spcPts val="0"/>
              </a:spcAft>
              <a:buClr>
                <a:srgbClr val="04064C"/>
              </a:buClr>
              <a:buSzPts val="1600"/>
              <a:buFont typeface="Times New Roman"/>
              <a:buNone/>
            </a:pPr>
            <a:r>
              <a:rPr b="1" i="0" lang="en-US" sz="1600" u="none">
                <a:solidFill>
                  <a:srgbClr val="04064C"/>
                </a:solidFill>
                <a:latin typeface="Times New Roman"/>
                <a:ea typeface="Times New Roman"/>
                <a:cs typeface="Times New Roman"/>
                <a:sym typeface="Times New Roman"/>
              </a:rPr>
              <a:t>Proposed Approach</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Experimental Details</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Results and Analysis</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Conclusions</a:t>
            </a:r>
            <a:endParaRPr/>
          </a:p>
        </p:txBody>
      </p:sp>
      <p:sp>
        <p:nvSpPr>
          <p:cNvPr id="149" name="Google Shape;149;p4"/>
          <p:cNvSpPr txBox="1"/>
          <p:nvPr/>
        </p:nvSpPr>
        <p:spPr>
          <a:xfrm>
            <a:off x="0" y="892175"/>
            <a:ext cx="4795837"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D1E23"/>
              </a:buClr>
              <a:buSzPts val="3600"/>
              <a:buFont typeface="Times New Roman"/>
              <a:buNone/>
            </a:pPr>
            <a:r>
              <a:rPr b="1" i="0" lang="en-US" sz="3600" u="none">
                <a:solidFill>
                  <a:srgbClr val="9D1E23"/>
                </a:solidFill>
                <a:latin typeface="Times New Roman"/>
                <a:ea typeface="Times New Roman"/>
                <a:cs typeface="Times New Roman"/>
                <a:sym typeface="Times New Roman"/>
              </a:rPr>
              <a:t>Proposed Approach</a:t>
            </a:r>
            <a:endParaRPr/>
          </a:p>
        </p:txBody>
      </p:sp>
      <p:sp>
        <p:nvSpPr>
          <p:cNvPr id="150" name="Google Shape;150;p4"/>
          <p:cNvSpPr txBox="1"/>
          <p:nvPr/>
        </p:nvSpPr>
        <p:spPr>
          <a:xfrm>
            <a:off x="14287" y="6553200"/>
            <a:ext cx="447675" cy="3381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600"/>
              <a:buFont typeface="Times New Roman"/>
              <a:buNone/>
            </a:pPr>
            <a:r>
              <a:rPr b="1" i="0" lang="en-US" sz="1600" u="none">
                <a:solidFill>
                  <a:schemeClr val="lt1"/>
                </a:solidFill>
                <a:latin typeface="Times New Roman"/>
                <a:ea typeface="Times New Roman"/>
                <a:cs typeface="Times New Roman"/>
                <a:sym typeface="Times New Roman"/>
              </a:rPr>
              <a:t>3/7</a:t>
            </a:r>
            <a:endParaRPr/>
          </a:p>
        </p:txBody>
      </p:sp>
      <p:sp>
        <p:nvSpPr>
          <p:cNvPr id="151" name="Google Shape;151;p4"/>
          <p:cNvSpPr txBox="1"/>
          <p:nvPr/>
        </p:nvSpPr>
        <p:spPr>
          <a:xfrm>
            <a:off x="565150" y="1981200"/>
            <a:ext cx="8334000" cy="443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200">
                <a:solidFill>
                  <a:schemeClr val="dk1"/>
                </a:solidFill>
                <a:latin typeface="Times New Roman"/>
                <a:ea typeface="Times New Roman"/>
                <a:cs typeface="Times New Roman"/>
                <a:sym typeface="Times New Roman"/>
              </a:rPr>
              <a:t>Feature Engineering and metrics</a:t>
            </a:r>
            <a:endParaRPr b="1" sz="22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We have used the following feature engineering concepts:</a:t>
            </a:r>
            <a:endParaRPr sz="2000">
              <a:solidFill>
                <a:schemeClr val="dk1"/>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Min Max scaling</a:t>
            </a:r>
            <a:endParaRPr sz="2000">
              <a:solidFill>
                <a:schemeClr val="dk1"/>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Oversampling</a:t>
            </a:r>
            <a:endParaRPr sz="2000">
              <a:solidFill>
                <a:schemeClr val="dk1"/>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SMOTE</a:t>
            </a:r>
            <a:endParaRPr sz="2000">
              <a:solidFill>
                <a:schemeClr val="dk1"/>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SVD</a:t>
            </a:r>
            <a:endParaRPr sz="2000">
              <a:solidFill>
                <a:schemeClr val="dk1"/>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PCA</a:t>
            </a:r>
            <a:endParaRPr sz="2000">
              <a:solidFill>
                <a:schemeClr val="dk1"/>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Feature selection using Info gain</a:t>
            </a:r>
            <a:endParaRPr sz="2000">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lang="en-US" sz="2000">
                <a:solidFill>
                  <a:schemeClr val="dk1"/>
                </a:solidFill>
                <a:latin typeface="Times New Roman"/>
                <a:ea typeface="Times New Roman"/>
                <a:cs typeface="Times New Roman"/>
                <a:sym typeface="Times New Roman"/>
              </a:rPr>
              <a:t>Metrics considered for evaluation are:</a:t>
            </a:r>
            <a:endParaRPr b="1" sz="2000">
              <a:solidFill>
                <a:schemeClr val="dk1"/>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FPA</a:t>
            </a:r>
            <a:endParaRPr sz="2000">
              <a:solidFill>
                <a:schemeClr val="dk1"/>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CLC</a:t>
            </a:r>
            <a:endParaRPr sz="2000">
              <a:solidFill>
                <a:schemeClr val="dk1"/>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Accuracy</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5"/>
          <p:cNvSpPr txBox="1"/>
          <p:nvPr/>
        </p:nvSpPr>
        <p:spPr>
          <a:xfrm>
            <a:off x="0" y="6553200"/>
            <a:ext cx="9144000" cy="307975"/>
          </a:xfrm>
          <a:prstGeom prst="rect">
            <a:avLst/>
          </a:prstGeom>
          <a:solidFill>
            <a:srgbClr val="04064C"/>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57" name="Google Shape;157;p5"/>
          <p:cNvSpPr txBox="1"/>
          <p:nvPr/>
        </p:nvSpPr>
        <p:spPr>
          <a:xfrm>
            <a:off x="4800600" y="0"/>
            <a:ext cx="4343400" cy="1570037"/>
          </a:xfrm>
          <a:prstGeom prst="rect">
            <a:avLst/>
          </a:prstGeom>
          <a:solidFill>
            <a:srgbClr val="FDCF51"/>
          </a:solidFill>
          <a:ln cap="flat" cmpd="sng" w="25400">
            <a:solidFill>
              <a:srgbClr val="FDCF5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58" name="Google Shape;158;p5"/>
          <p:cNvSpPr txBox="1"/>
          <p:nvPr/>
        </p:nvSpPr>
        <p:spPr>
          <a:xfrm>
            <a:off x="0" y="0"/>
            <a:ext cx="4795837" cy="1570037"/>
          </a:xfrm>
          <a:prstGeom prst="rect">
            <a:avLst/>
          </a:prstGeom>
          <a:solidFill>
            <a:srgbClr val="FCBB06"/>
          </a:solidFill>
          <a:ln cap="flat" cmpd="sng" w="25400">
            <a:solidFill>
              <a:srgbClr val="FCBB0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59" name="Google Shape;159;p5"/>
          <p:cNvSpPr txBox="1"/>
          <p:nvPr/>
        </p:nvSpPr>
        <p:spPr>
          <a:xfrm>
            <a:off x="4795837" y="0"/>
            <a:ext cx="3357562" cy="1570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Introduction</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Related Works</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Proposed Approach</a:t>
            </a:r>
            <a:endParaRPr/>
          </a:p>
          <a:p>
            <a:pPr indent="0" lvl="0" marL="0" marR="0" rtl="0" algn="l">
              <a:lnSpc>
                <a:spcPct val="100000"/>
              </a:lnSpc>
              <a:spcBef>
                <a:spcPts val="0"/>
              </a:spcBef>
              <a:spcAft>
                <a:spcPts val="0"/>
              </a:spcAft>
              <a:buClr>
                <a:srgbClr val="04064C"/>
              </a:buClr>
              <a:buSzPts val="1600"/>
              <a:buFont typeface="Times New Roman"/>
              <a:buNone/>
            </a:pPr>
            <a:r>
              <a:rPr b="1" i="0" lang="en-US" sz="1600" u="none">
                <a:solidFill>
                  <a:srgbClr val="04064C"/>
                </a:solidFill>
                <a:latin typeface="Times New Roman"/>
                <a:ea typeface="Times New Roman"/>
                <a:cs typeface="Times New Roman"/>
                <a:sym typeface="Times New Roman"/>
              </a:rPr>
              <a:t>Experimental Details</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Results and Analysis</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Conclusions</a:t>
            </a:r>
            <a:endParaRPr/>
          </a:p>
        </p:txBody>
      </p:sp>
      <p:sp>
        <p:nvSpPr>
          <p:cNvPr id="160" name="Google Shape;160;p5"/>
          <p:cNvSpPr txBox="1"/>
          <p:nvPr/>
        </p:nvSpPr>
        <p:spPr>
          <a:xfrm>
            <a:off x="0" y="892175"/>
            <a:ext cx="4795837"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D1E23"/>
              </a:buClr>
              <a:buSzPts val="3600"/>
              <a:buFont typeface="Times New Roman"/>
              <a:buNone/>
            </a:pPr>
            <a:r>
              <a:rPr b="1" i="0" lang="en-US" sz="3600" u="none">
                <a:solidFill>
                  <a:srgbClr val="9D1E23"/>
                </a:solidFill>
                <a:latin typeface="Times New Roman"/>
                <a:ea typeface="Times New Roman"/>
                <a:cs typeface="Times New Roman"/>
                <a:sym typeface="Times New Roman"/>
              </a:rPr>
              <a:t>Experimental Details</a:t>
            </a:r>
            <a:endParaRPr/>
          </a:p>
        </p:txBody>
      </p:sp>
      <p:sp>
        <p:nvSpPr>
          <p:cNvPr id="161" name="Google Shape;161;p5"/>
          <p:cNvSpPr txBox="1"/>
          <p:nvPr/>
        </p:nvSpPr>
        <p:spPr>
          <a:xfrm>
            <a:off x="14287" y="6553200"/>
            <a:ext cx="447675" cy="3381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600"/>
              <a:buFont typeface="Times New Roman"/>
              <a:buNone/>
            </a:pPr>
            <a:r>
              <a:rPr b="1" i="0" lang="en-US" sz="1600" u="none">
                <a:solidFill>
                  <a:schemeClr val="lt1"/>
                </a:solidFill>
                <a:latin typeface="Times New Roman"/>
                <a:ea typeface="Times New Roman"/>
                <a:cs typeface="Times New Roman"/>
                <a:sym typeface="Times New Roman"/>
              </a:rPr>
              <a:t>4/7</a:t>
            </a:r>
            <a:endParaRPr/>
          </a:p>
        </p:txBody>
      </p:sp>
      <p:sp>
        <p:nvSpPr>
          <p:cNvPr id="162" name="Google Shape;162;p5"/>
          <p:cNvSpPr txBox="1"/>
          <p:nvPr/>
        </p:nvSpPr>
        <p:spPr>
          <a:xfrm>
            <a:off x="565150" y="1981200"/>
            <a:ext cx="6008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t/>
            </a:r>
            <a:endParaRPr/>
          </a:p>
        </p:txBody>
      </p:sp>
      <p:sp>
        <p:nvSpPr>
          <p:cNvPr id="163" name="Google Shape;163;p5"/>
          <p:cNvSpPr txBox="1"/>
          <p:nvPr/>
        </p:nvSpPr>
        <p:spPr>
          <a:xfrm>
            <a:off x="565150" y="1981200"/>
            <a:ext cx="8163900" cy="615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Times New Roman"/>
                <a:ea typeface="Times New Roman"/>
                <a:cs typeface="Times New Roman"/>
                <a:sym typeface="Times New Roman"/>
              </a:rPr>
              <a:t>Anomaly Detection</a:t>
            </a:r>
            <a:endParaRPr b="1" sz="2400">
              <a:latin typeface="Times New Roman"/>
              <a:ea typeface="Times New Roman"/>
              <a:cs typeface="Times New Roman"/>
              <a:sym typeface="Times New Roman"/>
            </a:endParaRPr>
          </a:p>
          <a:p>
            <a:pPr indent="0" lvl="0" marL="0" rtl="0" algn="l">
              <a:spcBef>
                <a:spcPts val="0"/>
              </a:spcBef>
              <a:spcAft>
                <a:spcPts val="0"/>
              </a:spcAft>
              <a:buNone/>
            </a:pPr>
            <a:r>
              <a:t/>
            </a:r>
            <a:endParaRPr b="1" sz="24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b="1" lang="en-US" sz="2000">
                <a:latin typeface="Times New Roman"/>
                <a:ea typeface="Times New Roman"/>
                <a:cs typeface="Times New Roman"/>
                <a:sym typeface="Times New Roman"/>
              </a:rPr>
              <a:t>Exploratory data analysis and preprocessing.</a:t>
            </a:r>
            <a:endParaRPr b="1" sz="2000">
              <a:latin typeface="Times New Roman"/>
              <a:ea typeface="Times New Roman"/>
              <a:cs typeface="Times New Roman"/>
              <a:sym typeface="Times New Roman"/>
            </a:endParaRPr>
          </a:p>
          <a:p>
            <a:pPr indent="-355600" lvl="1" marL="9144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Null </a:t>
            </a:r>
            <a:r>
              <a:rPr lang="en-US" sz="2000">
                <a:latin typeface="Times New Roman"/>
                <a:ea typeface="Times New Roman"/>
                <a:cs typeface="Times New Roman"/>
                <a:sym typeface="Times New Roman"/>
              </a:rPr>
              <a:t>values</a:t>
            </a:r>
            <a:r>
              <a:rPr lang="en-US" sz="2000">
                <a:latin typeface="Times New Roman"/>
                <a:ea typeface="Times New Roman"/>
                <a:cs typeface="Times New Roman"/>
                <a:sym typeface="Times New Roman"/>
              </a:rPr>
              <a:t> were checked.</a:t>
            </a:r>
            <a:endParaRPr sz="2000">
              <a:latin typeface="Times New Roman"/>
              <a:ea typeface="Times New Roman"/>
              <a:cs typeface="Times New Roman"/>
              <a:sym typeface="Times New Roman"/>
            </a:endParaRPr>
          </a:p>
          <a:p>
            <a:pPr indent="-355600" lvl="1" marL="9144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Percentage of faulty </a:t>
            </a:r>
            <a:r>
              <a:rPr lang="en-US" sz="2000">
                <a:latin typeface="Times New Roman"/>
                <a:ea typeface="Times New Roman"/>
                <a:cs typeface="Times New Roman"/>
                <a:sym typeface="Times New Roman"/>
              </a:rPr>
              <a:t>data points</a:t>
            </a:r>
            <a:r>
              <a:rPr lang="en-US" sz="2000">
                <a:latin typeface="Times New Roman"/>
                <a:ea typeface="Times New Roman"/>
                <a:cs typeface="Times New Roman"/>
                <a:sym typeface="Times New Roman"/>
              </a:rPr>
              <a:t> was found: 4.71%.</a:t>
            </a:r>
            <a:endParaRPr sz="2000">
              <a:latin typeface="Times New Roman"/>
              <a:ea typeface="Times New Roman"/>
              <a:cs typeface="Times New Roman"/>
              <a:sym typeface="Times New Roman"/>
            </a:endParaRPr>
          </a:p>
          <a:p>
            <a:pPr indent="-355600" lvl="1" marL="9144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Labels were removed from the dataset.</a:t>
            </a:r>
            <a:endParaRPr sz="2000">
              <a:latin typeface="Times New Roman"/>
              <a:ea typeface="Times New Roman"/>
              <a:cs typeface="Times New Roman"/>
              <a:sym typeface="Times New Roman"/>
            </a:endParaRPr>
          </a:p>
          <a:p>
            <a:pPr indent="-355600" lvl="1" marL="9144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Unnecessary</a:t>
            </a:r>
            <a:r>
              <a:rPr lang="en-US" sz="2000">
                <a:latin typeface="Times New Roman"/>
                <a:ea typeface="Times New Roman"/>
                <a:cs typeface="Times New Roman"/>
                <a:sym typeface="Times New Roman"/>
              </a:rPr>
              <a:t> features were removed (those which had only single value for all the data points).</a:t>
            </a:r>
            <a:endParaRPr sz="2000">
              <a:latin typeface="Times New Roman"/>
              <a:ea typeface="Times New Roman"/>
              <a:cs typeface="Times New Roman"/>
              <a:sym typeface="Times New Roman"/>
            </a:endParaRPr>
          </a:p>
          <a:p>
            <a:pPr indent="-355600" lvl="1" marL="9144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Scatter plots and distribution plots were obtained and analysed.</a:t>
            </a:r>
            <a:endParaRPr sz="2000">
              <a:latin typeface="Times New Roman"/>
              <a:ea typeface="Times New Roman"/>
              <a:cs typeface="Times New Roman"/>
              <a:sym typeface="Times New Roman"/>
            </a:endParaRPr>
          </a:p>
          <a:p>
            <a:pPr indent="0" lvl="0" marL="457200" rtl="0" algn="l">
              <a:spcBef>
                <a:spcPts val="0"/>
              </a:spcBef>
              <a:spcAft>
                <a:spcPts val="0"/>
              </a:spcAft>
              <a:buNone/>
            </a:pPr>
            <a:r>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b="1" lang="en-US" sz="2000">
                <a:latin typeface="Times New Roman"/>
                <a:ea typeface="Times New Roman"/>
                <a:cs typeface="Times New Roman"/>
                <a:sym typeface="Times New Roman"/>
              </a:rPr>
              <a:t>Visualization</a:t>
            </a:r>
            <a:endParaRPr b="1" sz="2000">
              <a:latin typeface="Times New Roman"/>
              <a:ea typeface="Times New Roman"/>
              <a:cs typeface="Times New Roman"/>
              <a:sym typeface="Times New Roman"/>
            </a:endParaRPr>
          </a:p>
          <a:p>
            <a:pPr indent="-355600" lvl="1" marL="9144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3D and 2D visualizations of the data points were obtained using t-SNE.</a:t>
            </a:r>
            <a:endParaRPr b="1"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pic>
        <p:nvPicPr>
          <p:cNvPr id="164" name="Google Shape;164;p5"/>
          <p:cNvPicPr preferRelativeResize="0"/>
          <p:nvPr/>
        </p:nvPicPr>
        <p:blipFill>
          <a:blip r:embed="rId3">
            <a:alphaModFix/>
          </a:blip>
          <a:stretch>
            <a:fillRect/>
          </a:stretch>
        </p:blipFill>
        <p:spPr>
          <a:xfrm>
            <a:off x="6107572" y="1327625"/>
            <a:ext cx="2750250" cy="1989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d1255f2439_1_36"/>
          <p:cNvSpPr txBox="1"/>
          <p:nvPr/>
        </p:nvSpPr>
        <p:spPr>
          <a:xfrm>
            <a:off x="0" y="6553200"/>
            <a:ext cx="9144000" cy="308100"/>
          </a:xfrm>
          <a:prstGeom prst="rect">
            <a:avLst/>
          </a:prstGeom>
          <a:solidFill>
            <a:srgbClr val="04064C"/>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70" name="Google Shape;170;gd1255f2439_1_36"/>
          <p:cNvSpPr txBox="1"/>
          <p:nvPr/>
        </p:nvSpPr>
        <p:spPr>
          <a:xfrm>
            <a:off x="4800600" y="0"/>
            <a:ext cx="4343400" cy="1569900"/>
          </a:xfrm>
          <a:prstGeom prst="rect">
            <a:avLst/>
          </a:prstGeom>
          <a:solidFill>
            <a:srgbClr val="FDCF51"/>
          </a:solidFill>
          <a:ln cap="flat" cmpd="sng" w="25400">
            <a:solidFill>
              <a:srgbClr val="FDCF5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71" name="Google Shape;171;gd1255f2439_1_36"/>
          <p:cNvSpPr txBox="1"/>
          <p:nvPr/>
        </p:nvSpPr>
        <p:spPr>
          <a:xfrm>
            <a:off x="0" y="0"/>
            <a:ext cx="4795800" cy="1569900"/>
          </a:xfrm>
          <a:prstGeom prst="rect">
            <a:avLst/>
          </a:prstGeom>
          <a:solidFill>
            <a:srgbClr val="FCBB06"/>
          </a:solidFill>
          <a:ln cap="flat" cmpd="sng" w="25400">
            <a:solidFill>
              <a:srgbClr val="FCBB0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72" name="Google Shape;172;gd1255f2439_1_36"/>
          <p:cNvSpPr txBox="1"/>
          <p:nvPr/>
        </p:nvSpPr>
        <p:spPr>
          <a:xfrm>
            <a:off x="4795837" y="0"/>
            <a:ext cx="3357600" cy="156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Introduction</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Related Works</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Proposed Approach</a:t>
            </a:r>
            <a:endParaRPr/>
          </a:p>
          <a:p>
            <a:pPr indent="0" lvl="0" marL="0" marR="0" rtl="0" algn="l">
              <a:lnSpc>
                <a:spcPct val="100000"/>
              </a:lnSpc>
              <a:spcBef>
                <a:spcPts val="0"/>
              </a:spcBef>
              <a:spcAft>
                <a:spcPts val="0"/>
              </a:spcAft>
              <a:buClr>
                <a:srgbClr val="04064C"/>
              </a:buClr>
              <a:buSzPts val="1600"/>
              <a:buFont typeface="Times New Roman"/>
              <a:buNone/>
            </a:pPr>
            <a:r>
              <a:rPr b="1" i="0" lang="en-US" sz="1600" u="none">
                <a:solidFill>
                  <a:srgbClr val="04064C"/>
                </a:solidFill>
                <a:latin typeface="Times New Roman"/>
                <a:ea typeface="Times New Roman"/>
                <a:cs typeface="Times New Roman"/>
                <a:sym typeface="Times New Roman"/>
              </a:rPr>
              <a:t>Experimental Details</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Results and Analysis</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Conclusions</a:t>
            </a:r>
            <a:endParaRPr/>
          </a:p>
        </p:txBody>
      </p:sp>
      <p:sp>
        <p:nvSpPr>
          <p:cNvPr id="173" name="Google Shape;173;gd1255f2439_1_36"/>
          <p:cNvSpPr txBox="1"/>
          <p:nvPr/>
        </p:nvSpPr>
        <p:spPr>
          <a:xfrm>
            <a:off x="0" y="892175"/>
            <a:ext cx="4795800" cy="64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D1E23"/>
              </a:buClr>
              <a:buSzPts val="3600"/>
              <a:buFont typeface="Times New Roman"/>
              <a:buNone/>
            </a:pPr>
            <a:r>
              <a:rPr b="1" i="0" lang="en-US" sz="3600" u="none">
                <a:solidFill>
                  <a:srgbClr val="9D1E23"/>
                </a:solidFill>
                <a:latin typeface="Times New Roman"/>
                <a:ea typeface="Times New Roman"/>
                <a:cs typeface="Times New Roman"/>
                <a:sym typeface="Times New Roman"/>
              </a:rPr>
              <a:t>Experimental Details</a:t>
            </a:r>
            <a:endParaRPr/>
          </a:p>
        </p:txBody>
      </p:sp>
      <p:sp>
        <p:nvSpPr>
          <p:cNvPr id="174" name="Google Shape;174;gd1255f2439_1_36"/>
          <p:cNvSpPr txBox="1"/>
          <p:nvPr/>
        </p:nvSpPr>
        <p:spPr>
          <a:xfrm>
            <a:off x="14287" y="6553200"/>
            <a:ext cx="447600" cy="338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600"/>
              <a:buFont typeface="Times New Roman"/>
              <a:buNone/>
            </a:pPr>
            <a:r>
              <a:rPr b="1" i="0" lang="en-US" sz="1600" u="none">
                <a:solidFill>
                  <a:schemeClr val="lt1"/>
                </a:solidFill>
                <a:latin typeface="Times New Roman"/>
                <a:ea typeface="Times New Roman"/>
                <a:cs typeface="Times New Roman"/>
                <a:sym typeface="Times New Roman"/>
              </a:rPr>
              <a:t>4/7</a:t>
            </a:r>
            <a:endParaRPr/>
          </a:p>
        </p:txBody>
      </p:sp>
      <p:sp>
        <p:nvSpPr>
          <p:cNvPr id="175" name="Google Shape;175;gd1255f2439_1_36"/>
          <p:cNvSpPr txBox="1"/>
          <p:nvPr/>
        </p:nvSpPr>
        <p:spPr>
          <a:xfrm>
            <a:off x="565150" y="1981200"/>
            <a:ext cx="6008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t/>
            </a:r>
            <a:endParaRPr/>
          </a:p>
        </p:txBody>
      </p:sp>
      <p:sp>
        <p:nvSpPr>
          <p:cNvPr id="176" name="Google Shape;176;gd1255f2439_1_36"/>
          <p:cNvSpPr txBox="1"/>
          <p:nvPr/>
        </p:nvSpPr>
        <p:spPr>
          <a:xfrm>
            <a:off x="565150" y="1981200"/>
            <a:ext cx="8163900" cy="609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Times New Roman"/>
                <a:ea typeface="Times New Roman"/>
                <a:cs typeface="Times New Roman"/>
                <a:sym typeface="Times New Roman"/>
              </a:rPr>
              <a:t>Anomaly Detection</a:t>
            </a:r>
            <a:endParaRPr b="1" sz="24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b="1" lang="en-US" sz="2000">
                <a:latin typeface="Times New Roman"/>
                <a:ea typeface="Times New Roman"/>
                <a:cs typeface="Times New Roman"/>
                <a:sym typeface="Times New Roman"/>
              </a:rPr>
              <a:t>Prediction</a:t>
            </a:r>
            <a:endParaRPr b="1" sz="2000">
              <a:latin typeface="Times New Roman"/>
              <a:ea typeface="Times New Roman"/>
              <a:cs typeface="Times New Roman"/>
              <a:sym typeface="Times New Roman"/>
            </a:endParaRPr>
          </a:p>
          <a:p>
            <a:pPr indent="-355600" lvl="1" marL="9144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Training and Testing data was split at 4:1 ratio.</a:t>
            </a:r>
            <a:endParaRPr sz="2000">
              <a:latin typeface="Times New Roman"/>
              <a:ea typeface="Times New Roman"/>
              <a:cs typeface="Times New Roman"/>
              <a:sym typeface="Times New Roman"/>
            </a:endParaRPr>
          </a:p>
          <a:p>
            <a:pPr indent="-355600" lvl="1" marL="9144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Isolation forest is fit on the training and testing data and predictions are obtained.</a:t>
            </a:r>
            <a:endParaRPr sz="2000">
              <a:latin typeface="Times New Roman"/>
              <a:ea typeface="Times New Roman"/>
              <a:cs typeface="Times New Roman"/>
              <a:sym typeface="Times New Roman"/>
            </a:endParaRPr>
          </a:p>
          <a:p>
            <a:pPr indent="-355600" lvl="1" marL="9144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Accuracy of the model was calculated using the formula for accuracy after finding out true positives, true negatives and total samples count. It was obtained to be 87.7%</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pic>
        <p:nvPicPr>
          <p:cNvPr id="177" name="Google Shape;177;gd1255f2439_1_36"/>
          <p:cNvPicPr preferRelativeResize="0"/>
          <p:nvPr/>
        </p:nvPicPr>
        <p:blipFill>
          <a:blip r:embed="rId3">
            <a:alphaModFix/>
          </a:blip>
          <a:stretch>
            <a:fillRect/>
          </a:stretch>
        </p:blipFill>
        <p:spPr>
          <a:xfrm>
            <a:off x="565150" y="2535850"/>
            <a:ext cx="3558450" cy="1745225"/>
          </a:xfrm>
          <a:prstGeom prst="rect">
            <a:avLst/>
          </a:prstGeom>
          <a:noFill/>
          <a:ln>
            <a:noFill/>
          </a:ln>
        </p:spPr>
      </p:pic>
      <p:pic>
        <p:nvPicPr>
          <p:cNvPr id="178" name="Google Shape;178;gd1255f2439_1_36"/>
          <p:cNvPicPr preferRelativeResize="0"/>
          <p:nvPr/>
        </p:nvPicPr>
        <p:blipFill>
          <a:blip r:embed="rId4">
            <a:alphaModFix/>
          </a:blip>
          <a:stretch>
            <a:fillRect/>
          </a:stretch>
        </p:blipFill>
        <p:spPr>
          <a:xfrm>
            <a:off x="4879325" y="2535856"/>
            <a:ext cx="3925611" cy="181148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d1255f2439_1_25"/>
          <p:cNvSpPr txBox="1"/>
          <p:nvPr/>
        </p:nvSpPr>
        <p:spPr>
          <a:xfrm>
            <a:off x="0" y="6553200"/>
            <a:ext cx="9144000" cy="369300"/>
          </a:xfrm>
          <a:prstGeom prst="rect">
            <a:avLst/>
          </a:prstGeom>
          <a:solidFill>
            <a:srgbClr val="04064C"/>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84" name="Google Shape;184;gd1255f2439_1_25"/>
          <p:cNvSpPr txBox="1"/>
          <p:nvPr/>
        </p:nvSpPr>
        <p:spPr>
          <a:xfrm>
            <a:off x="4800600" y="0"/>
            <a:ext cx="4343400" cy="1569900"/>
          </a:xfrm>
          <a:prstGeom prst="rect">
            <a:avLst/>
          </a:prstGeom>
          <a:solidFill>
            <a:srgbClr val="FDCF51"/>
          </a:solidFill>
          <a:ln cap="flat" cmpd="sng" w="25400">
            <a:solidFill>
              <a:srgbClr val="FDCF5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85" name="Google Shape;185;gd1255f2439_1_25"/>
          <p:cNvSpPr txBox="1"/>
          <p:nvPr/>
        </p:nvSpPr>
        <p:spPr>
          <a:xfrm>
            <a:off x="0" y="0"/>
            <a:ext cx="4795800" cy="1569900"/>
          </a:xfrm>
          <a:prstGeom prst="rect">
            <a:avLst/>
          </a:prstGeom>
          <a:solidFill>
            <a:srgbClr val="FCBB06"/>
          </a:solidFill>
          <a:ln cap="flat" cmpd="sng" w="25400">
            <a:solidFill>
              <a:srgbClr val="FCBB0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86" name="Google Shape;186;gd1255f2439_1_25"/>
          <p:cNvSpPr txBox="1"/>
          <p:nvPr/>
        </p:nvSpPr>
        <p:spPr>
          <a:xfrm>
            <a:off x="4795837" y="0"/>
            <a:ext cx="3357600" cy="156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Introduction</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Related Works</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Proposed Approach</a:t>
            </a:r>
            <a:endParaRPr/>
          </a:p>
          <a:p>
            <a:pPr indent="0" lvl="0" marL="0" marR="0" rtl="0" algn="l">
              <a:lnSpc>
                <a:spcPct val="100000"/>
              </a:lnSpc>
              <a:spcBef>
                <a:spcPts val="0"/>
              </a:spcBef>
              <a:spcAft>
                <a:spcPts val="0"/>
              </a:spcAft>
              <a:buClr>
                <a:srgbClr val="04064C"/>
              </a:buClr>
              <a:buSzPts val="1600"/>
              <a:buFont typeface="Times New Roman"/>
              <a:buNone/>
            </a:pPr>
            <a:r>
              <a:rPr b="1" i="0" lang="en-US" sz="1600" u="none">
                <a:solidFill>
                  <a:srgbClr val="04064C"/>
                </a:solidFill>
                <a:latin typeface="Times New Roman"/>
                <a:ea typeface="Times New Roman"/>
                <a:cs typeface="Times New Roman"/>
                <a:sym typeface="Times New Roman"/>
              </a:rPr>
              <a:t>Experimental Details</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Results and Analysis</a:t>
            </a:r>
            <a:endParaRPr/>
          </a:p>
          <a:p>
            <a:pPr indent="0" lvl="0" marL="0" marR="0" rtl="0" algn="l">
              <a:lnSpc>
                <a:spcPct val="100000"/>
              </a:lnSpc>
              <a:spcBef>
                <a:spcPts val="0"/>
              </a:spcBef>
              <a:spcAft>
                <a:spcPts val="0"/>
              </a:spcAft>
              <a:buClr>
                <a:srgbClr val="7F7F7F"/>
              </a:buClr>
              <a:buSzPts val="1600"/>
              <a:buFont typeface="Times New Roman"/>
              <a:buNone/>
            </a:pPr>
            <a:r>
              <a:rPr b="0" i="0" lang="en-US" sz="1600" u="none">
                <a:solidFill>
                  <a:srgbClr val="7F7F7F"/>
                </a:solidFill>
                <a:latin typeface="Times New Roman"/>
                <a:ea typeface="Times New Roman"/>
                <a:cs typeface="Times New Roman"/>
                <a:sym typeface="Times New Roman"/>
              </a:rPr>
              <a:t>Conclusions</a:t>
            </a:r>
            <a:endParaRPr/>
          </a:p>
        </p:txBody>
      </p:sp>
      <p:sp>
        <p:nvSpPr>
          <p:cNvPr id="187" name="Google Shape;187;gd1255f2439_1_25"/>
          <p:cNvSpPr txBox="1"/>
          <p:nvPr/>
        </p:nvSpPr>
        <p:spPr>
          <a:xfrm>
            <a:off x="0" y="892175"/>
            <a:ext cx="47958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D1E23"/>
              </a:buClr>
              <a:buSzPts val="3600"/>
              <a:buFont typeface="Times New Roman"/>
              <a:buNone/>
            </a:pPr>
            <a:r>
              <a:rPr b="1" i="0" lang="en-US" sz="3600" u="none">
                <a:solidFill>
                  <a:srgbClr val="9D1E23"/>
                </a:solidFill>
                <a:latin typeface="Times New Roman"/>
                <a:ea typeface="Times New Roman"/>
                <a:cs typeface="Times New Roman"/>
                <a:sym typeface="Times New Roman"/>
              </a:rPr>
              <a:t>Experimental Details</a:t>
            </a:r>
            <a:endParaRPr/>
          </a:p>
        </p:txBody>
      </p:sp>
      <p:sp>
        <p:nvSpPr>
          <p:cNvPr id="188" name="Google Shape;188;gd1255f2439_1_25"/>
          <p:cNvSpPr txBox="1"/>
          <p:nvPr/>
        </p:nvSpPr>
        <p:spPr>
          <a:xfrm>
            <a:off x="14287" y="6553200"/>
            <a:ext cx="4476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600"/>
              <a:buFont typeface="Times New Roman"/>
              <a:buNone/>
            </a:pPr>
            <a:r>
              <a:rPr b="1" i="0" lang="en-US" sz="1600" u="none">
                <a:solidFill>
                  <a:schemeClr val="lt1"/>
                </a:solidFill>
                <a:latin typeface="Times New Roman"/>
                <a:ea typeface="Times New Roman"/>
                <a:cs typeface="Times New Roman"/>
                <a:sym typeface="Times New Roman"/>
              </a:rPr>
              <a:t>4/7</a:t>
            </a:r>
            <a:endParaRPr/>
          </a:p>
        </p:txBody>
      </p:sp>
      <p:sp>
        <p:nvSpPr>
          <p:cNvPr id="189" name="Google Shape;189;gd1255f2439_1_25"/>
          <p:cNvSpPr txBox="1"/>
          <p:nvPr/>
        </p:nvSpPr>
        <p:spPr>
          <a:xfrm>
            <a:off x="565150" y="1981200"/>
            <a:ext cx="6008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t/>
            </a:r>
            <a:endParaRPr/>
          </a:p>
        </p:txBody>
      </p:sp>
      <p:sp>
        <p:nvSpPr>
          <p:cNvPr id="190" name="Google Shape;190;gd1255f2439_1_25"/>
          <p:cNvSpPr txBox="1"/>
          <p:nvPr/>
        </p:nvSpPr>
        <p:spPr>
          <a:xfrm>
            <a:off x="565150" y="1981200"/>
            <a:ext cx="8163900" cy="461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chemeClr val="dk1"/>
                </a:solidFill>
                <a:latin typeface="Times New Roman"/>
                <a:ea typeface="Times New Roman"/>
                <a:cs typeface="Times New Roman"/>
                <a:sym typeface="Times New Roman"/>
              </a:rPr>
              <a:t>Regression using deep learning</a:t>
            </a:r>
            <a:endParaRPr b="1"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24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b="1" lang="en-US" sz="2000">
                <a:solidFill>
                  <a:schemeClr val="dk1"/>
                </a:solidFill>
                <a:latin typeface="Times New Roman"/>
                <a:ea typeface="Times New Roman"/>
                <a:cs typeface="Times New Roman"/>
                <a:sym typeface="Times New Roman"/>
              </a:rPr>
              <a:t>Feature Scaling</a:t>
            </a:r>
            <a:endParaRPr b="1" sz="2000">
              <a:solidFill>
                <a:schemeClr val="dk1"/>
              </a:solidFill>
              <a:latin typeface="Times New Roman"/>
              <a:ea typeface="Times New Roman"/>
              <a:cs typeface="Times New Roman"/>
              <a:sym typeface="Times New Roman"/>
            </a:endParaRPr>
          </a:p>
          <a:p>
            <a:pPr indent="-355600" lvl="1" marL="914400" rtl="0" algn="l">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Min Max scaling was performed on the dataset before all the experiments.</a:t>
            </a:r>
            <a:endParaRPr sz="2000">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b="1" lang="en-US" sz="2000">
                <a:solidFill>
                  <a:schemeClr val="dk1"/>
                </a:solidFill>
                <a:latin typeface="Times New Roman"/>
                <a:ea typeface="Times New Roman"/>
                <a:cs typeface="Times New Roman"/>
                <a:sym typeface="Times New Roman"/>
              </a:rPr>
              <a:t>Feature selection techniques</a:t>
            </a:r>
            <a:endParaRPr b="1"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2000">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Few experiments were done without applying any feature selection and</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2000">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the following techniques have been applied during other experiments:</a:t>
            </a:r>
            <a:endParaRPr sz="2000">
              <a:solidFill>
                <a:schemeClr val="dk1"/>
              </a:solidFill>
              <a:latin typeface="Times New Roman"/>
              <a:ea typeface="Times New Roman"/>
              <a:cs typeface="Times New Roman"/>
              <a:sym typeface="Times New Roman"/>
            </a:endParaRPr>
          </a:p>
          <a:p>
            <a:pPr indent="-355600" lvl="1" marL="914400" rtl="0" algn="l">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SVD with 10 and 15 components.</a:t>
            </a:r>
            <a:endParaRPr sz="2000">
              <a:solidFill>
                <a:schemeClr val="dk1"/>
              </a:solidFill>
              <a:latin typeface="Times New Roman"/>
              <a:ea typeface="Times New Roman"/>
              <a:cs typeface="Times New Roman"/>
              <a:sym typeface="Times New Roman"/>
            </a:endParaRPr>
          </a:p>
          <a:p>
            <a:pPr indent="-355600" lvl="1" marL="914400" rtl="0" algn="l">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PCA with 10 and 15 components.</a:t>
            </a:r>
            <a:endParaRPr sz="2000">
              <a:solidFill>
                <a:schemeClr val="dk1"/>
              </a:solidFill>
              <a:latin typeface="Times New Roman"/>
              <a:ea typeface="Times New Roman"/>
              <a:cs typeface="Times New Roman"/>
              <a:sym typeface="Times New Roman"/>
            </a:endParaRPr>
          </a:p>
          <a:p>
            <a:pPr indent="-355600" lvl="1" marL="914400" rtl="0" algn="l">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Info Gain</a:t>
            </a:r>
            <a:endParaRPr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2013-05-08T19:42:37Z</dcterms:created>
  <dc:creator>Sambit</dc:creator>
</cp:coreProperties>
</file>