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6858000" cy="9144000"/>
  <p:embeddedFontLst>
    <p:embeddedFont>
      <p:font typeface="Book Antiqua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6" roundtripDataSignature="AMtx7miU9xbw1t/gwgXexbq3zpp/1ZmQ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A5C31C-1563-44CA-BEA0-755F7DC0FC8E}">
  <a:tblStyle styleId="{74A5C31C-1563-44CA-BEA0-755F7DC0FC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BookAntiqua-bold.fntdata"/><Relationship Id="rId10" Type="http://schemas.openxmlformats.org/officeDocument/2006/relationships/slide" Target="slides/slide4.xml"/><Relationship Id="rId32" Type="http://schemas.openxmlformats.org/officeDocument/2006/relationships/font" Target="fonts/BookAntiqua-regular.fntdata"/><Relationship Id="rId13" Type="http://schemas.openxmlformats.org/officeDocument/2006/relationships/slide" Target="slides/slide7.xml"/><Relationship Id="rId35" Type="http://schemas.openxmlformats.org/officeDocument/2006/relationships/font" Target="fonts/BookAntiqua-boldItalic.fntdata"/><Relationship Id="rId12" Type="http://schemas.openxmlformats.org/officeDocument/2006/relationships/slide" Target="slides/slide6.xml"/><Relationship Id="rId34" Type="http://schemas.openxmlformats.org/officeDocument/2006/relationships/font" Target="fonts/BookAntiqua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678cc2c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10678cc2c9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4184863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1054184863c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54184863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1054184863c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54184863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1054184863c_0_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1255f2439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d1255f2439_2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54184863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1054184863c_2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54184863c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1054184863c_2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54184863c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1054184863c_2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54184863c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1054184863c_2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54184863c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g1054184863c_2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8d5785af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gf8d5785af1_0_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54184863c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g1054184863c_2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54184863c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g1054184863c_2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54184863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g1054184863c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54184863c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g1054184863c_2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5a72681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d5a726810a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54184863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1054184863c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54184863c_0_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54184863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054184863c_0_14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54184863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1054184863c_0_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678cc2c9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10678cc2c9a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0" y="5349875"/>
            <a:ext cx="9144000" cy="1138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1417"/>
              </a:buClr>
              <a:buSzPts val="2000"/>
              <a:buNone/>
            </a:pPr>
            <a:r>
              <a:rPr b="1" i="0" lang="en-US" sz="2000" u="none">
                <a:solidFill>
                  <a:srgbClr val="681417"/>
                </a:solidFill>
                <a:latin typeface="Book Antiqua"/>
                <a:ea typeface="Book Antiqua"/>
                <a:cs typeface="Book Antiqua"/>
                <a:sym typeface="Book Antiqua"/>
              </a:rPr>
              <a:t>Department of Computer Science and Engineering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81417"/>
              </a:buClr>
              <a:buSzPts val="2000"/>
              <a:buNone/>
            </a:pPr>
            <a:r>
              <a:rPr b="1" i="0" lang="en-US" sz="2000" u="none">
                <a:solidFill>
                  <a:srgbClr val="681417"/>
                </a:solidFill>
                <a:latin typeface="Book Antiqua"/>
                <a:ea typeface="Book Antiqua"/>
                <a:cs typeface="Book Antiqua"/>
                <a:sym typeface="Book Antiqua"/>
              </a:rPr>
              <a:t>INDIAN INSTITUTE OF TECHNOLOGY (BHU)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81417"/>
              </a:buClr>
              <a:buSzPts val="2000"/>
              <a:buNone/>
            </a:pPr>
            <a:r>
              <a:rPr b="1" i="0" lang="en-US" sz="2000" u="none">
                <a:solidFill>
                  <a:srgbClr val="681417"/>
                </a:solidFill>
                <a:latin typeface="Book Antiqua"/>
                <a:ea typeface="Book Antiqua"/>
                <a:cs typeface="Book Antiqua"/>
                <a:sym typeface="Book Antiqua"/>
              </a:rPr>
              <a:t>VARANASI- 221005, INDIA</a:t>
            </a:r>
            <a:endParaRPr b="1" i="0" sz="2000" u="none">
              <a:solidFill>
                <a:srgbClr val="681417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 b="1" i="0" sz="2000" u="none">
              <a:solidFill>
                <a:srgbClr val="681417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 b="1" i="0" sz="2000" u="none">
              <a:solidFill>
                <a:srgbClr val="681417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0" y="6553200"/>
            <a:ext cx="9144000" cy="2925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BTP Project Report Presentation (B.Tech/IDD CSE 2021)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937" y="3749675"/>
            <a:ext cx="9144000" cy="708025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1417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6814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Bavanya, Btech (</a:t>
            </a:r>
            <a:r>
              <a:rPr b="1" lang="en-US" sz="2000">
                <a:solidFill>
                  <a:srgbClr val="6814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i="0" lang="en-US" sz="2000" u="none" cap="none" strike="noStrike">
                <a:solidFill>
                  <a:srgbClr val="6814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18075034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1417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6814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Swati, Btech(</a:t>
            </a:r>
            <a:r>
              <a:rPr b="1" lang="en-US" sz="2000">
                <a:solidFill>
                  <a:srgbClr val="6814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</a:t>
            </a:r>
            <a:r>
              <a:rPr b="1" i="0" lang="en-US" sz="2000" u="none" cap="none" strike="noStrike">
                <a:solidFill>
                  <a:srgbClr val="6814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18075060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609600" y="1774825"/>
            <a:ext cx="8001000" cy="1752600"/>
          </a:xfrm>
          <a:prstGeom prst="roundRect">
            <a:avLst>
              <a:gd fmla="val 16667" name="adj"/>
            </a:avLst>
          </a:prstGeom>
          <a:solidFill>
            <a:srgbClr val="0406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>
            <p:ph type="ctrTitle"/>
          </p:nvPr>
        </p:nvSpPr>
        <p:spPr>
          <a:xfrm>
            <a:off x="685800" y="1773202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from Abstract Syntax Trees vs Object-Oriented metrics for Software Bug Count Prediction (using Deep Learning)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4795825" y="-20575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0" y="0"/>
            <a:ext cx="4795837" cy="1570037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38100" y="4549775"/>
            <a:ext cx="9144000" cy="708025"/>
          </a:xfrm>
          <a:prstGeom prst="rect">
            <a:avLst/>
          </a:prstGeom>
          <a:solidFill>
            <a:srgbClr val="FDCF5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1417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6814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1417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6814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Amrita Chaturvedi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23812"/>
            <a:ext cx="1447800" cy="1481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678cc2c9a_0_0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0678cc2c9a_0_0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0678cc2c9a_0_0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0678cc2c9a_0_0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0678cc2c9a_0_0"/>
          <p:cNvSpPr txBox="1"/>
          <p:nvPr/>
        </p:nvSpPr>
        <p:spPr>
          <a:xfrm>
            <a:off x="0" y="848056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0678cc2c9a_0_0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0678cc2c9a_0_0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10678cc2c9a_0_0"/>
          <p:cNvSpPr txBox="1"/>
          <p:nvPr/>
        </p:nvSpPr>
        <p:spPr>
          <a:xfrm>
            <a:off x="490050" y="1778100"/>
            <a:ext cx="8163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the Datasets used:</a:t>
            </a:r>
            <a:endParaRPr b="1"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extracted from ASTs.</a:t>
            </a:r>
            <a:endParaRPr b="1" sz="2000"/>
          </a:p>
        </p:txBody>
      </p:sp>
      <p:sp>
        <p:nvSpPr>
          <p:cNvPr id="208" name="Google Shape;208;g10678cc2c9a_0_0"/>
          <p:cNvSpPr txBox="1"/>
          <p:nvPr/>
        </p:nvSpPr>
        <p:spPr>
          <a:xfrm>
            <a:off x="461875" y="2882675"/>
            <a:ext cx="88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For the left sample Java program, the tokens extracted are in the right.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" name="Google Shape;209;g10678cc2c9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25" y="3586400"/>
            <a:ext cx="4048125" cy="2505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" name="Google Shape;210;g10678cc2c9a_0_0"/>
          <p:cNvGraphicFramePr/>
          <p:nvPr/>
        </p:nvGraphicFramePr>
        <p:xfrm>
          <a:off x="4126650" y="3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{74A5C31C-1563-44CA-BEA0-755F7DC0FC8E}</a:tableStyleId>
              </a:tblPr>
              <a:tblGrid>
                <a:gridCol w="2867025"/>
                <a:gridCol w="20859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CommandParameter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int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main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args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String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length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int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sum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block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for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sum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String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sum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arg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parselnt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args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args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block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for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printin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forControl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sum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1" name="Google Shape;211;g10678cc2c9a_0_0"/>
          <p:cNvCxnSpPr/>
          <p:nvPr/>
        </p:nvCxnSpPr>
        <p:spPr>
          <a:xfrm>
            <a:off x="3205750" y="4219550"/>
            <a:ext cx="727500" cy="0"/>
          </a:xfrm>
          <a:prstGeom prst="straightConnector1">
            <a:avLst/>
          </a:prstGeom>
          <a:noFill/>
          <a:ln cap="flat" cmpd="sng" w="38100">
            <a:solidFill>
              <a:srgbClr val="9D1E2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54184863c_0_103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054184863c_0_103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054184863c_0_103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1054184863c_0_103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1054184863c_0_103"/>
          <p:cNvSpPr txBox="1"/>
          <p:nvPr/>
        </p:nvSpPr>
        <p:spPr>
          <a:xfrm>
            <a:off x="0" y="863031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1054184863c_0_103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054184863c_0_103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054184863c_0_103"/>
          <p:cNvSpPr txBox="1"/>
          <p:nvPr/>
        </p:nvSpPr>
        <p:spPr>
          <a:xfrm>
            <a:off x="490050" y="1778100"/>
            <a:ext cx="816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of the proposed layered LSTM model:</a:t>
            </a:r>
            <a:endParaRPr b="1" sz="2000"/>
          </a:p>
        </p:txBody>
      </p:sp>
      <p:pic>
        <p:nvPicPr>
          <p:cNvPr id="224" name="Google Shape;224;g1054184863c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725" y="2411425"/>
            <a:ext cx="6343650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1054184863c_0_103"/>
          <p:cNvSpPr txBox="1"/>
          <p:nvPr/>
        </p:nvSpPr>
        <p:spPr>
          <a:xfrm>
            <a:off x="879950" y="5623825"/>
            <a:ext cx="766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 out rate of 0.2 is considered for the layer with 50 hidden units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54184863c_0_47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054184863c_0_47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054184863c_0_47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054184863c_0_47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1054184863c_0_47"/>
          <p:cNvSpPr txBox="1"/>
          <p:nvPr/>
        </p:nvSpPr>
        <p:spPr>
          <a:xfrm>
            <a:off x="0" y="848456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054184863c_0_47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1054184863c_0_47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054184863c_0_47"/>
          <p:cNvSpPr txBox="1"/>
          <p:nvPr/>
        </p:nvSpPr>
        <p:spPr>
          <a:xfrm>
            <a:off x="490050" y="1778100"/>
            <a:ext cx="816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of the proposed CNN model:</a:t>
            </a:r>
            <a:endParaRPr b="1" sz="2000"/>
          </a:p>
        </p:txBody>
      </p:sp>
      <p:pic>
        <p:nvPicPr>
          <p:cNvPr id="238" name="Google Shape;238;g1054184863c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675" y="2619075"/>
            <a:ext cx="6343650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054184863c_0_47"/>
          <p:cNvSpPr txBox="1"/>
          <p:nvPr/>
        </p:nvSpPr>
        <p:spPr>
          <a:xfrm>
            <a:off x="574950" y="5443950"/>
            <a:ext cx="7994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the convolutional layer used the ReLu activation function. For the convolutional layer, we took the kernel size as 2.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54184863c_0_174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054184863c_0_174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054184863c_0_174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054184863c_0_174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054184863c_0_174"/>
          <p:cNvSpPr txBox="1"/>
          <p:nvPr/>
        </p:nvSpPr>
        <p:spPr>
          <a:xfrm>
            <a:off x="0" y="848456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1054184863c_0_174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1054184863c_0_174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1054184863c_0_174"/>
          <p:cNvSpPr txBox="1"/>
          <p:nvPr/>
        </p:nvSpPr>
        <p:spPr>
          <a:xfrm>
            <a:off x="490050" y="1569900"/>
            <a:ext cx="8163900" cy="46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measures:</a:t>
            </a:r>
            <a:endParaRPr b="1"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Absolute Error (MAE):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Absolute mean of the errors in the predictions compared with the labels.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not capture whether the prediction value is greater or lesser than the label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Relative Error (MRE):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ratio of the absolute error to the actual label.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 when dealing with labels that are large numerical values.</a:t>
            </a:r>
            <a:endParaRPr b="1"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2" name="Google Shape;252;g1054184863c_0_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638" y="2372188"/>
            <a:ext cx="20097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1054184863c_0_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8400" y="4661675"/>
            <a:ext cx="245745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1255f2439_2_58"/>
          <p:cNvSpPr txBox="1"/>
          <p:nvPr/>
        </p:nvSpPr>
        <p:spPr>
          <a:xfrm>
            <a:off x="0" y="6553200"/>
            <a:ext cx="9144000" cy="3081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d1255f2439_2_58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d1255f2439_2_58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d1255f2439_2_58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d1255f2439_2_58"/>
          <p:cNvSpPr txBox="1"/>
          <p:nvPr/>
        </p:nvSpPr>
        <p:spPr>
          <a:xfrm>
            <a:off x="0" y="923400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d1255f2439_2_58"/>
          <p:cNvSpPr txBox="1"/>
          <p:nvPr/>
        </p:nvSpPr>
        <p:spPr>
          <a:xfrm>
            <a:off x="14287" y="6553200"/>
            <a:ext cx="447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d1255f2439_2_58"/>
          <p:cNvSpPr txBox="1"/>
          <p:nvPr/>
        </p:nvSpPr>
        <p:spPr>
          <a:xfrm>
            <a:off x="550975" y="1669450"/>
            <a:ext cx="78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gd1255f2439_2_58"/>
          <p:cNvSpPr txBox="1"/>
          <p:nvPr/>
        </p:nvSpPr>
        <p:spPr>
          <a:xfrm>
            <a:off x="461875" y="1623250"/>
            <a:ext cx="8307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Justification of RQ-1 (</a:t>
            </a: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a layered LSTM and CNN on OO metrics and compared the results with previously trained machine learning models and MLP(on OO metrics).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66" name="Google Shape;266;gd1255f2439_2_58"/>
          <p:cNvGraphicFramePr/>
          <p:nvPr/>
        </p:nvGraphicFramePr>
        <p:xfrm>
          <a:off x="1126725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{74A5C31C-1563-44CA-BEA0-755F7DC0FC8E}</a:tableStyleId>
              </a:tblPr>
              <a:tblGrid>
                <a:gridCol w="688775"/>
                <a:gridCol w="688775"/>
                <a:gridCol w="688775"/>
                <a:gridCol w="688775"/>
                <a:gridCol w="833425"/>
                <a:gridCol w="688775"/>
                <a:gridCol w="688775"/>
                <a:gridCol w="688775"/>
                <a:gridCol w="688775"/>
              </a:tblGrid>
              <a:tr h="67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Regression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MLP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DT Regression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Genetic Programming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-ve Binomial Regression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0-inflated Poisson Regression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Our LSTM model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Our CNN model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ant1.7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0.506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3.322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camel1.2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1.146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1.505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camel1.4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0.523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0.378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camel1.6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0.648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1.352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xalan2.4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0.313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2.582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xalan2.5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0.611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2.833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xalan2.6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0.654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1.187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xerces1.3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7" name="Google Shape;267;gd1255f2439_2_58"/>
          <p:cNvSpPr txBox="1"/>
          <p:nvPr/>
        </p:nvSpPr>
        <p:spPr>
          <a:xfrm>
            <a:off x="1126725" y="2926325"/>
            <a:ext cx="634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MAE Results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54184863c_2_1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054184863c_2_1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054184863c_2_1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054184863c_2_1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1054184863c_2_1"/>
          <p:cNvSpPr txBox="1"/>
          <p:nvPr/>
        </p:nvSpPr>
        <p:spPr>
          <a:xfrm>
            <a:off x="0" y="923400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1054184863c_2_1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054184863c_2_1"/>
          <p:cNvSpPr txBox="1"/>
          <p:nvPr/>
        </p:nvSpPr>
        <p:spPr>
          <a:xfrm>
            <a:off x="550975" y="1669450"/>
            <a:ext cx="78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g1054184863c_2_1"/>
          <p:cNvSpPr txBox="1"/>
          <p:nvPr/>
        </p:nvSpPr>
        <p:spPr>
          <a:xfrm>
            <a:off x="461875" y="1623250"/>
            <a:ext cx="8307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Justification of RQ-1 (</a:t>
            </a: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a layered LSTM and CNN on OO metrics and compared the results with previously trained machine learning models and MLP(on OO metrics).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g1054184863c_2_1"/>
          <p:cNvSpPr txBox="1"/>
          <p:nvPr/>
        </p:nvSpPr>
        <p:spPr>
          <a:xfrm>
            <a:off x="1197875" y="2936400"/>
            <a:ext cx="634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MAE Results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1" name="Google Shape;281;g1054184863c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350" y="3383600"/>
            <a:ext cx="4494550" cy="29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54184863c_2_17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1054184863c_2_17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1054184863c_2_17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054184863c_2_17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054184863c_2_17"/>
          <p:cNvSpPr txBox="1"/>
          <p:nvPr/>
        </p:nvSpPr>
        <p:spPr>
          <a:xfrm>
            <a:off x="0" y="923400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054184863c_2_17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1054184863c_2_17"/>
          <p:cNvSpPr txBox="1"/>
          <p:nvPr/>
        </p:nvSpPr>
        <p:spPr>
          <a:xfrm>
            <a:off x="550975" y="1669450"/>
            <a:ext cx="78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g1054184863c_2_17"/>
          <p:cNvSpPr txBox="1"/>
          <p:nvPr/>
        </p:nvSpPr>
        <p:spPr>
          <a:xfrm>
            <a:off x="461875" y="1623250"/>
            <a:ext cx="8307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Justification of RQ-1 (</a:t>
            </a: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a layered LSTM and CNN on OO metrics and compared the results with previously trained machine learning models and MLP(on OO metrics).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94" name="Google Shape;294;g1054184863c_2_17"/>
          <p:cNvGraphicFramePr/>
          <p:nvPr/>
        </p:nvGraphicFramePr>
        <p:xfrm>
          <a:off x="1126725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{74A5C31C-1563-44CA-BEA0-755F7DC0FC8E}</a:tableStyleId>
              </a:tblPr>
              <a:tblGrid>
                <a:gridCol w="688775"/>
                <a:gridCol w="688775"/>
                <a:gridCol w="688775"/>
                <a:gridCol w="688775"/>
                <a:gridCol w="833425"/>
                <a:gridCol w="688775"/>
                <a:gridCol w="688775"/>
                <a:gridCol w="688775"/>
                <a:gridCol w="688775"/>
              </a:tblGrid>
              <a:tr h="67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Regression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MLP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DT Regression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Genetic Programming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-ve Binomial Regression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0-inflated Poisson Regression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Our LSTM model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Our CNN model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ant1.7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0.191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camel1.2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0.299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0.375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camel1.4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0.134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camel1.6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0.193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0.624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xalan2.4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0.181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0.302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xalan2.5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0.399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1.186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xalan2.6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0.315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xerces1.3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0.474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5" name="Google Shape;295;g1054184863c_2_17"/>
          <p:cNvSpPr txBox="1"/>
          <p:nvPr/>
        </p:nvSpPr>
        <p:spPr>
          <a:xfrm>
            <a:off x="1126725" y="2926325"/>
            <a:ext cx="634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MRE Results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54184863c_2_31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054184863c_2_31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1054184863c_2_31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1054184863c_2_31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054184863c_2_31"/>
          <p:cNvSpPr txBox="1"/>
          <p:nvPr/>
        </p:nvSpPr>
        <p:spPr>
          <a:xfrm>
            <a:off x="0" y="923400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054184863c_2_31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054184863c_2_31"/>
          <p:cNvSpPr txBox="1"/>
          <p:nvPr/>
        </p:nvSpPr>
        <p:spPr>
          <a:xfrm>
            <a:off x="550975" y="1669450"/>
            <a:ext cx="78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g1054184863c_2_31"/>
          <p:cNvSpPr txBox="1"/>
          <p:nvPr/>
        </p:nvSpPr>
        <p:spPr>
          <a:xfrm>
            <a:off x="461875" y="1623250"/>
            <a:ext cx="8307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Justification of RQ-1 (</a:t>
            </a: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a layered LSTM and CNN on OO metrics and compared the results with previously trained machine learning models and MLP(on OO metrics).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g1054184863c_2_31"/>
          <p:cNvSpPr txBox="1"/>
          <p:nvPr/>
        </p:nvSpPr>
        <p:spPr>
          <a:xfrm>
            <a:off x="1197875" y="2936400"/>
            <a:ext cx="634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MRE Results comparison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9" name="Google Shape;309;g1054184863c_2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3581400"/>
            <a:ext cx="39624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54184863c_2_59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1054184863c_2_59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1054184863c_2_59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054184863c_2_59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054184863c_2_59"/>
          <p:cNvSpPr txBox="1"/>
          <p:nvPr/>
        </p:nvSpPr>
        <p:spPr>
          <a:xfrm>
            <a:off x="0" y="923400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054184863c_2_59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1054184863c_2_59"/>
          <p:cNvSpPr txBox="1"/>
          <p:nvPr/>
        </p:nvSpPr>
        <p:spPr>
          <a:xfrm>
            <a:off x="550975" y="1669450"/>
            <a:ext cx="78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g1054184863c_2_59"/>
          <p:cNvSpPr txBox="1"/>
          <p:nvPr/>
        </p:nvSpPr>
        <p:spPr>
          <a:xfrm>
            <a:off x="461875" y="1623250"/>
            <a:ext cx="8307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Justification of RQ-2 (</a:t>
            </a: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our layered LSTM and CNN on both OO metrics and features from ASTs and compared the results of the four experiments.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g1054184863c_2_59"/>
          <p:cNvSpPr txBox="1"/>
          <p:nvPr/>
        </p:nvSpPr>
        <p:spPr>
          <a:xfrm>
            <a:off x="1321663" y="2566700"/>
            <a:ext cx="634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MAE and MRE Results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23" name="Google Shape;323;g1054184863c_2_59"/>
          <p:cNvGraphicFramePr/>
          <p:nvPr/>
        </p:nvGraphicFramePr>
        <p:xfrm>
          <a:off x="1221575" y="298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{74A5C31C-1563-44CA-BEA0-755F7DC0FC8E}</a:tableStyleId>
              </a:tblPr>
              <a:tblGrid>
                <a:gridCol w="638175"/>
                <a:gridCol w="561975"/>
                <a:gridCol w="838200"/>
                <a:gridCol w="790575"/>
                <a:gridCol w="647700"/>
                <a:gridCol w="781050"/>
                <a:gridCol w="847725"/>
                <a:gridCol w="762000"/>
                <a:gridCol w="676275"/>
              </a:tblGrid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MAE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MRE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Trained on Object-Oriented Metrics (OO)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Trained on Features from ASTs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Trained on Object-Oriented Metrics (OO)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Trained on Features from ASTs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Our LSTM model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Our CNN model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Our LSTM model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Our CNN model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Our LSTM model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Our CNN model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Our LSTM model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Our CNN model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ant1.7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0.506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3.322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0.594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0.391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0.191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0.214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camel1.2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1.146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1.505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0.816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0.299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0.375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0.435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0.168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camel1.4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0.523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0.378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0.639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0.598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0.127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0.134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0.18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0.149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camel1.6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0.648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1.352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0.657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0.193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0.624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0.283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xalan2.4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0.313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2.582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0.384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0.181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0.302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0.183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0.176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xalan2.5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0.611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2.833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0.658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0.399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1.186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0.509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0.264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xalan2.6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0.654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1.187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0.723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0.669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0.315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0.843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0.468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0.382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xerces1.3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0.483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3.009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0.432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0.421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0.122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0.474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0.166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0.134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54184863c_2_76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1054184863c_2_76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1054184863c_2_76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1054184863c_2_76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1054184863c_2_76"/>
          <p:cNvSpPr txBox="1"/>
          <p:nvPr/>
        </p:nvSpPr>
        <p:spPr>
          <a:xfrm>
            <a:off x="0" y="923400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1054184863c_2_76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054184863c_2_76"/>
          <p:cNvSpPr txBox="1"/>
          <p:nvPr/>
        </p:nvSpPr>
        <p:spPr>
          <a:xfrm>
            <a:off x="550975" y="1669450"/>
            <a:ext cx="78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g1054184863c_2_76"/>
          <p:cNvSpPr txBox="1"/>
          <p:nvPr/>
        </p:nvSpPr>
        <p:spPr>
          <a:xfrm>
            <a:off x="461875" y="1623250"/>
            <a:ext cx="8307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Justification of RQ-2 (</a:t>
            </a: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our layered LSTM and CNN on both OO metrics and features from ASTs and compared the results of the four experiments.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g1054184863c_2_76"/>
          <p:cNvSpPr txBox="1"/>
          <p:nvPr/>
        </p:nvSpPr>
        <p:spPr>
          <a:xfrm>
            <a:off x="1321663" y="2566700"/>
            <a:ext cx="634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MAE and MRE Results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7" name="Google Shape;337;g1054184863c_2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10850"/>
            <a:ext cx="43053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1054184863c_2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600" y="3520375"/>
            <a:ext cx="42672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4800600" y="0"/>
            <a:ext cx="4343400" cy="1570037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0" y="0"/>
            <a:ext cx="4795837" cy="1570037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0" y="6550025"/>
            <a:ext cx="9144000" cy="307975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0" y="892175"/>
            <a:ext cx="47958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4287" y="6553200"/>
            <a:ext cx="4476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605975" y="1726375"/>
            <a:ext cx="8223300" cy="5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from Abstract Syntax Trees vs Object-Oriented metrics for Software Bug Count Prediction (using Deep Learning)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Bug Count Prediction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modelled to predict the number of bugs in each file in the source code of any software project. Aid in prioritizing the tasks in the testing phase.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Object-Oriented metrics (OO Metrics)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Measure internal quality attributes of a class. (like lines of code, no. of public methods etc.)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from Abstract Syntax Trees (ASTs)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Keywords that summarize the syntax and semantics of a class.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f8d5785af1_0_122"/>
          <p:cNvSpPr txBox="1"/>
          <p:nvPr/>
        </p:nvSpPr>
        <p:spPr>
          <a:xfrm>
            <a:off x="0" y="6557962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f8d5785af1_0_122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f8d5785af1_0_122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f8d5785af1_0_122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f8d5785af1_0_122"/>
          <p:cNvSpPr txBox="1"/>
          <p:nvPr/>
        </p:nvSpPr>
        <p:spPr>
          <a:xfrm>
            <a:off x="0" y="892175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f8d5785af1_0_122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f8d5785af1_0_122"/>
          <p:cNvSpPr txBox="1"/>
          <p:nvPr/>
        </p:nvSpPr>
        <p:spPr>
          <a:xfrm>
            <a:off x="179875" y="1715400"/>
            <a:ext cx="8270700" cy="6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 models for bug count prediction using regression are better than a few machine learning models like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zero-inflated Poisson Regression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-ve Binomial Regression and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comparable to Genetic programming.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other machine learning models like Linear Regression and DT Regression are better performing than deep learning models like LSTM and CNN.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extracted from ASTs are better suited for CNN models than Object-Oriented metrics.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recommended to prefer Object-Oriented metrics to train LSTM models for Software Bug Count prediction through regression.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54184863c_2_93"/>
          <p:cNvSpPr txBox="1"/>
          <p:nvPr/>
        </p:nvSpPr>
        <p:spPr>
          <a:xfrm>
            <a:off x="0" y="6557962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1054184863c_2_93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1054184863c_2_93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1054184863c_2_93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1054184863c_2_93"/>
          <p:cNvSpPr txBox="1"/>
          <p:nvPr/>
        </p:nvSpPr>
        <p:spPr>
          <a:xfrm>
            <a:off x="0" y="892175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1054184863c_2_93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1054184863c_2_93"/>
          <p:cNvSpPr txBox="1"/>
          <p:nvPr/>
        </p:nvSpPr>
        <p:spPr>
          <a:xfrm>
            <a:off x="179875" y="1644975"/>
            <a:ext cx="82707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Threats to Validity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projects taken were written in Java. Hence,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not validate our models when applied to projects written in other languages like C, C++ and Python.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quality of our results is based on the quality of the datasets used.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modules in each dataset is not the same for the PROMISE dataset and the SPSC dataset, which might add a systematic bias in our results.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cannot validate the evaluation results of other metrics.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54184863c_2_103"/>
          <p:cNvSpPr txBox="1"/>
          <p:nvPr/>
        </p:nvSpPr>
        <p:spPr>
          <a:xfrm>
            <a:off x="0" y="6557962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1054184863c_2_103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054184863c_2_103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g1054184863c_2_103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054184863c_2_103"/>
          <p:cNvSpPr txBox="1"/>
          <p:nvPr/>
        </p:nvSpPr>
        <p:spPr>
          <a:xfrm>
            <a:off x="0" y="892175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054184863c_2_103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1054184863c_2_103"/>
          <p:cNvSpPr txBox="1"/>
          <p:nvPr/>
        </p:nvSpPr>
        <p:spPr>
          <a:xfrm>
            <a:off x="179875" y="1644975"/>
            <a:ext cx="8270700" cy="4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deep learning models like RNN and Deep Belief Networks for software bug count detection using regression.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code representation techniques like codeBERT[8] developed by Microsoft to get better embeddings of the keywords extracted from the ASTs.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extension to using codeBERT could be to use GraphCodeBERT[9] and compare the two techniques for the bug count prediction problem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8"/>
          <p:cNvSpPr txBox="1"/>
          <p:nvPr/>
        </p:nvSpPr>
        <p:spPr>
          <a:xfrm>
            <a:off x="0" y="6553200"/>
            <a:ext cx="9144000" cy="307975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8"/>
          <p:cNvSpPr txBox="1"/>
          <p:nvPr/>
        </p:nvSpPr>
        <p:spPr>
          <a:xfrm>
            <a:off x="4800600" y="0"/>
            <a:ext cx="4343400" cy="1570037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8"/>
          <p:cNvSpPr txBox="1"/>
          <p:nvPr/>
        </p:nvSpPr>
        <p:spPr>
          <a:xfrm>
            <a:off x="0" y="0"/>
            <a:ext cx="4795837" cy="1570037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8"/>
          <p:cNvSpPr txBox="1"/>
          <p:nvPr/>
        </p:nvSpPr>
        <p:spPr>
          <a:xfrm>
            <a:off x="4795837" y="0"/>
            <a:ext cx="3357562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8"/>
          <p:cNvSpPr txBox="1"/>
          <p:nvPr/>
        </p:nvSpPr>
        <p:spPr>
          <a:xfrm>
            <a:off x="0" y="892175"/>
            <a:ext cx="47958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8"/>
          <p:cNvSpPr txBox="1"/>
          <p:nvPr/>
        </p:nvSpPr>
        <p:spPr>
          <a:xfrm>
            <a:off x="14287" y="6553200"/>
            <a:ext cx="4476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8"/>
          <p:cNvSpPr txBox="1"/>
          <p:nvPr/>
        </p:nvSpPr>
        <p:spPr>
          <a:xfrm>
            <a:off x="0" y="1690725"/>
            <a:ext cx="91440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X. Yang and W. Wen, “Ridge and Lasso Regression Models for Cross-Version Defect Prediction,” IEEE Trans. Reliab., vol. 67, no. 3, pp. 885–896, 2018.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 Yu, “Using Negative Binomial Regression Analysis to Predict Software Faultsௗ: A Study of Apache Ant,” I.J. Inf. Technol. Comput. Sci., vol. 4, no. 8, pp. 63–70, 2012.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lang="en-US" sz="2000">
                <a:solidFill>
                  <a:srgbClr val="0E101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Santosh Singh Rathore and Sandeep Kumar. 2016. A Decision Tree Regression based Approach for the Number of Software Faults Prediction. SIGSOFT Softw. Eng. Notes 41, 1 (January 2016), 1–6. DOI:https://doi.org/10.1145/2853073.2853083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[4] </a:t>
            </a: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Sushant Kumar Pandey, Anil Kumar Tripathi, BCV-Predictor: A bug count vector predictor of a successive version of the software system, Knowledge-Based Systems,</a:t>
            </a:r>
            <a:endParaRPr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Volume 197, 2020, 105924, ISSN 0950-7051.</a:t>
            </a:r>
            <a:endParaRPr b="0" i="0" sz="2000" u="none" cap="none" strike="noStrike">
              <a:solidFill>
                <a:schemeClr val="dk1"/>
              </a:solidFill>
              <a:highlight>
                <a:srgbClr val="E4E8EE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54184863c_0_3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g1054184863c_0_3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1054184863c_0_3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1054184863c_0_3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1054184863c_0_3"/>
          <p:cNvSpPr txBox="1"/>
          <p:nvPr/>
        </p:nvSpPr>
        <p:spPr>
          <a:xfrm>
            <a:off x="0" y="892175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1054184863c_0_3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1054184863c_0_3"/>
          <p:cNvSpPr txBox="1"/>
          <p:nvPr/>
        </p:nvSpPr>
        <p:spPr>
          <a:xfrm>
            <a:off x="0" y="1249900"/>
            <a:ext cx="9144000" cy="59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[5] </a:t>
            </a: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Dam, Hoa &amp; Pham, Trang &amp; Ng, Shien &amp; Tran, Truyen &amp; Grundy, John &amp; Ghose, Aditya &amp; Kim, Taeksu &amp; Kim, Chul-Joo. (2018). A deep tree-based model for software defect prediction.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[6] </a:t>
            </a: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Fan, Guisheng &amp; Diao, Xuyang &amp; Yu, Huiqun &amp; Yang, Kang &amp; Chen, Liqiong. (2019). Software Defect Prediction via Attention-Based Recurrent Neural Network. Scientific Programming. 2019. 1-14. 10.1155/2019/6230953.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[7] </a:t>
            </a: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Pan, Lei &amp; Lu, Jingyan &amp; Xu, Longfei &amp; Gao,. (2019). An Improved CNN Model for Within-Project Software Defect Prediction. Applied Sciences. 9. 2138. 10.3390/app9102138. </a:t>
            </a:r>
            <a:endParaRPr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[8]</a:t>
            </a:r>
            <a:r>
              <a:rPr lang="en-US" sz="2000">
                <a:solidFill>
                  <a:srgbClr val="0E101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Feng, Z., Guo, D., Tang, D., Duan, N., Feng, X., Gong, M., … Zhou, M. (2020, November). CodeBERT: A Pre-Trained Model for Programming and Natural Languages. Findings of the Association for Computational Linguistics: EMNLP 2020, 1536–1547. doi:10.18653/v1/2020.findings-emnlp.139.</a:t>
            </a:r>
            <a:endParaRPr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E4E8E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54184863c_2_113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1054184863c_2_113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g1054184863c_2_113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g1054184863c_2_113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1054184863c_2_113"/>
          <p:cNvSpPr txBox="1"/>
          <p:nvPr/>
        </p:nvSpPr>
        <p:spPr>
          <a:xfrm>
            <a:off x="0" y="892175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1054184863c_2_113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1054184863c_2_113"/>
          <p:cNvSpPr txBox="1"/>
          <p:nvPr/>
        </p:nvSpPr>
        <p:spPr>
          <a:xfrm>
            <a:off x="0" y="1569900"/>
            <a:ext cx="9144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[9]  </a:t>
            </a:r>
            <a:r>
              <a:rPr lang="en-US" sz="2000">
                <a:solidFill>
                  <a:srgbClr val="21262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Guo, D., Ren, S., Lu, S., Feng, Z., Tang, D., Liu, S., … Zhou, M. (2021). GraphCodeBERT: Pre-training Code Representations with Data Flow. arXiv [cs.SE]. Opgehaal van http://arxiv.org/abs/2009.08366.</a:t>
            </a:r>
            <a:endParaRPr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E4E8E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405" name="Google Shape;405;g1054184863c_2_113"/>
          <p:cNvSpPr txBox="1"/>
          <p:nvPr/>
        </p:nvSpPr>
        <p:spPr>
          <a:xfrm>
            <a:off x="704550" y="3845838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1054184863c_2_113"/>
          <p:cNvSpPr txBox="1"/>
          <p:nvPr/>
        </p:nvSpPr>
        <p:spPr>
          <a:xfrm>
            <a:off x="3395050" y="3927425"/>
            <a:ext cx="243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553200"/>
            <a:ext cx="9144000" cy="307975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4800600" y="0"/>
            <a:ext cx="4343400" cy="1570037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0" y="0"/>
            <a:ext cx="4795837" cy="1570037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4795837" y="0"/>
            <a:ext cx="3357562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0" y="892175"/>
            <a:ext cx="47958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14287" y="6553200"/>
            <a:ext cx="44767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565150" y="1706625"/>
            <a:ext cx="8117700" cy="47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techniques for software bug count prediction.</a:t>
            </a:r>
            <a:endParaRPr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Ridge and Lasso regression[1]</a:t>
            </a:r>
            <a:endParaRPr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Adaboost[2]</a:t>
            </a:r>
            <a:endParaRPr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Binomial Regression[3], Decision Tree Regression[4]</a:t>
            </a:r>
            <a:endParaRPr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ayered LSTM for multi-class classification for bug count prediction[5].</a:t>
            </a:r>
            <a:endParaRPr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inary classification using a tree-structured LSTM trained on features extracted from file-level ASTs for detection of the presence of bugs[6].</a:t>
            </a:r>
            <a:endParaRPr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ttention-based RNN[7] and CNN[8]</a:t>
            </a: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trained on features extracted from ASTs.</a:t>
            </a:r>
            <a:endParaRPr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observations and motivation: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didn't come across the following work in the related papers: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 for </a:t>
            </a: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to predict the count of bugs.</a:t>
            </a:r>
            <a:endParaRPr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from Abstract Syntax Trees to </a:t>
            </a: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the count of bugs.</a:t>
            </a:r>
            <a:endParaRPr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5a726810a_0_2"/>
          <p:cNvSpPr txBox="1"/>
          <p:nvPr/>
        </p:nvSpPr>
        <p:spPr>
          <a:xfrm>
            <a:off x="0" y="6553200"/>
            <a:ext cx="9144000" cy="3081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d5a726810a_0_2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d5a726810a_0_2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d5a726810a_0_2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d5a726810a_0_2"/>
          <p:cNvSpPr txBox="1"/>
          <p:nvPr/>
        </p:nvSpPr>
        <p:spPr>
          <a:xfrm>
            <a:off x="0" y="892175"/>
            <a:ext cx="4795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d5a726810a_0_2"/>
          <p:cNvSpPr txBox="1"/>
          <p:nvPr/>
        </p:nvSpPr>
        <p:spPr>
          <a:xfrm>
            <a:off x="14287" y="6553200"/>
            <a:ext cx="447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d5a726810a_0_2"/>
          <p:cNvSpPr txBox="1"/>
          <p:nvPr/>
        </p:nvSpPr>
        <p:spPr>
          <a:xfrm>
            <a:off x="582000" y="1734775"/>
            <a:ext cx="7980000" cy="57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Experiments were conducted for following</a:t>
            </a:r>
            <a:r>
              <a:rPr b="1"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two </a:t>
            </a:r>
            <a:r>
              <a:rPr b="1"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questions:</a:t>
            </a:r>
            <a:endParaRPr b="1"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1" lang="en-US" sz="2000" u="sng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RQ-1:</a:t>
            </a: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Does a deep learning model perform better than traditional machine learning techniques in predicting the count of bugs in software modules using regression?</a:t>
            </a:r>
            <a:endParaRPr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Approach:</a:t>
            </a: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Trained a layered LSTM and CNN on OO metrics and compared the results with previously trained machine learning models and MLP(on OO metrics).</a:t>
            </a:r>
            <a:endParaRPr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1" lang="en-US" sz="2000" u="sng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RQ-2:</a:t>
            </a: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Does a deep learning model trained on features extracted from ASTs perform better than a deep learning model trained on Object-Oriented metrics for bug count prediction using regression?</a:t>
            </a:r>
            <a:endParaRPr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Approach:</a:t>
            </a:r>
            <a:r>
              <a:rPr b="1"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our layered LSTM and CNN on both OO metrics and features from ASTs and compared the results of the four experiments.</a:t>
            </a:r>
            <a:endParaRPr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54184863c_0_15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054184863c_0_15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054184863c_0_15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054184863c_0_15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054184863c_0_15"/>
          <p:cNvSpPr txBox="1"/>
          <p:nvPr/>
        </p:nvSpPr>
        <p:spPr>
          <a:xfrm>
            <a:off x="0" y="892175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054184863c_0_15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054184863c_0_15"/>
          <p:cNvSpPr txBox="1"/>
          <p:nvPr/>
        </p:nvSpPr>
        <p:spPr>
          <a:xfrm>
            <a:off x="582000" y="1736275"/>
            <a:ext cx="7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workflow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g1054184863c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738" y="2657775"/>
            <a:ext cx="8214725" cy="327841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054184863c_0_15"/>
          <p:cNvSpPr txBox="1"/>
          <p:nvPr/>
        </p:nvSpPr>
        <p:spPr>
          <a:xfrm>
            <a:off x="464650" y="2302850"/>
            <a:ext cx="558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Layered LSTM trained on OO metrics.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g1054184863c_0_15"/>
          <p:cNvSpPr txBox="1"/>
          <p:nvPr/>
        </p:nvSpPr>
        <p:spPr>
          <a:xfrm>
            <a:off x="464650" y="4098538"/>
            <a:ext cx="558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CNN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trained on features from ASTs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g1054184863c_0_15"/>
          <p:cNvSpPr txBox="1"/>
          <p:nvPr/>
        </p:nvSpPr>
        <p:spPr>
          <a:xfrm>
            <a:off x="784750" y="5752800"/>
            <a:ext cx="798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workflow will be similar for a Layered LSTM trained on features from ASTs and CNN trained on OO metrics.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/>
        </p:nvSpPr>
        <p:spPr>
          <a:xfrm>
            <a:off x="0" y="6553200"/>
            <a:ext cx="9144000" cy="307975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4800600" y="0"/>
            <a:ext cx="4343400" cy="1570037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4795837" y="0"/>
            <a:ext cx="3357562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0" y="923531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14287" y="6553200"/>
            <a:ext cx="4476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490050" y="1778100"/>
            <a:ext cx="8163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the Datasets used:</a:t>
            </a:r>
            <a:endParaRPr b="1"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Object-Oriented metrics (OO Metrics).</a:t>
            </a:r>
            <a:endParaRPr b="1" sz="2000"/>
          </a:p>
        </p:txBody>
      </p:sp>
      <p:sp>
        <p:nvSpPr>
          <p:cNvPr id="157" name="Google Shape;157;p5"/>
          <p:cNvSpPr txBox="1"/>
          <p:nvPr/>
        </p:nvSpPr>
        <p:spPr>
          <a:xfrm>
            <a:off x="527550" y="2909063"/>
            <a:ext cx="8088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instance of a project corresponds to a code file of the project.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bug count label and 20 specific OO metrics for each software project class.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8" name="Google Shape;158;p5"/>
          <p:cNvGraphicFramePr/>
          <p:nvPr/>
        </p:nvGraphicFramePr>
        <p:xfrm>
          <a:off x="2173463" y="419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{74A5C31C-1563-44CA-BEA0-755F7DC0FC8E}</a:tableStyleId>
              </a:tblPr>
              <a:tblGrid>
                <a:gridCol w="828675"/>
                <a:gridCol w="695325"/>
                <a:gridCol w="866775"/>
                <a:gridCol w="1257300"/>
                <a:gridCol w="819150"/>
              </a:tblGrid>
              <a:tr h="4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Name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Version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No. of modules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No. of faulty modules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 of faults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22.28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camel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35.53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camel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872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16.63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camel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19.48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xalan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15.33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xalan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48.25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xalan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46.5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xerces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13.71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Google Shape;164;g1054184863c_0_148"/>
          <p:cNvGraphicFramePr/>
          <p:nvPr/>
        </p:nvGraphicFramePr>
        <p:xfrm>
          <a:off x="625825" y="14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{74A5C31C-1563-44CA-BEA0-755F7DC0FC8E}</a:tableStyleId>
              </a:tblPr>
              <a:tblGrid>
                <a:gridCol w="1015600"/>
                <a:gridCol w="2274850"/>
                <a:gridCol w="4601875"/>
              </a:tblGrid>
              <a:tr h="272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Abbreviation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 Features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CBO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Coupling between objects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counts the number of other classes to which a class is coupled with.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RFC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Response for a class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counts the number of external and internal classes.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LCOM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Lack of cohesion in methods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measures dissimilarity of methods in a class.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LCOM3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Lack of cohesion in methods 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variant of LCOM, measures the complexity and reusability of a class.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NOC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children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counts the number of descendants of a class.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Depth of inheritance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measures the number of ancestor classes.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WMC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Weighted methods per class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counts the number of methods in a class weighted by complexity.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Afferent couplings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counts how many other classes use a given class.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Efferent Couplings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counts the number of classes. a class is dependent upon.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NPM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public methods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counts the number of public methods in a class.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Access Metric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number of private methods divided by the total number of methods.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Measure of Aggregation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counts the number of abstract data types in a class.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MFA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Measure of Functional Abstraction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number of inherited methods divided by the total number of methods accessible by its member functions.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Cohesion Among Methods of Class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based upon the parameters in a method.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AMC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 Method Complexity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counts the average size of method in a class.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 of Code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counts the number of lines of source code.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CBM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Coupling Between Methods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counts the newly added functions with which inherited based methods are coupled.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IC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Inheritance Coupling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based upon inheritance-based coupling.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Max_cc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 McCabe’s cyclomatic complexity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highest cyclomatic measures of the methods in a class.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Avg_cc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 McCabe’s cyclomatic complexity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 of the cyclomatic measures of the methods in a class.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54184863c_0_156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054184863c_0_156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054184863c_0_156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054184863c_0_156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054184863c_0_156"/>
          <p:cNvSpPr txBox="1"/>
          <p:nvPr/>
        </p:nvSpPr>
        <p:spPr>
          <a:xfrm>
            <a:off x="0" y="848056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054184863c_0_156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054184863c_0_156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054184863c_0_156"/>
          <p:cNvSpPr txBox="1"/>
          <p:nvPr/>
        </p:nvSpPr>
        <p:spPr>
          <a:xfrm>
            <a:off x="490050" y="1778100"/>
            <a:ext cx="8163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the Datasets used:</a:t>
            </a:r>
            <a:endParaRPr b="1"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extracted from ASTs.</a:t>
            </a:r>
            <a:endParaRPr b="1" sz="2000"/>
          </a:p>
        </p:txBody>
      </p:sp>
      <p:sp>
        <p:nvSpPr>
          <p:cNvPr id="177" name="Google Shape;177;g1054184863c_0_156"/>
          <p:cNvSpPr txBox="1"/>
          <p:nvPr/>
        </p:nvSpPr>
        <p:spPr>
          <a:xfrm>
            <a:off x="461875" y="2882675"/>
            <a:ext cx="88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For the left sample Java program, the AST generated is in the right.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g1054184863c_0_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25" y="3586400"/>
            <a:ext cx="4048125" cy="2505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g1054184863c_0_156"/>
          <p:cNvCxnSpPr/>
          <p:nvPr/>
        </p:nvCxnSpPr>
        <p:spPr>
          <a:xfrm>
            <a:off x="3844500" y="4219550"/>
            <a:ext cx="727500" cy="0"/>
          </a:xfrm>
          <a:prstGeom prst="straightConnector1">
            <a:avLst/>
          </a:prstGeom>
          <a:noFill/>
          <a:ln cap="flat" cmpd="sng" w="38100">
            <a:solidFill>
              <a:srgbClr val="9D1E2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0" name="Google Shape;180;g1054184863c_0_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250" y="3527675"/>
            <a:ext cx="4080321" cy="28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678cc2c9a_0_16"/>
          <p:cNvSpPr txBox="1"/>
          <p:nvPr/>
        </p:nvSpPr>
        <p:spPr>
          <a:xfrm>
            <a:off x="0" y="6553200"/>
            <a:ext cx="9144000" cy="369300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0678cc2c9a_0_16"/>
          <p:cNvSpPr txBox="1"/>
          <p:nvPr/>
        </p:nvSpPr>
        <p:spPr>
          <a:xfrm>
            <a:off x="4800600" y="0"/>
            <a:ext cx="4343400" cy="15699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0678cc2c9a_0_16"/>
          <p:cNvSpPr txBox="1"/>
          <p:nvPr/>
        </p:nvSpPr>
        <p:spPr>
          <a:xfrm>
            <a:off x="0" y="0"/>
            <a:ext cx="4795800" cy="15699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0678cc2c9a_0_16"/>
          <p:cNvSpPr txBox="1"/>
          <p:nvPr/>
        </p:nvSpPr>
        <p:spPr>
          <a:xfrm>
            <a:off x="4795837" y="0"/>
            <a:ext cx="335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64C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406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0678cc2c9a_0_16"/>
          <p:cNvSpPr txBox="1"/>
          <p:nvPr/>
        </p:nvSpPr>
        <p:spPr>
          <a:xfrm>
            <a:off x="0" y="848056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E23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9D1E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0678cc2c9a_0_16"/>
          <p:cNvSpPr txBox="1"/>
          <p:nvPr/>
        </p:nvSpPr>
        <p:spPr>
          <a:xfrm>
            <a:off x="14287" y="6553200"/>
            <a:ext cx="4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0678cc2c9a_0_16"/>
          <p:cNvSpPr txBox="1"/>
          <p:nvPr/>
        </p:nvSpPr>
        <p:spPr>
          <a:xfrm>
            <a:off x="565150" y="1981200"/>
            <a:ext cx="60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10678cc2c9a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625" y="1694350"/>
            <a:ext cx="6750740" cy="4753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3" name="Google Shape;193;g10678cc2c9a_0_16"/>
          <p:cNvGraphicFramePr/>
          <p:nvPr/>
        </p:nvGraphicFramePr>
        <p:xfrm>
          <a:off x="6258675" y="161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{74A5C31C-1563-44CA-BEA0-755F7DC0FC8E}</a:tableStyleId>
              </a:tblPr>
              <a:tblGrid>
                <a:gridCol w="1645775"/>
                <a:gridCol w="1197425"/>
              </a:tblGrid>
              <a:tr h="198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Formal Parameter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ForStatement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Basic Type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AssertStatement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Interface Declaration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BreakStatement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CatchClauseParameter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Continue Statement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ClassDeclaration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ReturnStatement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MethodInvocation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Throw Statement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SuperMethodInvocation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SynchronizedStatement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MemberReference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TryStatement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ConstructorDeclaration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SwitchStatement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Reference Type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BlockStatement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 Declaration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TryResource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Variable Declarator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CatchClause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IfStatement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SwitchStatementCase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WhileStatement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ForControl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 Statement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4" name="Google Shape;194;g10678cc2c9a_0_16"/>
          <p:cNvSpPr txBox="1"/>
          <p:nvPr/>
        </p:nvSpPr>
        <p:spPr>
          <a:xfrm>
            <a:off x="3633150" y="1752925"/>
            <a:ext cx="1877700" cy="581700"/>
          </a:xfrm>
          <a:prstGeom prst="rect">
            <a:avLst/>
          </a:prstGeom>
          <a:noFill/>
          <a:ln cap="flat" cmpd="sng" w="28575">
            <a:solidFill>
              <a:srgbClr val="9D1E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types selected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ASTs</a:t>
            </a:r>
            <a:endParaRPr/>
          </a:p>
        </p:txBody>
      </p:sp>
      <p:cxnSp>
        <p:nvCxnSpPr>
          <p:cNvPr id="195" name="Google Shape;195;g10678cc2c9a_0_16"/>
          <p:cNvCxnSpPr/>
          <p:nvPr/>
        </p:nvCxnSpPr>
        <p:spPr>
          <a:xfrm>
            <a:off x="5491363" y="2043775"/>
            <a:ext cx="727500" cy="0"/>
          </a:xfrm>
          <a:prstGeom prst="straightConnector1">
            <a:avLst/>
          </a:prstGeom>
          <a:noFill/>
          <a:ln cap="flat" cmpd="sng" w="38100">
            <a:solidFill>
              <a:srgbClr val="9D1E2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2013-05-08T19:42:37Z</dcterms:created>
  <dc:creator>Sambit</dc:creator>
</cp:coreProperties>
</file>