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embeddedFontLst>
    <p:embeddedFont>
      <p:font typeface="Book Antiqua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0" roundtripDataSignature="AMtx7mhoUA6/dwrV4nKBZqO6/k6cdMiL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BookAntiqua-bold.fntdata"/><Relationship Id="rId14" Type="http://schemas.openxmlformats.org/officeDocument/2006/relationships/slide" Target="slides/slide9.xml"/><Relationship Id="rId36" Type="http://schemas.openxmlformats.org/officeDocument/2006/relationships/font" Target="fonts/BookAntiqua-regular.fntdata"/><Relationship Id="rId17" Type="http://schemas.openxmlformats.org/officeDocument/2006/relationships/slide" Target="slides/slide12.xml"/><Relationship Id="rId39" Type="http://schemas.openxmlformats.org/officeDocument/2006/relationships/font" Target="fonts/BookAntiqua-boldItalic.fntdata"/><Relationship Id="rId16" Type="http://schemas.openxmlformats.org/officeDocument/2006/relationships/slide" Target="slides/slide11.xml"/><Relationship Id="rId38" Type="http://schemas.openxmlformats.org/officeDocument/2006/relationships/font" Target="fonts/BookAntiqu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89fd24d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d89fd24d6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1255f243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d1255f2439_1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89fd24d6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d89fd24d6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1255f243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d1255f2439_1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89fd24d6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d89fd24d6f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89fd24d6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d89fd24d6f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89fd24d6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d89fd24d6f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89fd24d6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d89fd24d6f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89fd24d6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d89fd24d6f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89fd24d6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gd89fd24d6f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89fd24d6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d89fd24d6f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1255f2439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d1255f2439_2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1255f243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gd1255f2439_2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1255f2439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gd1255f2439_2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1255f2439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gd1255f2439_2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1255f2439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gd1255f2439_2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89fd24d6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gd89fd24d6f_0_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1255f2439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gd1255f2439_1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1255f243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d1255f2439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5a72681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d5a726810a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b11164d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7b11164db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b11164db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7b11164db6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0" y="5349875"/>
            <a:ext cx="9144000" cy="1138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1417"/>
              </a:buClr>
              <a:buSzPts val="2000"/>
              <a:buNone/>
            </a:pPr>
            <a:r>
              <a:rPr b="1" i="0" lang="en-US" sz="2000" u="none">
                <a:solidFill>
                  <a:srgbClr val="681417"/>
                </a:solidFill>
                <a:latin typeface="Book Antiqua"/>
                <a:ea typeface="Book Antiqua"/>
                <a:cs typeface="Book Antiqua"/>
                <a:sym typeface="Book Antiqua"/>
              </a:rPr>
              <a:t>Department of Computer Science and Engineering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81417"/>
              </a:buClr>
              <a:buSzPts val="2000"/>
              <a:buNone/>
            </a:pPr>
            <a:r>
              <a:rPr b="1" i="0" lang="en-US" sz="2000" u="none">
                <a:solidFill>
                  <a:srgbClr val="681417"/>
                </a:solidFill>
                <a:latin typeface="Book Antiqua"/>
                <a:ea typeface="Book Antiqua"/>
                <a:cs typeface="Book Antiqua"/>
                <a:sym typeface="Book Antiqua"/>
              </a:rPr>
              <a:t>INDIAN INSTITUTE OF TECHNOLOGY (BHU)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81417"/>
              </a:buClr>
              <a:buSzPts val="2000"/>
              <a:buNone/>
            </a:pPr>
            <a:r>
              <a:rPr b="1" i="0" lang="en-US" sz="2000" u="none">
                <a:solidFill>
                  <a:srgbClr val="681417"/>
                </a:solidFill>
                <a:latin typeface="Book Antiqua"/>
                <a:ea typeface="Book Antiqua"/>
                <a:cs typeface="Book Antiqua"/>
                <a:sym typeface="Book Antiqua"/>
              </a:rPr>
              <a:t>VARANASI- 221005, INDIA</a:t>
            </a:r>
            <a:endParaRPr b="1" i="0" sz="2000" u="none">
              <a:solidFill>
                <a:srgbClr val="681417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b="1" i="0" sz="2000" u="none">
              <a:solidFill>
                <a:srgbClr val="681417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b="1" i="0" sz="2000" u="none">
              <a:solidFill>
                <a:srgbClr val="681417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0" y="6553200"/>
            <a:ext cx="9144000" cy="2925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BTP Project Report Presentation (B.Tech/IDD CSE 2021)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937" y="3749675"/>
            <a:ext cx="9144000" cy="708025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1417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6814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Bavanya, Btech (3), 18075034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1417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6814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Swati, Btech(3), and 18075060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09600" y="1774825"/>
            <a:ext cx="8001000" cy="1752600"/>
          </a:xfrm>
          <a:prstGeom prst="roundRect">
            <a:avLst>
              <a:gd fmla="val 16667" name="adj"/>
            </a:avLst>
          </a:prstGeom>
          <a:solidFill>
            <a:srgbClr val="0406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685800" y="1773202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b="1" lang="en-US"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lang="en-US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Fault Detection using Isolation Forest and Deep learning </a:t>
            </a:r>
            <a:endParaRPr sz="4300"/>
          </a:p>
        </p:txBody>
      </p:sp>
      <p:sp>
        <p:nvSpPr>
          <p:cNvPr id="93" name="Google Shape;93;p1"/>
          <p:cNvSpPr txBox="1"/>
          <p:nvPr/>
        </p:nvSpPr>
        <p:spPr>
          <a:xfrm>
            <a:off x="4795825" y="-20575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0" y="0"/>
            <a:ext cx="4795837" cy="1570037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8100" y="4549775"/>
            <a:ext cx="9144000" cy="708025"/>
          </a:xfrm>
          <a:prstGeom prst="rect">
            <a:avLst/>
          </a:prstGeom>
          <a:solidFill>
            <a:srgbClr val="FDCF5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1417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6814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1417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6814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Amrita Chaturvedi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23812"/>
            <a:ext cx="1447800" cy="148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89fd24d6f_0_0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d89fd24d6f_0_0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d89fd24d6f_0_0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d89fd24d6f_0_0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d89fd24d6f_0_0"/>
          <p:cNvSpPr txBox="1"/>
          <p:nvPr/>
        </p:nvSpPr>
        <p:spPr>
          <a:xfrm>
            <a:off x="0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d89fd24d6f_0_0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d89fd24d6f_0_0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d89fd24d6f_0_0"/>
          <p:cNvSpPr txBox="1"/>
          <p:nvPr/>
        </p:nvSpPr>
        <p:spPr>
          <a:xfrm>
            <a:off x="14264" y="1152900"/>
            <a:ext cx="8163900" cy="4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Anomaly Detection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and 2D visualizations of the data points were obtained using t-SNE.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 for choosing not to reduce features: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visualizations we see that the faulty points(which we are planning to consider as outliers) aren't much distinctive after excessive dimensionality reduction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The visualizations obtained are: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gd89fd24d6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75" y="4983300"/>
            <a:ext cx="3558450" cy="15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d89fd24d6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5800" y="4983299"/>
            <a:ext cx="3925600" cy="15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1255f2439_1_36"/>
          <p:cNvSpPr txBox="1"/>
          <p:nvPr/>
        </p:nvSpPr>
        <p:spPr>
          <a:xfrm>
            <a:off x="0" y="6553200"/>
            <a:ext cx="9144000" cy="3081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d1255f2439_1_36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d1255f2439_1_36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d1255f2439_1_36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d1255f2439_1_36"/>
          <p:cNvSpPr txBox="1"/>
          <p:nvPr/>
        </p:nvSpPr>
        <p:spPr>
          <a:xfrm>
            <a:off x="0" y="165953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d1255f2439_1_36"/>
          <p:cNvSpPr txBox="1"/>
          <p:nvPr/>
        </p:nvSpPr>
        <p:spPr>
          <a:xfrm>
            <a:off x="14287" y="6553200"/>
            <a:ext cx="447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d1255f2439_1_36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d1255f2439_1_36"/>
          <p:cNvSpPr txBox="1"/>
          <p:nvPr/>
        </p:nvSpPr>
        <p:spPr>
          <a:xfrm>
            <a:off x="565150" y="1569900"/>
            <a:ext cx="8163900" cy="54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Anomaly Detection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and Testing data was split at 4:1 ratio.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Isolation forest is fit on the training and testing data and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outliers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detected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evaluate our Idea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understand how effectively the model was able to detect the faulty data points as the outliers,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know the faulty and non faulty data points of the test data before itself.(Since our dataset was labelled before preprocessing.)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we found out the accuracy with which the data points were detected to be inliers(non faulty) and outliers(faulty).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89fd24d6f_0_14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d89fd24d6f_0_14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d89fd24d6f_0_14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d89fd24d6f_0_14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d89fd24d6f_0_14"/>
          <p:cNvSpPr txBox="1"/>
          <p:nvPr/>
        </p:nvSpPr>
        <p:spPr>
          <a:xfrm>
            <a:off x="14275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d89fd24d6f_0_14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d89fd24d6f_0_14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d89fd24d6f_0_14"/>
          <p:cNvSpPr txBox="1"/>
          <p:nvPr/>
        </p:nvSpPr>
        <p:spPr>
          <a:xfrm>
            <a:off x="14267" y="1432025"/>
            <a:ext cx="8163900" cy="5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using deep learning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and idea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Features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column (count of bugs corresponding to a data point.)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ataset had no null values.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20 features were informative.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Scaling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Max scaling was performed on the dataset before all the experiments.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 techniques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xperiments were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without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with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technique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SVD with 10 and 15 components.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 with 10 and 15 components.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 Gain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1255f2439_1_57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d1255f2439_1_57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d1255f2439_1_57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d1255f2439_1_57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d1255f2439_1_57"/>
          <p:cNvSpPr txBox="1"/>
          <p:nvPr/>
        </p:nvSpPr>
        <p:spPr>
          <a:xfrm>
            <a:off x="14275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d1255f2439_1_57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d1255f2439_1_57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d1255f2439_1_57"/>
          <p:cNvSpPr txBox="1"/>
          <p:nvPr/>
        </p:nvSpPr>
        <p:spPr>
          <a:xfrm>
            <a:off x="565150" y="1676600"/>
            <a:ext cx="81639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using deep learning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Oversampling and SMOTE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we took cross version datasets for training and testing, we applied oversampling and SMOTE to balance and increase the size of the datasets.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MSE(mean squared error) as our loss function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models were trained to 100 epochs.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have developed: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9 different models with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3 different architectures of LSTM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 different architectures of RNN and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single architecture each of GRU, ANN and CNN.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89fd24d6f_0_60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d89fd24d6f_0_60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d89fd24d6f_0_60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d89fd24d6f_0_60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d89fd24d6f_0_60"/>
          <p:cNvSpPr txBox="1"/>
          <p:nvPr/>
        </p:nvSpPr>
        <p:spPr>
          <a:xfrm>
            <a:off x="0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d89fd24d6f_0_60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d89fd24d6f_0_60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d89fd24d6f_0_60"/>
          <p:cNvSpPr txBox="1"/>
          <p:nvPr/>
        </p:nvSpPr>
        <p:spPr>
          <a:xfrm>
            <a:off x="565150" y="1676600"/>
            <a:ext cx="81639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using deep learning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1" name="Google Shape;261;gd89fd24d6f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75" y="2494650"/>
            <a:ext cx="4034033" cy="405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d89fd24d6f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400" y="3428997"/>
            <a:ext cx="4112700" cy="18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89fd24d6f_0_89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d89fd24d6f_0_89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d89fd24d6f_0_89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d89fd24d6f_0_89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d89fd24d6f_0_89"/>
          <p:cNvSpPr txBox="1"/>
          <p:nvPr/>
        </p:nvSpPr>
        <p:spPr>
          <a:xfrm>
            <a:off x="219237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d89fd24d6f_0_89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d89fd24d6f_0_89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d89fd24d6f_0_89"/>
          <p:cNvSpPr txBox="1"/>
          <p:nvPr/>
        </p:nvSpPr>
        <p:spPr>
          <a:xfrm>
            <a:off x="565150" y="1676600"/>
            <a:ext cx="8163900" cy="6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using deep learning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GRU architecture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architecture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gd89fd24d6f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950" y="2153200"/>
            <a:ext cx="4573251" cy="20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d89fd24d6f_0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8951" y="4333999"/>
            <a:ext cx="3988823" cy="2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89fd24d6f_0_38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d89fd24d6f_0_38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d89fd24d6f_0_38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d89fd24d6f_0_38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d89fd24d6f_0_38"/>
          <p:cNvSpPr txBox="1"/>
          <p:nvPr/>
        </p:nvSpPr>
        <p:spPr>
          <a:xfrm>
            <a:off x="191832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d89fd24d6f_0_38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d89fd24d6f_0_38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d89fd24d6f_0_38"/>
          <p:cNvSpPr txBox="1"/>
          <p:nvPr/>
        </p:nvSpPr>
        <p:spPr>
          <a:xfrm>
            <a:off x="565150" y="1676600"/>
            <a:ext cx="8163900" cy="6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using deep learning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architectures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architecture 1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architecture 2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								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								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gd89fd24d6f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800" y="2494300"/>
            <a:ext cx="3938324" cy="17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d89fd24d6f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000" y="4585425"/>
            <a:ext cx="3516599" cy="19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89fd24d6f_0_74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d89fd24d6f_0_74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d89fd24d6f_0_74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d89fd24d6f_0_74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d89fd24d6f_0_74"/>
          <p:cNvSpPr txBox="1"/>
          <p:nvPr/>
        </p:nvSpPr>
        <p:spPr>
          <a:xfrm>
            <a:off x="228371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d89fd24d6f_0_74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d89fd24d6f_0_74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d89fd24d6f_0_74"/>
          <p:cNvSpPr txBox="1"/>
          <p:nvPr/>
        </p:nvSpPr>
        <p:spPr>
          <a:xfrm>
            <a:off x="565150" y="1676600"/>
            <a:ext cx="816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using deep learning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architectures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architecture 3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3" name="Google Shape;303;gd89fd24d6f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850" y="2841400"/>
            <a:ext cx="5185624" cy="35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89fd24d6f_0_102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d89fd24d6f_0_102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d89fd24d6f_0_102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d89fd24d6f_0_102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d89fd24d6f_0_102"/>
          <p:cNvSpPr txBox="1"/>
          <p:nvPr/>
        </p:nvSpPr>
        <p:spPr>
          <a:xfrm>
            <a:off x="191832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d89fd24d6f_0_102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d89fd24d6f_0_102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d89fd24d6f_0_102"/>
          <p:cNvSpPr txBox="1"/>
          <p:nvPr/>
        </p:nvSpPr>
        <p:spPr>
          <a:xfrm>
            <a:off x="490050" y="1538675"/>
            <a:ext cx="8163900" cy="60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using deep learning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 1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 2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								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								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6" name="Google Shape;316;gd89fd24d6f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347" y="2288997"/>
            <a:ext cx="4201000" cy="18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d89fd24d6f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350" y="4338950"/>
            <a:ext cx="3945903" cy="22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89fd24d6f_0_115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d89fd24d6f_0_115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d89fd24d6f_0_115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d89fd24d6f_0_115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d89fd24d6f_0_115"/>
          <p:cNvSpPr txBox="1"/>
          <p:nvPr/>
        </p:nvSpPr>
        <p:spPr>
          <a:xfrm>
            <a:off x="0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d89fd24d6f_0_115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d89fd24d6f_0_115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d89fd24d6f_0_115"/>
          <p:cNvSpPr txBox="1"/>
          <p:nvPr/>
        </p:nvSpPr>
        <p:spPr>
          <a:xfrm>
            <a:off x="565150" y="1676600"/>
            <a:ext cx="816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using deep learning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3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0" name="Google Shape;330;gd89fd24d6f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275" y="2983175"/>
            <a:ext cx="6604729" cy="28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4800600" y="0"/>
            <a:ext cx="4343400" cy="157003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0" y="0"/>
            <a:ext cx="4795837" cy="1570037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0" y="6550025"/>
            <a:ext cx="9144000" cy="307975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0" y="892175"/>
            <a:ext cx="47958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4287" y="6553200"/>
            <a:ext cx="4476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605975" y="1981200"/>
            <a:ext cx="64119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Fault Detection using </a:t>
            </a:r>
            <a:endParaRPr b="1"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isolation </a:t>
            </a:r>
            <a:r>
              <a:rPr b="1"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forest</a:t>
            </a:r>
            <a:r>
              <a:rPr b="1" i="0" lang="en-US" sz="3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deep learning </a:t>
            </a:r>
            <a:endParaRPr b="1"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software ?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Software is a set of instructions 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sed to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operate a computer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execute specific tasks.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Without software, most computers would be useless.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fault detection is important  in softwares?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effective working and growth of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,it is  highly desirable to reduce software defects.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89fd24d6f_0_27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d89fd24d6f_0_27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d89fd24d6f_0_27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d89fd24d6f_0_27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d89fd24d6f_0_27"/>
          <p:cNvSpPr txBox="1"/>
          <p:nvPr/>
        </p:nvSpPr>
        <p:spPr>
          <a:xfrm>
            <a:off x="182697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d89fd24d6f_0_27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d89fd24d6f_0_27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d89fd24d6f_0_27"/>
          <p:cNvSpPr txBox="1"/>
          <p:nvPr/>
        </p:nvSpPr>
        <p:spPr>
          <a:xfrm>
            <a:off x="565150" y="1981200"/>
            <a:ext cx="8163900" cy="6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using deep learning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 Processing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Rounded off the predictions to nearest integer as the results are supposed to be whole numbers.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Evaluating the models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calculated the FPA and CLC and recorded the MSE(mean squared error) test and train loss for all the models.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Saving weights and Results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Saved the results to csv files and saved the weights to disk.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1255f2439_2_58"/>
          <p:cNvSpPr txBox="1"/>
          <p:nvPr/>
        </p:nvSpPr>
        <p:spPr>
          <a:xfrm>
            <a:off x="0" y="6553200"/>
            <a:ext cx="9144000" cy="3081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d1255f2439_2_58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d1255f2439_2_58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d1255f2439_2_58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d1255f2439_2_58"/>
          <p:cNvSpPr txBox="1"/>
          <p:nvPr/>
        </p:nvSpPr>
        <p:spPr>
          <a:xfrm>
            <a:off x="0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d1255f2439_2_58"/>
          <p:cNvSpPr txBox="1"/>
          <p:nvPr/>
        </p:nvSpPr>
        <p:spPr>
          <a:xfrm>
            <a:off x="14287" y="6553200"/>
            <a:ext cx="447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d1255f2439_2_58"/>
          <p:cNvSpPr txBox="1"/>
          <p:nvPr/>
        </p:nvSpPr>
        <p:spPr>
          <a:xfrm>
            <a:off x="565150" y="1981200"/>
            <a:ext cx="78849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Anomaly Detection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accuracy obtained (explained 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earlier</a:t>
            </a:r>
            <a:r>
              <a:rPr i="0" lang="en-U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U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was 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87.7%.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using deep learning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few experiments, the FPA and CLC were obtained to be NAN because all the prediction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values </a:t>
            </a:r>
            <a:r>
              <a:rPr i="0" lang="en-U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were found to be zero after rounding off. </a:t>
            </a:r>
            <a:endParaRPr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results obtained for each of the 9 models are presented in the following slides.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"/>
          <p:cNvSpPr txBox="1"/>
          <p:nvPr/>
        </p:nvSpPr>
        <p:spPr>
          <a:xfrm>
            <a:off x="0" y="6553200"/>
            <a:ext cx="9144000" cy="307975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6"/>
          <p:cNvSpPr txBox="1"/>
          <p:nvPr/>
        </p:nvSpPr>
        <p:spPr>
          <a:xfrm>
            <a:off x="4800600" y="0"/>
            <a:ext cx="4343400" cy="157003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6"/>
          <p:cNvSpPr txBox="1"/>
          <p:nvPr/>
        </p:nvSpPr>
        <p:spPr>
          <a:xfrm>
            <a:off x="0" y="0"/>
            <a:ext cx="4795837" cy="1570037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6"/>
          <p:cNvSpPr txBox="1"/>
          <p:nvPr/>
        </p:nvSpPr>
        <p:spPr>
          <a:xfrm>
            <a:off x="4795837" y="0"/>
            <a:ext cx="33575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6"/>
          <p:cNvSpPr txBox="1"/>
          <p:nvPr/>
        </p:nvSpPr>
        <p:spPr>
          <a:xfrm>
            <a:off x="0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6"/>
          <p:cNvSpPr txBox="1"/>
          <p:nvPr/>
        </p:nvSpPr>
        <p:spPr>
          <a:xfrm>
            <a:off x="14287" y="6553200"/>
            <a:ext cx="4476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6"/>
          <p:cNvSpPr txBox="1"/>
          <p:nvPr/>
        </p:nvSpPr>
        <p:spPr>
          <a:xfrm>
            <a:off x="565150" y="1981200"/>
            <a:ext cx="6231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performance of different models are as follows: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 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365" name="Google Shape;36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" y="3111975"/>
            <a:ext cx="90487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1255f2439_2_4"/>
          <p:cNvSpPr txBox="1"/>
          <p:nvPr/>
        </p:nvSpPr>
        <p:spPr>
          <a:xfrm>
            <a:off x="0" y="6553200"/>
            <a:ext cx="9144000" cy="3081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d1255f2439_2_4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d1255f2439_2_4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d1255f2439_2_4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d1255f2439_2_4"/>
          <p:cNvSpPr txBox="1"/>
          <p:nvPr/>
        </p:nvSpPr>
        <p:spPr>
          <a:xfrm>
            <a:off x="0" y="178389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d1255f2439_2_4"/>
          <p:cNvSpPr txBox="1"/>
          <p:nvPr/>
        </p:nvSpPr>
        <p:spPr>
          <a:xfrm>
            <a:off x="14287" y="6553200"/>
            <a:ext cx="447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d1255f2439_2_4"/>
          <p:cNvSpPr txBox="1"/>
          <p:nvPr/>
        </p:nvSpPr>
        <p:spPr>
          <a:xfrm>
            <a:off x="565150" y="1981200"/>
            <a:ext cx="623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GRU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377" name="Google Shape;377;gd1255f2439_2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14775"/>
            <a:ext cx="8839199" cy="35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1255f2439_2_22"/>
          <p:cNvSpPr txBox="1"/>
          <p:nvPr/>
        </p:nvSpPr>
        <p:spPr>
          <a:xfrm>
            <a:off x="0" y="6553200"/>
            <a:ext cx="9144000" cy="3081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d1255f2439_2_22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d1255f2439_2_22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d1255f2439_2_22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d1255f2439_2_22"/>
          <p:cNvSpPr txBox="1"/>
          <p:nvPr/>
        </p:nvSpPr>
        <p:spPr>
          <a:xfrm>
            <a:off x="182697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d1255f2439_2_22"/>
          <p:cNvSpPr txBox="1"/>
          <p:nvPr/>
        </p:nvSpPr>
        <p:spPr>
          <a:xfrm>
            <a:off x="14287" y="6553200"/>
            <a:ext cx="447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d1255f2439_2_22"/>
          <p:cNvSpPr txBox="1"/>
          <p:nvPr/>
        </p:nvSpPr>
        <p:spPr>
          <a:xfrm>
            <a:off x="565150" y="1981200"/>
            <a:ext cx="6231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389" name="Google Shape;389;gd1255f2439_2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125" y="2593750"/>
            <a:ext cx="6983511" cy="33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1255f2439_2_34"/>
          <p:cNvSpPr txBox="1"/>
          <p:nvPr/>
        </p:nvSpPr>
        <p:spPr>
          <a:xfrm>
            <a:off x="0" y="6553200"/>
            <a:ext cx="9144000" cy="3081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d1255f2439_2_34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d1255f2439_2_34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d1255f2439_2_34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d1255f2439_2_34"/>
          <p:cNvSpPr txBox="1"/>
          <p:nvPr/>
        </p:nvSpPr>
        <p:spPr>
          <a:xfrm>
            <a:off x="182697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d1255f2439_2_34"/>
          <p:cNvSpPr txBox="1"/>
          <p:nvPr/>
        </p:nvSpPr>
        <p:spPr>
          <a:xfrm>
            <a:off x="14287" y="6553200"/>
            <a:ext cx="447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d1255f2439_2_34"/>
          <p:cNvSpPr txBox="1"/>
          <p:nvPr/>
        </p:nvSpPr>
        <p:spPr>
          <a:xfrm>
            <a:off x="565150" y="1981200"/>
            <a:ext cx="623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401" name="Google Shape;401;gd1255f2439_2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950" y="2433125"/>
            <a:ext cx="6505826" cy="399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1255f2439_2_46"/>
          <p:cNvSpPr txBox="1"/>
          <p:nvPr/>
        </p:nvSpPr>
        <p:spPr>
          <a:xfrm>
            <a:off x="0" y="6553200"/>
            <a:ext cx="9144000" cy="3081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d1255f2439_2_46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d1255f2439_2_46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d1255f2439_2_46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d1255f2439_2_46"/>
          <p:cNvSpPr txBox="1"/>
          <p:nvPr/>
        </p:nvSpPr>
        <p:spPr>
          <a:xfrm>
            <a:off x="0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d1255f2439_2_46"/>
          <p:cNvSpPr txBox="1"/>
          <p:nvPr/>
        </p:nvSpPr>
        <p:spPr>
          <a:xfrm>
            <a:off x="14287" y="6553200"/>
            <a:ext cx="447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d1255f2439_2_46"/>
          <p:cNvSpPr txBox="1"/>
          <p:nvPr/>
        </p:nvSpPr>
        <p:spPr>
          <a:xfrm>
            <a:off x="565150" y="1981200"/>
            <a:ext cx="623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413" name="Google Shape;413;gd1255f2439_2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850" y="2473950"/>
            <a:ext cx="7206574" cy="395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"/>
          <p:cNvSpPr txBox="1"/>
          <p:nvPr/>
        </p:nvSpPr>
        <p:spPr>
          <a:xfrm>
            <a:off x="0" y="6557962"/>
            <a:ext cx="9144000" cy="300037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7"/>
          <p:cNvSpPr txBox="1"/>
          <p:nvPr/>
        </p:nvSpPr>
        <p:spPr>
          <a:xfrm>
            <a:off x="4800600" y="0"/>
            <a:ext cx="4343400" cy="157003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7"/>
          <p:cNvSpPr txBox="1"/>
          <p:nvPr/>
        </p:nvSpPr>
        <p:spPr>
          <a:xfrm>
            <a:off x="0" y="0"/>
            <a:ext cx="4795837" cy="1570037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7"/>
          <p:cNvSpPr txBox="1"/>
          <p:nvPr/>
        </p:nvSpPr>
        <p:spPr>
          <a:xfrm>
            <a:off x="4795837" y="0"/>
            <a:ext cx="33575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7"/>
          <p:cNvSpPr txBox="1"/>
          <p:nvPr/>
        </p:nvSpPr>
        <p:spPr>
          <a:xfrm>
            <a:off x="0" y="892175"/>
            <a:ext cx="47958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7"/>
          <p:cNvSpPr txBox="1"/>
          <p:nvPr/>
        </p:nvSpPr>
        <p:spPr>
          <a:xfrm>
            <a:off x="14287" y="6553200"/>
            <a:ext cx="4476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 txBox="1"/>
          <p:nvPr/>
        </p:nvSpPr>
        <p:spPr>
          <a:xfrm>
            <a:off x="555450" y="1570025"/>
            <a:ext cx="78756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best performing case was: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 of architecture 1.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oversampling and smote.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Min Max scaling.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SVD and 10 components selected.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MSE and MAE curves of training are: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MAE Curve							MSE Curve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5" name="Google Shape;42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25" y="3429000"/>
            <a:ext cx="3731325" cy="25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725" y="3456200"/>
            <a:ext cx="3731325" cy="251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89fd24d6f_0_155"/>
          <p:cNvSpPr txBox="1"/>
          <p:nvPr/>
        </p:nvSpPr>
        <p:spPr>
          <a:xfrm>
            <a:off x="0" y="6557962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d89fd24d6f_0_155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d89fd24d6f_0_155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d89fd24d6f_0_155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d89fd24d6f_0_155"/>
          <p:cNvSpPr txBox="1"/>
          <p:nvPr/>
        </p:nvSpPr>
        <p:spPr>
          <a:xfrm>
            <a:off x="0" y="892175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d89fd24d6f_0_155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d89fd24d6f_0_155"/>
          <p:cNvSpPr txBox="1"/>
          <p:nvPr/>
        </p:nvSpPr>
        <p:spPr>
          <a:xfrm>
            <a:off x="574850" y="1569900"/>
            <a:ext cx="7875600" cy="5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 performed the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among different models.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model had relatively less neurons per layer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Absence of memory blocks.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remaining 4 models gave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close to each other.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xperiments which gave all the predictions to be zero  gave: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second least MSE test loss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MSE train loss.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 values for FPA and CLC.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So, taking FPA and CLC as the evaluation metrics was better.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add additional layers to the model architectures.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 the built models.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"/>
          <p:cNvSpPr txBox="1"/>
          <p:nvPr/>
        </p:nvSpPr>
        <p:spPr>
          <a:xfrm>
            <a:off x="0" y="6553200"/>
            <a:ext cx="9144000" cy="307975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8"/>
          <p:cNvSpPr txBox="1"/>
          <p:nvPr/>
        </p:nvSpPr>
        <p:spPr>
          <a:xfrm>
            <a:off x="4800600" y="0"/>
            <a:ext cx="4343400" cy="157003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8"/>
          <p:cNvSpPr txBox="1"/>
          <p:nvPr/>
        </p:nvSpPr>
        <p:spPr>
          <a:xfrm>
            <a:off x="0" y="0"/>
            <a:ext cx="4795837" cy="1570037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8"/>
          <p:cNvSpPr txBox="1"/>
          <p:nvPr/>
        </p:nvSpPr>
        <p:spPr>
          <a:xfrm>
            <a:off x="4795837" y="0"/>
            <a:ext cx="33575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 txBox="1"/>
          <p:nvPr/>
        </p:nvSpPr>
        <p:spPr>
          <a:xfrm>
            <a:off x="0" y="892175"/>
            <a:ext cx="47958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"/>
          <p:cNvSpPr txBox="1"/>
          <p:nvPr/>
        </p:nvSpPr>
        <p:spPr>
          <a:xfrm>
            <a:off x="14287" y="6553200"/>
            <a:ext cx="4476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 txBox="1"/>
          <p:nvPr/>
        </p:nvSpPr>
        <p:spPr>
          <a:xfrm>
            <a:off x="0" y="1889575"/>
            <a:ext cx="9144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 Jian Li, Pinjia He, Jieming Zhu, and Michael R. Lyu,”Software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Defect  Prediction via Convolutional Neural Network”, 2017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Guisheng Fan , 1,2 Xuyang Diao , 1 Huiqun Yu , 1 Kang Yang , 1 and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Liqiong Chen,”Software Defect Prediction via Attention-Based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Recurrent Neural Network” ,2019.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  Xia Xue 1,2 , Jun Feng 1,3, Yi Gao 1 , Meng Liu 1 , Wenyu Zhang 4,5, Xia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Sun 1, and Aiqi Zhao 1 and Shouxi Guo “Convolutional Recurrent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Neural  Networks with a Self-Attention Mechanism for Personnel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Performance Prediction”,2019.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rgbClr val="E4E8EE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553200"/>
            <a:ext cx="9144000" cy="307975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800600" y="0"/>
            <a:ext cx="4343400" cy="157003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0" y="0"/>
            <a:ext cx="4795837" cy="1570037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4795837" y="0"/>
            <a:ext cx="33575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0" y="892175"/>
            <a:ext cx="47958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4287" y="6553200"/>
            <a:ext cx="4476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565150" y="1706628"/>
            <a:ext cx="81177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papers proposed models for software fault detection like: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[1][4]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Attention based RNN   [2]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RNN with self Attention [3]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clustering algorithms [6]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regression techniques [5]</a:t>
            </a:r>
            <a:endParaRPr i="0" sz="2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Genetic programming [7]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Our observations and motivation: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didn't come across any work that treated this as an outlier detection problem.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ery little work has been done in cross version software fault detection.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1255f2439_1_47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d1255f2439_1_47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d1255f2439_1_47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d1255f2439_1_47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d1255f2439_1_47"/>
          <p:cNvSpPr txBox="1"/>
          <p:nvPr/>
        </p:nvSpPr>
        <p:spPr>
          <a:xfrm>
            <a:off x="0" y="892175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d1255f2439_1_47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d1255f2439_1_47"/>
          <p:cNvSpPr txBox="1"/>
          <p:nvPr/>
        </p:nvSpPr>
        <p:spPr>
          <a:xfrm>
            <a:off x="14275" y="1538275"/>
            <a:ext cx="91440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4]</a:t>
            </a: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Cong Pan 1,2 , Minyan Lu 1,2,, Biao Xu 1,2 and Houleng Gao 1,2,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“ An  Improved CNN Model for Within-Project Software Defect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Prediction “ ,2019.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[5]   M. Fernández-Delgado 1 , M.S. Sirsat a , E. Cernadas a , S. Alawadi a ,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S. Barro a , M. Febrero-Bande b,”An extensive experimental survey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of regression methods”,2019.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[6]   Ning Lia,d, Martin Shepperdb , Yuchen Guoc ,”A Systematic Review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of  Unsupervised Learning Techniques for Software  Defect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Prediction”, 2018 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[7]   Santosh S. Rathore1 · Sandeep Kumar1,”An empirical study of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some software fault prediction techniques for the number of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faults prediction” ,2016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1255f2439_1_8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d1255f2439_1_8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d1255f2439_1_8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d1255f2439_1_8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d1255f2439_1_8"/>
          <p:cNvSpPr txBox="1"/>
          <p:nvPr/>
        </p:nvSpPr>
        <p:spPr>
          <a:xfrm>
            <a:off x="0" y="892175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d1255f2439_1_8"/>
          <p:cNvSpPr txBox="1"/>
          <p:nvPr/>
        </p:nvSpPr>
        <p:spPr>
          <a:xfrm>
            <a:off x="14287" y="6553200"/>
            <a:ext cx="44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gd1255f2439_1_8"/>
          <p:cNvSpPr txBox="1"/>
          <p:nvPr/>
        </p:nvSpPr>
        <p:spPr>
          <a:xfrm>
            <a:off x="513150" y="1754400"/>
            <a:ext cx="8117700" cy="6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About our base paper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"Ridge and Lasso Regression Models for Cross-Version Defect Prediction" by Xiaoxing Yang and Wushao Wen. 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FPA and CLC metrics were said to be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consistent in evaluati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ng</a:t>
            </a: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ranking. 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achine learning methods for cross version software fault detection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used in the base paper are</a:t>
            </a: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Lasso regression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binomial regression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Principal component regression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Learning-to-rank approach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5a726810a_0_2"/>
          <p:cNvSpPr txBox="1"/>
          <p:nvPr/>
        </p:nvSpPr>
        <p:spPr>
          <a:xfrm>
            <a:off x="0" y="6553200"/>
            <a:ext cx="9144000" cy="3081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d5a726810a_0_2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d5a726810a_0_2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d5a726810a_0_2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d5a726810a_0_2"/>
          <p:cNvSpPr txBox="1"/>
          <p:nvPr/>
        </p:nvSpPr>
        <p:spPr>
          <a:xfrm>
            <a:off x="0" y="892175"/>
            <a:ext cx="4795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d5a726810a_0_2"/>
          <p:cNvSpPr txBox="1"/>
          <p:nvPr/>
        </p:nvSpPr>
        <p:spPr>
          <a:xfrm>
            <a:off x="14287" y="6553200"/>
            <a:ext cx="447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d5a726810a_0_2"/>
          <p:cNvSpPr txBox="1"/>
          <p:nvPr/>
        </p:nvSpPr>
        <p:spPr>
          <a:xfrm>
            <a:off x="565150" y="1981200"/>
            <a:ext cx="79800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predicting faulty data points in the dataset.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nomaly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detection using Isolation Forest.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(To detect faulty data points which we are considering as outliers)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ifferent deep learning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(To predict the no. of bugs associated with each data point)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Artificial Neural Network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Convolution Neural Network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(Experimented with 3 different architectures)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(Experimented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3 different architectures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Gated Recurrent Unit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/>
        </p:nvSpPr>
        <p:spPr>
          <a:xfrm>
            <a:off x="0" y="6553200"/>
            <a:ext cx="9144000" cy="307975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4800600" y="0"/>
            <a:ext cx="4343400" cy="157003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0" y="0"/>
            <a:ext cx="4795837" cy="1570037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4795837" y="0"/>
            <a:ext cx="33575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0" y="892175"/>
            <a:ext cx="47958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14287" y="6553200"/>
            <a:ext cx="4476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565150" y="1981200"/>
            <a:ext cx="8334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 and metrics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used the following feature engineering concepts: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Max scaling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(for stable learning process)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o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versampling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SMOTE (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increase the weight of minority class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SVD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Info gain (for dimensional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ity reduction)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 considered for evaluation are: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FPA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Fault-percentile-average)</a:t>
            </a:r>
            <a:endParaRPr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CLC (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Cumulative lift chart)</a:t>
            </a:r>
            <a:endParaRPr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b11164db6_0_0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7b11164db6_0_0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7b11164db6_0_0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7b11164db6_0_0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1"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7b11164db6_0_0"/>
          <p:cNvSpPr txBox="1"/>
          <p:nvPr/>
        </p:nvSpPr>
        <p:spPr>
          <a:xfrm>
            <a:off x="0" y="165953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7b11164db6_0_0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7b11164db6_0_0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7b11164db6_0_0"/>
          <p:cNvSpPr txBox="1"/>
          <p:nvPr/>
        </p:nvSpPr>
        <p:spPr>
          <a:xfrm>
            <a:off x="0" y="1567788"/>
            <a:ext cx="8163900" cy="3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Anomaly Detection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detailed flow chart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of the entire experiment is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given: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detailed explanation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will be given in the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Experimental Details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section later.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g7b11164db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747" y="1569900"/>
            <a:ext cx="2620250" cy="498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7b11164db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2150" y="1569900"/>
            <a:ext cx="2881593" cy="498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g7b11164db6_0_0"/>
          <p:cNvCxnSpPr/>
          <p:nvPr/>
        </p:nvCxnSpPr>
        <p:spPr>
          <a:xfrm flipH="1" rot="10800000">
            <a:off x="5201900" y="6263625"/>
            <a:ext cx="1359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g7b11164db6_0_0"/>
          <p:cNvCxnSpPr/>
          <p:nvPr/>
        </p:nvCxnSpPr>
        <p:spPr>
          <a:xfrm>
            <a:off x="6550125" y="1794125"/>
            <a:ext cx="10500" cy="44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g7b11164db6_0_0"/>
          <p:cNvCxnSpPr/>
          <p:nvPr/>
        </p:nvCxnSpPr>
        <p:spPr>
          <a:xfrm flipH="1" rot="10800000">
            <a:off x="6560750" y="1794225"/>
            <a:ext cx="6156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b11164db6_0_22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7b11164db6_0_22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7b11164db6_0_22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7b11164db6_0_22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1"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7b11164db6_0_22"/>
          <p:cNvSpPr txBox="1"/>
          <p:nvPr/>
        </p:nvSpPr>
        <p:spPr>
          <a:xfrm>
            <a:off x="0" y="165953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7b11164db6_0_22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7b11164db6_0_22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7b11164db6_0_22"/>
          <p:cNvSpPr txBox="1"/>
          <p:nvPr/>
        </p:nvSpPr>
        <p:spPr>
          <a:xfrm>
            <a:off x="14275" y="1681825"/>
            <a:ext cx="8163900" cy="3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deep learning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detailed flow chart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of the entire experiment is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given: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detailed explanation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will be given in the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Experimental Details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section later.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g7b11164db6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988" y="1569900"/>
            <a:ext cx="2574377" cy="498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7b11164db6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1350" y="1681825"/>
            <a:ext cx="2759950" cy="22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g7b11164db6_0_22"/>
          <p:cNvCxnSpPr/>
          <p:nvPr/>
        </p:nvCxnSpPr>
        <p:spPr>
          <a:xfrm flipH="1" rot="10800000">
            <a:off x="5396069" y="5636145"/>
            <a:ext cx="683100" cy="6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g7b11164db6_0_22"/>
          <p:cNvCxnSpPr/>
          <p:nvPr/>
        </p:nvCxnSpPr>
        <p:spPr>
          <a:xfrm flipH="1" rot="10800000">
            <a:off x="6068197" y="1943377"/>
            <a:ext cx="900" cy="36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g7b11164db6_0_22"/>
          <p:cNvCxnSpPr/>
          <p:nvPr/>
        </p:nvCxnSpPr>
        <p:spPr>
          <a:xfrm flipH="1" rot="10800000">
            <a:off x="6069225" y="1944700"/>
            <a:ext cx="8961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/>
          <p:nvPr/>
        </p:nvSpPr>
        <p:spPr>
          <a:xfrm>
            <a:off x="0" y="6553200"/>
            <a:ext cx="9144000" cy="307975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5"/>
          <p:cNvSpPr txBox="1"/>
          <p:nvPr/>
        </p:nvSpPr>
        <p:spPr>
          <a:xfrm>
            <a:off x="4800600" y="0"/>
            <a:ext cx="4343400" cy="157003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5"/>
          <p:cNvSpPr txBox="1"/>
          <p:nvPr/>
        </p:nvSpPr>
        <p:spPr>
          <a:xfrm>
            <a:off x="0" y="0"/>
            <a:ext cx="4795837" cy="1570037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5"/>
          <p:cNvSpPr txBox="1"/>
          <p:nvPr/>
        </p:nvSpPr>
        <p:spPr>
          <a:xfrm>
            <a:off x="4795837" y="0"/>
            <a:ext cx="33575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"/>
          <p:cNvSpPr txBox="1"/>
          <p:nvPr/>
        </p:nvSpPr>
        <p:spPr>
          <a:xfrm>
            <a:off x="0" y="248431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14287" y="6553200"/>
            <a:ext cx="4476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"/>
          <p:cNvSpPr txBox="1"/>
          <p:nvPr/>
        </p:nvSpPr>
        <p:spPr>
          <a:xfrm>
            <a:off x="490050" y="1463325"/>
            <a:ext cx="8163900" cy="7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Anomaly Detection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has: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40 features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Label column (faulty/not faulty)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treating it as a binary classification problem,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the labels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Isolation Forest to detect outliers(faulty points).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and preprocessing.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values were checked.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 of faulty data points was found: 4.71%.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Labels were removed from the dataset.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Unnecessary features were removed (those which had only single value for all the data points).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 plots and distribution plots were obtained and analysed.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572" y="1327625"/>
            <a:ext cx="2750250" cy="19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2013-05-08T19:42:37Z</dcterms:created>
  <dc:creator>Sambit</dc:creator>
</cp:coreProperties>
</file>