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6"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7"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8"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9"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0"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1"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type="body" idx="1"/>
          </p:nvPr>
        </p:nvSpPr>
        <p:spPr/>
        <p:txBody>
          <a:bodyPr bIns="0" lIns="0" rIns="0" tIns="0"/>
          <a:p/>
        </p:txBody>
      </p:sp>
      <p:sp>
        <p:nvSpPr>
          <p:cNvPr id="104869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8"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9"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0"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2"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3"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5"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377440"/>
          </a:xfrm>
          <a:prstGeom prst="rect"/>
          <a:noFill/>
        </p:spPr>
        <p:txBody>
          <a:bodyPr rtlCol="0" wrap="square">
            <a:spAutoFit/>
          </a:bodyPr>
          <a:p>
            <a:r>
              <a:rPr sz="2400" lang="en-US"/>
              <a:t>STUDENT NAME:</a:t>
            </a:r>
            <a:r>
              <a:rPr sz="2400" lang="en-US"/>
              <a:t> </a:t>
            </a:r>
            <a:r>
              <a:rPr sz="2400" lang="en-US"/>
              <a:t>B</a:t>
            </a:r>
            <a:r>
              <a:rPr sz="2400" lang="en-US"/>
              <a:t>H</a:t>
            </a:r>
            <a:r>
              <a:rPr sz="2400" lang="en-US"/>
              <a:t>A</a:t>
            </a:r>
            <a:r>
              <a:rPr sz="2400" lang="en-US"/>
              <a:t>V</a:t>
            </a:r>
            <a:r>
              <a:rPr sz="2400" lang="en-US"/>
              <a:t>A</a:t>
            </a:r>
            <a:r>
              <a:rPr sz="2400" lang="en-US"/>
              <a:t>D</a:t>
            </a:r>
            <a:r>
              <a:rPr sz="2400" lang="en-US"/>
              <a:t>H</a:t>
            </a:r>
            <a:r>
              <a:rPr sz="2400" lang="en-US"/>
              <a:t>A</a:t>
            </a:r>
            <a:r>
              <a:rPr sz="2400" lang="en-US"/>
              <a:t>R</a:t>
            </a:r>
            <a:r>
              <a:rPr sz="2400" lang="en-US"/>
              <a:t>A</a:t>
            </a:r>
            <a:r>
              <a:rPr sz="2400" lang="en-US"/>
              <a:t>NI</a:t>
            </a:r>
            <a:r>
              <a:rPr sz="2400" lang="en-US"/>
              <a:t> </a:t>
            </a:r>
            <a:r>
              <a:rPr sz="2400" lang="en-US"/>
              <a:t>S</a:t>
            </a:r>
            <a:endParaRPr dirty="0" sz="2400" lang="en-US"/>
          </a:p>
          <a:p>
            <a:r>
              <a:rPr dirty="0" sz="2400" lang="en-US"/>
              <a:t>REGISTER NO:</a:t>
            </a:r>
            <a:r>
              <a:rPr dirty="0" sz="2400" lang="en-US"/>
              <a:t> </a:t>
            </a:r>
            <a:r>
              <a:rPr dirty="0" sz="2400" lang="en-US"/>
              <a:t>3</a:t>
            </a:r>
            <a:r>
              <a:rPr dirty="0" sz="2400" lang="en-US"/>
              <a:t>1</a:t>
            </a:r>
            <a:r>
              <a:rPr dirty="0" sz="2400" lang="en-US"/>
              <a:t>2</a:t>
            </a:r>
            <a:r>
              <a:rPr dirty="0" sz="2400" lang="en-US"/>
              <a:t>2</a:t>
            </a:r>
            <a:r>
              <a:rPr dirty="0" sz="2400" lang="en-US"/>
              <a:t>1</a:t>
            </a:r>
            <a:r>
              <a:rPr dirty="0" sz="2400" lang="en-US"/>
              <a:t>8</a:t>
            </a:r>
            <a:r>
              <a:rPr dirty="0" sz="2400" lang="en-US"/>
              <a:t>5</a:t>
            </a:r>
            <a:r>
              <a:rPr dirty="0" sz="2400" lang="en-US"/>
              <a:t>4</a:t>
            </a:r>
            <a:r>
              <a:rPr dirty="0" sz="2400" lang="en-US"/>
              <a:t>8</a:t>
            </a:r>
            <a:endParaRPr altLang="en-US" lang="zh-CN"/>
          </a:p>
          <a:p>
            <a:r>
              <a:rPr altLang="en-US" dirty="0" sz="2400" lang="en-US"/>
              <a:t>N</a:t>
            </a:r>
            <a:r>
              <a:rPr altLang="en-US" dirty="0" sz="2400" lang="en-US"/>
              <a:t>A</a:t>
            </a:r>
            <a:r>
              <a:rPr altLang="en-US" dirty="0" sz="2400" lang="en-US"/>
              <a:t>A</a:t>
            </a:r>
            <a:r>
              <a:rPr altLang="en-US" dirty="0" sz="2400" lang="en-US"/>
              <a:t>N</a:t>
            </a:r>
            <a:r>
              <a:rPr altLang="en-US" dirty="0" sz="2400" lang="en-US"/>
              <a:t> </a:t>
            </a:r>
            <a:r>
              <a:rPr altLang="en-US" dirty="0" sz="2400" lang="en-US"/>
              <a:t>M</a:t>
            </a:r>
            <a:r>
              <a:rPr altLang="en-US" dirty="0" sz="2400" lang="en-US"/>
              <a:t>U</a:t>
            </a:r>
            <a:r>
              <a:rPr altLang="en-US" dirty="0" sz="2400" lang="en-US"/>
              <a:t>D</a:t>
            </a:r>
            <a:r>
              <a:rPr altLang="en-US" dirty="0" sz="2400" lang="en-US"/>
              <a:t>H</a:t>
            </a:r>
            <a:r>
              <a:rPr altLang="en-US" dirty="0" sz="2400" lang="en-US"/>
              <a:t>A</a:t>
            </a:r>
            <a:r>
              <a:rPr altLang="en-US" dirty="0" sz="2400" lang="en-US"/>
              <a:t>L</a:t>
            </a:r>
            <a:r>
              <a:rPr altLang="en-US" dirty="0" sz="2400" lang="en-US"/>
              <a:t>V</a:t>
            </a:r>
            <a:r>
              <a:rPr altLang="en-US" dirty="0" sz="2400" lang="en-US"/>
              <a:t>A</a:t>
            </a:r>
            <a:r>
              <a:rPr altLang="en-US" dirty="0" sz="2400" lang="en-US"/>
              <a:t>N</a:t>
            </a:r>
            <a:r>
              <a:rPr altLang="en-US" dirty="0" sz="2400" lang="en-US"/>
              <a:t> </a:t>
            </a:r>
            <a:r>
              <a:rPr altLang="en-US" dirty="0" sz="2400" lang="en-US"/>
              <a:t>I</a:t>
            </a:r>
            <a:r>
              <a:rPr altLang="en-US" dirty="0" sz="2400" lang="en-US"/>
              <a:t>D</a:t>
            </a:r>
            <a:r>
              <a:rPr altLang="en-US" dirty="0" sz="2400" lang="en-US"/>
              <a:t>:</a:t>
            </a:r>
            <a:r>
              <a:rPr altLang="en-US" dirty="0" sz="2400" lang="en-US"/>
              <a:t> </a:t>
            </a:r>
            <a:r>
              <a:rPr altLang="en-US" dirty="0" sz="2400" lang="en-US"/>
              <a:t>4A59B1DA59D7FD99E114EAC7C341603B</a:t>
            </a:r>
            <a:endParaRPr altLang="en-US" lang="zh-CN"/>
          </a:p>
          <a:p>
            <a:r>
              <a:rPr dirty="0" sz="2400" lang="en-US"/>
              <a:t>DEPARTMENT:</a:t>
            </a:r>
            <a:r>
              <a:rPr dirty="0" sz="2400" lang="en-US"/>
              <a:t> </a:t>
            </a:r>
            <a:r>
              <a:rPr dirty="0" sz="2400" lang="en-US"/>
              <a:t>B</a:t>
            </a:r>
            <a:r>
              <a:rPr dirty="0" sz="2400" lang="en-US"/>
              <a:t>.</a:t>
            </a:r>
            <a:r>
              <a:rPr dirty="0" sz="2400" lang="en-US"/>
              <a:t> </a:t>
            </a:r>
            <a:r>
              <a:rPr dirty="0" sz="2400" lang="en-US"/>
              <a:t>C</a:t>
            </a:r>
            <a:r>
              <a:rPr dirty="0" sz="2400" lang="en-US"/>
              <a:t>O</a:t>
            </a:r>
            <a:r>
              <a:rPr dirty="0" sz="2400" lang="en-US"/>
              <a:t>M</a:t>
            </a:r>
            <a:r>
              <a:rPr dirty="0" sz="2400" lang="en-US"/>
              <a:t>(</a:t>
            </a:r>
            <a:r>
              <a:rPr dirty="0" sz="2400" lang="en-US"/>
              <a:t>A</a:t>
            </a:r>
            <a:r>
              <a:rPr dirty="0" sz="2400" lang="en-US"/>
              <a:t>C</a:t>
            </a:r>
            <a:r>
              <a:rPr dirty="0" sz="2400" lang="en-US"/>
              <a:t>C</a:t>
            </a:r>
            <a:r>
              <a:rPr dirty="0" sz="2400" lang="en-US"/>
              <a:t>O</a:t>
            </a:r>
            <a:r>
              <a:rPr dirty="0" sz="2400" lang="en-US"/>
              <a:t>U</a:t>
            </a:r>
            <a:r>
              <a:rPr dirty="0" sz="2400" lang="en-US"/>
              <a:t>N</a:t>
            </a:r>
            <a:r>
              <a:rPr dirty="0" sz="2400" lang="en-US"/>
              <a:t>T</a:t>
            </a:r>
            <a:r>
              <a:rPr dirty="0" sz="2400" lang="en-US"/>
              <a:t>I</a:t>
            </a:r>
            <a:r>
              <a:rPr dirty="0" sz="2400" lang="en-US"/>
              <a:t>N</a:t>
            </a:r>
            <a:r>
              <a:rPr dirty="0" sz="2400" lang="en-US"/>
              <a:t>G</a:t>
            </a:r>
            <a:r>
              <a:rPr dirty="0" sz="2400" lang="en-US"/>
              <a:t> </a:t>
            </a:r>
            <a:r>
              <a:rPr dirty="0" sz="2400" lang="en-US"/>
              <a:t>AND</a:t>
            </a:r>
            <a:r>
              <a:rPr dirty="0" sz="2400" lang="en-US"/>
              <a:t> </a:t>
            </a:r>
            <a:r>
              <a:rPr dirty="0" sz="2400" lang="en-US"/>
              <a:t>FINANCE</a:t>
            </a:r>
            <a:r>
              <a:rPr dirty="0" sz="2400" lang="en-US"/>
              <a:t>)</a:t>
            </a:r>
            <a:r>
              <a:rPr dirty="0" sz="2400" lang="en-US"/>
              <a:t> </a:t>
            </a:r>
            <a:endParaRPr altLang="en-US" lang="zh-CN"/>
          </a:p>
          <a:p>
            <a:r>
              <a:rPr dirty="0" sz="2400" lang="en-US"/>
              <a:t>COLLEGE</a:t>
            </a:r>
            <a:r>
              <a:rPr dirty="0" sz="2400" lang="en-US"/>
              <a:t>:</a:t>
            </a:r>
            <a:r>
              <a:rPr dirty="0" sz="2400" lang="en-US"/>
              <a:t> </a:t>
            </a:r>
            <a:r>
              <a:rPr dirty="0" sz="2400" lang="en-US"/>
              <a:t>J</a:t>
            </a:r>
            <a:r>
              <a:rPr dirty="0" sz="2400" lang="en-US"/>
              <a:t>.</a:t>
            </a:r>
            <a:r>
              <a:rPr dirty="0" sz="2400" lang="en-US"/>
              <a:t> </a:t>
            </a:r>
            <a:r>
              <a:rPr dirty="0" sz="2400" lang="en-US"/>
              <a:t>N</a:t>
            </a:r>
            <a:r>
              <a:rPr dirty="0" sz="2400" lang="en-US"/>
              <a:t>.</a:t>
            </a:r>
            <a:r>
              <a:rPr dirty="0" sz="2400" lang="en-US"/>
              <a:t> </a:t>
            </a:r>
            <a:r>
              <a:rPr dirty="0" sz="2400" lang="en-US"/>
              <a:t>N</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a:t>
            </a:r>
            <a:r>
              <a:rPr dirty="0" sz="2400" lang="en-US"/>
              <a:t>ENCE</a:t>
            </a:r>
            <a:r>
              <a:rPr dirty="0" sz="2400" lang="en-US"/>
              <a:t> </a:t>
            </a:r>
            <a:r>
              <a:rPr dirty="0" sz="2400" lang="en-US"/>
              <a:t>C</a:t>
            </a:r>
            <a:r>
              <a:rPr dirty="0" sz="2400" lang="en-US"/>
              <a:t>O</a:t>
            </a:r>
            <a:r>
              <a:rPr dirty="0" sz="2400" lang="en-US"/>
              <a:t>L</a:t>
            </a:r>
            <a:r>
              <a:rPr dirty="0" sz="2400" lang="en-US"/>
              <a:t>L</a:t>
            </a:r>
            <a:r>
              <a:rPr dirty="0" sz="2400" lang="en-US"/>
              <a:t>EGE</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
          <p:cNvSpPr txBox="1"/>
          <p:nvPr/>
        </p:nvSpPr>
        <p:spPr>
          <a:xfrm>
            <a:off x="739775" y="1486535"/>
            <a:ext cx="8380563" cy="4409439"/>
          </a:xfrm>
          <a:prstGeom prst="rect"/>
        </p:spPr>
        <p:txBody>
          <a:bodyPr rtlCol="0" wrap="square">
            <a:spAutoFit/>
          </a:bodyPr>
          <a:p>
            <a:r>
              <a:rPr sz="2800" lang="en-GB">
                <a:solidFill>
                  <a:srgbClr val="000000"/>
                </a:solidFill>
              </a:rPr>
              <a:t>Data Collection: Gather quantitative (e.g., sales figures, productivity metrics) and qualitative data (e.g., peer reviews, manager feedback).
Define Metrics: Identify key performance indicators (KPIs) such as productivity, quality of work, and teamwork.
Select a Model: Choose an analytical approach like regression analysis, machine learning algorithms, or performance appraisal frameworks.</a:t>
            </a:r>
            <a:endParaRPr sz="2800" lang="en-GB">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9" name=""/>
          <p:cNvSpPr txBox="1"/>
          <p:nvPr/>
        </p:nvSpPr>
        <p:spPr>
          <a:xfrm>
            <a:off x="755332" y="1626235"/>
            <a:ext cx="10461413" cy="4841240"/>
          </a:xfrm>
          <a:prstGeom prst="rect"/>
        </p:spPr>
        <p:txBody>
          <a:bodyPr rtlCol="0" wrap="square">
            <a:spAutoFit/>
          </a:bodyPr>
          <a:p>
            <a:r>
              <a:rPr sz="2800" lang="en-GB">
                <a:solidFill>
                  <a:srgbClr val="000000"/>
                </a:solidFill>
              </a:rPr>
              <a:t>Performance Trends: Insights into individual and team performance over time, highlighting areas of strength and weakness.
Top Performers: Identification of high achievers who excel in key metrics, helping in recognizing and rewarding them.
Areas for Improvement: Pinpointing employees or teams that may need additional training or support to enhance their performance.
Performance Predictors: Factors or behaviors strongly correlated with high or low performance, aiding in targeted development efforts.</a:t>
            </a:r>
            <a:endParaRPr sz="2800" lang="en-GB">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90"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1" name=""/>
          <p:cNvSpPr txBox="1"/>
          <p:nvPr/>
        </p:nvSpPr>
        <p:spPr>
          <a:xfrm>
            <a:off x="530112" y="1656079"/>
            <a:ext cx="9058068" cy="3977640"/>
          </a:xfrm>
          <a:prstGeom prst="rect"/>
        </p:spPr>
        <p:txBody>
          <a:bodyPr rtlCol="0" wrap="square">
            <a:spAutoFit/>
          </a:bodyPr>
          <a:p>
            <a:r>
              <a:rPr sz="2800" lang="en-GB">
                <a:solidFill>
                  <a:srgbClr val="000000"/>
                </a:solidFill>
              </a:rPr>
              <a:t>In conclusion, employee performance analysis provides valuable insights into individual and team effectiveness, highlighting strengths and areas for improvement. By leveraging data to understand performance trends and key predictors, organizations can make informed decisions on development, recognition, and resource allocation. This ultimately enhances productivity, aligns efforts with organizational goals, and fosters a more motivated and capable workforce.</a:t>
            </a:r>
            <a:endParaRPr sz="2800" lang="en-GB">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7818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4655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758190"/>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401205"/>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7818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676274" y="1577022"/>
            <a:ext cx="6813790" cy="4409440"/>
          </a:xfrm>
          <a:prstGeom prst="rect"/>
        </p:spPr>
        <p:txBody>
          <a:bodyPr rtlCol="0" wrap="square">
            <a:spAutoFit/>
          </a:bodyPr>
          <a:p>
            <a:r>
              <a:rPr sz="2800" lang="en-GB">
                <a:solidFill>
                  <a:srgbClr val="000000"/>
                </a:solidFill>
              </a:rPr>
              <a:t>Our organization seeks to enhance its approach to employee performance evaluation to ensure it aligns with strategic goals and fosters a high-performance culture. The current performance evaluation system lacks comprehensive metrics and fails to provide actionable insights. Consequently, this leads to suboptimal employee development, misalignment with organizational objectives, and potential dissatisfaction among staff.</a:t>
            </a:r>
            <a:endParaRPr sz="2800" lang="en-GB">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7818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30997"/>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
          <p:cNvSpPr txBox="1"/>
          <p:nvPr/>
        </p:nvSpPr>
        <p:spPr>
          <a:xfrm>
            <a:off x="255208" y="1584960"/>
            <a:ext cx="9188828" cy="5273040"/>
          </a:xfrm>
          <a:prstGeom prst="rect"/>
        </p:spPr>
        <p:txBody>
          <a:bodyPr rtlCol="0" wrap="square">
            <a:spAutoFit/>
          </a:bodyPr>
          <a:p>
            <a:r>
              <a:rPr sz="2800" lang="en-GB">
                <a:solidFill>
                  <a:srgbClr val="000000"/>
                </a:solidFill>
              </a:rPr>
              <a:t>The employee performance analysis project aims to systematically evaluate and enhance workforce productivity and effectiveness. It involves collecting and analyzing data on employee performance metrics, such as productivity, quality of work, and goal achievement. The project will use various tools and methodologies, including performance reviews, feedback surveys, and key performance indicators (KPIs), to identify strengths and areas for improvement. The ultimate goal is to provide actionable insights to improve individual and team performance, align employee goals with organizational objectives, and support career development and training initiatives.</a:t>
            </a:r>
            <a:endParaRPr sz="2800" lang="en-GB">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
          <p:cNvSpPr txBox="1"/>
          <p:nvPr/>
        </p:nvSpPr>
        <p:spPr>
          <a:xfrm>
            <a:off x="470853" y="1816734"/>
            <a:ext cx="9960062" cy="4841240"/>
          </a:xfrm>
          <a:prstGeom prst="rect"/>
        </p:spPr>
        <p:txBody>
          <a:bodyPr rtlCol="0" wrap="square">
            <a:spAutoFit/>
          </a:bodyPr>
          <a:p>
            <a:r>
              <a:rPr sz="2800" lang="en-GB">
                <a:solidFill>
                  <a:srgbClr val="000000"/>
                </a:solidFill>
              </a:rPr>
              <a:t>Managers and Supervisors: They use performance data to make decisions about promotions, raises, and development needs.
Human Resources (HR) Professionals: They analyze trends and aggregate data to develop policies, training programs, and support overall workforce planning.
Employees: They receive feedback and insights on their performance to guide their career development and improvement efforts.
Senior Leadership: They use performance analysis to assess overall organizational effectiveness, make strategic decisions, and align employee performance with business goals.</a:t>
            </a:r>
            <a:endParaRPr sz="2800" lang="en-GB">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
          <p:cNvSpPr txBox="1"/>
          <p:nvPr/>
        </p:nvSpPr>
        <p:spPr>
          <a:xfrm>
            <a:off x="2994702" y="1695450"/>
            <a:ext cx="8031395" cy="3977640"/>
          </a:xfrm>
          <a:prstGeom prst="rect"/>
        </p:spPr>
        <p:txBody>
          <a:bodyPr rtlCol="0" wrap="square">
            <a:spAutoFit/>
          </a:bodyPr>
          <a:p>
            <a:r>
              <a:rPr sz="2800" lang="en-GB">
                <a:solidFill>
                  <a:srgbClr val="000000"/>
                </a:solidFill>
              </a:rPr>
              <a:t>Enhanced Performance Insight: Provides a detailed view of employee strengths and areas for growth, leading to better-targeted development opportunities.
Increased Engagement: Regular feedback and clear goal-setting can improve employee engagement and motivation.
Data-Driven Decisions: Leverages data to make informed decisions about promotions, rewards, and training, reducing biases and improving fairness.</a:t>
            </a:r>
            <a:endParaRPr sz="2800" lang="en-GB">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p:txBody>
          <a:bodyPr/>
          <a:p>
            <a:r>
              <a:rPr dirty="0" lang="en-IN"/>
              <a:t>Dataset Description</a:t>
            </a:r>
          </a:p>
        </p:txBody>
      </p:sp>
      <p:sp>
        <p:nvSpPr>
          <p:cNvPr id="1048670" name=""/>
          <p:cNvSpPr txBox="1"/>
          <p:nvPr/>
        </p:nvSpPr>
        <p:spPr>
          <a:xfrm>
            <a:off x="492224" y="1638594"/>
            <a:ext cx="9790780" cy="3977641"/>
          </a:xfrm>
          <a:prstGeom prst="rect"/>
        </p:spPr>
        <p:txBody>
          <a:bodyPr rtlCol="0" wrap="square">
            <a:spAutoFit/>
          </a:bodyPr>
          <a:p>
            <a:r>
              <a:rPr sz="2800" lang="en-GB">
                <a:solidFill>
                  <a:srgbClr val="000000"/>
                </a:solidFill>
              </a:rPr>
              <a:t>Employee Details: ID, name, department, position, and location.
Performance Metrics: Goals, KPIs, and achievements.
Feedback: Self-assessment, peer feedback, and manager evaluations.
Review Data: Review dates, scores, and comments.
Development: Training programs, certifications, and development plans.
Attendance: Records of attendance, punctuality, and absences.
Compensation: Salary, bonuses, promotions, and rewards.</a:t>
            </a:r>
            <a:endParaRPr sz="2800" lang="en-GB">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54703"/>
            <a:ext cx="8534018" cy="523240"/>
          </a:xfrm>
          <a:prstGeom prst="rect"/>
          <a:noFill/>
        </p:spPr>
        <p:txBody>
          <a:bodyPr rtlCol="0" wrap="square">
            <a:spAutoFit/>
          </a:bodyPr>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Real-Time Analytics</a:t>
            </a:r>
            <a:endParaRPr b="0" dirty="0" sz="2800" i="0" lang="en-US">
              <a:solidFill>
                <a:srgbClr val="0D0D0D"/>
              </a:solidFill>
              <a:effectLst/>
              <a:latin typeface="Times New Roman" panose="02020603050405020304" pitchFamily="18" charset="0"/>
              <a:cs typeface="Times New Roman" panose="02020603050405020304" pitchFamily="18" charset="0"/>
            </a:endParaRPr>
          </a:p>
        </p:txBody>
      </p:sp>
      <p:sp>
        <p:nvSpPr>
          <p:cNvPr id="1048678" name=""/>
          <p:cNvSpPr txBox="1"/>
          <p:nvPr/>
        </p:nvSpPr>
        <p:spPr>
          <a:xfrm>
            <a:off x="2987974" y="3213346"/>
            <a:ext cx="4572000" cy="523240"/>
          </a:xfrm>
          <a:prstGeom prst="rect"/>
        </p:spPr>
        <p:txBody>
          <a:bodyPr rtlCol="0" wrap="square">
            <a:spAutoFit/>
          </a:bodyPr>
          <a:p>
            <a:r>
              <a:rPr sz="2800" lang="en-GB">
                <a:solidFill>
                  <a:srgbClr val="000000"/>
                </a:solidFill>
              </a:rPr>
              <a:t>Predictive Analytics</a:t>
            </a:r>
            <a:endParaRPr sz="2800" lang="en-GB">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2024-03-28T17:07:22Z</dcterms:created>
  <dcterms:modified xsi:type="dcterms:W3CDTF">2024-10-23T13:01:38Z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80480bffe1414069b711c7be2b70d741</vt:lpwstr>
  </property>
</Properties>
</file>