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4" r:id="rId9"/>
    <p:sldId id="263" r:id="rId10"/>
    <p:sldId id="271" r:id="rId11"/>
    <p:sldId id="272" r:id="rId12"/>
    <p:sldId id="264" r:id="rId13"/>
    <p:sldId id="270" r:id="rId14"/>
    <p:sldId id="275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4F1D8-E5E8-4856-9CA7-480461C41339}" v="147" dt="2025-08-19T04:00:29.661"/>
    <p1510:client id="{C90794F8-21A3-4732-9C06-B7B29D72BA76}" v="733" dt="2025-08-18T21:37:0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82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39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2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7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0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48" y="1600201"/>
            <a:ext cx="9467046" cy="2330012"/>
          </a:xfrm>
        </p:spPr>
        <p:txBody>
          <a:bodyPr>
            <a:normAutofit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E-bay -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/>
                <a:ea typeface="MS Gothic"/>
                <a:cs typeface="Tahoma"/>
              </a:rPr>
              <a:t> </a:t>
            </a:r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E-commerce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/>
                <a:ea typeface="MS Gothic"/>
                <a:cs typeface="Tahoma"/>
              </a:rPr>
              <a:t> </a:t>
            </a:r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Website</a:t>
            </a:r>
            <a:br>
              <a:rPr lang="en-IN" sz="1800" b="1" kern="1400" dirty="0"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03" y="3242034"/>
            <a:ext cx="8421035" cy="1371599"/>
          </a:xfrm>
          <a:solidFill>
            <a:schemeClr val="bg1"/>
          </a:solidFill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/>
                <a:ea typeface="Calibri"/>
                <a:cs typeface="Calibri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/>
                <a:ea typeface="Calibri"/>
                <a:cs typeface="Calibri"/>
              </a:rPr>
              <a:t>Mrs. Vaishali Sonawane Mam. </a:t>
            </a:r>
            <a:endParaRPr lang="en-IN" sz="1800" u="sng" kern="1400">
              <a:solidFill>
                <a:srgbClr val="2F2F2F"/>
              </a:solidFill>
              <a:effectLst/>
              <a:highlight>
                <a:srgbClr val="FF00FF"/>
              </a:highlight>
              <a:latin typeface="Arial Black"/>
              <a:ea typeface="MS Gothic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/>
                <a:ea typeface="Calibri"/>
                <a:cs typeface="Calibri"/>
              </a:rPr>
              <a:t>Defect identifier  :-  </a:t>
            </a:r>
            <a:r>
              <a:rPr lang="en-US" sz="3200" b="1" dirty="0">
                <a:latin typeface="Arial Black"/>
                <a:ea typeface="Calibri"/>
                <a:cs typeface="Calibri"/>
              </a:rPr>
              <a:t>E-</a:t>
            </a:r>
            <a:r>
              <a:rPr lang="en-US" sz="3200" dirty="0">
                <a:latin typeface="Arial Black"/>
                <a:ea typeface="Calibri"/>
                <a:cs typeface="Tahoma"/>
              </a:rPr>
              <a:t>Bay</a:t>
            </a:r>
            <a:r>
              <a:rPr lang="en-US" sz="32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_001</a:t>
            </a:r>
            <a:endParaRPr lang="en-IN" sz="3200" dirty="0">
              <a:effectLst/>
              <a:latin typeface="Arial Black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Defect summary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:-  </a:t>
            </a:r>
            <a:r>
              <a:rPr lang="en-US" sz="1900" b="1" dirty="0">
                <a:latin typeface="Arial"/>
                <a:ea typeface="+mn-lt"/>
                <a:cs typeface="Tahoma"/>
              </a:rPr>
              <a:t> E-bay live </a:t>
            </a:r>
            <a:r>
              <a:rPr lang="en-US" sz="1900" dirty="0">
                <a:latin typeface="Arial"/>
                <a:ea typeface="+mn-lt"/>
                <a:cs typeface="Tahoma"/>
              </a:rPr>
              <a:t>shows long list of live events headlines without navigation, categories and filters</a:t>
            </a:r>
            <a:endParaRPr lang="en-US" sz="1900" dirty="0">
              <a:effectLst/>
              <a:latin typeface="Arial"/>
              <a:ea typeface="+mn-lt"/>
              <a:cs typeface="Tahoma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Id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001</a:t>
            </a:r>
            <a:endParaRPr lang="en-IN" sz="1900" dirty="0">
              <a:effectLst/>
              <a:latin typeface="Times New Roman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case name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r>
              <a:rPr lang="en-IN" sz="1900" dirty="0" err="1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 err="1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No_liveevents_navigation</a:t>
            </a:r>
            <a:endParaRPr lang="en-IN" sz="1900" dirty="0" err="1">
              <a:effectLst/>
              <a:latin typeface="Times New Roman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Module name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homepage – live events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Reproducible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yes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Severity     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high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Priority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critical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Raised by     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 err="1">
                <a:latin typeface="Arial"/>
                <a:ea typeface="Corbel" panose="020B0503020204020204" pitchFamily="34" charset="0"/>
                <a:cs typeface="Tahoma"/>
              </a:rPr>
              <a:t>sai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dirty="0" err="1">
                <a:latin typeface="Arial"/>
                <a:ea typeface="Corbel" panose="020B0503020204020204" pitchFamily="34" charset="0"/>
                <a:cs typeface="Tahoma"/>
              </a:rPr>
              <a:t>bavesh</a:t>
            </a:r>
            <a:endParaRPr lang="en-IN" sz="1900" dirty="0" err="1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Assigned to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developer Team 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Status           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pending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B4556AB-DEAA-C4F9-8CEC-82BDCBB2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51" y="974911"/>
            <a:ext cx="8470300" cy="5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48550"/>
            <a:ext cx="10363826" cy="48202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/>
                <a:ea typeface="Calibri"/>
                <a:cs typeface="Calibri"/>
              </a:rPr>
              <a:t>Defect identifier  :-  </a:t>
            </a:r>
            <a:r>
              <a:rPr lang="en-US" sz="3200" b="1" dirty="0">
                <a:latin typeface="Arial Black"/>
                <a:ea typeface="Calibri"/>
                <a:cs typeface="Calibri"/>
              </a:rPr>
              <a:t>E-bay</a:t>
            </a:r>
            <a:r>
              <a:rPr lang="en-US" sz="32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_002</a:t>
            </a:r>
            <a:endParaRPr lang="en-IN" sz="3200" dirty="0">
              <a:effectLst/>
              <a:latin typeface="Arial Black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Defect summary            :-   </a:t>
            </a:r>
            <a:r>
              <a:rPr lang="en-US" sz="1900" dirty="0">
                <a:ea typeface="+mn-lt"/>
                <a:cs typeface="+mn-lt"/>
              </a:rPr>
              <a:t>Only textual </a:t>
            </a:r>
            <a:r>
              <a:rPr lang="en-US" sz="1900" dirty="0">
                <a:latin typeface="Arial"/>
                <a:ea typeface="+mn-lt"/>
                <a:cs typeface="+mn-lt"/>
              </a:rPr>
              <a:t>information </a:t>
            </a:r>
            <a:r>
              <a:rPr lang="en-US" sz="1900" dirty="0">
                <a:ea typeface="+mn-lt"/>
                <a:cs typeface="+mn-lt"/>
              </a:rPr>
              <a:t>is displayed for categories and listings. No product or category images/thumbnails appear </a:t>
            </a:r>
            <a:r>
              <a:rPr lang="en-US" sz="1900" dirty="0">
                <a:effectLst/>
                <a:ea typeface="+mn-lt"/>
                <a:cs typeface="+mn-lt"/>
              </a:rPr>
              <a:t>and </a:t>
            </a:r>
            <a:r>
              <a:rPr lang="en-US" sz="1900" dirty="0">
                <a:ea typeface="+mn-lt"/>
                <a:cs typeface="+mn-lt"/>
              </a:rPr>
              <a:t>when selected give 0 results</a:t>
            </a:r>
            <a:endParaRPr lang="en-IN" sz="1900" dirty="0">
              <a:effectLst/>
              <a:ea typeface="+mn-lt"/>
              <a:cs typeface="+mn-lt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Id                              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002</a:t>
            </a:r>
            <a:endParaRPr lang="en-IN" sz="1900" dirty="0">
              <a:latin typeface="Corbel"/>
              <a:ea typeface="Times New Roman" panose="02020603050405020304" pitchFamily="18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case name           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/>
                <a:ea typeface="+mn-lt"/>
                <a:cs typeface="+mn-lt"/>
              </a:rPr>
              <a:t>TC_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Categories_Thumbnails_and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Missing</a:t>
            </a:r>
            <a:endParaRPr lang="en-IN" sz="1900" dirty="0">
              <a:effectLst/>
              <a:latin typeface="Calibri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Module name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+mn-lt"/>
                <a:cs typeface="Tahoma"/>
              </a:rPr>
              <a:t>Homepage - collectables and art Section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Reproducible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yes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Priority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:-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Critical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Raised by        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 err="1">
                <a:latin typeface="Arial"/>
                <a:ea typeface="Corbel" panose="020B0503020204020204" pitchFamily="34" charset="0"/>
                <a:cs typeface="Tahoma"/>
              </a:rPr>
              <a:t>sai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dirty="0" err="1">
                <a:latin typeface="Arial"/>
                <a:ea typeface="Corbel" panose="020B0503020204020204" pitchFamily="34" charset="0"/>
                <a:cs typeface="Tahoma"/>
              </a:rPr>
              <a:t>bavesh</a:t>
            </a:r>
            <a:endParaRPr lang="en-IN" sz="1900" dirty="0" err="1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Assigned to   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developer Team 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252DC78D-4BB5-B506-52E2-8FF31F8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962060"/>
            <a:ext cx="9950825" cy="49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12AB90-66B1-9168-7275-F8152DBE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614449"/>
            <a:ext cx="9536207" cy="36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sz="1800" b="1" dirty="0">
                <a:latin typeface="Calibri"/>
                <a:ea typeface="+mn-lt"/>
                <a:cs typeface="+mn-lt"/>
              </a:rPr>
              <a:t>Understanding Questions: </a:t>
            </a:r>
            <a:r>
              <a:rPr lang="en-US" sz="1800" dirty="0">
                <a:latin typeface="Calibri"/>
                <a:ea typeface="+mn-lt"/>
                <a:cs typeface="+mn-lt"/>
              </a:rPr>
              <a:t>Sometimes it was hard to clearly understand what exactly </a:t>
            </a:r>
            <a:r>
              <a:rPr lang="en-US" dirty="0">
                <a:latin typeface="Calibri"/>
                <a:ea typeface="+mn-lt"/>
                <a:cs typeface="+mn-lt"/>
              </a:rPr>
              <a:t>Mam</a:t>
            </a:r>
            <a:r>
              <a:rPr lang="en-US" sz="1800" dirty="0">
                <a:latin typeface="Calibri"/>
                <a:ea typeface="+mn-lt"/>
                <a:cs typeface="+mn-lt"/>
              </a:rPr>
              <a:t> wanted 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in </a:t>
            </a:r>
            <a:r>
              <a:rPr lang="en-US" sz="1800" dirty="0">
                <a:latin typeface="Calibri"/>
                <a:ea typeface="+mn-lt"/>
                <a:cs typeface="+mn-lt"/>
              </a:rPr>
              <a:t>each 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test case.</a:t>
            </a:r>
            <a:endParaRPr lang="en-IN" sz="1800" dirty="0">
              <a:effectLst/>
              <a:latin typeface="Calibri"/>
              <a:ea typeface="+mn-lt"/>
              <a:cs typeface="+mn-lt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sz="1800" b="1" dirty="0">
                <a:latin typeface="Calibri"/>
                <a:ea typeface="+mn-lt"/>
                <a:cs typeface="+mn-lt"/>
              </a:rPr>
              <a:t>Clearing Doubts:</a:t>
            </a:r>
            <a:r>
              <a:rPr lang="en-US" sz="1800" dirty="0">
                <a:latin typeface="Calibri"/>
                <a:ea typeface="+mn-lt"/>
                <a:cs typeface="+mn-lt"/>
              </a:rPr>
              <a:t> I had lots of doubts while making the test cases, but mam helped me solve them.</a:t>
            </a:r>
            <a:endParaRPr lang="en-IN" sz="1800">
              <a:latin typeface="Calibri"/>
              <a:ea typeface="Calibri"/>
              <a:cs typeface="Calibri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sz="1800" b="1" dirty="0">
                <a:latin typeface="Calibri"/>
                <a:ea typeface="+mn-lt"/>
                <a:cs typeface="+mn-lt"/>
              </a:rPr>
              <a:t>Finishing All Work:</a:t>
            </a:r>
            <a:r>
              <a:rPr lang="en-US" sz="1800" dirty="0">
                <a:latin typeface="Calibri"/>
                <a:ea typeface="+mn-lt"/>
                <a:cs typeface="+mn-lt"/>
              </a:rPr>
              <a:t> Doing all the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 test cases </a:t>
            </a:r>
            <a:r>
              <a:rPr lang="en-US" sz="1800" dirty="0">
                <a:latin typeface="Calibri"/>
                <a:ea typeface="+mn-lt"/>
                <a:cs typeface="+mn-lt"/>
              </a:rPr>
              <a:t>by myself took time and needed a lot of focus 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to </a:t>
            </a:r>
            <a:r>
              <a:rPr lang="en-US" sz="1800" dirty="0">
                <a:latin typeface="Calibri"/>
                <a:ea typeface="+mn-lt"/>
                <a:cs typeface="+mn-lt"/>
              </a:rPr>
              <a:t>make sure everything was done right.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lvl="0" indent="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None/>
              <a:tabLst>
                <a:tab pos="457200" algn="l"/>
              </a:tabLst>
            </a:pPr>
            <a:endParaRPr lang="en-US" sz="1800" dirty="0">
              <a:effectLst/>
              <a:latin typeface="Calibri"/>
              <a:ea typeface="Corbel" panose="020B0503020204020204" pitchFamily="34" charset="0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Because of communication And discussion with </a:t>
            </a:r>
            <a:r>
              <a:rPr lang="en-IN" sz="1800" dirty="0">
                <a:latin typeface="Calibri"/>
                <a:ea typeface="Calibri"/>
                <a:cs typeface="Calibri"/>
              </a:rPr>
              <a:t>Mam, it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IN" sz="1800" dirty="0">
                <a:latin typeface="Calibri"/>
                <a:ea typeface="Calibri"/>
                <a:cs typeface="Calibri"/>
              </a:rPr>
              <a:t>helped Me to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write taste case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to find out bugs.</a:t>
            </a:r>
          </a:p>
          <a:p>
            <a:pPr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Get to know Manual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testing needs strong observation and in that testers needs to apply all possibilities  in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eBay 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is a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global e-commerce platform that allows individuals and businesses to buy and sell goods and services worldwide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site provides a marketplace with vast product categories and various buying options including auctions and Buy It Now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IN" sz="1800" dirty="0">
              <a:effectLst/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Members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n-US" sz="2200" b="1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Vaishali Sonawane -</a:t>
            </a:r>
            <a:r>
              <a:rPr lang="en-US" sz="2200" b="1" dirty="0">
                <a:effectLst/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 Test lead</a:t>
            </a: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buClr>
                <a:srgbClr val="000000"/>
              </a:buClr>
              <a:buFont typeface="Symbol" panose="05050102010706020507" pitchFamily="18" charset="2"/>
              <a:buChar char=""/>
            </a:pPr>
            <a:r>
              <a:rPr lang="en-US" sz="2200" dirty="0">
                <a:latin typeface="Calibri"/>
                <a:ea typeface="Calibri"/>
                <a:cs typeface="Calibri"/>
              </a:rPr>
              <a:t>  Sai Bavesh – </a:t>
            </a:r>
            <a:r>
              <a:rPr lang="en-US" sz="2200" dirty="0">
                <a:effectLst/>
                <a:latin typeface="Calibri"/>
                <a:ea typeface="Calibri"/>
                <a:cs typeface="Calibri"/>
              </a:rPr>
              <a:t>Team </a:t>
            </a:r>
            <a:r>
              <a:rPr lang="en-US" sz="2200" dirty="0">
                <a:latin typeface="Calibri"/>
                <a:ea typeface="Calibri"/>
                <a:cs typeface="Calibri"/>
              </a:rPr>
              <a:t>Member</a:t>
            </a:r>
            <a:endParaRPr lang="en-US"/>
          </a:p>
          <a:p>
            <a:pPr lvl="0">
              <a:buClr>
                <a:prstClr val="black"/>
              </a:buClr>
            </a:pPr>
            <a:endParaRPr lang="en-IN" dirty="0">
              <a:effectLst/>
              <a:latin typeface="Tw Cen MT" panose="020B0602020104020603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buFont typeface="Wingdings,Sans-Serif" panose="05000000000000000000" pitchFamily="2" charset="2"/>
              <a:buChar char="q"/>
            </a:pPr>
            <a:r>
              <a:rPr lang="en-IN" dirty="0">
                <a:latin typeface="Calibri"/>
                <a:ea typeface="Calibri"/>
                <a:cs typeface="Calibri"/>
              </a:rPr>
              <a:t>Create Test plan.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buFont typeface="Wingdings,Sans-Serif" panose="05000000000000000000" pitchFamily="2" charset="2"/>
              <a:buChar char="q"/>
            </a:pPr>
            <a:r>
              <a:rPr lang="en-IN" dirty="0">
                <a:latin typeface="Calibri"/>
                <a:ea typeface="Calibri"/>
                <a:cs typeface="Calibri"/>
              </a:rPr>
              <a:t>Create Automated testcases in TestNG framework.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Execute all the test cases.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dirty="0">
                <a:effectLst/>
                <a:latin typeface="Calibri"/>
                <a:ea typeface="Calibri"/>
                <a:cs typeface="Calibri"/>
              </a:rPr>
              <a:t>What is </a:t>
            </a:r>
            <a:r>
              <a:rPr lang="en-US" sz="3000" b="1" dirty="0">
                <a:latin typeface="Calibri"/>
                <a:ea typeface="Calibri"/>
                <a:cs typeface="Calibri"/>
              </a:rPr>
              <a:t>E-bay</a:t>
            </a:r>
            <a:r>
              <a:rPr lang="en-US" sz="3000" b="1" dirty="0">
                <a:effectLst/>
                <a:latin typeface="Calibri"/>
                <a:ea typeface="Calibri"/>
                <a:cs typeface="Calibri"/>
              </a:rPr>
              <a:t>?</a:t>
            </a:r>
            <a:endParaRPr lang="en-IN" sz="3000" b="1" dirty="0">
              <a:effectLst/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ea typeface="+mn-lt"/>
                <a:cs typeface="+mn-lt"/>
              </a:rPr>
              <a:t>eBay is an </a:t>
            </a:r>
            <a:r>
              <a:rPr lang="en-US" dirty="0">
                <a:effectLst/>
                <a:ea typeface="+mn-lt"/>
                <a:cs typeface="+mn-lt"/>
              </a:rPr>
              <a:t>online </a:t>
            </a:r>
            <a:r>
              <a:rPr lang="en-US" dirty="0">
                <a:ea typeface="+mn-lt"/>
                <a:cs typeface="+mn-lt"/>
              </a:rPr>
              <a:t>marketplace where people can buy and sell both new and used items in many categories</a:t>
            </a:r>
            <a:r>
              <a:rPr lang="en-US" dirty="0">
                <a:effectLst/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ffectLst/>
                <a:ea typeface="+mn-lt"/>
                <a:cs typeface="+mn-lt"/>
              </a:rPr>
              <a:t>It </a:t>
            </a:r>
            <a:r>
              <a:rPr lang="en-US" dirty="0">
                <a:ea typeface="+mn-lt"/>
                <a:cs typeface="+mn-lt"/>
              </a:rPr>
              <a:t>allows sales between individual users as well as businesses and customers, with secure payment options and buyer protection</a:t>
            </a:r>
            <a:r>
              <a:rPr lang="en-US" dirty="0">
                <a:ea typeface="Calibri"/>
                <a:cs typeface="Tahoma"/>
              </a:rPr>
              <a:t>.</a:t>
            </a:r>
            <a:r>
              <a:rPr lang="en-US" dirty="0">
                <a:latin typeface="Trebuchet MS"/>
                <a:ea typeface="Calibri"/>
                <a:cs typeface="Tahoma"/>
              </a:rPr>
              <a:t> </a:t>
            </a:r>
            <a:r>
              <a:rPr lang="en-US" dirty="0">
                <a:ea typeface="Calibri"/>
                <a:cs typeface="Tahoma"/>
              </a:rPr>
              <a:t>In this project, I tested eBay’s main features and user interface, checking how real users would interact with the platform to make sure it works smoothly </a:t>
            </a:r>
            <a:r>
              <a:rPr lang="en-US" dirty="0">
                <a:effectLst/>
                <a:ea typeface="Calibri"/>
                <a:cs typeface="Tahoma"/>
              </a:rPr>
              <a:t>and </a:t>
            </a:r>
            <a:r>
              <a:rPr lang="en-US" dirty="0">
                <a:ea typeface="Calibri"/>
                <a:cs typeface="Tahoma"/>
              </a:rPr>
              <a:t>is easy to use</a:t>
            </a:r>
            <a:r>
              <a:rPr lang="en-US" dirty="0">
                <a:effectLst/>
                <a:ea typeface="Calibri"/>
                <a:cs typeface="Tahoma"/>
              </a:rPr>
              <a:t>.</a:t>
            </a:r>
            <a:endParaRPr lang="en-IN" dirty="0">
              <a:latin typeface="Corbel"/>
              <a:ea typeface="Calibri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1 :</a:t>
            </a:r>
            <a:r>
              <a:rPr lang="en-US" sz="2300" b="1" dirty="0">
                <a:solidFill>
                  <a:srgbClr val="000000"/>
                </a:solidFill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2300" b="1" dirty="0"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2300" b="1" dirty="0">
                <a:highlight>
                  <a:srgbClr val="FF00FF"/>
                </a:highlight>
                <a:latin typeface="Arial Black"/>
                <a:ea typeface="Corbel" panose="020B0503020204020204" pitchFamily="34" charset="0"/>
                <a:cs typeface="Tahoma"/>
              </a:rPr>
              <a:t>Login in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/>
                <a:ea typeface="Corbel" panose="020B0503020204020204" pitchFamily="34" charset="0"/>
                <a:cs typeface="Tahoma"/>
              </a:rPr>
              <a:t>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a user can sign in with correct username and password and reach their main page.</a:t>
            </a:r>
            <a:endParaRPr lang="en-IN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2 :  </a:t>
            </a:r>
            <a:r>
              <a:rPr lang="en-US" sz="2300" b="1" dirty="0">
                <a:highlight>
                  <a:srgbClr val="00FF00"/>
                </a:highlight>
                <a:latin typeface="Arial Black"/>
                <a:ea typeface="Corbel" panose="020B0503020204020204" pitchFamily="34" charset="0"/>
                <a:cs typeface="Tahoma"/>
              </a:rPr>
              <a:t>multiple search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that searching for an item shows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the </a:t>
            </a:r>
            <a:r>
              <a:rPr lang="en-US" dirty="0">
                <a:latin typeface="Calibri"/>
                <a:ea typeface="Calibri"/>
                <a:cs typeface="Calibri"/>
              </a:rPr>
              <a:t>right products with pictures and prices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3 :</a:t>
            </a:r>
            <a:r>
              <a:rPr lang="en-IN" sz="2300" dirty="0">
                <a:latin typeface="Arial Black"/>
                <a:ea typeface="Corbel" panose="020B0503020204020204" pitchFamily="34" charset="0"/>
                <a:cs typeface="Tahoma"/>
              </a:rPr>
              <a:t>  </a:t>
            </a:r>
            <a:r>
              <a:rPr lang="en-IN" sz="2300" dirty="0">
                <a:highlight>
                  <a:srgbClr val="00FFFF"/>
                </a:highlight>
                <a:latin typeface="Arial Black"/>
                <a:ea typeface="Corbel" panose="020B0503020204020204" pitchFamily="34" charset="0"/>
                <a:cs typeface="Tahoma"/>
              </a:rPr>
              <a:t>Add to cart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/>
                <a:ea typeface="Corbel" panose="020B0503020204020204" pitchFamily="34" charset="0"/>
                <a:cs typeface="Tahoma"/>
              </a:rPr>
              <a:t>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/>
                <a:ea typeface="Calibri"/>
                <a:cs typeface="Calibri"/>
              </a:rPr>
              <a:t>Make sure clicking “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Add to </a:t>
            </a:r>
            <a:r>
              <a:rPr lang="en-IN" dirty="0">
                <a:latin typeface="Calibri"/>
                <a:ea typeface="Calibri"/>
                <a:cs typeface="Calibri"/>
              </a:rPr>
              <a:t>Cart” puts the item in your shopping 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cart </a:t>
            </a:r>
            <a:r>
              <a:rPr lang="en-IN" dirty="0">
                <a:latin typeface="Calibri"/>
                <a:ea typeface="Calibri"/>
                <a:cs typeface="Calibri"/>
              </a:rPr>
              <a:t>and updates the number of items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delete from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cart 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/>
              <a:ea typeface="Corbel" panose="020B0503020204020204" pitchFamily="34" charset="0"/>
              <a:cs typeface="Tahoma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that you can change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the </a:t>
            </a:r>
            <a:r>
              <a:rPr lang="en-US" dirty="0">
                <a:latin typeface="Calibri"/>
                <a:ea typeface="Calibri"/>
                <a:cs typeface="Calibri"/>
              </a:rPr>
              <a:t>number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of </a:t>
            </a:r>
            <a:r>
              <a:rPr lang="en-US" dirty="0">
                <a:latin typeface="Calibri"/>
                <a:ea typeface="Calibri"/>
                <a:cs typeface="Calibri"/>
              </a:rPr>
              <a:t>items in the cart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or </a:t>
            </a:r>
            <a:r>
              <a:rPr lang="en-US" dirty="0">
                <a:latin typeface="Calibri"/>
                <a:ea typeface="Calibri"/>
                <a:cs typeface="Calibri"/>
              </a:rPr>
              <a:t>remove them and the total price changes correctly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latin typeface="Corbel"/>
              <a:ea typeface="Corbel" panose="020B0503020204020204" pitchFamily="34" charset="0"/>
              <a:cs typeface="Tahoma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shop by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categories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/>
              <a:ea typeface="Corbel" panose="020B0503020204020204" pitchFamily="34" charset="0"/>
              <a:cs typeface="Tahoma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clicking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on </a:t>
            </a:r>
            <a:r>
              <a:rPr lang="en-US" dirty="0">
                <a:latin typeface="Calibri"/>
                <a:ea typeface="Calibri"/>
                <a:cs typeface="Calibri"/>
              </a:rPr>
              <a:t>any category (like Electronics or Fashion) shows a list of products from that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category.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get product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description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effectLst/>
                <a:latin typeface="Calibri"/>
                <a:ea typeface="Calibri"/>
                <a:cs typeface="Calibri"/>
              </a:rPr>
              <a:t>Check that </a:t>
            </a:r>
            <a:r>
              <a:rPr lang="en-US" dirty="0">
                <a:latin typeface="Calibri"/>
                <a:ea typeface="Calibri"/>
                <a:cs typeface="Calibri"/>
              </a:rPr>
              <a:t>when you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open </a:t>
            </a:r>
            <a:r>
              <a:rPr lang="en-US" dirty="0">
                <a:latin typeface="Calibri"/>
                <a:ea typeface="Calibri"/>
                <a:cs typeface="Calibri"/>
              </a:rPr>
              <a:t>any product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page</a:t>
            </a:r>
            <a:r>
              <a:rPr lang="en-US" dirty="0">
                <a:latin typeface="Calibri"/>
                <a:ea typeface="Calibri"/>
                <a:cs typeface="Calibri"/>
              </a:rPr>
              <a:t>, you can see a clear and correct description of the item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US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7 :  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  <a:latin typeface="Arial Black"/>
                <a:ea typeface="Corbel" panose="020B0503020204020204" pitchFamily="34" charset="0"/>
                <a:cs typeface="Tahoma"/>
              </a:rPr>
              <a:t>language</a:t>
            </a:r>
            <a:r>
              <a:rPr lang="en-US" sz="1800" b="1" dirty="0">
                <a:solidFill>
                  <a:schemeClr val="bg1"/>
                </a:solidFill>
                <a:highlight>
                  <a:srgbClr val="008000"/>
                </a:highlight>
                <a:latin typeface="Arial Black"/>
                <a:ea typeface="Corbel" panose="020B0503020204020204" pitchFamily="34" charset="0"/>
                <a:cs typeface="Tahoma"/>
              </a:rPr>
              <a:t> select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                    Make sure users can choose their preferred language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dirty="0">
                <a:latin typeface="Calibri"/>
                <a:ea typeface="Calibri"/>
                <a:cs typeface="Calibri"/>
              </a:rPr>
              <a:t>the website updates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to </a:t>
            </a:r>
            <a:r>
              <a:rPr lang="en-US" dirty="0">
                <a:latin typeface="Calibri"/>
                <a:ea typeface="Calibri"/>
                <a:cs typeface="Calibri"/>
              </a:rPr>
              <a:t>show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all </a:t>
            </a:r>
            <a:r>
              <a:rPr lang="en-US" dirty="0">
                <a:latin typeface="Calibri"/>
                <a:ea typeface="Calibri"/>
                <a:cs typeface="Calibri"/>
              </a:rPr>
              <a:t>menus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dirty="0">
                <a:latin typeface="Calibri"/>
                <a:ea typeface="Calibri"/>
                <a:cs typeface="Calibri"/>
              </a:rPr>
              <a:t>text in that language.</a:t>
            </a:r>
            <a:endParaRPr lang="en-IN">
              <a:latin typeface="Calibri"/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EA4A-A289-1462-0A26-BEAD9201C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341" y="1935772"/>
            <a:ext cx="10723259" cy="3855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,Sans-Serif"/>
              <a:buChar char="ü"/>
            </a:pPr>
            <a:r>
              <a:rPr lang="en-US" sz="1800" b="1" dirty="0">
                <a:latin typeface="Arial Black"/>
              </a:rPr>
              <a:t>Module 8 : </a:t>
            </a:r>
            <a:r>
              <a:rPr lang="en-US" sz="1800" b="1" dirty="0">
                <a:highlight>
                  <a:srgbClr val="FF00FF"/>
                </a:highlight>
                <a:latin typeface="Arial Black"/>
              </a:rPr>
              <a:t>shop by all categories</a:t>
            </a:r>
            <a:endParaRPr lang="en-US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that clicking “Shop by All Categories” shows a complete list of every product category on the site.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400" dirty="0">
              <a:latin typeface="Corbel"/>
            </a:endParaRPr>
          </a:p>
          <a:p>
            <a:pPr marL="1028700" indent="-342900" algn="just">
              <a:lnSpc>
                <a:spcPct val="107000"/>
              </a:lnSpc>
              <a:buClr>
                <a:srgbClr val="000000"/>
              </a:buClr>
              <a:buFont typeface="Wingdings,Sans-Serif"/>
              <a:buChar char="ü"/>
            </a:pPr>
            <a:r>
              <a:rPr lang="en-US" sz="1800" b="1" dirty="0">
                <a:latin typeface="Arial Black"/>
              </a:rPr>
              <a:t>Module 9 : </a:t>
            </a:r>
            <a:r>
              <a:rPr lang="en-US" sz="1800" b="1" dirty="0">
                <a:highlight>
                  <a:srgbClr val="00FF00"/>
                </a:highlight>
                <a:latin typeface="Arial Black"/>
              </a:rPr>
              <a:t>change username</a:t>
            </a:r>
            <a:endParaRPr lang="en-IN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Verify users can update their username in account settings and see the new name across the website.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400" dirty="0">
              <a:latin typeface="Calibri"/>
              <a:ea typeface="Calibri"/>
              <a:cs typeface="Calibri"/>
            </a:endParaRPr>
          </a:p>
          <a:p>
            <a:pPr marL="1028700" indent="-342900" algn="just">
              <a:lnSpc>
                <a:spcPct val="107000"/>
              </a:lnSpc>
              <a:buClr>
                <a:srgbClr val="000000"/>
              </a:buClr>
              <a:buFont typeface="Wingdings,Sans-Serif"/>
              <a:buChar char="ü"/>
            </a:pPr>
            <a:r>
              <a:rPr lang="en-IN" sz="1800" dirty="0">
                <a:latin typeface="Arial Black"/>
              </a:rPr>
              <a:t>Module 10 : </a:t>
            </a:r>
            <a:r>
              <a:rPr lang="en-IN" sz="1800" dirty="0">
                <a:highlight>
                  <a:srgbClr val="00FFFF"/>
                </a:highlight>
                <a:latin typeface="Arial Black"/>
              </a:rPr>
              <a:t>change user address</a:t>
            </a:r>
            <a:endParaRPr lang="en-US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/>
                <a:ea typeface="Calibri"/>
                <a:cs typeface="Calibri"/>
              </a:rPr>
              <a:t> Make sure users can enter a new shipping address and it gets saved and used for future orders.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600" dirty="0">
              <a:latin typeface="Corbel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846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/>
                <a:ea typeface="Calibri"/>
                <a:cs typeface="Calibri"/>
              </a:rPr>
              <a:t>During testing of the eBay homepage, I observed that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certain </a:t>
            </a:r>
            <a:r>
              <a:rPr lang="en-US" sz="1800" dirty="0">
                <a:latin typeface="Calibri"/>
                <a:ea typeface="Calibri"/>
                <a:cs typeface="Calibri"/>
              </a:rPr>
              <a:t>key elements related to live events and sales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are not </a:t>
            </a:r>
            <a:r>
              <a:rPr lang="en-US" sz="1800" dirty="0">
                <a:latin typeface="Calibri"/>
                <a:ea typeface="Calibri"/>
                <a:cs typeface="Calibri"/>
              </a:rPr>
              <a:t>functioning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as expected</a:t>
            </a:r>
            <a:r>
              <a:rPr lang="en-US" sz="1800" dirty="0">
                <a:latin typeface="Calibri"/>
                <a:ea typeface="Calibri"/>
                <a:cs typeface="Calibri"/>
              </a:rPr>
              <a:t>. Specifically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, the </a:t>
            </a:r>
            <a:r>
              <a:rPr lang="en-US" sz="1800" dirty="0">
                <a:latin typeface="Calibri"/>
                <a:ea typeface="Calibri"/>
                <a:cs typeface="Calibri"/>
              </a:rPr>
              <a:t>absence of navigation tools and interactive filters, as well as the lack of product thumbnails and visual cues for listings, significantly degrade the user experience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sz="1800">
              <a:effectLst/>
              <a:latin typeface="Calibri"/>
              <a:ea typeface="Calibri"/>
              <a:cs typeface="Calibri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/>
                <a:ea typeface="Calibri"/>
                <a:cs typeface="Calibri"/>
              </a:rPr>
              <a:t>These issues prevent users from easily discovering and engaging with promotional content, representing critical defects in the frontend user interface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910</Words>
  <Application>Microsoft Office PowerPoint</Application>
  <PresentationFormat>Widescreen</PresentationFormat>
  <Paragraphs>111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E-bay - E-commerce Website </vt:lpstr>
      <vt:lpstr>Introduction :  </vt:lpstr>
      <vt:lpstr>Members of Team </vt:lpstr>
      <vt:lpstr>Responsibilities</vt:lpstr>
      <vt:lpstr>Overview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mayurshindeq@gmail.com</cp:lastModifiedBy>
  <cp:revision>331</cp:revision>
  <dcterms:created xsi:type="dcterms:W3CDTF">2024-02-15T17:31:50Z</dcterms:created>
  <dcterms:modified xsi:type="dcterms:W3CDTF">2025-08-19T04:00:53Z</dcterms:modified>
</cp:coreProperties>
</file>