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8" r:id="rId7"/>
    <p:sldId id="274" r:id="rId8"/>
    <p:sldId id="263" r:id="rId9"/>
    <p:sldId id="271" r:id="rId10"/>
    <p:sldId id="272" r:id="rId11"/>
    <p:sldId id="264" r:id="rId12"/>
    <p:sldId id="270" r:id="rId13"/>
    <p:sldId id="275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4F1D8-E5E8-4856-9CA7-480461C41339}" v="587" dt="2025-08-19T07:30:48.525"/>
    <p1510:client id="{C90794F8-21A3-4732-9C06-B7B29D72BA76}" v="733" dt="2025-08-18T21:37:05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82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391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2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6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7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0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6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6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48" y="1600201"/>
            <a:ext cx="9467046" cy="2330012"/>
          </a:xfrm>
        </p:spPr>
        <p:txBody>
          <a:bodyPr>
            <a:normAutofit/>
          </a:bodyPr>
          <a:lstStyle/>
          <a:p>
            <a:r>
              <a:rPr lang="en-US" sz="4400" b="1" kern="1400" dirty="0">
                <a:solidFill>
                  <a:srgbClr val="2F2F2F"/>
                </a:solidFill>
                <a:latin typeface="Cooper Black"/>
                <a:ea typeface="MS Gothic"/>
                <a:cs typeface="Tahoma"/>
              </a:rPr>
              <a:t>E-bay -</a:t>
            </a:r>
            <a:r>
              <a:rPr lang="en-US" sz="4400" b="1" kern="1400" dirty="0">
                <a:solidFill>
                  <a:srgbClr val="2F2F2F"/>
                </a:solidFill>
                <a:effectLst/>
                <a:latin typeface="Cooper Black"/>
                <a:ea typeface="MS Gothic"/>
                <a:cs typeface="Tahoma"/>
              </a:rPr>
              <a:t> </a:t>
            </a:r>
            <a:r>
              <a:rPr lang="en-US" sz="4400" b="1" kern="1400" dirty="0">
                <a:solidFill>
                  <a:srgbClr val="2F2F2F"/>
                </a:solidFill>
                <a:latin typeface="Cooper Black"/>
                <a:ea typeface="MS Gothic"/>
                <a:cs typeface="Tahoma"/>
              </a:rPr>
              <a:t>E-commerce</a:t>
            </a:r>
            <a:r>
              <a:rPr lang="en-US" sz="4400" b="1" kern="1400" dirty="0">
                <a:solidFill>
                  <a:srgbClr val="2F2F2F"/>
                </a:solidFill>
                <a:effectLst/>
                <a:latin typeface="Cooper Black"/>
                <a:ea typeface="MS Gothic"/>
                <a:cs typeface="Tahoma"/>
              </a:rPr>
              <a:t> </a:t>
            </a:r>
            <a:r>
              <a:rPr lang="en-US" sz="4400" b="1" kern="1400" dirty="0">
                <a:solidFill>
                  <a:srgbClr val="2F2F2F"/>
                </a:solidFill>
                <a:latin typeface="Cooper Black"/>
                <a:ea typeface="MS Gothic"/>
                <a:cs typeface="Tahoma"/>
              </a:rPr>
              <a:t>Website</a:t>
            </a:r>
            <a:br>
              <a:rPr lang="en-IN" sz="1800" b="1" kern="1400" dirty="0"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03" y="3242034"/>
            <a:ext cx="8421035" cy="1371599"/>
          </a:xfrm>
          <a:solidFill>
            <a:schemeClr val="bg1"/>
          </a:solidFill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/>
                <a:ea typeface="Calibri"/>
                <a:cs typeface="Calibri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/>
                <a:ea typeface="Calibri"/>
                <a:cs typeface="Calibri"/>
              </a:rPr>
              <a:t>Mrs. Vaishali </a:t>
            </a:r>
            <a:r>
              <a:rPr lang="en-US" u="sng" kern="1400" dirty="0" err="1">
                <a:solidFill>
                  <a:srgbClr val="2F2F2F"/>
                </a:solidFill>
                <a:highlight>
                  <a:srgbClr val="FF00FF"/>
                </a:highlight>
                <a:latin typeface="Arial Black"/>
                <a:ea typeface="Calibri"/>
                <a:cs typeface="Calibri"/>
              </a:rPr>
              <a:t>Sonanis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/>
                <a:ea typeface="Calibri"/>
                <a:cs typeface="Calibri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/>
              <a:ea typeface="MS Gothic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B4556AB-DEAA-C4F9-8CEC-82BDCBB2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51" y="974911"/>
            <a:ext cx="8470300" cy="53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48550"/>
            <a:ext cx="10363826" cy="48202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/>
                <a:ea typeface="Calibri"/>
                <a:cs typeface="Calibri"/>
              </a:rPr>
              <a:t>Defect identifier  :-  </a:t>
            </a:r>
            <a:r>
              <a:rPr lang="en-US" sz="3200" b="1" dirty="0">
                <a:latin typeface="Arial Black"/>
                <a:ea typeface="Calibri"/>
                <a:cs typeface="Calibri"/>
              </a:rPr>
              <a:t>E-bay</a:t>
            </a:r>
            <a:r>
              <a:rPr lang="en-US" sz="3200" dirty="0">
                <a:effectLst/>
                <a:latin typeface="Arial Black"/>
                <a:ea typeface="Corbel" panose="020B0503020204020204" pitchFamily="34" charset="0"/>
                <a:cs typeface="Tahoma"/>
              </a:rPr>
              <a:t>_002</a:t>
            </a:r>
            <a:endParaRPr lang="en-IN" sz="3200" dirty="0">
              <a:effectLst/>
              <a:latin typeface="Arial Black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b="1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Defect summary            :-   </a:t>
            </a:r>
            <a:r>
              <a:rPr lang="en-US" sz="1900" dirty="0">
                <a:ea typeface="+mn-lt"/>
                <a:cs typeface="+mn-lt"/>
              </a:rPr>
              <a:t>Only textual </a:t>
            </a:r>
            <a:r>
              <a:rPr lang="en-US" sz="1900" dirty="0">
                <a:latin typeface="Arial"/>
                <a:ea typeface="+mn-lt"/>
                <a:cs typeface="+mn-lt"/>
              </a:rPr>
              <a:t>information </a:t>
            </a:r>
            <a:r>
              <a:rPr lang="en-US" sz="1900" dirty="0">
                <a:ea typeface="+mn-lt"/>
                <a:cs typeface="+mn-lt"/>
              </a:rPr>
              <a:t>is displayed for categories and listings. No product or category images/thumbnails appear </a:t>
            </a:r>
            <a:r>
              <a:rPr lang="en-US" sz="1900" dirty="0">
                <a:effectLst/>
                <a:ea typeface="+mn-lt"/>
                <a:cs typeface="+mn-lt"/>
              </a:rPr>
              <a:t>and </a:t>
            </a:r>
            <a:r>
              <a:rPr lang="en-US" sz="1900" dirty="0">
                <a:ea typeface="+mn-lt"/>
                <a:cs typeface="+mn-lt"/>
              </a:rPr>
              <a:t>when selected give 0 results</a:t>
            </a:r>
            <a:endParaRPr lang="en-IN" sz="1900" dirty="0">
              <a:effectLst/>
              <a:ea typeface="+mn-lt"/>
              <a:cs typeface="+mn-lt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b="1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Id                                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ahoma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ahoma"/>
              </a:rPr>
              <a:t>002</a:t>
            </a:r>
            <a:endParaRPr lang="en-IN" sz="1900" dirty="0">
              <a:latin typeface="Corbel"/>
              <a:ea typeface="Times New Roman" panose="02020603050405020304" pitchFamily="18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case name             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effectLst/>
                <a:latin typeface="Calibri"/>
                <a:ea typeface="Corbel" panose="020B0503020204020204" pitchFamily="34" charset="0"/>
                <a:cs typeface="Tahoma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/>
                <a:ea typeface="+mn-lt"/>
                <a:cs typeface="+mn-lt"/>
              </a:rPr>
              <a:t>TC_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Categories_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Thumbnails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_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Missing</a:t>
            </a:r>
            <a:endParaRPr lang="en-IN" sz="1900" dirty="0">
              <a:effectLst/>
              <a:latin typeface="Calibri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Module name                   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+mn-lt"/>
                <a:cs typeface="Tahoma"/>
              </a:rPr>
              <a:t>Homepage - collectables and art Section</a:t>
            </a:r>
            <a:endParaRPr lang="en-IN" sz="1900" dirty="0">
              <a:effectLst/>
              <a:latin typeface="Aria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Reproducible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yes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Severity     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Medium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Priority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:-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High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Raised by                           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Sai Bavesh</a:t>
            </a:r>
            <a:endParaRPr lang="en-IN" sz="1900" dirty="0" err="1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Assigned to                      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developer Team 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252DC78D-4BB5-B506-52E2-8FF31F86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8" y="962060"/>
            <a:ext cx="9950825" cy="49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12AB90-66B1-9168-7275-F8152DBE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614449"/>
            <a:ext cx="9536207" cy="36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8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buFont typeface="Arial" panose="020B0602020104020603"/>
              <a:buChar char="•"/>
              <a:tabLst>
                <a:tab pos="457200" algn="l"/>
              </a:tabLst>
            </a:pPr>
            <a:r>
              <a:rPr lang="en-US" dirty="0">
                <a:latin typeface="Calibri"/>
                <a:ea typeface="+mn-lt"/>
                <a:cs typeface="+mn-lt"/>
              </a:rPr>
              <a:t>Choosing the right locator for </a:t>
            </a:r>
            <a:r>
              <a:rPr lang="en-US" sz="1800" dirty="0">
                <a:latin typeface="Calibri"/>
                <a:ea typeface="+mn-lt"/>
                <a:cs typeface="+mn-lt"/>
              </a:rPr>
              <a:t>each </a:t>
            </a:r>
            <a:r>
              <a:rPr lang="en-US" dirty="0">
                <a:latin typeface="Calibri"/>
                <a:ea typeface="+mn-lt"/>
                <a:cs typeface="+mn-lt"/>
              </a:rPr>
              <a:t>element can be confusing at times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.</a:t>
            </a:r>
            <a:endParaRPr lang="en-IN" dirty="0">
              <a:latin typeface="Calibri"/>
              <a:ea typeface="+mn-lt"/>
              <a:cs typeface="+mn-lt"/>
            </a:endParaRPr>
          </a:p>
          <a:p>
            <a:pPr>
              <a:buFont typeface="Arial" panose="020B0602020104020603"/>
              <a:buChar char="•"/>
              <a:tabLst>
                <a:tab pos="457200" algn="l"/>
              </a:tabLst>
            </a:pPr>
            <a:r>
              <a:rPr lang="en-US" dirty="0">
                <a:latin typeface="Calibri"/>
                <a:ea typeface="+mn-lt"/>
                <a:cs typeface="+mn-lt"/>
              </a:rPr>
              <a:t>Sometimes, when executing all test cases at once, synchronization issues caused the automation to pause or fail before finishing.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>
              <a:buFont typeface="Arial" panose="020B0602020104020603"/>
              <a:buChar char="•"/>
              <a:tabLst>
                <a:tab pos="457200" algn="l"/>
              </a:tabLst>
            </a:pPr>
            <a:r>
              <a:rPr lang="en-US" dirty="0">
                <a:latin typeface="Calibri"/>
                <a:ea typeface="+mn-lt"/>
                <a:cs typeface="+mn-lt"/>
              </a:rPr>
              <a:t>Doing</a:t>
            </a:r>
            <a:r>
              <a:rPr lang="en-US" sz="1800" dirty="0">
                <a:latin typeface="Calibri"/>
                <a:ea typeface="+mn-lt"/>
                <a:cs typeface="+mn-lt"/>
              </a:rPr>
              <a:t> all the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 test cases </a:t>
            </a:r>
            <a:r>
              <a:rPr lang="en-US" sz="1800" dirty="0">
                <a:latin typeface="Calibri"/>
                <a:ea typeface="+mn-lt"/>
                <a:cs typeface="+mn-lt"/>
              </a:rPr>
              <a:t>took time and needed a lot of focus 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to </a:t>
            </a:r>
            <a:r>
              <a:rPr lang="en-US" sz="1800" dirty="0">
                <a:latin typeface="Calibri"/>
                <a:ea typeface="+mn-lt"/>
                <a:cs typeface="+mn-lt"/>
              </a:rPr>
              <a:t>make sure everything was done right.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Clr>
                <a:srgbClr val="90C226"/>
              </a:buClr>
              <a:buFont typeface="Arial" panose="020B0602020104020603"/>
              <a:buChar char="•"/>
              <a:tabLst>
                <a:tab pos="457200" algn="l"/>
              </a:tabLst>
            </a:pPr>
            <a:endParaRPr lang="en-US" dirty="0">
              <a:latin typeface="Calibri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US" dirty="0">
              <a:latin typeface="Calibri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1870" y="2367092"/>
            <a:ext cx="10605730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dirty="0">
                <a:latin typeface="Calibri"/>
                <a:ea typeface="Calibri"/>
                <a:cs typeface="Calibri"/>
              </a:rPr>
              <a:t>Learned how </a:t>
            </a:r>
            <a:r>
              <a:rPr lang="en-IN" sz="1800" dirty="0">
                <a:latin typeface="Calibri"/>
                <a:ea typeface="Calibri"/>
                <a:cs typeface="Calibri"/>
              </a:rPr>
              <a:t>to</a:t>
            </a: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IN" dirty="0">
                <a:latin typeface="Calibri"/>
                <a:ea typeface="Calibri"/>
                <a:cs typeface="Calibri"/>
              </a:rPr>
              <a:t>design and follow a complete testing process for an online shopping website</a:t>
            </a: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US" dirty="0"/>
          </a:p>
          <a:p>
            <a:pPr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/>
                <a:ea typeface="Calibri"/>
                <a:cs typeface="Calibri"/>
              </a:rPr>
              <a:t>Gained hands- on experience on how to</a:t>
            </a: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 find out bugs</a:t>
            </a:r>
            <a:r>
              <a:rPr lang="en-IN" dirty="0">
                <a:latin typeface="Calibri"/>
                <a:ea typeface="Calibri"/>
                <a:cs typeface="Calibri"/>
              </a:rPr>
              <a:t> manually, how to use Selenium web driver to automate tasks on eBay’s website and how to use TestNG Framework to arrange tests in groups and make running them easier</a:t>
            </a:r>
          </a:p>
          <a:p>
            <a:pPr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/>
                <a:ea typeface="Calibri"/>
                <a:cs typeface="Calibri"/>
              </a:rPr>
              <a:t>Get to know Manual testing needs strong observation and testers needs to apply all possibilities  in test cases.</a:t>
            </a:r>
            <a:endParaRPr lang="en-IN" sz="1800" dirty="0">
              <a:effectLst/>
              <a:latin typeface="Calibri"/>
              <a:ea typeface="Calibri"/>
              <a:cs typeface="Calibri"/>
            </a:endParaRPr>
          </a:p>
          <a:p>
            <a:endParaRPr lang="en-IN" dirty="0">
              <a:latin typeface="Trebuchet MS" panose="020B060302020202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eBay </a:t>
            </a:r>
            <a:r>
              <a:rPr lang="en-US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is a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global e-commerce platform that allows individuals and businesses to buy and sell goods and services worldwide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site provides a marketplace with vast product categories and various buying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options.</a:t>
            </a:r>
            <a:endParaRPr lang="en-IN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 this project, I tested eBay’s main features and user interface, checking how real users would interact with the platform to make sure it works smoothly and is easy to use.</a:t>
            </a:r>
            <a:endParaRPr lang="en-IN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buFont typeface="Wingdings,Sans-Serif" panose="05000000000000000000" pitchFamily="2" charset="2"/>
              <a:buChar char="q"/>
            </a:pPr>
            <a:r>
              <a:rPr lang="en-IN" dirty="0">
                <a:latin typeface="Calibri"/>
                <a:ea typeface="Calibri"/>
                <a:cs typeface="Calibri"/>
              </a:rPr>
              <a:t>Create Test plan.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07000"/>
              </a:lnSpc>
              <a:buFont typeface="Wingdings,Sans-Serif" panose="05000000000000000000" pitchFamily="2" charset="2"/>
              <a:buChar char="q"/>
            </a:pPr>
            <a:r>
              <a:rPr lang="en-IN" dirty="0">
                <a:latin typeface="Calibri"/>
                <a:ea typeface="Calibri"/>
                <a:cs typeface="Calibri"/>
              </a:rPr>
              <a:t>Create Automated testcases in TestNG framework.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Execute all the test cases.</a:t>
            </a: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dirty="0">
                <a:effectLst/>
                <a:latin typeface="Calibri"/>
                <a:ea typeface="Calibri"/>
                <a:cs typeface="Calibri"/>
              </a:rPr>
              <a:t>What is </a:t>
            </a:r>
            <a:r>
              <a:rPr lang="en-US" sz="3000" b="1" dirty="0">
                <a:latin typeface="Calibri"/>
                <a:ea typeface="Calibri"/>
                <a:cs typeface="Calibri"/>
              </a:rPr>
              <a:t>E-bay</a:t>
            </a:r>
            <a:r>
              <a:rPr lang="en-US" sz="3000" b="1" dirty="0">
                <a:effectLst/>
                <a:latin typeface="Calibri"/>
                <a:ea typeface="Calibri"/>
                <a:cs typeface="Calibri"/>
              </a:rPr>
              <a:t>?</a:t>
            </a:r>
            <a:endParaRPr lang="en-IN" sz="3000" b="1" dirty="0">
              <a:effectLst/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ea typeface="+mn-lt"/>
                <a:cs typeface="+mn-lt"/>
              </a:rPr>
              <a:t>eBay is an </a:t>
            </a:r>
            <a:r>
              <a:rPr lang="en-US" dirty="0">
                <a:effectLst/>
                <a:ea typeface="+mn-lt"/>
                <a:cs typeface="+mn-lt"/>
              </a:rPr>
              <a:t>online </a:t>
            </a:r>
            <a:r>
              <a:rPr lang="en-US" dirty="0">
                <a:ea typeface="+mn-lt"/>
                <a:cs typeface="+mn-lt"/>
              </a:rPr>
              <a:t>marketplace where people can buy and sell both new and used items in many categories</a:t>
            </a:r>
            <a:r>
              <a:rPr lang="en-US" dirty="0">
                <a:effectLst/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ffectLst/>
                <a:ea typeface="+mn-lt"/>
                <a:cs typeface="+mn-lt"/>
              </a:rPr>
              <a:t>It </a:t>
            </a:r>
            <a:r>
              <a:rPr lang="en-US" dirty="0">
                <a:ea typeface="+mn-lt"/>
                <a:cs typeface="+mn-lt"/>
              </a:rPr>
              <a:t>allows sales between individual users as well as businesses and customers, with secure payment options and buyer protection</a:t>
            </a:r>
            <a:r>
              <a:rPr lang="en-US" dirty="0">
                <a:ea typeface="Calibri"/>
                <a:cs typeface="Tahoma"/>
              </a:rPr>
              <a:t>.</a:t>
            </a:r>
            <a:r>
              <a:rPr lang="en-US" dirty="0">
                <a:latin typeface="Trebuchet MS"/>
                <a:ea typeface="Calibri"/>
                <a:cs typeface="Tahoma"/>
              </a:rPr>
              <a:t> </a:t>
            </a:r>
            <a:endParaRPr lang="en-US" dirty="0">
              <a:ea typeface="Calibri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334420" cy="45154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0287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1 :</a:t>
            </a:r>
            <a:r>
              <a:rPr lang="en-US" sz="2300" b="1" dirty="0">
                <a:solidFill>
                  <a:srgbClr val="000000"/>
                </a:solidFill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2300" b="1" dirty="0"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2300" b="1" dirty="0">
                <a:highlight>
                  <a:srgbClr val="FF00FF"/>
                </a:highlight>
                <a:latin typeface="Arial Black"/>
                <a:ea typeface="Corbel" panose="020B0503020204020204" pitchFamily="34" charset="0"/>
                <a:cs typeface="Tahoma"/>
              </a:rPr>
              <a:t>Login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/>
                <a:ea typeface="Corbel" panose="020B0503020204020204" pitchFamily="34" charset="0"/>
                <a:cs typeface="Tahoma"/>
              </a:rPr>
              <a:t>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Make sure a user can sign in with correct username and password and reach their main page.</a:t>
            </a:r>
            <a:endParaRPr lang="en-IN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2 :  </a:t>
            </a:r>
            <a:r>
              <a:rPr lang="en-US" sz="2300" b="1" dirty="0">
                <a:highlight>
                  <a:srgbClr val="00FF00"/>
                </a:highlight>
                <a:latin typeface="Arial Black"/>
                <a:ea typeface="Corbel" panose="020B0503020204020204" pitchFamily="34" charset="0"/>
                <a:cs typeface="Tahoma"/>
              </a:rPr>
              <a:t>multiple search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8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Checked if Automated searches for different products like laptop, watch, phone, and headphones are displayed</a:t>
            </a:r>
          </a:p>
          <a:p>
            <a:pPr marL="685800" indent="0" algn="just">
              <a:lnSpc>
                <a:spcPct val="87000"/>
              </a:lnSpc>
              <a:buNone/>
            </a:pPr>
            <a:r>
              <a:rPr lang="en-IN" sz="1800" dirty="0">
                <a:effectLst/>
                <a:latin typeface="Calibri"/>
                <a:ea typeface="Corbel" panose="020B0503020204020204" pitchFamily="34" charset="0"/>
                <a:cs typeface="Tahoma"/>
              </a:rPr>
              <a:t> </a:t>
            </a:r>
            <a:endParaRPr lang="en-IN" sz="1800">
              <a:effectLst/>
              <a:latin typeface="Calibri"/>
              <a:ea typeface="Corbel" panose="020B0503020204020204" pitchFamily="34" charset="0"/>
              <a:cs typeface="Tahoma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3 :</a:t>
            </a:r>
            <a:r>
              <a:rPr lang="en-IN" sz="2300" dirty="0">
                <a:latin typeface="Arial Black"/>
                <a:ea typeface="Corbel" panose="020B0503020204020204" pitchFamily="34" charset="0"/>
                <a:cs typeface="Tahoma"/>
              </a:rPr>
              <a:t>  </a:t>
            </a:r>
            <a:r>
              <a:rPr lang="en-IN" sz="2300" dirty="0">
                <a:highlight>
                  <a:srgbClr val="00FFFF"/>
                </a:highlight>
                <a:latin typeface="Arial Black"/>
                <a:ea typeface="Corbel" panose="020B0503020204020204" pitchFamily="34" charset="0"/>
                <a:cs typeface="Tahoma"/>
              </a:rPr>
              <a:t>Add to cart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/>
                <a:ea typeface="Corbel" panose="020B0503020204020204" pitchFamily="34" charset="0"/>
                <a:cs typeface="Tahoma"/>
              </a:rPr>
              <a:t>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/>
                <a:ea typeface="Calibri"/>
                <a:cs typeface="Calibri"/>
              </a:rPr>
              <a:t>Make sure clicking “</a:t>
            </a:r>
            <a:r>
              <a:rPr lang="en-IN" dirty="0">
                <a:effectLst/>
                <a:latin typeface="Calibri"/>
                <a:ea typeface="Calibri"/>
                <a:cs typeface="Calibri"/>
              </a:rPr>
              <a:t>Add to </a:t>
            </a:r>
            <a:r>
              <a:rPr lang="en-IN" dirty="0">
                <a:latin typeface="Calibri"/>
                <a:ea typeface="Calibri"/>
                <a:cs typeface="Calibri"/>
              </a:rPr>
              <a:t>Cart” puts the item in your shopping </a:t>
            </a:r>
            <a:r>
              <a:rPr lang="en-IN" dirty="0">
                <a:effectLst/>
                <a:latin typeface="Calibri"/>
                <a:ea typeface="Calibri"/>
                <a:cs typeface="Calibri"/>
              </a:rPr>
              <a:t>cart </a:t>
            </a:r>
            <a:r>
              <a:rPr lang="en-IN" dirty="0">
                <a:latin typeface="Calibri"/>
                <a:ea typeface="Calibri"/>
                <a:cs typeface="Calibri"/>
              </a:rPr>
              <a:t>and updates the number of items in cart</a:t>
            </a:r>
            <a:r>
              <a:rPr lang="en-IN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262747" cy="5231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4 : 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delete from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cart 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/>
              <a:ea typeface="Corbel" panose="020B0503020204020204" pitchFamily="34" charset="0"/>
              <a:cs typeface="Tahoma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Make sure you can remove product from the cart and the cart shows as empty when item is deleted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 dirty="0"/>
          </a:p>
          <a:p>
            <a:pPr marL="685800" indent="0" algn="just">
              <a:lnSpc>
                <a:spcPct val="107000"/>
              </a:lnSpc>
              <a:buNone/>
            </a:pPr>
            <a:endParaRPr lang="en-IN" dirty="0">
              <a:latin typeface="Corbel"/>
              <a:ea typeface="Corbel" panose="020B0503020204020204" pitchFamily="34" charset="0"/>
              <a:cs typeface="Tahoma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5 : 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/>
                <a:ea typeface="Corbel" panose="020B0503020204020204" pitchFamily="34" charset="0"/>
                <a:cs typeface="Tahoma"/>
              </a:rPr>
              <a:t>shop by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80008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/>
                <a:ea typeface="Corbel" panose="020B0503020204020204" pitchFamily="34" charset="0"/>
                <a:cs typeface="Tahoma"/>
              </a:rPr>
              <a:t>categories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/>
              <a:ea typeface="Corbel" panose="020B0503020204020204" pitchFamily="34" charset="0"/>
              <a:cs typeface="Tahoma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Make sure clicking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 on </a:t>
            </a:r>
            <a:r>
              <a:rPr lang="en-US" dirty="0">
                <a:latin typeface="Calibri"/>
                <a:ea typeface="Calibri"/>
                <a:cs typeface="Calibri"/>
              </a:rPr>
              <a:t>any category (like Electronics or Fashion) shows a list of products from that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 category.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6 : 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/>
                <a:ea typeface="Corbel" panose="020B0503020204020204" pitchFamily="34" charset="0"/>
                <a:cs typeface="Tahoma"/>
              </a:rPr>
              <a:t>get product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/>
                <a:ea typeface="Corbel" panose="020B0503020204020204" pitchFamily="34" charset="0"/>
                <a:cs typeface="Tahoma"/>
              </a:rPr>
              <a:t>description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effectLst/>
                <a:latin typeface="Calibri"/>
                <a:ea typeface="Calibri"/>
                <a:cs typeface="Calibri"/>
              </a:rPr>
              <a:t>Check that </a:t>
            </a:r>
            <a:r>
              <a:rPr lang="en-US" dirty="0">
                <a:latin typeface="Calibri"/>
                <a:ea typeface="Calibri"/>
                <a:cs typeface="Calibri"/>
              </a:rPr>
              <a:t>when you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open </a:t>
            </a:r>
            <a:r>
              <a:rPr lang="en-US" dirty="0">
                <a:latin typeface="Calibri"/>
                <a:ea typeface="Calibri"/>
                <a:cs typeface="Calibri"/>
              </a:rPr>
              <a:t>any product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page</a:t>
            </a:r>
            <a:r>
              <a:rPr lang="en-US" dirty="0">
                <a:latin typeface="Calibri"/>
                <a:ea typeface="Calibri"/>
                <a:cs typeface="Calibri"/>
              </a:rPr>
              <a:t>, you can see a clear and correct description of the item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US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7 :  </a:t>
            </a:r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  <a:latin typeface="Arial Black"/>
                <a:ea typeface="Corbel" panose="020B0503020204020204" pitchFamily="34" charset="0"/>
                <a:cs typeface="Tahoma"/>
              </a:rPr>
              <a:t>language</a:t>
            </a:r>
            <a:r>
              <a:rPr lang="en-US" sz="1800" b="1" dirty="0">
                <a:solidFill>
                  <a:schemeClr val="bg1"/>
                </a:solidFill>
                <a:highlight>
                  <a:srgbClr val="008000"/>
                </a:highlight>
                <a:latin typeface="Arial Black"/>
                <a:ea typeface="Corbel" panose="020B0503020204020204" pitchFamily="34" charset="0"/>
                <a:cs typeface="Tahoma"/>
              </a:rPr>
              <a:t> select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                    Make sure users can select their country,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and </a:t>
            </a:r>
            <a:r>
              <a:rPr lang="en-US" dirty="0">
                <a:latin typeface="Calibri"/>
                <a:ea typeface="Calibri"/>
                <a:cs typeface="Calibri"/>
              </a:rPr>
              <a:t>the website updates menus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and </a:t>
            </a:r>
            <a:r>
              <a:rPr lang="en-US" dirty="0">
                <a:latin typeface="Calibri"/>
                <a:ea typeface="Calibri"/>
                <a:cs typeface="Calibri"/>
              </a:rPr>
              <a:t>text to the appropriate language for that region.</a:t>
            </a:r>
            <a:endParaRPr lang="en-IN" dirty="0">
              <a:latin typeface="Calibri"/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EA4A-A289-1462-0A26-BEAD9201C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341" y="1935772"/>
            <a:ext cx="10723259" cy="3855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,Sans-Serif"/>
              <a:buChar char="ü"/>
            </a:pPr>
            <a:r>
              <a:rPr lang="en-US" sz="1800" b="1" dirty="0">
                <a:latin typeface="Arial Black"/>
              </a:rPr>
              <a:t>Module 8 : </a:t>
            </a:r>
            <a:r>
              <a:rPr lang="en-US" sz="1800" b="1" dirty="0">
                <a:highlight>
                  <a:srgbClr val="FF00FF"/>
                </a:highlight>
                <a:latin typeface="Arial Black"/>
              </a:rPr>
              <a:t>shop by all categories</a:t>
            </a:r>
            <a:endParaRPr lang="en-US" sz="1800" dirty="0">
              <a:latin typeface="Arial Black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Check that clicking “Shop by All Categories” shows a complete list of every product category on the site and by clicking on them should take us to their respective page.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400" dirty="0">
              <a:latin typeface="Corbel"/>
            </a:endParaRPr>
          </a:p>
          <a:p>
            <a:pPr marL="1028700" indent="-342900" algn="just">
              <a:lnSpc>
                <a:spcPct val="107000"/>
              </a:lnSpc>
              <a:buClr>
                <a:srgbClr val="000000"/>
              </a:buClr>
              <a:buFont typeface="Wingdings,Sans-Serif"/>
              <a:buChar char="ü"/>
            </a:pPr>
            <a:r>
              <a:rPr lang="en-US" sz="1800" b="1" dirty="0">
                <a:latin typeface="Arial Black"/>
              </a:rPr>
              <a:t>Module 9 : </a:t>
            </a:r>
            <a:r>
              <a:rPr lang="en-US" sz="1800" b="1" dirty="0">
                <a:highlight>
                  <a:srgbClr val="00FF00"/>
                </a:highlight>
                <a:latin typeface="Arial Black"/>
              </a:rPr>
              <a:t>change username</a:t>
            </a:r>
            <a:endParaRPr lang="en-IN" sz="1800" dirty="0">
              <a:latin typeface="Arial Black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Verify users can update their username in account settings and see the new name across the website.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400" dirty="0">
              <a:latin typeface="Calibri"/>
              <a:ea typeface="Calibri"/>
              <a:cs typeface="Calibri"/>
            </a:endParaRPr>
          </a:p>
          <a:p>
            <a:pPr marL="1028700" indent="-342900" algn="just">
              <a:lnSpc>
                <a:spcPct val="107000"/>
              </a:lnSpc>
              <a:buClr>
                <a:srgbClr val="000000"/>
              </a:buClr>
              <a:buFont typeface="Wingdings,Sans-Serif"/>
              <a:buChar char="ü"/>
            </a:pPr>
            <a:r>
              <a:rPr lang="en-IN" sz="1800" dirty="0">
                <a:latin typeface="Arial Black"/>
              </a:rPr>
              <a:t>Module 10 : </a:t>
            </a:r>
            <a:r>
              <a:rPr lang="en-IN" sz="1800" dirty="0">
                <a:highlight>
                  <a:srgbClr val="00FFFF"/>
                </a:highlight>
                <a:latin typeface="Arial Black"/>
              </a:rPr>
              <a:t>change user address</a:t>
            </a:r>
            <a:endParaRPr lang="en-US" sz="1800" dirty="0">
              <a:latin typeface="Arial Black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/>
                <a:ea typeface="Calibri"/>
                <a:cs typeface="Calibri"/>
              </a:rPr>
              <a:t> Make sure users can enter a new shipping address and it gets saved and used for future orders.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600" dirty="0">
              <a:latin typeface="Corbel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3846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/>
                <a:ea typeface="Calibri"/>
                <a:cs typeface="Calibri"/>
              </a:rPr>
              <a:t>During testing of the eBay homepage, I observed that 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certain </a:t>
            </a:r>
            <a:r>
              <a:rPr lang="en-US" sz="1800" dirty="0">
                <a:latin typeface="Calibri"/>
                <a:ea typeface="Calibri"/>
                <a:cs typeface="Calibri"/>
              </a:rPr>
              <a:t>key elements related to live events and sales 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are not </a:t>
            </a:r>
            <a:r>
              <a:rPr lang="en-US" sz="1800" dirty="0">
                <a:latin typeface="Calibri"/>
                <a:ea typeface="Calibri"/>
                <a:cs typeface="Calibri"/>
              </a:rPr>
              <a:t>functioning 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as expected</a:t>
            </a:r>
            <a:r>
              <a:rPr lang="en-US" sz="1800" dirty="0">
                <a:latin typeface="Calibri"/>
                <a:ea typeface="Calibri"/>
                <a:cs typeface="Calibri"/>
              </a:rPr>
              <a:t>. Specifically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, the </a:t>
            </a:r>
            <a:r>
              <a:rPr lang="en-US" sz="1800" dirty="0">
                <a:latin typeface="Calibri"/>
                <a:ea typeface="Calibri"/>
                <a:cs typeface="Calibri"/>
              </a:rPr>
              <a:t>absence of navigation tools and interactive filters, as well as the lack of product thumbnails for listings, significantly degrade the user experience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 sz="1800">
              <a:effectLst/>
              <a:latin typeface="Calibri"/>
              <a:ea typeface="Calibri"/>
              <a:cs typeface="Calibri"/>
            </a:endParaRP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/>
                <a:ea typeface="Calibri"/>
                <a:cs typeface="Calibri"/>
              </a:rPr>
              <a:t>These issues prevent users from easily discovering and engaging with promotional content, representing critical defects in the frontend user interface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/>
                <a:ea typeface="Calibri"/>
                <a:cs typeface="Calibri"/>
              </a:rPr>
              <a:t>Defect identifier  :-  </a:t>
            </a:r>
            <a:r>
              <a:rPr lang="en-US" sz="3200" b="1" dirty="0">
                <a:latin typeface="Arial Black"/>
                <a:ea typeface="Calibri"/>
                <a:cs typeface="Calibri"/>
              </a:rPr>
              <a:t>E-</a:t>
            </a:r>
            <a:r>
              <a:rPr lang="en-US" sz="3200" dirty="0">
                <a:latin typeface="Arial Black"/>
                <a:ea typeface="Calibri"/>
                <a:cs typeface="Tahoma"/>
              </a:rPr>
              <a:t>Bay</a:t>
            </a:r>
            <a:r>
              <a:rPr lang="en-US" sz="3200" dirty="0">
                <a:effectLst/>
                <a:latin typeface="Arial Black"/>
                <a:ea typeface="Corbel" panose="020B0503020204020204" pitchFamily="34" charset="0"/>
                <a:cs typeface="Tahoma"/>
              </a:rPr>
              <a:t>_001</a:t>
            </a:r>
            <a:endParaRPr lang="en-IN" sz="3200" dirty="0">
              <a:effectLst/>
              <a:latin typeface="Arial Black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Defect summary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 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:-  </a:t>
            </a:r>
            <a:r>
              <a:rPr lang="en-US" sz="1900" b="1" dirty="0">
                <a:latin typeface="Arial"/>
                <a:ea typeface="+mn-lt"/>
                <a:cs typeface="Tahoma"/>
              </a:rPr>
              <a:t> E-bay live </a:t>
            </a:r>
            <a:r>
              <a:rPr lang="en-US" sz="1900" dirty="0">
                <a:latin typeface="Arial"/>
                <a:ea typeface="+mn-lt"/>
                <a:cs typeface="Tahoma"/>
              </a:rPr>
              <a:t>shows long list of live events headlines without navigation, categories and filters</a:t>
            </a:r>
            <a:endParaRPr lang="en-US" sz="1900" dirty="0">
              <a:effectLst/>
              <a:latin typeface="Arial"/>
              <a:ea typeface="+mn-lt"/>
              <a:cs typeface="Tahoma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Id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 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ahoma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ahoma"/>
              </a:rPr>
              <a:t>001</a:t>
            </a:r>
            <a:endParaRPr lang="en-IN" sz="1900" dirty="0">
              <a:effectLst/>
              <a:latin typeface="Times New Roman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case name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effectLst/>
                <a:latin typeface="Calibri"/>
                <a:ea typeface="Corbel" panose="020B0503020204020204" pitchFamily="34" charset="0"/>
                <a:cs typeface="Tahoma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ahoma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ahoma"/>
              </a:rPr>
              <a:t> No_ live events_ navigation</a:t>
            </a:r>
            <a:endParaRPr lang="en-IN" sz="1900" dirty="0">
              <a:effectLst/>
              <a:latin typeface="Times New Roman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Module name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homepage – live events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Reproducible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yes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Severity     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Me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dium</a:t>
            </a:r>
            <a:endParaRPr lang="en-IN" sz="1900" dirty="0">
              <a:effectLst/>
              <a:latin typeface="Arial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Priority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critical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Raised by       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Sai Bavesh</a:t>
            </a:r>
            <a:endParaRPr lang="en-IN" sz="1900" dirty="0" err="1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Assigned to  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 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developer Team 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Status             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pending</a:t>
            </a:r>
            <a:endParaRPr lang="en-IN" sz="1900" dirty="0">
              <a:effectLst/>
              <a:latin typeface="Arial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910</Words>
  <Application>Microsoft Office PowerPoint</Application>
  <PresentationFormat>Widescreen</PresentationFormat>
  <Paragraphs>111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E-bay - E-commerce Website </vt:lpstr>
      <vt:lpstr>Introduction :  </vt:lpstr>
      <vt:lpstr>Responsibilities</vt:lpstr>
      <vt:lpstr>Overview </vt:lpstr>
      <vt:lpstr>Modules 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mayurshindeq@gmail.com</cp:lastModifiedBy>
  <cp:revision>468</cp:revision>
  <dcterms:created xsi:type="dcterms:W3CDTF">2024-02-15T17:31:50Z</dcterms:created>
  <dcterms:modified xsi:type="dcterms:W3CDTF">2025-08-19T07:33:46Z</dcterms:modified>
</cp:coreProperties>
</file>